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0"/>
  </p:notesMasterIdLst>
  <p:handoutMasterIdLst>
    <p:handoutMasterId r:id="rId211"/>
  </p:handoutMasterIdLst>
  <p:sldIdLst>
    <p:sldId id="1544" r:id="rId2"/>
    <p:sldId id="1545" r:id="rId3"/>
    <p:sldId id="1553" r:id="rId4"/>
    <p:sldId id="1548" r:id="rId5"/>
    <p:sldId id="1552" r:id="rId6"/>
    <p:sldId id="1555" r:id="rId7"/>
    <p:sldId id="1589" r:id="rId8"/>
    <p:sldId id="1554" r:id="rId9"/>
    <p:sldId id="1557" r:id="rId10"/>
    <p:sldId id="1039" r:id="rId11"/>
    <p:sldId id="1590" r:id="rId12"/>
    <p:sldId id="1546" r:id="rId13"/>
    <p:sldId id="1138" r:id="rId14"/>
    <p:sldId id="1591" r:id="rId15"/>
    <p:sldId id="1549" r:id="rId16"/>
    <p:sldId id="1550" r:id="rId17"/>
    <p:sldId id="1139" r:id="rId18"/>
    <p:sldId id="1140" r:id="rId19"/>
    <p:sldId id="1141" r:id="rId20"/>
    <p:sldId id="1204" r:id="rId21"/>
    <p:sldId id="1551" r:id="rId22"/>
    <p:sldId id="1400" r:id="rId23"/>
    <p:sldId id="1099" r:id="rId24"/>
    <p:sldId id="1100" r:id="rId25"/>
    <p:sldId id="1101" r:id="rId26"/>
    <p:sldId id="1102" r:id="rId27"/>
    <p:sldId id="1235" r:id="rId28"/>
    <p:sldId id="1592" r:id="rId29"/>
    <p:sldId id="1398" r:id="rId30"/>
    <p:sldId id="1166" r:id="rId31"/>
    <p:sldId id="1169" r:id="rId32"/>
    <p:sldId id="1167" r:id="rId33"/>
    <p:sldId id="1176" r:id="rId34"/>
    <p:sldId id="1171" r:id="rId35"/>
    <p:sldId id="1324" r:id="rId36"/>
    <p:sldId id="1385" r:id="rId37"/>
    <p:sldId id="1233" r:id="rId38"/>
    <p:sldId id="1304" r:id="rId39"/>
    <p:sldId id="1234" r:id="rId40"/>
    <p:sldId id="1301" r:id="rId41"/>
    <p:sldId id="1302" r:id="rId42"/>
    <p:sldId id="1303" r:id="rId43"/>
    <p:sldId id="1593" r:id="rId44"/>
    <p:sldId id="1177" r:id="rId45"/>
    <p:sldId id="1170" r:id="rId46"/>
    <p:sldId id="1337" r:id="rId47"/>
    <p:sldId id="1212" r:id="rId48"/>
    <p:sldId id="1151" r:id="rId49"/>
    <p:sldId id="1152" r:id="rId50"/>
    <p:sldId id="1575" r:id="rId51"/>
    <p:sldId id="1153" r:id="rId52"/>
    <p:sldId id="1332" r:id="rId53"/>
    <p:sldId id="1333" r:id="rId54"/>
    <p:sldId id="1334" r:id="rId55"/>
    <p:sldId id="1335" r:id="rId56"/>
    <p:sldId id="1155" r:id="rId57"/>
    <p:sldId id="1185" r:id="rId58"/>
    <p:sldId id="1604" r:id="rId59"/>
    <p:sldId id="1561" r:id="rId60"/>
    <p:sldId id="1559" r:id="rId61"/>
    <p:sldId id="935" r:id="rId62"/>
    <p:sldId id="939" r:id="rId63"/>
    <p:sldId id="1568" r:id="rId64"/>
    <p:sldId id="940" r:id="rId65"/>
    <p:sldId id="1563" r:id="rId66"/>
    <p:sldId id="1565" r:id="rId67"/>
    <p:sldId id="849" r:id="rId68"/>
    <p:sldId id="842" r:id="rId69"/>
    <p:sldId id="843" r:id="rId70"/>
    <p:sldId id="960" r:id="rId71"/>
    <p:sldId id="1570" r:id="rId72"/>
    <p:sldId id="1571" r:id="rId73"/>
    <p:sldId id="1572" r:id="rId74"/>
    <p:sldId id="1566" r:id="rId75"/>
    <p:sldId id="1567" r:id="rId76"/>
    <p:sldId id="1581" r:id="rId77"/>
    <p:sldId id="1189" r:id="rId78"/>
    <p:sldId id="1190" r:id="rId79"/>
    <p:sldId id="1191" r:id="rId80"/>
    <p:sldId id="1192" r:id="rId81"/>
    <p:sldId id="1193" r:id="rId82"/>
    <p:sldId id="1194" r:id="rId83"/>
    <p:sldId id="1420" r:id="rId84"/>
    <p:sldId id="1421" r:id="rId85"/>
    <p:sldId id="1422" r:id="rId86"/>
    <p:sldId id="1423" r:id="rId87"/>
    <p:sldId id="1424" r:id="rId88"/>
    <p:sldId id="1560" r:id="rId89"/>
    <p:sldId id="937" r:id="rId90"/>
    <p:sldId id="1583" r:id="rId91"/>
    <p:sldId id="1274" r:id="rId92"/>
    <p:sldId id="1275" r:id="rId93"/>
    <p:sldId id="1277" r:id="rId94"/>
    <p:sldId id="1278" r:id="rId95"/>
    <p:sldId id="1281" r:id="rId96"/>
    <p:sldId id="1582" r:id="rId97"/>
    <p:sldId id="1594" r:id="rId98"/>
    <p:sldId id="1595" r:id="rId99"/>
    <p:sldId id="1118" r:id="rId100"/>
    <p:sldId id="961" r:id="rId101"/>
    <p:sldId id="929" r:id="rId102"/>
    <p:sldId id="1366" r:id="rId103"/>
    <p:sldId id="1596" r:id="rId104"/>
    <p:sldId id="1597" r:id="rId105"/>
    <p:sldId id="1223" r:id="rId106"/>
    <p:sldId id="1224" r:id="rId107"/>
    <p:sldId id="1038" r:id="rId108"/>
    <p:sldId id="1367" r:id="rId109"/>
    <p:sldId id="1120" r:id="rId110"/>
    <p:sldId id="1577" r:id="rId111"/>
    <p:sldId id="1584" r:id="rId112"/>
    <p:sldId id="1585" r:id="rId113"/>
    <p:sldId id="1586" r:id="rId114"/>
    <p:sldId id="835" r:id="rId115"/>
    <p:sldId id="836" r:id="rId116"/>
    <p:sldId id="818" r:id="rId117"/>
    <p:sldId id="822" r:id="rId118"/>
    <p:sldId id="903" r:id="rId119"/>
    <p:sldId id="1574" r:id="rId120"/>
    <p:sldId id="658" r:id="rId121"/>
    <p:sldId id="659" r:id="rId122"/>
    <p:sldId id="660" r:id="rId123"/>
    <p:sldId id="683" r:id="rId124"/>
    <p:sldId id="661" r:id="rId125"/>
    <p:sldId id="684" r:id="rId126"/>
    <p:sldId id="685" r:id="rId127"/>
    <p:sldId id="1587" r:id="rId128"/>
    <p:sldId id="1289" r:id="rId129"/>
    <p:sldId id="923" r:id="rId130"/>
    <p:sldId id="931" r:id="rId131"/>
    <p:sldId id="1598" r:id="rId132"/>
    <p:sldId id="1599" r:id="rId133"/>
    <p:sldId id="1600" r:id="rId134"/>
    <p:sldId id="1601" r:id="rId135"/>
    <p:sldId id="1602" r:id="rId136"/>
    <p:sldId id="1603" r:id="rId137"/>
    <p:sldId id="1068" r:id="rId138"/>
    <p:sldId id="1605" r:id="rId139"/>
    <p:sldId id="1276" r:id="rId140"/>
    <p:sldId id="1305" r:id="rId141"/>
    <p:sldId id="1437" r:id="rId142"/>
    <p:sldId id="1206" r:id="rId143"/>
    <p:sldId id="1440" r:id="rId144"/>
    <p:sldId id="1441" r:id="rId145"/>
    <p:sldId id="1209" r:id="rId146"/>
    <p:sldId id="1463" r:id="rId147"/>
    <p:sldId id="1479" r:id="rId148"/>
    <p:sldId id="1481" r:id="rId149"/>
    <p:sldId id="1473" r:id="rId150"/>
    <p:sldId id="1476" r:id="rId151"/>
    <p:sldId id="1477" r:id="rId152"/>
    <p:sldId id="1432" r:id="rId153"/>
    <p:sldId id="1442" r:id="rId154"/>
    <p:sldId id="1053" r:id="rId155"/>
    <p:sldId id="1054" r:id="rId156"/>
    <p:sldId id="1434" r:id="rId157"/>
    <p:sldId id="1443" r:id="rId158"/>
    <p:sldId id="1462" r:id="rId159"/>
    <p:sldId id="1474" r:id="rId160"/>
    <p:sldId id="1446" r:id="rId161"/>
    <p:sldId id="1450" r:id="rId162"/>
    <p:sldId id="1451" r:id="rId163"/>
    <p:sldId id="1606" r:id="rId164"/>
    <p:sldId id="884" r:id="rId165"/>
    <p:sldId id="886" r:id="rId166"/>
    <p:sldId id="862" r:id="rId167"/>
    <p:sldId id="885" r:id="rId168"/>
    <p:sldId id="1388" r:id="rId169"/>
    <p:sldId id="1387" r:id="rId170"/>
    <p:sldId id="865" r:id="rId171"/>
    <p:sldId id="1268" r:id="rId172"/>
    <p:sldId id="1499" r:id="rId173"/>
    <p:sldId id="1493" r:id="rId174"/>
    <p:sldId id="1494" r:id="rId175"/>
    <p:sldId id="1495" r:id="rId176"/>
    <p:sldId id="948" r:id="rId177"/>
    <p:sldId id="968" r:id="rId178"/>
    <p:sldId id="1543" r:id="rId179"/>
    <p:sldId id="1498" r:id="rId180"/>
    <p:sldId id="969" r:id="rId181"/>
    <p:sldId id="898" r:id="rId182"/>
    <p:sldId id="1497" r:id="rId183"/>
    <p:sldId id="1496" r:id="rId184"/>
    <p:sldId id="944" r:id="rId185"/>
    <p:sldId id="1500" r:id="rId186"/>
    <p:sldId id="1501" r:id="rId187"/>
    <p:sldId id="1502" r:id="rId188"/>
    <p:sldId id="1503" r:id="rId189"/>
    <p:sldId id="1504" r:id="rId190"/>
    <p:sldId id="1505" r:id="rId191"/>
    <p:sldId id="1506" r:id="rId192"/>
    <p:sldId id="1475" r:id="rId193"/>
    <p:sldId id="1507" r:id="rId194"/>
    <p:sldId id="1508" r:id="rId195"/>
    <p:sldId id="1509" r:id="rId196"/>
    <p:sldId id="1510" r:id="rId197"/>
    <p:sldId id="1511" r:id="rId198"/>
    <p:sldId id="1464" r:id="rId199"/>
    <p:sldId id="1465" r:id="rId200"/>
    <p:sldId id="1466" r:id="rId201"/>
    <p:sldId id="1468" r:id="rId202"/>
    <p:sldId id="1469" r:id="rId203"/>
    <p:sldId id="1470" r:id="rId204"/>
    <p:sldId id="1243" r:id="rId205"/>
    <p:sldId id="1244" r:id="rId206"/>
    <p:sldId id="1245" r:id="rId207"/>
    <p:sldId id="1246" r:id="rId208"/>
    <p:sldId id="1247" r:id="rId20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65" d="100"/>
          <a:sy n="65" d="100"/>
        </p:scale>
        <p:origin x="1236" y="44"/>
      </p:cViewPr>
      <p:guideLst/>
    </p:cSldViewPr>
  </p:slideViewPr>
  <p:notesTextViewPr>
    <p:cViewPr>
      <p:scale>
        <a:sx n="1" d="1"/>
        <a:sy n="1" d="1"/>
      </p:scale>
      <p:origin x="0" y="0"/>
    </p:cViewPr>
  </p:notesTextViewPr>
  <p:sorterViewPr>
    <p:cViewPr varScale="1">
      <p:scale>
        <a:sx n="1" d="1"/>
        <a:sy n="1" d="1"/>
      </p:scale>
      <p:origin x="0" y="-19440"/>
    </p:cViewPr>
  </p:sorterViewPr>
  <p:notesViewPr>
    <p:cSldViewPr snapToGrid="0">
      <p:cViewPr varScale="1">
        <p:scale>
          <a:sx n="49" d="100"/>
          <a:sy n="49" d="100"/>
        </p:scale>
        <p:origin x="2668" y="5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notesMaster" Target="notesMasters/notesMaster1.xml"/><Relationship Id="rId215"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handoutMaster" Target="handoutMasters/handout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presProps" Target="presProps.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4BFEA0-82F2-4B60-B910-294076A4BEDC}" type="doc">
      <dgm:prSet loTypeId="urn:microsoft.com/office/officeart/2005/8/layout/vList5" loCatId="Inbox" qsTypeId="urn:microsoft.com/office/officeart/2005/8/quickstyle/simple2" qsCatId="simple" csTypeId="urn:microsoft.com/office/officeart/2005/8/colors/accent6_4" csCatId="accent6"/>
      <dgm:spPr/>
      <dgm:t>
        <a:bodyPr/>
        <a:lstStyle/>
        <a:p>
          <a:endParaRPr lang="en-US"/>
        </a:p>
      </dgm:t>
    </dgm:pt>
    <dgm:pt modelId="{C6D2F125-4979-4446-A2D0-1BF57C50EEA5}">
      <dgm:prSet/>
      <dgm:spPr/>
      <dgm:t>
        <a:bodyPr/>
        <a:lstStyle/>
        <a:p>
          <a:r>
            <a:rPr lang="en-US" dirty="0"/>
            <a:t>Generic Macros</a:t>
          </a:r>
        </a:p>
      </dgm:t>
    </dgm:pt>
    <dgm:pt modelId="{B5F77A1E-F950-455E-BB7E-9D46DF0F950E}" type="parTrans" cxnId="{2948D9F5-0C64-4D92-A0EA-B4E9614C576A}">
      <dgm:prSet/>
      <dgm:spPr/>
      <dgm:t>
        <a:bodyPr/>
        <a:lstStyle/>
        <a:p>
          <a:endParaRPr lang="en-US"/>
        </a:p>
      </dgm:t>
    </dgm:pt>
    <dgm:pt modelId="{59617541-E445-4E06-87B6-EF8FA0EFD1AB}" type="sibTrans" cxnId="{2948D9F5-0C64-4D92-A0EA-B4E9614C576A}">
      <dgm:prSet/>
      <dgm:spPr/>
      <dgm:t>
        <a:bodyPr/>
        <a:lstStyle/>
        <a:p>
          <a:endParaRPr lang="en-US"/>
        </a:p>
      </dgm:t>
    </dgm:pt>
    <dgm:pt modelId="{4C747329-DF5D-4289-834E-D042D5764088}">
      <dgm:prSet/>
      <dgm:spPr/>
      <dgm:t>
        <a:bodyPr/>
        <a:lstStyle/>
        <a:p>
          <a:r>
            <a:rPr lang="en-US" dirty="0"/>
            <a:t>Shift, CNTL, R to copy to the RIGHT</a:t>
          </a:r>
        </a:p>
      </dgm:t>
    </dgm:pt>
    <dgm:pt modelId="{E7ED4B91-316E-484E-A42B-8EB93E01245E}" type="parTrans" cxnId="{FCA8CEF0-AA8E-4F23-81F0-E22AA0D642B6}">
      <dgm:prSet/>
      <dgm:spPr/>
      <dgm:t>
        <a:bodyPr/>
        <a:lstStyle/>
        <a:p>
          <a:endParaRPr lang="en-US"/>
        </a:p>
      </dgm:t>
    </dgm:pt>
    <dgm:pt modelId="{36C54108-F54D-4C1F-9039-B79B84ED1416}" type="sibTrans" cxnId="{FCA8CEF0-AA8E-4F23-81F0-E22AA0D642B6}">
      <dgm:prSet/>
      <dgm:spPr/>
      <dgm:t>
        <a:bodyPr/>
        <a:lstStyle/>
        <a:p>
          <a:endParaRPr lang="en-US"/>
        </a:p>
      </dgm:t>
    </dgm:pt>
    <dgm:pt modelId="{177DAE1E-8AD1-45E5-81C1-D27B12CBCD38}">
      <dgm:prSet/>
      <dgm:spPr/>
      <dgm:t>
        <a:bodyPr/>
        <a:lstStyle/>
        <a:p>
          <a:r>
            <a:rPr lang="en-US" dirty="0"/>
            <a:t>CNTL, ALT, C to colour and format</a:t>
          </a:r>
        </a:p>
      </dgm:t>
    </dgm:pt>
    <dgm:pt modelId="{770E1779-631E-4443-80BA-1396BC5A0ACD}" type="parTrans" cxnId="{7BF80EE4-F609-46ED-9348-7B114098F7AE}">
      <dgm:prSet/>
      <dgm:spPr/>
      <dgm:t>
        <a:bodyPr/>
        <a:lstStyle/>
        <a:p>
          <a:endParaRPr lang="en-US"/>
        </a:p>
      </dgm:t>
    </dgm:pt>
    <dgm:pt modelId="{01720E64-1D65-417C-A147-6CB2685F677A}" type="sibTrans" cxnId="{7BF80EE4-F609-46ED-9348-7B114098F7AE}">
      <dgm:prSet/>
      <dgm:spPr/>
      <dgm:t>
        <a:bodyPr/>
        <a:lstStyle/>
        <a:p>
          <a:endParaRPr lang="en-US"/>
        </a:p>
      </dgm:t>
    </dgm:pt>
    <dgm:pt modelId="{D603335B-B9F5-4DB7-BD92-A1B22D9E2C5A}">
      <dgm:prSet/>
      <dgm:spPr/>
      <dgm:t>
        <a:bodyPr/>
        <a:lstStyle/>
        <a:p>
          <a:r>
            <a:rPr lang="en-US" dirty="0"/>
            <a:t>Must Enable Macros</a:t>
          </a:r>
        </a:p>
      </dgm:t>
    </dgm:pt>
    <dgm:pt modelId="{E30DA0DA-C268-48C0-B1A3-72C948B846C3}" type="parTrans" cxnId="{028B5F61-895A-43DB-B2EA-CA1DDFF76D23}">
      <dgm:prSet/>
      <dgm:spPr/>
      <dgm:t>
        <a:bodyPr/>
        <a:lstStyle/>
        <a:p>
          <a:endParaRPr lang="en-US"/>
        </a:p>
      </dgm:t>
    </dgm:pt>
    <dgm:pt modelId="{612D3048-47A5-4318-8B8B-AB9FDA17662D}" type="sibTrans" cxnId="{028B5F61-895A-43DB-B2EA-CA1DDFF76D23}">
      <dgm:prSet/>
      <dgm:spPr/>
      <dgm:t>
        <a:bodyPr/>
        <a:lstStyle/>
        <a:p>
          <a:endParaRPr lang="en-US"/>
        </a:p>
      </dgm:t>
    </dgm:pt>
    <dgm:pt modelId="{717D5A5B-7092-477A-87CD-9A27BD49137D}">
      <dgm:prSet/>
      <dgm:spPr/>
      <dgm:t>
        <a:bodyPr/>
        <a:lstStyle/>
        <a:p>
          <a:r>
            <a:rPr lang="en-US" dirty="0"/>
            <a:t>Should say CNTL,ALT,C on the bottom of excel</a:t>
          </a:r>
        </a:p>
      </dgm:t>
    </dgm:pt>
    <dgm:pt modelId="{47951A70-16F2-43D9-819A-673ECCFC624B}" type="parTrans" cxnId="{12B9121D-D465-47CE-9B9E-DB5062CD052B}">
      <dgm:prSet/>
      <dgm:spPr/>
      <dgm:t>
        <a:bodyPr/>
        <a:lstStyle/>
        <a:p>
          <a:endParaRPr lang="en-US"/>
        </a:p>
      </dgm:t>
    </dgm:pt>
    <dgm:pt modelId="{D0C5F14B-397D-41B8-B01E-B505754E6F35}" type="sibTrans" cxnId="{12B9121D-D465-47CE-9B9E-DB5062CD052B}">
      <dgm:prSet/>
      <dgm:spPr/>
      <dgm:t>
        <a:bodyPr/>
        <a:lstStyle/>
        <a:p>
          <a:endParaRPr lang="en-US"/>
        </a:p>
      </dgm:t>
    </dgm:pt>
    <dgm:pt modelId="{46547E82-65C0-403A-A107-987FFB717458}">
      <dgm:prSet/>
      <dgm:spPr/>
      <dgm:t>
        <a:bodyPr/>
        <a:lstStyle/>
        <a:p>
          <a:r>
            <a:rPr lang="en-US" dirty="0"/>
            <a:t>Read PDF to Excel</a:t>
          </a:r>
        </a:p>
      </dgm:t>
    </dgm:pt>
    <dgm:pt modelId="{9F54ADC4-FC80-40EE-8FA8-E638F577ADC1}" type="parTrans" cxnId="{28592589-1BF5-44FA-A15B-9B9DACDA89F5}">
      <dgm:prSet/>
      <dgm:spPr/>
      <dgm:t>
        <a:bodyPr/>
        <a:lstStyle/>
        <a:p>
          <a:endParaRPr lang="en-US"/>
        </a:p>
      </dgm:t>
    </dgm:pt>
    <dgm:pt modelId="{2763C55B-E688-43DB-B18B-28136A193DCC}" type="sibTrans" cxnId="{28592589-1BF5-44FA-A15B-9B9DACDA89F5}">
      <dgm:prSet/>
      <dgm:spPr/>
      <dgm:t>
        <a:bodyPr/>
        <a:lstStyle/>
        <a:p>
          <a:endParaRPr lang="en-US"/>
        </a:p>
      </dgm:t>
    </dgm:pt>
    <dgm:pt modelId="{0CEB81F7-15FA-4E36-8793-DF7990727846}">
      <dgm:prSet/>
      <dgm:spPr/>
      <dgm:t>
        <a:bodyPr/>
        <a:lstStyle/>
        <a:p>
          <a:r>
            <a:rPr lang="en-US" dirty="0"/>
            <a:t>Should say SHIFT, CNTL, A on the bottom</a:t>
          </a:r>
        </a:p>
      </dgm:t>
    </dgm:pt>
    <dgm:pt modelId="{4BBD3376-07E0-4F1B-BB7B-A99AD29CE803}" type="parTrans" cxnId="{EC81873C-A9F1-40AF-B9E1-F9A9D42B9A56}">
      <dgm:prSet/>
      <dgm:spPr/>
      <dgm:t>
        <a:bodyPr/>
        <a:lstStyle/>
        <a:p>
          <a:endParaRPr lang="en-US"/>
        </a:p>
      </dgm:t>
    </dgm:pt>
    <dgm:pt modelId="{00EE85B5-F270-4799-9D22-C54AC4B9F252}" type="sibTrans" cxnId="{EC81873C-A9F1-40AF-B9E1-F9A9D42B9A56}">
      <dgm:prSet/>
      <dgm:spPr/>
      <dgm:t>
        <a:bodyPr/>
        <a:lstStyle/>
        <a:p>
          <a:endParaRPr lang="en-US"/>
        </a:p>
      </dgm:t>
    </dgm:pt>
    <dgm:pt modelId="{FCDEAA08-ACA0-435B-BBF3-B8B4C47D9D65}">
      <dgm:prSet/>
      <dgm:spPr/>
      <dgm:t>
        <a:bodyPr/>
        <a:lstStyle/>
        <a:p>
          <a:r>
            <a:rPr lang="en-US" dirty="0"/>
            <a:t>Enable Macros</a:t>
          </a:r>
        </a:p>
      </dgm:t>
    </dgm:pt>
    <dgm:pt modelId="{A9E1AEF3-D50D-4770-9901-B7C0448C3171}" type="parTrans" cxnId="{C39B4159-A8C3-4F6C-BA52-D2B62134DACA}">
      <dgm:prSet/>
      <dgm:spPr/>
      <dgm:t>
        <a:bodyPr/>
        <a:lstStyle/>
        <a:p>
          <a:endParaRPr lang="en-US"/>
        </a:p>
      </dgm:t>
    </dgm:pt>
    <dgm:pt modelId="{55B5A4B6-FC39-49AB-84B8-0F48D6F43D42}" type="sibTrans" cxnId="{C39B4159-A8C3-4F6C-BA52-D2B62134DACA}">
      <dgm:prSet/>
      <dgm:spPr/>
      <dgm:t>
        <a:bodyPr/>
        <a:lstStyle/>
        <a:p>
          <a:endParaRPr lang="en-US"/>
        </a:p>
      </dgm:t>
    </dgm:pt>
    <dgm:pt modelId="{67CE2E1F-F91E-447B-9784-ABC0108C4724}">
      <dgm:prSet/>
      <dgm:spPr/>
      <dgm:t>
        <a:bodyPr/>
        <a:lstStyle/>
        <a:p>
          <a:r>
            <a:rPr lang="en-US" dirty="0"/>
            <a:t>Use Acrobat</a:t>
          </a:r>
        </a:p>
      </dgm:t>
    </dgm:pt>
    <dgm:pt modelId="{6A44143A-4504-4F1F-9B5C-00FF2C9BF6F1}" type="parTrans" cxnId="{A8701E52-DF32-4C5A-9B01-A16AF6E6475E}">
      <dgm:prSet/>
      <dgm:spPr/>
      <dgm:t>
        <a:bodyPr/>
        <a:lstStyle/>
        <a:p>
          <a:endParaRPr lang="en-US"/>
        </a:p>
      </dgm:t>
    </dgm:pt>
    <dgm:pt modelId="{EA81263B-4BAA-4859-8EE5-E70CF4686D34}" type="sibTrans" cxnId="{A8701E52-DF32-4C5A-9B01-A16AF6E6475E}">
      <dgm:prSet/>
      <dgm:spPr/>
      <dgm:t>
        <a:bodyPr/>
        <a:lstStyle/>
        <a:p>
          <a:endParaRPr lang="en-US"/>
        </a:p>
      </dgm:t>
    </dgm:pt>
    <dgm:pt modelId="{25E85975-B8E6-4106-972C-2BF13C0C6254}">
      <dgm:prSet/>
      <dgm:spPr/>
      <dgm:t>
        <a:bodyPr/>
        <a:lstStyle/>
        <a:p>
          <a:r>
            <a:rPr lang="en-US" dirty="0"/>
            <a:t>Use Google Chrome</a:t>
          </a:r>
        </a:p>
      </dgm:t>
    </dgm:pt>
    <dgm:pt modelId="{CD2933B6-6B17-40AD-B5F4-91D6249F657C}" type="parTrans" cxnId="{F3DFDB33-1EAB-4161-85AB-0C7CE29E4D29}">
      <dgm:prSet/>
      <dgm:spPr/>
      <dgm:t>
        <a:bodyPr/>
        <a:lstStyle/>
        <a:p>
          <a:endParaRPr lang="en-US"/>
        </a:p>
      </dgm:t>
    </dgm:pt>
    <dgm:pt modelId="{F280B088-1A1B-4374-8A32-0855CA848238}" type="sibTrans" cxnId="{F3DFDB33-1EAB-4161-85AB-0C7CE29E4D29}">
      <dgm:prSet/>
      <dgm:spPr/>
      <dgm:t>
        <a:bodyPr/>
        <a:lstStyle/>
        <a:p>
          <a:endParaRPr lang="en-US"/>
        </a:p>
      </dgm:t>
    </dgm:pt>
    <dgm:pt modelId="{61E59D35-2462-46BF-8A06-5EE4DE2518EE}" type="pres">
      <dgm:prSet presAssocID="{D04BFEA0-82F2-4B60-B910-294076A4BEDC}" presName="Name0" presStyleCnt="0">
        <dgm:presLayoutVars>
          <dgm:dir/>
          <dgm:animLvl val="lvl"/>
          <dgm:resizeHandles val="exact"/>
        </dgm:presLayoutVars>
      </dgm:prSet>
      <dgm:spPr/>
    </dgm:pt>
    <dgm:pt modelId="{AD516A05-32EE-40B8-ADD4-214D6532CED2}" type="pres">
      <dgm:prSet presAssocID="{C6D2F125-4979-4446-A2D0-1BF57C50EEA5}" presName="linNode" presStyleCnt="0"/>
      <dgm:spPr/>
    </dgm:pt>
    <dgm:pt modelId="{A09FAE9E-1F56-4434-AAEF-E5ACE555539A}" type="pres">
      <dgm:prSet presAssocID="{C6D2F125-4979-4446-A2D0-1BF57C50EEA5}" presName="parentText" presStyleLbl="node1" presStyleIdx="0" presStyleCnt="2">
        <dgm:presLayoutVars>
          <dgm:chMax val="1"/>
          <dgm:bulletEnabled val="1"/>
        </dgm:presLayoutVars>
      </dgm:prSet>
      <dgm:spPr/>
    </dgm:pt>
    <dgm:pt modelId="{21A0E4C4-9C70-4B16-9323-C5088114C00E}" type="pres">
      <dgm:prSet presAssocID="{C6D2F125-4979-4446-A2D0-1BF57C50EEA5}" presName="descendantText" presStyleLbl="alignAccFollowNode1" presStyleIdx="0" presStyleCnt="2">
        <dgm:presLayoutVars>
          <dgm:bulletEnabled val="1"/>
        </dgm:presLayoutVars>
      </dgm:prSet>
      <dgm:spPr/>
    </dgm:pt>
    <dgm:pt modelId="{D53C90E2-5184-4D48-8C8C-E2D293EA8FB0}" type="pres">
      <dgm:prSet presAssocID="{59617541-E445-4E06-87B6-EF8FA0EFD1AB}" presName="sp" presStyleCnt="0"/>
      <dgm:spPr/>
    </dgm:pt>
    <dgm:pt modelId="{0DD9DF53-A5B6-424B-AD0F-D92F58ADA98E}" type="pres">
      <dgm:prSet presAssocID="{46547E82-65C0-403A-A107-987FFB717458}" presName="linNode" presStyleCnt="0"/>
      <dgm:spPr/>
    </dgm:pt>
    <dgm:pt modelId="{DD615729-BA2E-4EBA-8E3A-ED1BF24E46F4}" type="pres">
      <dgm:prSet presAssocID="{46547E82-65C0-403A-A107-987FFB717458}" presName="parentText" presStyleLbl="node1" presStyleIdx="1" presStyleCnt="2">
        <dgm:presLayoutVars>
          <dgm:chMax val="1"/>
          <dgm:bulletEnabled val="1"/>
        </dgm:presLayoutVars>
      </dgm:prSet>
      <dgm:spPr/>
    </dgm:pt>
    <dgm:pt modelId="{F6B99AD6-FDF9-4050-9C9C-B0C623759C78}" type="pres">
      <dgm:prSet presAssocID="{46547E82-65C0-403A-A107-987FFB717458}" presName="descendantText" presStyleLbl="alignAccFollowNode1" presStyleIdx="1" presStyleCnt="2">
        <dgm:presLayoutVars>
          <dgm:bulletEnabled val="1"/>
        </dgm:presLayoutVars>
      </dgm:prSet>
      <dgm:spPr/>
    </dgm:pt>
  </dgm:ptLst>
  <dgm:cxnLst>
    <dgm:cxn modelId="{12B9121D-D465-47CE-9B9E-DB5062CD052B}" srcId="{C6D2F125-4979-4446-A2D0-1BF57C50EEA5}" destId="{717D5A5B-7092-477A-87CD-9A27BD49137D}" srcOrd="3" destOrd="0" parTransId="{47951A70-16F2-43D9-819A-673ECCFC624B}" sibTransId="{D0C5F14B-397D-41B8-B01E-B505754E6F35}"/>
    <dgm:cxn modelId="{A3CDBC28-E462-4A3A-83F9-0D63C4CF9B70}" type="presOf" srcId="{4C747329-DF5D-4289-834E-D042D5764088}" destId="{21A0E4C4-9C70-4B16-9323-C5088114C00E}" srcOrd="0" destOrd="0" presId="urn:microsoft.com/office/officeart/2005/8/layout/vList5"/>
    <dgm:cxn modelId="{80DD6F2A-6F97-468C-B686-9F9BB36F3EB8}" type="presOf" srcId="{D603335B-B9F5-4DB7-BD92-A1B22D9E2C5A}" destId="{21A0E4C4-9C70-4B16-9323-C5088114C00E}" srcOrd="0" destOrd="2" presId="urn:microsoft.com/office/officeart/2005/8/layout/vList5"/>
    <dgm:cxn modelId="{F3DFDB33-1EAB-4161-85AB-0C7CE29E4D29}" srcId="{46547E82-65C0-403A-A107-987FFB717458}" destId="{25E85975-B8E6-4106-972C-2BF13C0C6254}" srcOrd="3" destOrd="0" parTransId="{CD2933B6-6B17-40AD-B5F4-91D6249F657C}" sibTransId="{F280B088-1A1B-4374-8A32-0855CA848238}"/>
    <dgm:cxn modelId="{EC81873C-A9F1-40AF-B9E1-F9A9D42B9A56}" srcId="{46547E82-65C0-403A-A107-987FFB717458}" destId="{0CEB81F7-15FA-4E36-8793-DF7990727846}" srcOrd="0" destOrd="0" parTransId="{4BBD3376-07E0-4F1B-BB7B-A99AD29CE803}" sibTransId="{00EE85B5-F270-4799-9D22-C54AC4B9F252}"/>
    <dgm:cxn modelId="{BAA2C840-A951-4B3A-9376-6E71A20DE994}" type="presOf" srcId="{D04BFEA0-82F2-4B60-B910-294076A4BEDC}" destId="{61E59D35-2462-46BF-8A06-5EE4DE2518EE}" srcOrd="0" destOrd="0" presId="urn:microsoft.com/office/officeart/2005/8/layout/vList5"/>
    <dgm:cxn modelId="{028B5F61-895A-43DB-B2EA-CA1DDFF76D23}" srcId="{C6D2F125-4979-4446-A2D0-1BF57C50EEA5}" destId="{D603335B-B9F5-4DB7-BD92-A1B22D9E2C5A}" srcOrd="2" destOrd="0" parTransId="{E30DA0DA-C268-48C0-B1A3-72C948B846C3}" sibTransId="{612D3048-47A5-4318-8B8B-AB9FDA17662D}"/>
    <dgm:cxn modelId="{0AF68841-08BA-491A-9FEC-C134C226F5FF}" type="presOf" srcId="{C6D2F125-4979-4446-A2D0-1BF57C50EEA5}" destId="{A09FAE9E-1F56-4434-AAEF-E5ACE555539A}" srcOrd="0" destOrd="0" presId="urn:microsoft.com/office/officeart/2005/8/layout/vList5"/>
    <dgm:cxn modelId="{A8701E52-DF32-4C5A-9B01-A16AF6E6475E}" srcId="{46547E82-65C0-403A-A107-987FFB717458}" destId="{67CE2E1F-F91E-447B-9784-ABC0108C4724}" srcOrd="2" destOrd="0" parTransId="{6A44143A-4504-4F1F-9B5C-00FF2C9BF6F1}" sibTransId="{EA81263B-4BAA-4859-8EE5-E70CF4686D34}"/>
    <dgm:cxn modelId="{C39B4159-A8C3-4F6C-BA52-D2B62134DACA}" srcId="{46547E82-65C0-403A-A107-987FFB717458}" destId="{FCDEAA08-ACA0-435B-BBF3-B8B4C47D9D65}" srcOrd="1" destOrd="0" parTransId="{A9E1AEF3-D50D-4770-9901-B7C0448C3171}" sibTransId="{55B5A4B6-FC39-49AB-84B8-0F48D6F43D42}"/>
    <dgm:cxn modelId="{85379A59-BF7C-4B0D-8D6F-6872C6491182}" type="presOf" srcId="{177DAE1E-8AD1-45E5-81C1-D27B12CBCD38}" destId="{21A0E4C4-9C70-4B16-9323-C5088114C00E}" srcOrd="0" destOrd="1" presId="urn:microsoft.com/office/officeart/2005/8/layout/vList5"/>
    <dgm:cxn modelId="{9178E959-01AE-41B7-91F8-2FEF5322CEA7}" type="presOf" srcId="{25E85975-B8E6-4106-972C-2BF13C0C6254}" destId="{F6B99AD6-FDF9-4050-9C9C-B0C623759C78}" srcOrd="0" destOrd="3" presId="urn:microsoft.com/office/officeart/2005/8/layout/vList5"/>
    <dgm:cxn modelId="{28592589-1BF5-44FA-A15B-9B9DACDA89F5}" srcId="{D04BFEA0-82F2-4B60-B910-294076A4BEDC}" destId="{46547E82-65C0-403A-A107-987FFB717458}" srcOrd="1" destOrd="0" parTransId="{9F54ADC4-FC80-40EE-8FA8-E638F577ADC1}" sibTransId="{2763C55B-E688-43DB-B18B-28136A193DCC}"/>
    <dgm:cxn modelId="{401CDC93-69FE-420B-B55C-BE2E9C83394B}" type="presOf" srcId="{717D5A5B-7092-477A-87CD-9A27BD49137D}" destId="{21A0E4C4-9C70-4B16-9323-C5088114C00E}" srcOrd="0" destOrd="3" presId="urn:microsoft.com/office/officeart/2005/8/layout/vList5"/>
    <dgm:cxn modelId="{3FE2639E-D065-415D-B09D-92B0441DE268}" type="presOf" srcId="{46547E82-65C0-403A-A107-987FFB717458}" destId="{DD615729-BA2E-4EBA-8E3A-ED1BF24E46F4}" srcOrd="0" destOrd="0" presId="urn:microsoft.com/office/officeart/2005/8/layout/vList5"/>
    <dgm:cxn modelId="{042306AF-ACAE-404D-B1FB-85E3368204F3}" type="presOf" srcId="{67CE2E1F-F91E-447B-9784-ABC0108C4724}" destId="{F6B99AD6-FDF9-4050-9C9C-B0C623759C78}" srcOrd="0" destOrd="2" presId="urn:microsoft.com/office/officeart/2005/8/layout/vList5"/>
    <dgm:cxn modelId="{670F45C0-D280-41E6-B485-94E32AC64DE6}" type="presOf" srcId="{FCDEAA08-ACA0-435B-BBF3-B8B4C47D9D65}" destId="{F6B99AD6-FDF9-4050-9C9C-B0C623759C78}" srcOrd="0" destOrd="1" presId="urn:microsoft.com/office/officeart/2005/8/layout/vList5"/>
    <dgm:cxn modelId="{29092EC3-0677-40BF-83B4-D39E2AE9834E}" type="presOf" srcId="{0CEB81F7-15FA-4E36-8793-DF7990727846}" destId="{F6B99AD6-FDF9-4050-9C9C-B0C623759C78}" srcOrd="0" destOrd="0" presId="urn:microsoft.com/office/officeart/2005/8/layout/vList5"/>
    <dgm:cxn modelId="{7BF80EE4-F609-46ED-9348-7B114098F7AE}" srcId="{C6D2F125-4979-4446-A2D0-1BF57C50EEA5}" destId="{177DAE1E-8AD1-45E5-81C1-D27B12CBCD38}" srcOrd="1" destOrd="0" parTransId="{770E1779-631E-4443-80BA-1396BC5A0ACD}" sibTransId="{01720E64-1D65-417C-A147-6CB2685F677A}"/>
    <dgm:cxn modelId="{FCA8CEF0-AA8E-4F23-81F0-E22AA0D642B6}" srcId="{C6D2F125-4979-4446-A2D0-1BF57C50EEA5}" destId="{4C747329-DF5D-4289-834E-D042D5764088}" srcOrd="0" destOrd="0" parTransId="{E7ED4B91-316E-484E-A42B-8EB93E01245E}" sibTransId="{36C54108-F54D-4C1F-9039-B79B84ED1416}"/>
    <dgm:cxn modelId="{2948D9F5-0C64-4D92-A0EA-B4E9614C576A}" srcId="{D04BFEA0-82F2-4B60-B910-294076A4BEDC}" destId="{C6D2F125-4979-4446-A2D0-1BF57C50EEA5}" srcOrd="0" destOrd="0" parTransId="{B5F77A1E-F950-455E-BB7E-9D46DF0F950E}" sibTransId="{59617541-E445-4E06-87B6-EF8FA0EFD1AB}"/>
    <dgm:cxn modelId="{F1009E77-093D-4EC2-9EB4-B9A9869E373B}" type="presParOf" srcId="{61E59D35-2462-46BF-8A06-5EE4DE2518EE}" destId="{AD516A05-32EE-40B8-ADD4-214D6532CED2}" srcOrd="0" destOrd="0" presId="urn:microsoft.com/office/officeart/2005/8/layout/vList5"/>
    <dgm:cxn modelId="{67A5E4F4-2530-480E-AD07-7CA46D82C87D}" type="presParOf" srcId="{AD516A05-32EE-40B8-ADD4-214D6532CED2}" destId="{A09FAE9E-1F56-4434-AAEF-E5ACE555539A}" srcOrd="0" destOrd="0" presId="urn:microsoft.com/office/officeart/2005/8/layout/vList5"/>
    <dgm:cxn modelId="{5105301E-3E04-47E9-8B71-164CBE06B943}" type="presParOf" srcId="{AD516A05-32EE-40B8-ADD4-214D6532CED2}" destId="{21A0E4C4-9C70-4B16-9323-C5088114C00E}" srcOrd="1" destOrd="0" presId="urn:microsoft.com/office/officeart/2005/8/layout/vList5"/>
    <dgm:cxn modelId="{9DD744C0-F0E7-4E01-AC05-35D0B2F2D03A}" type="presParOf" srcId="{61E59D35-2462-46BF-8A06-5EE4DE2518EE}" destId="{D53C90E2-5184-4D48-8C8C-E2D293EA8FB0}" srcOrd="1" destOrd="0" presId="urn:microsoft.com/office/officeart/2005/8/layout/vList5"/>
    <dgm:cxn modelId="{7D0568F2-ABB6-4F2D-AE26-C64A6C32836C}" type="presParOf" srcId="{61E59D35-2462-46BF-8A06-5EE4DE2518EE}" destId="{0DD9DF53-A5B6-424B-AD0F-D92F58ADA98E}" srcOrd="2" destOrd="0" presId="urn:microsoft.com/office/officeart/2005/8/layout/vList5"/>
    <dgm:cxn modelId="{8D5F598C-B618-4FD9-BAD2-7ECC5A878E2E}" type="presParOf" srcId="{0DD9DF53-A5B6-424B-AD0F-D92F58ADA98E}" destId="{DD615729-BA2E-4EBA-8E3A-ED1BF24E46F4}" srcOrd="0" destOrd="0" presId="urn:microsoft.com/office/officeart/2005/8/layout/vList5"/>
    <dgm:cxn modelId="{DF013E5B-4F4B-4680-B40A-0F9D1D1D1591}" type="presParOf" srcId="{0DD9DF53-A5B6-424B-AD0F-D92F58ADA98E}" destId="{F6B99AD6-FDF9-4050-9C9C-B0C623759C7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AAE8B4-319E-4DF6-B4FC-124A22B1E6CC}" type="doc">
      <dgm:prSet loTypeId="urn:microsoft.com/office/officeart/2016/7/layout/VerticalSolidActionList" loCatId="List" qsTypeId="urn:microsoft.com/office/officeart/2005/8/quickstyle/simple4" qsCatId="simple" csTypeId="urn:microsoft.com/office/officeart/2005/8/colors/accent6_3" csCatId="accent6"/>
      <dgm:spPr/>
      <dgm:t>
        <a:bodyPr/>
        <a:lstStyle/>
        <a:p>
          <a:endParaRPr lang="en-US"/>
        </a:p>
      </dgm:t>
    </dgm:pt>
    <dgm:pt modelId="{5830E1EA-FAED-4846-A419-29065913F58E}">
      <dgm:prSet custT="1"/>
      <dgm:spPr/>
      <dgm:t>
        <a:bodyPr/>
        <a:lstStyle/>
        <a:p>
          <a:r>
            <a:rPr lang="en-US" sz="2400" dirty="0"/>
            <a:t>Start</a:t>
          </a:r>
        </a:p>
      </dgm:t>
    </dgm:pt>
    <dgm:pt modelId="{13F8F57B-20EF-49C8-A12C-C643791F828B}" type="parTrans" cxnId="{EA7AC991-3E0B-4485-AA81-84C3F864B937}">
      <dgm:prSet/>
      <dgm:spPr/>
      <dgm:t>
        <a:bodyPr/>
        <a:lstStyle/>
        <a:p>
          <a:endParaRPr lang="en-US"/>
        </a:p>
      </dgm:t>
    </dgm:pt>
    <dgm:pt modelId="{0FBCB173-D2CA-4827-9398-2A0CFDA5532D}" type="sibTrans" cxnId="{EA7AC991-3E0B-4485-AA81-84C3F864B937}">
      <dgm:prSet/>
      <dgm:spPr/>
      <dgm:t>
        <a:bodyPr/>
        <a:lstStyle/>
        <a:p>
          <a:endParaRPr lang="en-US"/>
        </a:p>
      </dgm:t>
    </dgm:pt>
    <dgm:pt modelId="{7AC917E9-3FE3-4DF8-BA45-8B8C3FB9F898}">
      <dgm:prSet custT="1"/>
      <dgm:spPr/>
      <dgm:t>
        <a:bodyPr/>
        <a:lstStyle/>
        <a:p>
          <a:r>
            <a:rPr lang="en-US" sz="2000" dirty="0"/>
            <a:t>First, start reading a lot of historic financial data from financial statements with read pdf or with workbooks.open or with sec read.</a:t>
          </a:r>
        </a:p>
      </dgm:t>
    </dgm:pt>
    <dgm:pt modelId="{3CBE2C45-5A57-4164-AF91-8560FBFC6995}" type="parTrans" cxnId="{45F7FA05-7B04-4CBB-92A9-775AABB221B2}">
      <dgm:prSet/>
      <dgm:spPr/>
      <dgm:t>
        <a:bodyPr/>
        <a:lstStyle/>
        <a:p>
          <a:endParaRPr lang="en-US"/>
        </a:p>
      </dgm:t>
    </dgm:pt>
    <dgm:pt modelId="{B283318B-965F-4AB1-A6CE-EC56708D16DE}" type="sibTrans" cxnId="{45F7FA05-7B04-4CBB-92A9-775AABB221B2}">
      <dgm:prSet/>
      <dgm:spPr/>
      <dgm:t>
        <a:bodyPr/>
        <a:lstStyle/>
        <a:p>
          <a:endParaRPr lang="en-US"/>
        </a:p>
      </dgm:t>
    </dgm:pt>
    <dgm:pt modelId="{0DF8CF58-29F4-40BC-A381-FF84366DFA2B}">
      <dgm:prSet custT="1"/>
      <dgm:spPr/>
      <dgm:t>
        <a:bodyPr/>
        <a:lstStyle/>
        <a:p>
          <a:r>
            <a:rPr lang="en-US" sz="2400" dirty="0"/>
            <a:t>Project</a:t>
          </a:r>
        </a:p>
      </dgm:t>
    </dgm:pt>
    <dgm:pt modelId="{0F1CFD2C-97CC-4735-9961-C65B3B95089D}" type="parTrans" cxnId="{767DBD56-6D0C-4A10-B3FE-1B9BDD76662D}">
      <dgm:prSet/>
      <dgm:spPr/>
      <dgm:t>
        <a:bodyPr/>
        <a:lstStyle/>
        <a:p>
          <a:endParaRPr lang="en-US"/>
        </a:p>
      </dgm:t>
    </dgm:pt>
    <dgm:pt modelId="{75F6F8EC-8CC9-4312-87E3-2213D35D9B36}" type="sibTrans" cxnId="{767DBD56-6D0C-4A10-B3FE-1B9BDD76662D}">
      <dgm:prSet/>
      <dgm:spPr/>
      <dgm:t>
        <a:bodyPr/>
        <a:lstStyle/>
        <a:p>
          <a:endParaRPr lang="en-US"/>
        </a:p>
      </dgm:t>
    </dgm:pt>
    <dgm:pt modelId="{EA17EA49-8BD8-4C9A-9104-E4B75884D2E2}">
      <dgm:prSet custT="1"/>
      <dgm:spPr/>
      <dgm:t>
        <a:bodyPr/>
        <a:lstStyle/>
        <a:p>
          <a:r>
            <a:rPr lang="en-US" sz="2000" dirty="0"/>
            <a:t>Next, project variables from actual data – you can even use the historic revenue growth.</a:t>
          </a:r>
        </a:p>
      </dgm:t>
    </dgm:pt>
    <dgm:pt modelId="{C78353BE-7864-40D8-A7B5-6AF765990E15}" type="parTrans" cxnId="{D6E58B85-6D07-4B5C-9F21-23D47BF9AB8C}">
      <dgm:prSet/>
      <dgm:spPr/>
      <dgm:t>
        <a:bodyPr/>
        <a:lstStyle/>
        <a:p>
          <a:endParaRPr lang="en-US"/>
        </a:p>
      </dgm:t>
    </dgm:pt>
    <dgm:pt modelId="{2D4F0362-EF44-4020-9131-CA2904B7484F}" type="sibTrans" cxnId="{D6E58B85-6D07-4B5C-9F21-23D47BF9AB8C}">
      <dgm:prSet/>
      <dgm:spPr/>
      <dgm:t>
        <a:bodyPr/>
        <a:lstStyle/>
        <a:p>
          <a:endParaRPr lang="en-US"/>
        </a:p>
      </dgm:t>
    </dgm:pt>
    <dgm:pt modelId="{7C261E8E-0444-47DF-BF5D-AD79C6BD1C4A}">
      <dgm:prSet custT="1"/>
      <dgm:spPr/>
      <dgm:t>
        <a:bodyPr/>
        <a:lstStyle/>
        <a:p>
          <a:r>
            <a:rPr lang="en-US" sz="2400" dirty="0"/>
            <a:t>Create</a:t>
          </a:r>
        </a:p>
      </dgm:t>
    </dgm:pt>
    <dgm:pt modelId="{7AE08C0F-2124-4F93-B8B6-90834B7FCAB5}" type="parTrans" cxnId="{FE801B22-9FD4-4807-BE6B-50A301962FAE}">
      <dgm:prSet/>
      <dgm:spPr/>
      <dgm:t>
        <a:bodyPr/>
        <a:lstStyle/>
        <a:p>
          <a:endParaRPr lang="en-US"/>
        </a:p>
      </dgm:t>
    </dgm:pt>
    <dgm:pt modelId="{3414F487-3D6E-4DE2-BFAC-A0646DFD8F82}" type="sibTrans" cxnId="{FE801B22-9FD4-4807-BE6B-50A301962FAE}">
      <dgm:prSet/>
      <dgm:spPr/>
      <dgm:t>
        <a:bodyPr/>
        <a:lstStyle/>
        <a:p>
          <a:endParaRPr lang="en-US"/>
        </a:p>
      </dgm:t>
    </dgm:pt>
    <dgm:pt modelId="{C88C6F19-8D4A-479A-A186-EDF8A08E55F3}">
      <dgm:prSet custT="1"/>
      <dgm:spPr/>
      <dgm:t>
        <a:bodyPr/>
        <a:lstStyle/>
        <a:p>
          <a:r>
            <a:rPr lang="en-US" sz="2000" dirty="0"/>
            <a:t>After that, create nice pictures of the historic and future return on invested capital.</a:t>
          </a:r>
        </a:p>
      </dgm:t>
    </dgm:pt>
    <dgm:pt modelId="{DDCB831A-102B-453C-B8DE-E890222C9BA0}" type="parTrans" cxnId="{BBEBFC43-0C8B-4E4E-AC96-B6A90ECC695C}">
      <dgm:prSet/>
      <dgm:spPr/>
      <dgm:t>
        <a:bodyPr/>
        <a:lstStyle/>
        <a:p>
          <a:endParaRPr lang="en-US"/>
        </a:p>
      </dgm:t>
    </dgm:pt>
    <dgm:pt modelId="{6F5994CE-897A-43B6-99F2-B65B75CD1ECC}" type="sibTrans" cxnId="{BBEBFC43-0C8B-4E4E-AC96-B6A90ECC695C}">
      <dgm:prSet/>
      <dgm:spPr/>
      <dgm:t>
        <a:bodyPr/>
        <a:lstStyle/>
        <a:p>
          <a:endParaRPr lang="en-US"/>
        </a:p>
      </dgm:t>
    </dgm:pt>
    <dgm:pt modelId="{9D71A212-68CC-4199-9C81-F1179FBC9912}">
      <dgm:prSet custT="1"/>
      <dgm:spPr/>
      <dgm:t>
        <a:bodyPr/>
        <a:lstStyle/>
        <a:p>
          <a:r>
            <a:rPr lang="en-US" sz="2400" dirty="0"/>
            <a:t>Apply</a:t>
          </a:r>
        </a:p>
      </dgm:t>
    </dgm:pt>
    <dgm:pt modelId="{6F0AED1A-3671-4D8A-B3B9-C06548360B39}" type="parTrans" cxnId="{142A463A-8399-434D-80ED-F3D5EB724642}">
      <dgm:prSet/>
      <dgm:spPr/>
      <dgm:t>
        <a:bodyPr/>
        <a:lstStyle/>
        <a:p>
          <a:endParaRPr lang="en-US"/>
        </a:p>
      </dgm:t>
    </dgm:pt>
    <dgm:pt modelId="{8AE76E82-DF16-4C61-8B05-AED69B13BDCA}" type="sibTrans" cxnId="{142A463A-8399-434D-80ED-F3D5EB724642}">
      <dgm:prSet/>
      <dgm:spPr/>
      <dgm:t>
        <a:bodyPr/>
        <a:lstStyle/>
        <a:p>
          <a:endParaRPr lang="en-US"/>
        </a:p>
      </dgm:t>
    </dgm:pt>
    <dgm:pt modelId="{D8F0E4F5-4519-476B-9B3A-DA0CF0C5E5A4}">
      <dgm:prSet custT="1"/>
      <dgm:spPr/>
      <dgm:t>
        <a:bodyPr/>
        <a:lstStyle/>
        <a:p>
          <a:r>
            <a:rPr lang="en-US" sz="2000" dirty="0"/>
            <a:t>Finally, apply multiples or a fancy formula like (1-g/ROIC)/(WACC-g) to evaluate the terminal value. It doesn’t matter very much because you get the same answer</a:t>
          </a:r>
        </a:p>
      </dgm:t>
    </dgm:pt>
    <dgm:pt modelId="{ADDC310A-5A05-413A-9DB5-F6652FC6EB49}" type="parTrans" cxnId="{9825EC18-CF86-4691-926D-B3CD822C2900}">
      <dgm:prSet/>
      <dgm:spPr/>
      <dgm:t>
        <a:bodyPr/>
        <a:lstStyle/>
        <a:p>
          <a:endParaRPr lang="en-US"/>
        </a:p>
      </dgm:t>
    </dgm:pt>
    <dgm:pt modelId="{86FE3E2B-8E03-4630-A499-1CE1F9008DE6}" type="sibTrans" cxnId="{9825EC18-CF86-4691-926D-B3CD822C2900}">
      <dgm:prSet/>
      <dgm:spPr/>
      <dgm:t>
        <a:bodyPr/>
        <a:lstStyle/>
        <a:p>
          <a:endParaRPr lang="en-US"/>
        </a:p>
      </dgm:t>
    </dgm:pt>
    <dgm:pt modelId="{DB16B25A-7340-4824-BAE8-62344475B22B}" type="pres">
      <dgm:prSet presAssocID="{F2AAE8B4-319E-4DF6-B4FC-124A22B1E6CC}" presName="Name0" presStyleCnt="0">
        <dgm:presLayoutVars>
          <dgm:dir/>
          <dgm:animLvl val="lvl"/>
          <dgm:resizeHandles val="exact"/>
        </dgm:presLayoutVars>
      </dgm:prSet>
      <dgm:spPr/>
    </dgm:pt>
    <dgm:pt modelId="{EE217AAC-117D-4501-BFF3-A9A5E22C53F4}" type="pres">
      <dgm:prSet presAssocID="{5830E1EA-FAED-4846-A419-29065913F58E}" presName="linNode" presStyleCnt="0"/>
      <dgm:spPr/>
    </dgm:pt>
    <dgm:pt modelId="{CFBAD0D5-AB77-41B4-A6BE-856C2A7C6CAC}" type="pres">
      <dgm:prSet presAssocID="{5830E1EA-FAED-4846-A419-29065913F58E}" presName="parentText" presStyleLbl="alignNode1" presStyleIdx="0" presStyleCnt="4">
        <dgm:presLayoutVars>
          <dgm:chMax val="1"/>
          <dgm:bulletEnabled/>
        </dgm:presLayoutVars>
      </dgm:prSet>
      <dgm:spPr/>
    </dgm:pt>
    <dgm:pt modelId="{112AFAC6-F775-41EF-A6FF-A85106606C84}" type="pres">
      <dgm:prSet presAssocID="{5830E1EA-FAED-4846-A419-29065913F58E}" presName="descendantText" presStyleLbl="alignAccFollowNode1" presStyleIdx="0" presStyleCnt="4">
        <dgm:presLayoutVars>
          <dgm:bulletEnabled/>
        </dgm:presLayoutVars>
      </dgm:prSet>
      <dgm:spPr/>
    </dgm:pt>
    <dgm:pt modelId="{61CB6159-E4C0-4BC2-910E-3FAECC941BE2}" type="pres">
      <dgm:prSet presAssocID="{0FBCB173-D2CA-4827-9398-2A0CFDA5532D}" presName="sp" presStyleCnt="0"/>
      <dgm:spPr/>
    </dgm:pt>
    <dgm:pt modelId="{C31441F3-4383-477D-AB4E-4EB262E485B1}" type="pres">
      <dgm:prSet presAssocID="{0DF8CF58-29F4-40BC-A381-FF84366DFA2B}" presName="linNode" presStyleCnt="0"/>
      <dgm:spPr/>
    </dgm:pt>
    <dgm:pt modelId="{69A51E65-FFF7-4443-BA5E-67FCA9872FD3}" type="pres">
      <dgm:prSet presAssocID="{0DF8CF58-29F4-40BC-A381-FF84366DFA2B}" presName="parentText" presStyleLbl="alignNode1" presStyleIdx="1" presStyleCnt="4">
        <dgm:presLayoutVars>
          <dgm:chMax val="1"/>
          <dgm:bulletEnabled/>
        </dgm:presLayoutVars>
      </dgm:prSet>
      <dgm:spPr/>
    </dgm:pt>
    <dgm:pt modelId="{2AF93784-A5B2-480E-97DD-788A2BF9553F}" type="pres">
      <dgm:prSet presAssocID="{0DF8CF58-29F4-40BC-A381-FF84366DFA2B}" presName="descendantText" presStyleLbl="alignAccFollowNode1" presStyleIdx="1" presStyleCnt="4">
        <dgm:presLayoutVars>
          <dgm:bulletEnabled/>
        </dgm:presLayoutVars>
      </dgm:prSet>
      <dgm:spPr/>
    </dgm:pt>
    <dgm:pt modelId="{A0914181-89F4-4999-8AB7-942955FD2D39}" type="pres">
      <dgm:prSet presAssocID="{75F6F8EC-8CC9-4312-87E3-2213D35D9B36}" presName="sp" presStyleCnt="0"/>
      <dgm:spPr/>
    </dgm:pt>
    <dgm:pt modelId="{7074F77A-CEE8-45D6-8996-40E376DA4B68}" type="pres">
      <dgm:prSet presAssocID="{7C261E8E-0444-47DF-BF5D-AD79C6BD1C4A}" presName="linNode" presStyleCnt="0"/>
      <dgm:spPr/>
    </dgm:pt>
    <dgm:pt modelId="{E3129B2F-C1AC-41AC-8530-A331258B9623}" type="pres">
      <dgm:prSet presAssocID="{7C261E8E-0444-47DF-BF5D-AD79C6BD1C4A}" presName="parentText" presStyleLbl="alignNode1" presStyleIdx="2" presStyleCnt="4">
        <dgm:presLayoutVars>
          <dgm:chMax val="1"/>
          <dgm:bulletEnabled/>
        </dgm:presLayoutVars>
      </dgm:prSet>
      <dgm:spPr/>
    </dgm:pt>
    <dgm:pt modelId="{05C94277-B577-4A36-9DCB-7823C530F287}" type="pres">
      <dgm:prSet presAssocID="{7C261E8E-0444-47DF-BF5D-AD79C6BD1C4A}" presName="descendantText" presStyleLbl="alignAccFollowNode1" presStyleIdx="2" presStyleCnt="4">
        <dgm:presLayoutVars>
          <dgm:bulletEnabled/>
        </dgm:presLayoutVars>
      </dgm:prSet>
      <dgm:spPr/>
    </dgm:pt>
    <dgm:pt modelId="{A9B7EDBB-2D8F-4115-A61D-1379BC748B00}" type="pres">
      <dgm:prSet presAssocID="{3414F487-3D6E-4DE2-BFAC-A0646DFD8F82}" presName="sp" presStyleCnt="0"/>
      <dgm:spPr/>
    </dgm:pt>
    <dgm:pt modelId="{ECB3E071-E5F7-41EB-BA0C-675D5F8A0CFA}" type="pres">
      <dgm:prSet presAssocID="{9D71A212-68CC-4199-9C81-F1179FBC9912}" presName="linNode" presStyleCnt="0"/>
      <dgm:spPr/>
    </dgm:pt>
    <dgm:pt modelId="{0EEEEF51-5AD9-43E0-9572-1CA2FBC6B428}" type="pres">
      <dgm:prSet presAssocID="{9D71A212-68CC-4199-9C81-F1179FBC9912}" presName="parentText" presStyleLbl="alignNode1" presStyleIdx="3" presStyleCnt="4">
        <dgm:presLayoutVars>
          <dgm:chMax val="1"/>
          <dgm:bulletEnabled/>
        </dgm:presLayoutVars>
      </dgm:prSet>
      <dgm:spPr/>
    </dgm:pt>
    <dgm:pt modelId="{460474B2-0DC7-42C5-A034-018172B1FD04}" type="pres">
      <dgm:prSet presAssocID="{9D71A212-68CC-4199-9C81-F1179FBC9912}" presName="descendantText" presStyleLbl="alignAccFollowNode1" presStyleIdx="3" presStyleCnt="4">
        <dgm:presLayoutVars>
          <dgm:bulletEnabled/>
        </dgm:presLayoutVars>
      </dgm:prSet>
      <dgm:spPr/>
    </dgm:pt>
  </dgm:ptLst>
  <dgm:cxnLst>
    <dgm:cxn modelId="{45F7FA05-7B04-4CBB-92A9-775AABB221B2}" srcId="{5830E1EA-FAED-4846-A419-29065913F58E}" destId="{7AC917E9-3FE3-4DF8-BA45-8B8C3FB9F898}" srcOrd="0" destOrd="0" parTransId="{3CBE2C45-5A57-4164-AF91-8560FBFC6995}" sibTransId="{B283318B-965F-4AB1-A6CE-EC56708D16DE}"/>
    <dgm:cxn modelId="{E3AEE413-EB84-4ABD-95A4-D3CCA26931EA}" type="presOf" srcId="{C88C6F19-8D4A-479A-A186-EDF8A08E55F3}" destId="{05C94277-B577-4A36-9DCB-7823C530F287}" srcOrd="0" destOrd="0" presId="urn:microsoft.com/office/officeart/2016/7/layout/VerticalSolidActionList"/>
    <dgm:cxn modelId="{9825EC18-CF86-4691-926D-B3CD822C2900}" srcId="{9D71A212-68CC-4199-9C81-F1179FBC9912}" destId="{D8F0E4F5-4519-476B-9B3A-DA0CF0C5E5A4}" srcOrd="0" destOrd="0" parTransId="{ADDC310A-5A05-413A-9DB5-F6652FC6EB49}" sibTransId="{86FE3E2B-8E03-4630-A499-1CE1F9008DE6}"/>
    <dgm:cxn modelId="{FE801B22-9FD4-4807-BE6B-50A301962FAE}" srcId="{F2AAE8B4-319E-4DF6-B4FC-124A22B1E6CC}" destId="{7C261E8E-0444-47DF-BF5D-AD79C6BD1C4A}" srcOrd="2" destOrd="0" parTransId="{7AE08C0F-2124-4F93-B8B6-90834B7FCAB5}" sibTransId="{3414F487-3D6E-4DE2-BFAC-A0646DFD8F82}"/>
    <dgm:cxn modelId="{142A463A-8399-434D-80ED-F3D5EB724642}" srcId="{F2AAE8B4-319E-4DF6-B4FC-124A22B1E6CC}" destId="{9D71A212-68CC-4199-9C81-F1179FBC9912}" srcOrd="3" destOrd="0" parTransId="{6F0AED1A-3671-4D8A-B3B9-C06548360B39}" sibTransId="{8AE76E82-DF16-4C61-8B05-AED69B13BDCA}"/>
    <dgm:cxn modelId="{BBEBFC43-0C8B-4E4E-AC96-B6A90ECC695C}" srcId="{7C261E8E-0444-47DF-BF5D-AD79C6BD1C4A}" destId="{C88C6F19-8D4A-479A-A186-EDF8A08E55F3}" srcOrd="0" destOrd="0" parTransId="{DDCB831A-102B-453C-B8DE-E890222C9BA0}" sibTransId="{6F5994CE-897A-43B6-99F2-B65B75CD1ECC}"/>
    <dgm:cxn modelId="{0025406E-E850-409E-9AC2-33852FEEE96A}" type="presOf" srcId="{0DF8CF58-29F4-40BC-A381-FF84366DFA2B}" destId="{69A51E65-FFF7-4443-BA5E-67FCA9872FD3}" srcOrd="0" destOrd="0" presId="urn:microsoft.com/office/officeart/2016/7/layout/VerticalSolidActionList"/>
    <dgm:cxn modelId="{767DBD56-6D0C-4A10-B3FE-1B9BDD76662D}" srcId="{F2AAE8B4-319E-4DF6-B4FC-124A22B1E6CC}" destId="{0DF8CF58-29F4-40BC-A381-FF84366DFA2B}" srcOrd="1" destOrd="0" parTransId="{0F1CFD2C-97CC-4735-9961-C65B3B95089D}" sibTransId="{75F6F8EC-8CC9-4312-87E3-2213D35D9B36}"/>
    <dgm:cxn modelId="{D6E58B85-6D07-4B5C-9F21-23D47BF9AB8C}" srcId="{0DF8CF58-29F4-40BC-A381-FF84366DFA2B}" destId="{EA17EA49-8BD8-4C9A-9104-E4B75884D2E2}" srcOrd="0" destOrd="0" parTransId="{C78353BE-7864-40D8-A7B5-6AF765990E15}" sibTransId="{2D4F0362-EF44-4020-9131-CA2904B7484F}"/>
    <dgm:cxn modelId="{B3D72289-8221-4CDB-B9CE-415C815B91AC}" type="presOf" srcId="{F2AAE8B4-319E-4DF6-B4FC-124A22B1E6CC}" destId="{DB16B25A-7340-4824-BAE8-62344475B22B}" srcOrd="0" destOrd="0" presId="urn:microsoft.com/office/officeart/2016/7/layout/VerticalSolidActionList"/>
    <dgm:cxn modelId="{EA7AC991-3E0B-4485-AA81-84C3F864B937}" srcId="{F2AAE8B4-319E-4DF6-B4FC-124A22B1E6CC}" destId="{5830E1EA-FAED-4846-A419-29065913F58E}" srcOrd="0" destOrd="0" parTransId="{13F8F57B-20EF-49C8-A12C-C643791F828B}" sibTransId="{0FBCB173-D2CA-4827-9398-2A0CFDA5532D}"/>
    <dgm:cxn modelId="{BF3D29A6-64A7-471A-916F-2765E2F36DC1}" type="presOf" srcId="{D8F0E4F5-4519-476B-9B3A-DA0CF0C5E5A4}" destId="{460474B2-0DC7-42C5-A034-018172B1FD04}" srcOrd="0" destOrd="0" presId="urn:microsoft.com/office/officeart/2016/7/layout/VerticalSolidActionList"/>
    <dgm:cxn modelId="{936C8BA7-55DF-4B8D-856A-6A8A0431CC9F}" type="presOf" srcId="{5830E1EA-FAED-4846-A419-29065913F58E}" destId="{CFBAD0D5-AB77-41B4-A6BE-856C2A7C6CAC}" srcOrd="0" destOrd="0" presId="urn:microsoft.com/office/officeart/2016/7/layout/VerticalSolidActionList"/>
    <dgm:cxn modelId="{5C5E36C3-A50C-4C1F-8EA2-8A46F224613A}" type="presOf" srcId="{EA17EA49-8BD8-4C9A-9104-E4B75884D2E2}" destId="{2AF93784-A5B2-480E-97DD-788A2BF9553F}" srcOrd="0" destOrd="0" presId="urn:microsoft.com/office/officeart/2016/7/layout/VerticalSolidActionList"/>
    <dgm:cxn modelId="{7B135FC6-1B5A-4C3E-9318-A3130920F0F1}" type="presOf" srcId="{9D71A212-68CC-4199-9C81-F1179FBC9912}" destId="{0EEEEF51-5AD9-43E0-9572-1CA2FBC6B428}" srcOrd="0" destOrd="0" presId="urn:microsoft.com/office/officeart/2016/7/layout/VerticalSolidActionList"/>
    <dgm:cxn modelId="{0D8D4FEA-A0BA-4F3C-A4C0-FFD5897B12A6}" type="presOf" srcId="{7AC917E9-3FE3-4DF8-BA45-8B8C3FB9F898}" destId="{112AFAC6-F775-41EF-A6FF-A85106606C84}" srcOrd="0" destOrd="0" presId="urn:microsoft.com/office/officeart/2016/7/layout/VerticalSolidActionList"/>
    <dgm:cxn modelId="{93C885FC-7740-4995-BF44-9712615A5BC2}" type="presOf" srcId="{7C261E8E-0444-47DF-BF5D-AD79C6BD1C4A}" destId="{E3129B2F-C1AC-41AC-8530-A331258B9623}" srcOrd="0" destOrd="0" presId="urn:microsoft.com/office/officeart/2016/7/layout/VerticalSolidActionList"/>
    <dgm:cxn modelId="{74782D6F-86D8-46B5-8DF2-D280DD3BE513}" type="presParOf" srcId="{DB16B25A-7340-4824-BAE8-62344475B22B}" destId="{EE217AAC-117D-4501-BFF3-A9A5E22C53F4}" srcOrd="0" destOrd="0" presId="urn:microsoft.com/office/officeart/2016/7/layout/VerticalSolidActionList"/>
    <dgm:cxn modelId="{C0923B04-1651-412F-98AF-4440816A99E9}" type="presParOf" srcId="{EE217AAC-117D-4501-BFF3-A9A5E22C53F4}" destId="{CFBAD0D5-AB77-41B4-A6BE-856C2A7C6CAC}" srcOrd="0" destOrd="0" presId="urn:microsoft.com/office/officeart/2016/7/layout/VerticalSolidActionList"/>
    <dgm:cxn modelId="{8C8EAA33-18FF-489D-BBB2-025098516FD2}" type="presParOf" srcId="{EE217AAC-117D-4501-BFF3-A9A5E22C53F4}" destId="{112AFAC6-F775-41EF-A6FF-A85106606C84}" srcOrd="1" destOrd="0" presId="urn:microsoft.com/office/officeart/2016/7/layout/VerticalSolidActionList"/>
    <dgm:cxn modelId="{BA645F19-A68A-431D-A0CC-DC9DB7F75C1C}" type="presParOf" srcId="{DB16B25A-7340-4824-BAE8-62344475B22B}" destId="{61CB6159-E4C0-4BC2-910E-3FAECC941BE2}" srcOrd="1" destOrd="0" presId="urn:microsoft.com/office/officeart/2016/7/layout/VerticalSolidActionList"/>
    <dgm:cxn modelId="{FC7133CA-0234-4FA0-891F-49BA6D9DBB13}" type="presParOf" srcId="{DB16B25A-7340-4824-BAE8-62344475B22B}" destId="{C31441F3-4383-477D-AB4E-4EB262E485B1}" srcOrd="2" destOrd="0" presId="urn:microsoft.com/office/officeart/2016/7/layout/VerticalSolidActionList"/>
    <dgm:cxn modelId="{60ECC930-0FBA-4541-9589-03DCDF714174}" type="presParOf" srcId="{C31441F3-4383-477D-AB4E-4EB262E485B1}" destId="{69A51E65-FFF7-4443-BA5E-67FCA9872FD3}" srcOrd="0" destOrd="0" presId="urn:microsoft.com/office/officeart/2016/7/layout/VerticalSolidActionList"/>
    <dgm:cxn modelId="{5CAEFB53-CBF3-4397-B8F9-D880F97FFB12}" type="presParOf" srcId="{C31441F3-4383-477D-AB4E-4EB262E485B1}" destId="{2AF93784-A5B2-480E-97DD-788A2BF9553F}" srcOrd="1" destOrd="0" presId="urn:microsoft.com/office/officeart/2016/7/layout/VerticalSolidActionList"/>
    <dgm:cxn modelId="{038F7963-A39A-4AD9-93CF-957EC52AB050}" type="presParOf" srcId="{DB16B25A-7340-4824-BAE8-62344475B22B}" destId="{A0914181-89F4-4999-8AB7-942955FD2D39}" srcOrd="3" destOrd="0" presId="urn:microsoft.com/office/officeart/2016/7/layout/VerticalSolidActionList"/>
    <dgm:cxn modelId="{D1E7F237-9BA1-45C6-B650-A637085188EE}" type="presParOf" srcId="{DB16B25A-7340-4824-BAE8-62344475B22B}" destId="{7074F77A-CEE8-45D6-8996-40E376DA4B68}" srcOrd="4" destOrd="0" presId="urn:microsoft.com/office/officeart/2016/7/layout/VerticalSolidActionList"/>
    <dgm:cxn modelId="{07821978-631C-4E10-A040-68A81C50CE43}" type="presParOf" srcId="{7074F77A-CEE8-45D6-8996-40E376DA4B68}" destId="{E3129B2F-C1AC-41AC-8530-A331258B9623}" srcOrd="0" destOrd="0" presId="urn:microsoft.com/office/officeart/2016/7/layout/VerticalSolidActionList"/>
    <dgm:cxn modelId="{A7D57EA4-1827-473F-B1C5-F65CDDF6F1ED}" type="presParOf" srcId="{7074F77A-CEE8-45D6-8996-40E376DA4B68}" destId="{05C94277-B577-4A36-9DCB-7823C530F287}" srcOrd="1" destOrd="0" presId="urn:microsoft.com/office/officeart/2016/7/layout/VerticalSolidActionList"/>
    <dgm:cxn modelId="{962FFD98-AAB8-40F2-B5A3-7D64CEB03A69}" type="presParOf" srcId="{DB16B25A-7340-4824-BAE8-62344475B22B}" destId="{A9B7EDBB-2D8F-4115-A61D-1379BC748B00}" srcOrd="5" destOrd="0" presId="urn:microsoft.com/office/officeart/2016/7/layout/VerticalSolidActionList"/>
    <dgm:cxn modelId="{C04111D8-1D92-44A4-BD56-534E2C43467B}" type="presParOf" srcId="{DB16B25A-7340-4824-BAE8-62344475B22B}" destId="{ECB3E071-E5F7-41EB-BA0C-675D5F8A0CFA}" srcOrd="6" destOrd="0" presId="urn:microsoft.com/office/officeart/2016/7/layout/VerticalSolidActionList"/>
    <dgm:cxn modelId="{8EF1BC11-EA47-491C-95A5-70F7C30CFE19}" type="presParOf" srcId="{ECB3E071-E5F7-41EB-BA0C-675D5F8A0CFA}" destId="{0EEEEF51-5AD9-43E0-9572-1CA2FBC6B428}" srcOrd="0" destOrd="0" presId="urn:microsoft.com/office/officeart/2016/7/layout/VerticalSolidActionList"/>
    <dgm:cxn modelId="{4D4CEDFC-379D-4021-B10B-4E0238A24030}" type="presParOf" srcId="{ECB3E071-E5F7-41EB-BA0C-675D5F8A0CFA}" destId="{460474B2-0DC7-42C5-A034-018172B1FD04}"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4B1314-2850-4CB9-AB53-6890665698ED}" type="doc">
      <dgm:prSet loTypeId="urn:microsoft.com/office/officeart/2005/8/layout/hierarchy3" loCatId="hierarchy" qsTypeId="urn:microsoft.com/office/officeart/2005/8/quickstyle/simple3" qsCatId="simple" csTypeId="urn:microsoft.com/office/officeart/2005/8/colors/colorful5" csCatId="colorful"/>
      <dgm:spPr/>
      <dgm:t>
        <a:bodyPr/>
        <a:lstStyle/>
        <a:p>
          <a:endParaRPr lang="en-US"/>
        </a:p>
      </dgm:t>
    </dgm:pt>
    <dgm:pt modelId="{A84D3D91-29A5-4C26-B650-837A56839281}">
      <dgm:prSet/>
      <dgm:spPr/>
      <dgm:t>
        <a:bodyPr/>
        <a:lstStyle/>
        <a:p>
          <a:r>
            <a:rPr lang="en-US"/>
            <a:t>We will see the P/E and EV/EBITDA are driven by returns, growth and risk.</a:t>
          </a:r>
        </a:p>
      </dgm:t>
    </dgm:pt>
    <dgm:pt modelId="{899B641F-0F37-4DE7-942E-C66A58CF04C4}" type="parTrans" cxnId="{2358F18C-1DA5-4EF6-8402-7A2F61C26C8E}">
      <dgm:prSet/>
      <dgm:spPr/>
      <dgm:t>
        <a:bodyPr/>
        <a:lstStyle/>
        <a:p>
          <a:endParaRPr lang="en-US"/>
        </a:p>
      </dgm:t>
    </dgm:pt>
    <dgm:pt modelId="{BA66CBEF-939F-419F-98E5-6995531DEF1F}" type="sibTrans" cxnId="{2358F18C-1DA5-4EF6-8402-7A2F61C26C8E}">
      <dgm:prSet/>
      <dgm:spPr/>
      <dgm:t>
        <a:bodyPr/>
        <a:lstStyle/>
        <a:p>
          <a:endParaRPr lang="en-US"/>
        </a:p>
      </dgm:t>
    </dgm:pt>
    <dgm:pt modelId="{67F7B106-826E-44A8-B13E-AD1831AD2711}">
      <dgm:prSet/>
      <dgm:spPr/>
      <dgm:t>
        <a:bodyPr/>
        <a:lstStyle/>
        <a:p>
          <a:r>
            <a:rPr lang="en-US"/>
            <a:t>Therefore review P/E ratio in the context of things that can be measured:</a:t>
          </a:r>
        </a:p>
      </dgm:t>
    </dgm:pt>
    <dgm:pt modelId="{7A42984B-10DA-415D-B4A0-DDF647DCC0A6}" type="parTrans" cxnId="{5B9F7EC7-8A8A-40F8-91F0-012D9438BA8B}">
      <dgm:prSet/>
      <dgm:spPr/>
      <dgm:t>
        <a:bodyPr/>
        <a:lstStyle/>
        <a:p>
          <a:endParaRPr lang="en-US"/>
        </a:p>
      </dgm:t>
    </dgm:pt>
    <dgm:pt modelId="{66990CE9-8BFD-4B65-B6C5-9B8E658E4A0F}" type="sibTrans" cxnId="{5B9F7EC7-8A8A-40F8-91F0-012D9438BA8B}">
      <dgm:prSet/>
      <dgm:spPr/>
      <dgm:t>
        <a:bodyPr/>
        <a:lstStyle/>
        <a:p>
          <a:endParaRPr lang="en-US"/>
        </a:p>
      </dgm:t>
    </dgm:pt>
    <dgm:pt modelId="{F5A68C99-C6FE-43D7-B9C8-F63DD598D227}">
      <dgm:prSet/>
      <dgm:spPr/>
      <dgm:t>
        <a:bodyPr/>
        <a:lstStyle/>
        <a:p>
          <a:r>
            <a:rPr lang="en-US"/>
            <a:t>First, Growth</a:t>
          </a:r>
        </a:p>
      </dgm:t>
    </dgm:pt>
    <dgm:pt modelId="{DAA18A1B-CC07-442A-A824-75579B9ED30F}" type="parTrans" cxnId="{066074B8-2226-4411-BABD-9036CD00B053}">
      <dgm:prSet/>
      <dgm:spPr/>
      <dgm:t>
        <a:bodyPr/>
        <a:lstStyle/>
        <a:p>
          <a:endParaRPr lang="en-US"/>
        </a:p>
      </dgm:t>
    </dgm:pt>
    <dgm:pt modelId="{8AAF135D-655B-4E3D-982E-01FA00D96A41}" type="sibTrans" cxnId="{066074B8-2226-4411-BABD-9036CD00B053}">
      <dgm:prSet/>
      <dgm:spPr/>
      <dgm:t>
        <a:bodyPr/>
        <a:lstStyle/>
        <a:p>
          <a:endParaRPr lang="en-US"/>
        </a:p>
      </dgm:t>
    </dgm:pt>
    <dgm:pt modelId="{A1777741-7C61-45EB-88AA-1A4058271DAF}">
      <dgm:prSet/>
      <dgm:spPr/>
      <dgm:t>
        <a:bodyPr/>
        <a:lstStyle/>
        <a:p>
          <a:r>
            <a:rPr lang="en-US"/>
            <a:t>Second, Returns</a:t>
          </a:r>
        </a:p>
      </dgm:t>
    </dgm:pt>
    <dgm:pt modelId="{C9733430-EC4C-45F8-8AEB-50A9E57C4138}" type="parTrans" cxnId="{148BDCDE-0F6C-4932-BD21-7BF9EAA394A8}">
      <dgm:prSet/>
      <dgm:spPr/>
      <dgm:t>
        <a:bodyPr/>
        <a:lstStyle/>
        <a:p>
          <a:endParaRPr lang="en-US"/>
        </a:p>
      </dgm:t>
    </dgm:pt>
    <dgm:pt modelId="{DF49E118-1641-422A-938B-57D7BCC9C8E1}" type="sibTrans" cxnId="{148BDCDE-0F6C-4932-BD21-7BF9EAA394A8}">
      <dgm:prSet/>
      <dgm:spPr/>
      <dgm:t>
        <a:bodyPr/>
        <a:lstStyle/>
        <a:p>
          <a:endParaRPr lang="en-US"/>
        </a:p>
      </dgm:t>
    </dgm:pt>
    <dgm:pt modelId="{F348B093-0A2C-4962-8542-9C2DF87E1A93}">
      <dgm:prSet/>
      <dgm:spPr/>
      <dgm:t>
        <a:bodyPr/>
        <a:lstStyle/>
        <a:p>
          <a:r>
            <a:rPr lang="en-US"/>
            <a:t>Start with Multiples for the Beer and Beverage Industry</a:t>
          </a:r>
        </a:p>
      </dgm:t>
    </dgm:pt>
    <dgm:pt modelId="{B5E28327-FE85-4799-AB90-42E155E5C236}" type="parTrans" cxnId="{F10FC69E-E24E-4018-A73E-A9A590B03347}">
      <dgm:prSet/>
      <dgm:spPr/>
      <dgm:t>
        <a:bodyPr/>
        <a:lstStyle/>
        <a:p>
          <a:endParaRPr lang="en-US"/>
        </a:p>
      </dgm:t>
    </dgm:pt>
    <dgm:pt modelId="{F9926556-8452-410F-9B2B-B0079B8519AC}" type="sibTrans" cxnId="{F10FC69E-E24E-4018-A73E-A9A590B03347}">
      <dgm:prSet/>
      <dgm:spPr/>
      <dgm:t>
        <a:bodyPr/>
        <a:lstStyle/>
        <a:p>
          <a:endParaRPr lang="en-US"/>
        </a:p>
      </dgm:t>
    </dgm:pt>
    <dgm:pt modelId="{BF5A9B8E-8799-4D0D-94FE-3A562C8ACBD5}">
      <dgm:prSet/>
      <dgm:spPr/>
      <dgm:t>
        <a:bodyPr/>
        <a:lstStyle/>
        <a:p>
          <a:r>
            <a:rPr lang="en-US"/>
            <a:t>Try to find stable ratios if risks, growth and returns are stable.</a:t>
          </a:r>
        </a:p>
      </dgm:t>
    </dgm:pt>
    <dgm:pt modelId="{B1AB1287-D366-4393-9632-DE5D55EDDFFF}" type="parTrans" cxnId="{0B8F0D35-2A39-40BC-98BB-76170AFF1E93}">
      <dgm:prSet/>
      <dgm:spPr/>
      <dgm:t>
        <a:bodyPr/>
        <a:lstStyle/>
        <a:p>
          <a:endParaRPr lang="en-US"/>
        </a:p>
      </dgm:t>
    </dgm:pt>
    <dgm:pt modelId="{F4FFF4A7-72D1-422D-871A-9DE53D6D6277}" type="sibTrans" cxnId="{0B8F0D35-2A39-40BC-98BB-76170AFF1E93}">
      <dgm:prSet/>
      <dgm:spPr/>
      <dgm:t>
        <a:bodyPr/>
        <a:lstStyle/>
        <a:p>
          <a:endParaRPr lang="en-US"/>
        </a:p>
      </dgm:t>
    </dgm:pt>
    <dgm:pt modelId="{EB04BDC4-98F3-46D4-8994-E6216923DCA9}">
      <dgm:prSet/>
      <dgm:spPr/>
      <dgm:t>
        <a:bodyPr/>
        <a:lstStyle/>
        <a:p>
          <a:r>
            <a:rPr lang="en-US"/>
            <a:t>Try to explain high and low multiples</a:t>
          </a:r>
        </a:p>
      </dgm:t>
    </dgm:pt>
    <dgm:pt modelId="{6B1F169A-2E87-4763-9256-B5BF750627D2}" type="parTrans" cxnId="{448F9799-6518-4E11-9EA2-701C6EAEB304}">
      <dgm:prSet/>
      <dgm:spPr/>
      <dgm:t>
        <a:bodyPr/>
        <a:lstStyle/>
        <a:p>
          <a:endParaRPr lang="en-US"/>
        </a:p>
      </dgm:t>
    </dgm:pt>
    <dgm:pt modelId="{F4FD3248-DC47-4858-97EF-FE5B2617EDD2}" type="sibTrans" cxnId="{448F9799-6518-4E11-9EA2-701C6EAEB304}">
      <dgm:prSet/>
      <dgm:spPr/>
      <dgm:t>
        <a:bodyPr/>
        <a:lstStyle/>
        <a:p>
          <a:endParaRPr lang="en-US"/>
        </a:p>
      </dgm:t>
    </dgm:pt>
    <dgm:pt modelId="{1C56BBDD-4621-4A49-B428-5017CEF3BF03}">
      <dgm:prSet/>
      <dgm:spPr/>
      <dgm:t>
        <a:bodyPr/>
        <a:lstStyle/>
        <a:p>
          <a:r>
            <a:rPr lang="en-US"/>
            <a:t>Look at P/E, EV/EBITDA and EV/EBIT</a:t>
          </a:r>
        </a:p>
      </dgm:t>
    </dgm:pt>
    <dgm:pt modelId="{E8631B92-FC2F-4083-B252-AF1CC90CC6FF}" type="parTrans" cxnId="{91ADB1AF-6715-4818-87D9-8F518AB00FA7}">
      <dgm:prSet/>
      <dgm:spPr/>
      <dgm:t>
        <a:bodyPr/>
        <a:lstStyle/>
        <a:p>
          <a:endParaRPr lang="en-US"/>
        </a:p>
      </dgm:t>
    </dgm:pt>
    <dgm:pt modelId="{489863EC-2790-4A91-92FF-AE81D672A4D3}" type="sibTrans" cxnId="{91ADB1AF-6715-4818-87D9-8F518AB00FA7}">
      <dgm:prSet/>
      <dgm:spPr/>
      <dgm:t>
        <a:bodyPr/>
        <a:lstStyle/>
        <a:p>
          <a:endParaRPr lang="en-US"/>
        </a:p>
      </dgm:t>
    </dgm:pt>
    <dgm:pt modelId="{1DE99680-903B-4984-81D2-9A8436A129E5}" type="pres">
      <dgm:prSet presAssocID="{774B1314-2850-4CB9-AB53-6890665698ED}" presName="diagram" presStyleCnt="0">
        <dgm:presLayoutVars>
          <dgm:chPref val="1"/>
          <dgm:dir/>
          <dgm:animOne val="branch"/>
          <dgm:animLvl val="lvl"/>
          <dgm:resizeHandles/>
        </dgm:presLayoutVars>
      </dgm:prSet>
      <dgm:spPr/>
    </dgm:pt>
    <dgm:pt modelId="{0093D33E-87C8-405E-B031-CAA325BFDF25}" type="pres">
      <dgm:prSet presAssocID="{A84D3D91-29A5-4C26-B650-837A56839281}" presName="root" presStyleCnt="0"/>
      <dgm:spPr/>
    </dgm:pt>
    <dgm:pt modelId="{975E94F8-E845-483F-B881-5342104A84BA}" type="pres">
      <dgm:prSet presAssocID="{A84D3D91-29A5-4C26-B650-837A56839281}" presName="rootComposite" presStyleCnt="0"/>
      <dgm:spPr/>
    </dgm:pt>
    <dgm:pt modelId="{72CA7058-9A98-4776-BBE5-7A0E4B6A9CAF}" type="pres">
      <dgm:prSet presAssocID="{A84D3D91-29A5-4C26-B650-837A56839281}" presName="rootText" presStyleLbl="node1" presStyleIdx="0" presStyleCnt="3"/>
      <dgm:spPr/>
    </dgm:pt>
    <dgm:pt modelId="{D20846B4-B8DE-4D83-A16B-D1FC67E5A4B7}" type="pres">
      <dgm:prSet presAssocID="{A84D3D91-29A5-4C26-B650-837A56839281}" presName="rootConnector" presStyleLbl="node1" presStyleIdx="0" presStyleCnt="3"/>
      <dgm:spPr/>
    </dgm:pt>
    <dgm:pt modelId="{D6E963EE-5BBE-4B17-9621-31E7A2EAAAB2}" type="pres">
      <dgm:prSet presAssocID="{A84D3D91-29A5-4C26-B650-837A56839281}" presName="childShape" presStyleCnt="0"/>
      <dgm:spPr/>
    </dgm:pt>
    <dgm:pt modelId="{F96B6EF6-10E3-4BA6-BE65-6243913DA69F}" type="pres">
      <dgm:prSet presAssocID="{67F7B106-826E-44A8-B13E-AD1831AD2711}" presName="root" presStyleCnt="0"/>
      <dgm:spPr/>
    </dgm:pt>
    <dgm:pt modelId="{15A47A9E-0CC6-4960-9DD6-05ABAAB4E5E9}" type="pres">
      <dgm:prSet presAssocID="{67F7B106-826E-44A8-B13E-AD1831AD2711}" presName="rootComposite" presStyleCnt="0"/>
      <dgm:spPr/>
    </dgm:pt>
    <dgm:pt modelId="{469A2747-4D40-4053-8B8C-914FF1F15CD1}" type="pres">
      <dgm:prSet presAssocID="{67F7B106-826E-44A8-B13E-AD1831AD2711}" presName="rootText" presStyleLbl="node1" presStyleIdx="1" presStyleCnt="3"/>
      <dgm:spPr/>
    </dgm:pt>
    <dgm:pt modelId="{E058AE12-0659-4E20-9A2F-275EA3AB5795}" type="pres">
      <dgm:prSet presAssocID="{67F7B106-826E-44A8-B13E-AD1831AD2711}" presName="rootConnector" presStyleLbl="node1" presStyleIdx="1" presStyleCnt="3"/>
      <dgm:spPr/>
    </dgm:pt>
    <dgm:pt modelId="{8137A440-AF2E-4482-9EC0-4956B11585D4}" type="pres">
      <dgm:prSet presAssocID="{67F7B106-826E-44A8-B13E-AD1831AD2711}" presName="childShape" presStyleCnt="0"/>
      <dgm:spPr/>
    </dgm:pt>
    <dgm:pt modelId="{46E00DD5-D0C4-4F2A-862A-1BA5827AFBE7}" type="pres">
      <dgm:prSet presAssocID="{DAA18A1B-CC07-442A-A824-75579B9ED30F}" presName="Name13" presStyleLbl="parChTrans1D2" presStyleIdx="0" presStyleCnt="5"/>
      <dgm:spPr/>
    </dgm:pt>
    <dgm:pt modelId="{D2EF14A2-CD74-4173-B433-7DBEFDF2309B}" type="pres">
      <dgm:prSet presAssocID="{F5A68C99-C6FE-43D7-B9C8-F63DD598D227}" presName="childText" presStyleLbl="bgAcc1" presStyleIdx="0" presStyleCnt="5">
        <dgm:presLayoutVars>
          <dgm:bulletEnabled val="1"/>
        </dgm:presLayoutVars>
      </dgm:prSet>
      <dgm:spPr/>
    </dgm:pt>
    <dgm:pt modelId="{C424FC1E-0D48-414D-A32A-55B2334506C9}" type="pres">
      <dgm:prSet presAssocID="{C9733430-EC4C-45F8-8AEB-50A9E57C4138}" presName="Name13" presStyleLbl="parChTrans1D2" presStyleIdx="1" presStyleCnt="5"/>
      <dgm:spPr/>
    </dgm:pt>
    <dgm:pt modelId="{49A2D579-85B9-4570-B0C1-C4E29774EB68}" type="pres">
      <dgm:prSet presAssocID="{A1777741-7C61-45EB-88AA-1A4058271DAF}" presName="childText" presStyleLbl="bgAcc1" presStyleIdx="1" presStyleCnt="5">
        <dgm:presLayoutVars>
          <dgm:bulletEnabled val="1"/>
        </dgm:presLayoutVars>
      </dgm:prSet>
      <dgm:spPr/>
    </dgm:pt>
    <dgm:pt modelId="{23E83427-693A-4E77-93F9-C371821E02F8}" type="pres">
      <dgm:prSet presAssocID="{F348B093-0A2C-4962-8542-9C2DF87E1A93}" presName="root" presStyleCnt="0"/>
      <dgm:spPr/>
    </dgm:pt>
    <dgm:pt modelId="{A6AA7178-4BAC-4EA5-A678-B47A3898091E}" type="pres">
      <dgm:prSet presAssocID="{F348B093-0A2C-4962-8542-9C2DF87E1A93}" presName="rootComposite" presStyleCnt="0"/>
      <dgm:spPr/>
    </dgm:pt>
    <dgm:pt modelId="{C8862228-4298-4A74-9D86-7C2B72E49D2B}" type="pres">
      <dgm:prSet presAssocID="{F348B093-0A2C-4962-8542-9C2DF87E1A93}" presName="rootText" presStyleLbl="node1" presStyleIdx="2" presStyleCnt="3"/>
      <dgm:spPr/>
    </dgm:pt>
    <dgm:pt modelId="{744702F8-5733-4EEF-A278-FB16C8337B65}" type="pres">
      <dgm:prSet presAssocID="{F348B093-0A2C-4962-8542-9C2DF87E1A93}" presName="rootConnector" presStyleLbl="node1" presStyleIdx="2" presStyleCnt="3"/>
      <dgm:spPr/>
    </dgm:pt>
    <dgm:pt modelId="{7C93D67A-40AE-464E-BE20-24F6B5EC0445}" type="pres">
      <dgm:prSet presAssocID="{F348B093-0A2C-4962-8542-9C2DF87E1A93}" presName="childShape" presStyleCnt="0"/>
      <dgm:spPr/>
    </dgm:pt>
    <dgm:pt modelId="{490035D3-A331-43EA-9E32-93D7470121FD}" type="pres">
      <dgm:prSet presAssocID="{B1AB1287-D366-4393-9632-DE5D55EDDFFF}" presName="Name13" presStyleLbl="parChTrans1D2" presStyleIdx="2" presStyleCnt="5"/>
      <dgm:spPr/>
    </dgm:pt>
    <dgm:pt modelId="{9E5C0818-53A6-40A3-B7ED-D642903CD157}" type="pres">
      <dgm:prSet presAssocID="{BF5A9B8E-8799-4D0D-94FE-3A562C8ACBD5}" presName="childText" presStyleLbl="bgAcc1" presStyleIdx="2" presStyleCnt="5">
        <dgm:presLayoutVars>
          <dgm:bulletEnabled val="1"/>
        </dgm:presLayoutVars>
      </dgm:prSet>
      <dgm:spPr/>
    </dgm:pt>
    <dgm:pt modelId="{4DF91603-5655-44F0-9712-D60D64A2BD0C}" type="pres">
      <dgm:prSet presAssocID="{6B1F169A-2E87-4763-9256-B5BF750627D2}" presName="Name13" presStyleLbl="parChTrans1D2" presStyleIdx="3" presStyleCnt="5"/>
      <dgm:spPr/>
    </dgm:pt>
    <dgm:pt modelId="{EE1202E8-81BD-4F99-BE5F-7EDBCD7E2333}" type="pres">
      <dgm:prSet presAssocID="{EB04BDC4-98F3-46D4-8994-E6216923DCA9}" presName="childText" presStyleLbl="bgAcc1" presStyleIdx="3" presStyleCnt="5">
        <dgm:presLayoutVars>
          <dgm:bulletEnabled val="1"/>
        </dgm:presLayoutVars>
      </dgm:prSet>
      <dgm:spPr/>
    </dgm:pt>
    <dgm:pt modelId="{82CF97F1-D4C5-4EE9-8A79-BF93D0182D80}" type="pres">
      <dgm:prSet presAssocID="{E8631B92-FC2F-4083-B252-AF1CC90CC6FF}" presName="Name13" presStyleLbl="parChTrans1D2" presStyleIdx="4" presStyleCnt="5"/>
      <dgm:spPr/>
    </dgm:pt>
    <dgm:pt modelId="{F527E185-2E23-466A-9021-D85712F8B1C2}" type="pres">
      <dgm:prSet presAssocID="{1C56BBDD-4621-4A49-B428-5017CEF3BF03}" presName="childText" presStyleLbl="bgAcc1" presStyleIdx="4" presStyleCnt="5">
        <dgm:presLayoutVars>
          <dgm:bulletEnabled val="1"/>
        </dgm:presLayoutVars>
      </dgm:prSet>
      <dgm:spPr/>
    </dgm:pt>
  </dgm:ptLst>
  <dgm:cxnLst>
    <dgm:cxn modelId="{E4606B16-F64E-4412-94DA-5D758FE29723}" type="presOf" srcId="{774B1314-2850-4CB9-AB53-6890665698ED}" destId="{1DE99680-903B-4984-81D2-9A8436A129E5}" srcOrd="0" destOrd="0" presId="urn:microsoft.com/office/officeart/2005/8/layout/hierarchy3"/>
    <dgm:cxn modelId="{B739F826-FBB5-4E65-A299-466579BE4D2B}" type="presOf" srcId="{67F7B106-826E-44A8-B13E-AD1831AD2711}" destId="{E058AE12-0659-4E20-9A2F-275EA3AB5795}" srcOrd="1" destOrd="0" presId="urn:microsoft.com/office/officeart/2005/8/layout/hierarchy3"/>
    <dgm:cxn modelId="{0B8F0D35-2A39-40BC-98BB-76170AFF1E93}" srcId="{F348B093-0A2C-4962-8542-9C2DF87E1A93}" destId="{BF5A9B8E-8799-4D0D-94FE-3A562C8ACBD5}" srcOrd="0" destOrd="0" parTransId="{B1AB1287-D366-4393-9632-DE5D55EDDFFF}" sibTransId="{F4FFF4A7-72D1-422D-871A-9DE53D6D6277}"/>
    <dgm:cxn modelId="{4FCD0C3F-C22F-4535-95E2-7B074F24CCEB}" type="presOf" srcId="{1C56BBDD-4621-4A49-B428-5017CEF3BF03}" destId="{F527E185-2E23-466A-9021-D85712F8B1C2}" srcOrd="0" destOrd="0" presId="urn:microsoft.com/office/officeart/2005/8/layout/hierarchy3"/>
    <dgm:cxn modelId="{13EF2560-87E9-42B1-AA50-5A2E280EF156}" type="presOf" srcId="{6B1F169A-2E87-4763-9256-B5BF750627D2}" destId="{4DF91603-5655-44F0-9712-D60D64A2BD0C}" srcOrd="0" destOrd="0" presId="urn:microsoft.com/office/officeart/2005/8/layout/hierarchy3"/>
    <dgm:cxn modelId="{0978D443-8BB6-4632-9E3C-245770934AAC}" type="presOf" srcId="{A84D3D91-29A5-4C26-B650-837A56839281}" destId="{D20846B4-B8DE-4D83-A16B-D1FC67E5A4B7}" srcOrd="1" destOrd="0" presId="urn:microsoft.com/office/officeart/2005/8/layout/hierarchy3"/>
    <dgm:cxn modelId="{C9599244-0A5C-4291-B8AD-9AFA94B371EB}" type="presOf" srcId="{A1777741-7C61-45EB-88AA-1A4058271DAF}" destId="{49A2D579-85B9-4570-B0C1-C4E29774EB68}" srcOrd="0" destOrd="0" presId="urn:microsoft.com/office/officeart/2005/8/layout/hierarchy3"/>
    <dgm:cxn modelId="{EA4B4D6F-9375-494D-91C8-96599262F381}" type="presOf" srcId="{EB04BDC4-98F3-46D4-8994-E6216923DCA9}" destId="{EE1202E8-81BD-4F99-BE5F-7EDBCD7E2333}" srcOrd="0" destOrd="0" presId="urn:microsoft.com/office/officeart/2005/8/layout/hierarchy3"/>
    <dgm:cxn modelId="{AAA6B159-1001-400A-9718-1D99973BE255}" type="presOf" srcId="{C9733430-EC4C-45F8-8AEB-50A9E57C4138}" destId="{C424FC1E-0D48-414D-A32A-55B2334506C9}" srcOrd="0" destOrd="0" presId="urn:microsoft.com/office/officeart/2005/8/layout/hierarchy3"/>
    <dgm:cxn modelId="{150B877A-34CF-440F-870A-3EE2C14BCD67}" type="presOf" srcId="{DAA18A1B-CC07-442A-A824-75579B9ED30F}" destId="{46E00DD5-D0C4-4F2A-862A-1BA5827AFBE7}" srcOrd="0" destOrd="0" presId="urn:microsoft.com/office/officeart/2005/8/layout/hierarchy3"/>
    <dgm:cxn modelId="{2358F18C-1DA5-4EF6-8402-7A2F61C26C8E}" srcId="{774B1314-2850-4CB9-AB53-6890665698ED}" destId="{A84D3D91-29A5-4C26-B650-837A56839281}" srcOrd="0" destOrd="0" parTransId="{899B641F-0F37-4DE7-942E-C66A58CF04C4}" sibTransId="{BA66CBEF-939F-419F-98E5-6995531DEF1F}"/>
    <dgm:cxn modelId="{4E370692-5A68-4B57-809E-C1D8F59BD91D}" type="presOf" srcId="{E8631B92-FC2F-4083-B252-AF1CC90CC6FF}" destId="{82CF97F1-D4C5-4EE9-8A79-BF93D0182D80}" srcOrd="0" destOrd="0" presId="urn:microsoft.com/office/officeart/2005/8/layout/hierarchy3"/>
    <dgm:cxn modelId="{448F9799-6518-4E11-9EA2-701C6EAEB304}" srcId="{F348B093-0A2C-4962-8542-9C2DF87E1A93}" destId="{EB04BDC4-98F3-46D4-8994-E6216923DCA9}" srcOrd="1" destOrd="0" parTransId="{6B1F169A-2E87-4763-9256-B5BF750627D2}" sibTransId="{F4FD3248-DC47-4858-97EF-FE5B2617EDD2}"/>
    <dgm:cxn modelId="{F10FC69E-E24E-4018-A73E-A9A590B03347}" srcId="{774B1314-2850-4CB9-AB53-6890665698ED}" destId="{F348B093-0A2C-4962-8542-9C2DF87E1A93}" srcOrd="2" destOrd="0" parTransId="{B5E28327-FE85-4799-AB90-42E155E5C236}" sibTransId="{F9926556-8452-410F-9B2B-B0079B8519AC}"/>
    <dgm:cxn modelId="{9E6E8A9F-DC5D-4A4C-9DDC-6D7A152C5004}" type="presOf" srcId="{F348B093-0A2C-4962-8542-9C2DF87E1A93}" destId="{C8862228-4298-4A74-9D86-7C2B72E49D2B}" srcOrd="0" destOrd="0" presId="urn:microsoft.com/office/officeart/2005/8/layout/hierarchy3"/>
    <dgm:cxn modelId="{91ADB1AF-6715-4818-87D9-8F518AB00FA7}" srcId="{F348B093-0A2C-4962-8542-9C2DF87E1A93}" destId="{1C56BBDD-4621-4A49-B428-5017CEF3BF03}" srcOrd="2" destOrd="0" parTransId="{E8631B92-FC2F-4083-B252-AF1CC90CC6FF}" sibTransId="{489863EC-2790-4A91-92FF-AE81D672A4D3}"/>
    <dgm:cxn modelId="{066074B8-2226-4411-BABD-9036CD00B053}" srcId="{67F7B106-826E-44A8-B13E-AD1831AD2711}" destId="{F5A68C99-C6FE-43D7-B9C8-F63DD598D227}" srcOrd="0" destOrd="0" parTransId="{DAA18A1B-CC07-442A-A824-75579B9ED30F}" sibTransId="{8AAF135D-655B-4E3D-982E-01FA00D96A41}"/>
    <dgm:cxn modelId="{56FB99BC-777F-427C-9BA9-6499387537A5}" type="presOf" srcId="{BF5A9B8E-8799-4D0D-94FE-3A562C8ACBD5}" destId="{9E5C0818-53A6-40A3-B7ED-D642903CD157}" srcOrd="0" destOrd="0" presId="urn:microsoft.com/office/officeart/2005/8/layout/hierarchy3"/>
    <dgm:cxn modelId="{5B9F7EC7-8A8A-40F8-91F0-012D9438BA8B}" srcId="{774B1314-2850-4CB9-AB53-6890665698ED}" destId="{67F7B106-826E-44A8-B13E-AD1831AD2711}" srcOrd="1" destOrd="0" parTransId="{7A42984B-10DA-415D-B4A0-DDF647DCC0A6}" sibTransId="{66990CE9-8BFD-4B65-B6C5-9B8E658E4A0F}"/>
    <dgm:cxn modelId="{148BDCDE-0F6C-4932-BD21-7BF9EAA394A8}" srcId="{67F7B106-826E-44A8-B13E-AD1831AD2711}" destId="{A1777741-7C61-45EB-88AA-1A4058271DAF}" srcOrd="1" destOrd="0" parTransId="{C9733430-EC4C-45F8-8AEB-50A9E57C4138}" sibTransId="{DF49E118-1641-422A-938B-57D7BCC9C8E1}"/>
    <dgm:cxn modelId="{7B5413E7-7BC3-4D35-8767-94102054234A}" type="presOf" srcId="{67F7B106-826E-44A8-B13E-AD1831AD2711}" destId="{469A2747-4D40-4053-8B8C-914FF1F15CD1}" srcOrd="0" destOrd="0" presId="urn:microsoft.com/office/officeart/2005/8/layout/hierarchy3"/>
    <dgm:cxn modelId="{9DD30BE8-001E-4D08-8B35-7B841B06C0A7}" type="presOf" srcId="{B1AB1287-D366-4393-9632-DE5D55EDDFFF}" destId="{490035D3-A331-43EA-9E32-93D7470121FD}" srcOrd="0" destOrd="0" presId="urn:microsoft.com/office/officeart/2005/8/layout/hierarchy3"/>
    <dgm:cxn modelId="{EB9BB1EC-E6DD-4B50-AE09-814D26D37C8C}" type="presOf" srcId="{F5A68C99-C6FE-43D7-B9C8-F63DD598D227}" destId="{D2EF14A2-CD74-4173-B433-7DBEFDF2309B}" srcOrd="0" destOrd="0" presId="urn:microsoft.com/office/officeart/2005/8/layout/hierarchy3"/>
    <dgm:cxn modelId="{A94B92F9-9BFE-4F30-AE57-916F7A770767}" type="presOf" srcId="{F348B093-0A2C-4962-8542-9C2DF87E1A93}" destId="{744702F8-5733-4EEF-A278-FB16C8337B65}" srcOrd="1" destOrd="0" presId="urn:microsoft.com/office/officeart/2005/8/layout/hierarchy3"/>
    <dgm:cxn modelId="{77EB4DFF-9798-412D-929F-6665AF6DAB3F}" type="presOf" srcId="{A84D3D91-29A5-4C26-B650-837A56839281}" destId="{72CA7058-9A98-4776-BBE5-7A0E4B6A9CAF}" srcOrd="0" destOrd="0" presId="urn:microsoft.com/office/officeart/2005/8/layout/hierarchy3"/>
    <dgm:cxn modelId="{1E735943-54AF-43C4-A77D-3A6CE873E277}" type="presParOf" srcId="{1DE99680-903B-4984-81D2-9A8436A129E5}" destId="{0093D33E-87C8-405E-B031-CAA325BFDF25}" srcOrd="0" destOrd="0" presId="urn:microsoft.com/office/officeart/2005/8/layout/hierarchy3"/>
    <dgm:cxn modelId="{9FAE0036-A401-43FD-A80B-BE589AC62095}" type="presParOf" srcId="{0093D33E-87C8-405E-B031-CAA325BFDF25}" destId="{975E94F8-E845-483F-B881-5342104A84BA}" srcOrd="0" destOrd="0" presId="urn:microsoft.com/office/officeart/2005/8/layout/hierarchy3"/>
    <dgm:cxn modelId="{92F717FD-515A-4EBB-9F00-E369E3B299BE}" type="presParOf" srcId="{975E94F8-E845-483F-B881-5342104A84BA}" destId="{72CA7058-9A98-4776-BBE5-7A0E4B6A9CAF}" srcOrd="0" destOrd="0" presId="urn:microsoft.com/office/officeart/2005/8/layout/hierarchy3"/>
    <dgm:cxn modelId="{96D775FB-1460-4022-AE6E-A317CEB2B32C}" type="presParOf" srcId="{975E94F8-E845-483F-B881-5342104A84BA}" destId="{D20846B4-B8DE-4D83-A16B-D1FC67E5A4B7}" srcOrd="1" destOrd="0" presId="urn:microsoft.com/office/officeart/2005/8/layout/hierarchy3"/>
    <dgm:cxn modelId="{6374899D-5789-4CC8-B831-7E81D09F26BE}" type="presParOf" srcId="{0093D33E-87C8-405E-B031-CAA325BFDF25}" destId="{D6E963EE-5BBE-4B17-9621-31E7A2EAAAB2}" srcOrd="1" destOrd="0" presId="urn:microsoft.com/office/officeart/2005/8/layout/hierarchy3"/>
    <dgm:cxn modelId="{72B02D45-0128-4B90-ABFD-D1D057DB6ECD}" type="presParOf" srcId="{1DE99680-903B-4984-81D2-9A8436A129E5}" destId="{F96B6EF6-10E3-4BA6-BE65-6243913DA69F}" srcOrd="1" destOrd="0" presId="urn:microsoft.com/office/officeart/2005/8/layout/hierarchy3"/>
    <dgm:cxn modelId="{B4531F00-E7D7-44FC-90DF-08B68C28A23F}" type="presParOf" srcId="{F96B6EF6-10E3-4BA6-BE65-6243913DA69F}" destId="{15A47A9E-0CC6-4960-9DD6-05ABAAB4E5E9}" srcOrd="0" destOrd="0" presId="urn:microsoft.com/office/officeart/2005/8/layout/hierarchy3"/>
    <dgm:cxn modelId="{D762CA20-B73C-4FE6-8066-1D4A82F533F2}" type="presParOf" srcId="{15A47A9E-0CC6-4960-9DD6-05ABAAB4E5E9}" destId="{469A2747-4D40-4053-8B8C-914FF1F15CD1}" srcOrd="0" destOrd="0" presId="urn:microsoft.com/office/officeart/2005/8/layout/hierarchy3"/>
    <dgm:cxn modelId="{D58AECCB-47EE-46E5-B7FA-BAF165D47162}" type="presParOf" srcId="{15A47A9E-0CC6-4960-9DD6-05ABAAB4E5E9}" destId="{E058AE12-0659-4E20-9A2F-275EA3AB5795}" srcOrd="1" destOrd="0" presId="urn:microsoft.com/office/officeart/2005/8/layout/hierarchy3"/>
    <dgm:cxn modelId="{7EE8578F-F254-4909-B212-602AA95E2440}" type="presParOf" srcId="{F96B6EF6-10E3-4BA6-BE65-6243913DA69F}" destId="{8137A440-AF2E-4482-9EC0-4956B11585D4}" srcOrd="1" destOrd="0" presId="urn:microsoft.com/office/officeart/2005/8/layout/hierarchy3"/>
    <dgm:cxn modelId="{6F352D91-4442-4E90-9C6C-55D083CED6A2}" type="presParOf" srcId="{8137A440-AF2E-4482-9EC0-4956B11585D4}" destId="{46E00DD5-D0C4-4F2A-862A-1BA5827AFBE7}" srcOrd="0" destOrd="0" presId="urn:microsoft.com/office/officeart/2005/8/layout/hierarchy3"/>
    <dgm:cxn modelId="{702D5189-4357-4B16-AC24-3FBC0CF95571}" type="presParOf" srcId="{8137A440-AF2E-4482-9EC0-4956B11585D4}" destId="{D2EF14A2-CD74-4173-B433-7DBEFDF2309B}" srcOrd="1" destOrd="0" presId="urn:microsoft.com/office/officeart/2005/8/layout/hierarchy3"/>
    <dgm:cxn modelId="{84D4C607-F9A1-49F5-8766-CEC7CEA436F8}" type="presParOf" srcId="{8137A440-AF2E-4482-9EC0-4956B11585D4}" destId="{C424FC1E-0D48-414D-A32A-55B2334506C9}" srcOrd="2" destOrd="0" presId="urn:microsoft.com/office/officeart/2005/8/layout/hierarchy3"/>
    <dgm:cxn modelId="{A97602BD-9360-4228-B6AF-4B0D9169235B}" type="presParOf" srcId="{8137A440-AF2E-4482-9EC0-4956B11585D4}" destId="{49A2D579-85B9-4570-B0C1-C4E29774EB68}" srcOrd="3" destOrd="0" presId="urn:microsoft.com/office/officeart/2005/8/layout/hierarchy3"/>
    <dgm:cxn modelId="{A77C2199-3789-40D3-8FC4-B901A3BBEF67}" type="presParOf" srcId="{1DE99680-903B-4984-81D2-9A8436A129E5}" destId="{23E83427-693A-4E77-93F9-C371821E02F8}" srcOrd="2" destOrd="0" presId="urn:microsoft.com/office/officeart/2005/8/layout/hierarchy3"/>
    <dgm:cxn modelId="{6841D895-31D7-4993-8FA3-20AEF0A6121D}" type="presParOf" srcId="{23E83427-693A-4E77-93F9-C371821E02F8}" destId="{A6AA7178-4BAC-4EA5-A678-B47A3898091E}" srcOrd="0" destOrd="0" presId="urn:microsoft.com/office/officeart/2005/8/layout/hierarchy3"/>
    <dgm:cxn modelId="{578F4A21-1613-4D28-9171-1A53EBE9D75C}" type="presParOf" srcId="{A6AA7178-4BAC-4EA5-A678-B47A3898091E}" destId="{C8862228-4298-4A74-9D86-7C2B72E49D2B}" srcOrd="0" destOrd="0" presId="urn:microsoft.com/office/officeart/2005/8/layout/hierarchy3"/>
    <dgm:cxn modelId="{444E1BCF-3168-4579-9002-C3063BBD0FC1}" type="presParOf" srcId="{A6AA7178-4BAC-4EA5-A678-B47A3898091E}" destId="{744702F8-5733-4EEF-A278-FB16C8337B65}" srcOrd="1" destOrd="0" presId="urn:microsoft.com/office/officeart/2005/8/layout/hierarchy3"/>
    <dgm:cxn modelId="{F8F14BA1-5F72-44D5-A826-AF7E0104B943}" type="presParOf" srcId="{23E83427-693A-4E77-93F9-C371821E02F8}" destId="{7C93D67A-40AE-464E-BE20-24F6B5EC0445}" srcOrd="1" destOrd="0" presId="urn:microsoft.com/office/officeart/2005/8/layout/hierarchy3"/>
    <dgm:cxn modelId="{38FC2DD2-029C-4245-8287-1FC26F34FD51}" type="presParOf" srcId="{7C93D67A-40AE-464E-BE20-24F6B5EC0445}" destId="{490035D3-A331-43EA-9E32-93D7470121FD}" srcOrd="0" destOrd="0" presId="urn:microsoft.com/office/officeart/2005/8/layout/hierarchy3"/>
    <dgm:cxn modelId="{B28BA6BC-36FF-4368-BF86-0A8E4CB20203}" type="presParOf" srcId="{7C93D67A-40AE-464E-BE20-24F6B5EC0445}" destId="{9E5C0818-53A6-40A3-B7ED-D642903CD157}" srcOrd="1" destOrd="0" presId="urn:microsoft.com/office/officeart/2005/8/layout/hierarchy3"/>
    <dgm:cxn modelId="{C1193FDA-C0EC-4BAB-B442-98E74ADA6D68}" type="presParOf" srcId="{7C93D67A-40AE-464E-BE20-24F6B5EC0445}" destId="{4DF91603-5655-44F0-9712-D60D64A2BD0C}" srcOrd="2" destOrd="0" presId="urn:microsoft.com/office/officeart/2005/8/layout/hierarchy3"/>
    <dgm:cxn modelId="{F3082AC1-C3B2-4239-9B7F-81DFC37134B3}" type="presParOf" srcId="{7C93D67A-40AE-464E-BE20-24F6B5EC0445}" destId="{EE1202E8-81BD-4F99-BE5F-7EDBCD7E2333}" srcOrd="3" destOrd="0" presId="urn:microsoft.com/office/officeart/2005/8/layout/hierarchy3"/>
    <dgm:cxn modelId="{40527910-A460-4E73-B3D4-68D2ADD030B9}" type="presParOf" srcId="{7C93D67A-40AE-464E-BE20-24F6B5EC0445}" destId="{82CF97F1-D4C5-4EE9-8A79-BF93D0182D80}" srcOrd="4" destOrd="0" presId="urn:microsoft.com/office/officeart/2005/8/layout/hierarchy3"/>
    <dgm:cxn modelId="{24029D9F-4513-40AD-A4EC-C0E748CEB895}" type="presParOf" srcId="{7C93D67A-40AE-464E-BE20-24F6B5EC0445}" destId="{F527E185-2E23-466A-9021-D85712F8B1C2}"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0E4C4-9C70-4B16-9323-C5088114C00E}">
      <dsp:nvSpPr>
        <dsp:cNvPr id="0" name=""/>
        <dsp:cNvSpPr/>
      </dsp:nvSpPr>
      <dsp:spPr>
        <a:xfrm rot="5400000">
          <a:off x="4566687" y="-1528358"/>
          <a:ext cx="1592536" cy="5047488"/>
        </a:xfrm>
        <a:prstGeom prst="round2SameRect">
          <a:avLst/>
        </a:prstGeom>
        <a:solidFill>
          <a:schemeClr val="accent6">
            <a:alpha val="90000"/>
            <a:tint val="55000"/>
            <a:hueOff val="0"/>
            <a:satOff val="0"/>
            <a:lumOff val="0"/>
            <a:alphaOff val="0"/>
          </a:schemeClr>
        </a:solidFill>
        <a:ln w="12700" cap="flat" cmpd="sng" algn="ctr">
          <a:solidFill>
            <a:schemeClr val="accent6">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Shift, CNTL, R to copy to the RIGHT</a:t>
          </a:r>
        </a:p>
        <a:p>
          <a:pPr marL="171450" lvl="1" indent="-171450" algn="l" defTabSz="844550">
            <a:lnSpc>
              <a:spcPct val="90000"/>
            </a:lnSpc>
            <a:spcBef>
              <a:spcPct val="0"/>
            </a:spcBef>
            <a:spcAft>
              <a:spcPct val="15000"/>
            </a:spcAft>
            <a:buChar char="•"/>
          </a:pPr>
          <a:r>
            <a:rPr lang="en-US" sz="1900" kern="1200" dirty="0"/>
            <a:t>CNTL, ALT, C to colour and format</a:t>
          </a:r>
        </a:p>
        <a:p>
          <a:pPr marL="171450" lvl="1" indent="-171450" algn="l" defTabSz="844550">
            <a:lnSpc>
              <a:spcPct val="90000"/>
            </a:lnSpc>
            <a:spcBef>
              <a:spcPct val="0"/>
            </a:spcBef>
            <a:spcAft>
              <a:spcPct val="15000"/>
            </a:spcAft>
            <a:buChar char="•"/>
          </a:pPr>
          <a:r>
            <a:rPr lang="en-US" sz="1900" kern="1200" dirty="0"/>
            <a:t>Must Enable Macros</a:t>
          </a:r>
        </a:p>
        <a:p>
          <a:pPr marL="171450" lvl="1" indent="-171450" algn="l" defTabSz="844550">
            <a:lnSpc>
              <a:spcPct val="90000"/>
            </a:lnSpc>
            <a:spcBef>
              <a:spcPct val="0"/>
            </a:spcBef>
            <a:spcAft>
              <a:spcPct val="15000"/>
            </a:spcAft>
            <a:buChar char="•"/>
          </a:pPr>
          <a:r>
            <a:rPr lang="en-US" sz="1900" kern="1200" dirty="0"/>
            <a:t>Should say CNTL,ALT,C on the bottom of excel</a:t>
          </a:r>
        </a:p>
      </dsp:txBody>
      <dsp:txXfrm rot="-5400000">
        <a:off x="2839212" y="276858"/>
        <a:ext cx="4969747" cy="1437054"/>
      </dsp:txXfrm>
    </dsp:sp>
    <dsp:sp modelId="{A09FAE9E-1F56-4434-AAEF-E5ACE555539A}">
      <dsp:nvSpPr>
        <dsp:cNvPr id="0" name=""/>
        <dsp:cNvSpPr/>
      </dsp:nvSpPr>
      <dsp:spPr>
        <a:xfrm>
          <a:off x="0" y="49"/>
          <a:ext cx="2839212" cy="1990670"/>
        </a:xfrm>
        <a:prstGeom prst="roundRect">
          <a:avLst/>
        </a:prstGeom>
        <a:solidFill>
          <a:schemeClr val="accent6">
            <a:shade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Generic Macros</a:t>
          </a:r>
        </a:p>
      </dsp:txBody>
      <dsp:txXfrm>
        <a:off x="97176" y="97225"/>
        <a:ext cx="2644860" cy="1796318"/>
      </dsp:txXfrm>
    </dsp:sp>
    <dsp:sp modelId="{F6B99AD6-FDF9-4050-9C9C-B0C623759C78}">
      <dsp:nvSpPr>
        <dsp:cNvPr id="0" name=""/>
        <dsp:cNvSpPr/>
      </dsp:nvSpPr>
      <dsp:spPr>
        <a:xfrm rot="5400000">
          <a:off x="4566687" y="561844"/>
          <a:ext cx="1592536" cy="5047488"/>
        </a:xfrm>
        <a:prstGeom prst="round2SameRect">
          <a:avLst/>
        </a:prstGeom>
        <a:solidFill>
          <a:schemeClr val="accent6">
            <a:alpha val="90000"/>
            <a:tint val="55000"/>
            <a:hueOff val="0"/>
            <a:satOff val="0"/>
            <a:lumOff val="0"/>
            <a:alphaOff val="0"/>
          </a:schemeClr>
        </a:solidFill>
        <a:ln w="12700" cap="flat" cmpd="sng" algn="ctr">
          <a:solidFill>
            <a:schemeClr val="accent6">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n-US" sz="1900" kern="1200" dirty="0"/>
            <a:t>Should say SHIFT, CNTL, A on the bottom</a:t>
          </a:r>
        </a:p>
        <a:p>
          <a:pPr marL="171450" lvl="1" indent="-171450" algn="l" defTabSz="844550">
            <a:lnSpc>
              <a:spcPct val="90000"/>
            </a:lnSpc>
            <a:spcBef>
              <a:spcPct val="0"/>
            </a:spcBef>
            <a:spcAft>
              <a:spcPct val="15000"/>
            </a:spcAft>
            <a:buChar char="•"/>
          </a:pPr>
          <a:r>
            <a:rPr lang="en-US" sz="1900" kern="1200" dirty="0"/>
            <a:t>Enable Macros</a:t>
          </a:r>
        </a:p>
        <a:p>
          <a:pPr marL="171450" lvl="1" indent="-171450" algn="l" defTabSz="844550">
            <a:lnSpc>
              <a:spcPct val="90000"/>
            </a:lnSpc>
            <a:spcBef>
              <a:spcPct val="0"/>
            </a:spcBef>
            <a:spcAft>
              <a:spcPct val="15000"/>
            </a:spcAft>
            <a:buChar char="•"/>
          </a:pPr>
          <a:r>
            <a:rPr lang="en-US" sz="1900" kern="1200" dirty="0"/>
            <a:t>Use Acrobat</a:t>
          </a:r>
        </a:p>
        <a:p>
          <a:pPr marL="171450" lvl="1" indent="-171450" algn="l" defTabSz="844550">
            <a:lnSpc>
              <a:spcPct val="90000"/>
            </a:lnSpc>
            <a:spcBef>
              <a:spcPct val="0"/>
            </a:spcBef>
            <a:spcAft>
              <a:spcPct val="15000"/>
            </a:spcAft>
            <a:buChar char="•"/>
          </a:pPr>
          <a:r>
            <a:rPr lang="en-US" sz="1900" kern="1200" dirty="0"/>
            <a:t>Use Google Chrome</a:t>
          </a:r>
        </a:p>
      </dsp:txBody>
      <dsp:txXfrm rot="-5400000">
        <a:off x="2839212" y="2367061"/>
        <a:ext cx="4969747" cy="1437054"/>
      </dsp:txXfrm>
    </dsp:sp>
    <dsp:sp modelId="{DD615729-BA2E-4EBA-8E3A-ED1BF24E46F4}">
      <dsp:nvSpPr>
        <dsp:cNvPr id="0" name=""/>
        <dsp:cNvSpPr/>
      </dsp:nvSpPr>
      <dsp:spPr>
        <a:xfrm>
          <a:off x="0" y="2090253"/>
          <a:ext cx="2839212" cy="1990670"/>
        </a:xfrm>
        <a:prstGeom prst="roundRect">
          <a:avLst/>
        </a:prstGeom>
        <a:solidFill>
          <a:schemeClr val="accent6">
            <a:shade val="50000"/>
            <a:hueOff val="368424"/>
            <a:satOff val="-16105"/>
            <a:lumOff val="43961"/>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75260" tIns="87630" rIns="175260" bIns="87630" numCol="1" spcCol="1270" anchor="ctr" anchorCtr="0">
          <a:noAutofit/>
        </a:bodyPr>
        <a:lstStyle/>
        <a:p>
          <a:pPr marL="0" lvl="0" indent="0" algn="ctr" defTabSz="2044700">
            <a:lnSpc>
              <a:spcPct val="90000"/>
            </a:lnSpc>
            <a:spcBef>
              <a:spcPct val="0"/>
            </a:spcBef>
            <a:spcAft>
              <a:spcPct val="35000"/>
            </a:spcAft>
            <a:buNone/>
          </a:pPr>
          <a:r>
            <a:rPr lang="en-US" sz="4600" kern="1200" dirty="0"/>
            <a:t>Read PDF to Excel</a:t>
          </a:r>
        </a:p>
      </dsp:txBody>
      <dsp:txXfrm>
        <a:off x="97176" y="2187429"/>
        <a:ext cx="2644860" cy="1796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2AFAC6-F775-41EF-A6FF-A85106606C84}">
      <dsp:nvSpPr>
        <dsp:cNvPr id="0" name=""/>
        <dsp:cNvSpPr/>
      </dsp:nvSpPr>
      <dsp:spPr>
        <a:xfrm>
          <a:off x="1630311" y="2070"/>
          <a:ext cx="6521244" cy="1072281"/>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6530" tIns="272359" rIns="126530" bIns="272359" numCol="1" spcCol="1270" anchor="ctr" anchorCtr="0">
          <a:noAutofit/>
        </a:bodyPr>
        <a:lstStyle/>
        <a:p>
          <a:pPr marL="0" lvl="0" indent="0" algn="l" defTabSz="889000">
            <a:lnSpc>
              <a:spcPct val="90000"/>
            </a:lnSpc>
            <a:spcBef>
              <a:spcPct val="0"/>
            </a:spcBef>
            <a:spcAft>
              <a:spcPct val="35000"/>
            </a:spcAft>
            <a:buNone/>
          </a:pPr>
          <a:r>
            <a:rPr lang="en-US" sz="2000" kern="1200" dirty="0"/>
            <a:t>First, start reading a lot of historic financial data from financial statements with read pdf or with workbooks.open or with sec read.</a:t>
          </a:r>
        </a:p>
      </dsp:txBody>
      <dsp:txXfrm>
        <a:off x="1630311" y="2070"/>
        <a:ext cx="6521244" cy="1072281"/>
      </dsp:txXfrm>
    </dsp:sp>
    <dsp:sp modelId="{CFBAD0D5-AB77-41B4-A6BE-856C2A7C6CAC}">
      <dsp:nvSpPr>
        <dsp:cNvPr id="0" name=""/>
        <dsp:cNvSpPr/>
      </dsp:nvSpPr>
      <dsp:spPr>
        <a:xfrm>
          <a:off x="0" y="2070"/>
          <a:ext cx="1630311" cy="1072281"/>
        </a:xfrm>
        <a:prstGeom prst="rect">
          <a:avLst/>
        </a:prstGeom>
        <a:gradFill rotWithShape="0">
          <a:gsLst>
            <a:gs pos="0">
              <a:schemeClr val="accent6">
                <a:shade val="80000"/>
                <a:hueOff val="0"/>
                <a:satOff val="0"/>
                <a:lumOff val="0"/>
                <a:alphaOff val="0"/>
                <a:satMod val="103000"/>
                <a:lumMod val="102000"/>
                <a:tint val="94000"/>
              </a:schemeClr>
            </a:gs>
            <a:gs pos="50000">
              <a:schemeClr val="accent6">
                <a:shade val="80000"/>
                <a:hueOff val="0"/>
                <a:satOff val="0"/>
                <a:lumOff val="0"/>
                <a:alphaOff val="0"/>
                <a:satMod val="110000"/>
                <a:lumMod val="100000"/>
                <a:shade val="100000"/>
              </a:schemeClr>
            </a:gs>
            <a:gs pos="100000">
              <a:schemeClr val="accent6">
                <a:shade val="80000"/>
                <a:hueOff val="0"/>
                <a:satOff val="0"/>
                <a:lumOff val="0"/>
                <a:alphaOff val="0"/>
                <a:lumMod val="99000"/>
                <a:satMod val="120000"/>
                <a:shade val="78000"/>
              </a:schemeClr>
            </a:gs>
          </a:gsLst>
          <a:lin ang="5400000" scaled="0"/>
        </a:gradFill>
        <a:ln w="6350" cap="flat" cmpd="sng" algn="ctr">
          <a:solidFill>
            <a:schemeClr val="accent6">
              <a:shade val="8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271" tIns="105918" rIns="86271" bIns="105918" numCol="1" spcCol="1270" anchor="ctr" anchorCtr="0">
          <a:noAutofit/>
        </a:bodyPr>
        <a:lstStyle/>
        <a:p>
          <a:pPr marL="0" lvl="0" indent="0" algn="ctr" defTabSz="1066800">
            <a:lnSpc>
              <a:spcPct val="90000"/>
            </a:lnSpc>
            <a:spcBef>
              <a:spcPct val="0"/>
            </a:spcBef>
            <a:spcAft>
              <a:spcPct val="35000"/>
            </a:spcAft>
            <a:buNone/>
          </a:pPr>
          <a:r>
            <a:rPr lang="en-US" sz="2400" kern="1200" dirty="0"/>
            <a:t>Start</a:t>
          </a:r>
        </a:p>
      </dsp:txBody>
      <dsp:txXfrm>
        <a:off x="0" y="2070"/>
        <a:ext cx="1630311" cy="1072281"/>
      </dsp:txXfrm>
    </dsp:sp>
    <dsp:sp modelId="{2AF93784-A5B2-480E-97DD-788A2BF9553F}">
      <dsp:nvSpPr>
        <dsp:cNvPr id="0" name=""/>
        <dsp:cNvSpPr/>
      </dsp:nvSpPr>
      <dsp:spPr>
        <a:xfrm>
          <a:off x="1630311" y="1138688"/>
          <a:ext cx="6521244" cy="1072281"/>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6530" tIns="272359" rIns="126530" bIns="272359" numCol="1" spcCol="1270" anchor="ctr" anchorCtr="0">
          <a:noAutofit/>
        </a:bodyPr>
        <a:lstStyle/>
        <a:p>
          <a:pPr marL="0" lvl="0" indent="0" algn="l" defTabSz="889000">
            <a:lnSpc>
              <a:spcPct val="90000"/>
            </a:lnSpc>
            <a:spcBef>
              <a:spcPct val="0"/>
            </a:spcBef>
            <a:spcAft>
              <a:spcPct val="35000"/>
            </a:spcAft>
            <a:buNone/>
          </a:pPr>
          <a:r>
            <a:rPr lang="en-US" sz="2000" kern="1200" dirty="0"/>
            <a:t>Next, project variables from actual data – you can even use the historic revenue growth.</a:t>
          </a:r>
        </a:p>
      </dsp:txBody>
      <dsp:txXfrm>
        <a:off x="1630311" y="1138688"/>
        <a:ext cx="6521244" cy="1072281"/>
      </dsp:txXfrm>
    </dsp:sp>
    <dsp:sp modelId="{69A51E65-FFF7-4443-BA5E-67FCA9872FD3}">
      <dsp:nvSpPr>
        <dsp:cNvPr id="0" name=""/>
        <dsp:cNvSpPr/>
      </dsp:nvSpPr>
      <dsp:spPr>
        <a:xfrm>
          <a:off x="0" y="1138688"/>
          <a:ext cx="1630311" cy="1072281"/>
        </a:xfrm>
        <a:prstGeom prst="rect">
          <a:avLst/>
        </a:prstGeom>
        <a:gradFill rotWithShape="0">
          <a:gsLst>
            <a:gs pos="0">
              <a:schemeClr val="accent6">
                <a:shade val="80000"/>
                <a:hueOff val="107093"/>
                <a:satOff val="-4303"/>
                <a:lumOff val="9209"/>
                <a:alphaOff val="0"/>
                <a:satMod val="103000"/>
                <a:lumMod val="102000"/>
                <a:tint val="94000"/>
              </a:schemeClr>
            </a:gs>
            <a:gs pos="50000">
              <a:schemeClr val="accent6">
                <a:shade val="80000"/>
                <a:hueOff val="107093"/>
                <a:satOff val="-4303"/>
                <a:lumOff val="9209"/>
                <a:alphaOff val="0"/>
                <a:satMod val="110000"/>
                <a:lumMod val="100000"/>
                <a:shade val="100000"/>
              </a:schemeClr>
            </a:gs>
            <a:gs pos="100000">
              <a:schemeClr val="accent6">
                <a:shade val="80000"/>
                <a:hueOff val="107093"/>
                <a:satOff val="-4303"/>
                <a:lumOff val="9209"/>
                <a:alphaOff val="0"/>
                <a:lumMod val="99000"/>
                <a:satMod val="120000"/>
                <a:shade val="78000"/>
              </a:schemeClr>
            </a:gs>
          </a:gsLst>
          <a:lin ang="5400000" scaled="0"/>
        </a:gradFill>
        <a:ln w="6350" cap="flat" cmpd="sng" algn="ctr">
          <a:solidFill>
            <a:schemeClr val="accent6">
              <a:shade val="80000"/>
              <a:hueOff val="107093"/>
              <a:satOff val="-4303"/>
              <a:lumOff val="920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271" tIns="105918" rIns="86271" bIns="105918" numCol="1" spcCol="1270" anchor="ctr" anchorCtr="0">
          <a:noAutofit/>
        </a:bodyPr>
        <a:lstStyle/>
        <a:p>
          <a:pPr marL="0" lvl="0" indent="0" algn="ctr" defTabSz="1066800">
            <a:lnSpc>
              <a:spcPct val="90000"/>
            </a:lnSpc>
            <a:spcBef>
              <a:spcPct val="0"/>
            </a:spcBef>
            <a:spcAft>
              <a:spcPct val="35000"/>
            </a:spcAft>
            <a:buNone/>
          </a:pPr>
          <a:r>
            <a:rPr lang="en-US" sz="2400" kern="1200" dirty="0"/>
            <a:t>Project</a:t>
          </a:r>
        </a:p>
      </dsp:txBody>
      <dsp:txXfrm>
        <a:off x="0" y="1138688"/>
        <a:ext cx="1630311" cy="1072281"/>
      </dsp:txXfrm>
    </dsp:sp>
    <dsp:sp modelId="{05C94277-B577-4A36-9DCB-7823C530F287}">
      <dsp:nvSpPr>
        <dsp:cNvPr id="0" name=""/>
        <dsp:cNvSpPr/>
      </dsp:nvSpPr>
      <dsp:spPr>
        <a:xfrm>
          <a:off x="1630311" y="2275305"/>
          <a:ext cx="6521244" cy="1072281"/>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6530" tIns="272359" rIns="126530" bIns="272359" numCol="1" spcCol="1270" anchor="ctr" anchorCtr="0">
          <a:noAutofit/>
        </a:bodyPr>
        <a:lstStyle/>
        <a:p>
          <a:pPr marL="0" lvl="0" indent="0" algn="l" defTabSz="889000">
            <a:lnSpc>
              <a:spcPct val="90000"/>
            </a:lnSpc>
            <a:spcBef>
              <a:spcPct val="0"/>
            </a:spcBef>
            <a:spcAft>
              <a:spcPct val="35000"/>
            </a:spcAft>
            <a:buNone/>
          </a:pPr>
          <a:r>
            <a:rPr lang="en-US" sz="2000" kern="1200" dirty="0"/>
            <a:t>After that, create nice pictures of the historic and future return on invested capital.</a:t>
          </a:r>
        </a:p>
      </dsp:txBody>
      <dsp:txXfrm>
        <a:off x="1630311" y="2275305"/>
        <a:ext cx="6521244" cy="1072281"/>
      </dsp:txXfrm>
    </dsp:sp>
    <dsp:sp modelId="{E3129B2F-C1AC-41AC-8530-A331258B9623}">
      <dsp:nvSpPr>
        <dsp:cNvPr id="0" name=""/>
        <dsp:cNvSpPr/>
      </dsp:nvSpPr>
      <dsp:spPr>
        <a:xfrm>
          <a:off x="0" y="2275305"/>
          <a:ext cx="1630311" cy="1072281"/>
        </a:xfrm>
        <a:prstGeom prst="rect">
          <a:avLst/>
        </a:prstGeom>
        <a:gradFill rotWithShape="0">
          <a:gsLst>
            <a:gs pos="0">
              <a:schemeClr val="accent6">
                <a:shade val="80000"/>
                <a:hueOff val="214187"/>
                <a:satOff val="-8606"/>
                <a:lumOff val="18419"/>
                <a:alphaOff val="0"/>
                <a:satMod val="103000"/>
                <a:lumMod val="102000"/>
                <a:tint val="94000"/>
              </a:schemeClr>
            </a:gs>
            <a:gs pos="50000">
              <a:schemeClr val="accent6">
                <a:shade val="80000"/>
                <a:hueOff val="214187"/>
                <a:satOff val="-8606"/>
                <a:lumOff val="18419"/>
                <a:alphaOff val="0"/>
                <a:satMod val="110000"/>
                <a:lumMod val="100000"/>
                <a:shade val="100000"/>
              </a:schemeClr>
            </a:gs>
            <a:gs pos="100000">
              <a:schemeClr val="accent6">
                <a:shade val="80000"/>
                <a:hueOff val="214187"/>
                <a:satOff val="-8606"/>
                <a:lumOff val="18419"/>
                <a:alphaOff val="0"/>
                <a:lumMod val="99000"/>
                <a:satMod val="120000"/>
                <a:shade val="78000"/>
              </a:schemeClr>
            </a:gs>
          </a:gsLst>
          <a:lin ang="5400000" scaled="0"/>
        </a:gradFill>
        <a:ln w="6350" cap="flat" cmpd="sng" algn="ctr">
          <a:solidFill>
            <a:schemeClr val="accent6">
              <a:shade val="80000"/>
              <a:hueOff val="214187"/>
              <a:satOff val="-8606"/>
              <a:lumOff val="18419"/>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271" tIns="105918" rIns="86271" bIns="105918" numCol="1" spcCol="1270" anchor="ctr" anchorCtr="0">
          <a:noAutofit/>
        </a:bodyPr>
        <a:lstStyle/>
        <a:p>
          <a:pPr marL="0" lvl="0" indent="0" algn="ctr" defTabSz="1066800">
            <a:lnSpc>
              <a:spcPct val="90000"/>
            </a:lnSpc>
            <a:spcBef>
              <a:spcPct val="0"/>
            </a:spcBef>
            <a:spcAft>
              <a:spcPct val="35000"/>
            </a:spcAft>
            <a:buNone/>
          </a:pPr>
          <a:r>
            <a:rPr lang="en-US" sz="2400" kern="1200" dirty="0"/>
            <a:t>Create</a:t>
          </a:r>
        </a:p>
      </dsp:txBody>
      <dsp:txXfrm>
        <a:off x="0" y="2275305"/>
        <a:ext cx="1630311" cy="1072281"/>
      </dsp:txXfrm>
    </dsp:sp>
    <dsp:sp modelId="{460474B2-0DC7-42C5-A034-018172B1FD04}">
      <dsp:nvSpPr>
        <dsp:cNvPr id="0" name=""/>
        <dsp:cNvSpPr/>
      </dsp:nvSpPr>
      <dsp:spPr>
        <a:xfrm>
          <a:off x="1630311" y="3411923"/>
          <a:ext cx="6521244" cy="1072281"/>
        </a:xfrm>
        <a:prstGeom prst="rect">
          <a:avLst/>
        </a:prstGeom>
        <a:solidFill>
          <a:schemeClr val="accent6">
            <a:alpha val="90000"/>
            <a:tint val="40000"/>
            <a:hueOff val="0"/>
            <a:satOff val="0"/>
            <a:lumOff val="0"/>
            <a:alphaOff val="0"/>
          </a:schemeClr>
        </a:solidFill>
        <a:ln w="6350" cap="flat" cmpd="sng" algn="ctr">
          <a:solidFill>
            <a:schemeClr val="accent6">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6530" tIns="272359" rIns="126530" bIns="272359" numCol="1" spcCol="1270" anchor="ctr" anchorCtr="0">
          <a:noAutofit/>
        </a:bodyPr>
        <a:lstStyle/>
        <a:p>
          <a:pPr marL="0" lvl="0" indent="0" algn="l" defTabSz="889000">
            <a:lnSpc>
              <a:spcPct val="90000"/>
            </a:lnSpc>
            <a:spcBef>
              <a:spcPct val="0"/>
            </a:spcBef>
            <a:spcAft>
              <a:spcPct val="35000"/>
            </a:spcAft>
            <a:buNone/>
          </a:pPr>
          <a:r>
            <a:rPr lang="en-US" sz="2000" kern="1200" dirty="0"/>
            <a:t>Finally, apply multiples or a fancy formula like (1-g/ROIC)/(WACC-g) to evaluate the terminal value. It doesn’t matter very much because you get the same answer</a:t>
          </a:r>
        </a:p>
      </dsp:txBody>
      <dsp:txXfrm>
        <a:off x="1630311" y="3411923"/>
        <a:ext cx="6521244" cy="1072281"/>
      </dsp:txXfrm>
    </dsp:sp>
    <dsp:sp modelId="{0EEEEF51-5AD9-43E0-9572-1CA2FBC6B428}">
      <dsp:nvSpPr>
        <dsp:cNvPr id="0" name=""/>
        <dsp:cNvSpPr/>
      </dsp:nvSpPr>
      <dsp:spPr>
        <a:xfrm>
          <a:off x="0" y="3411923"/>
          <a:ext cx="1630311" cy="1072281"/>
        </a:xfrm>
        <a:prstGeom prst="rect">
          <a:avLst/>
        </a:prstGeom>
        <a:gradFill rotWithShape="0">
          <a:gsLst>
            <a:gs pos="0">
              <a:schemeClr val="accent6">
                <a:shade val="80000"/>
                <a:hueOff val="321280"/>
                <a:satOff val="-12909"/>
                <a:lumOff val="27628"/>
                <a:alphaOff val="0"/>
                <a:satMod val="103000"/>
                <a:lumMod val="102000"/>
                <a:tint val="94000"/>
              </a:schemeClr>
            </a:gs>
            <a:gs pos="50000">
              <a:schemeClr val="accent6">
                <a:shade val="80000"/>
                <a:hueOff val="321280"/>
                <a:satOff val="-12909"/>
                <a:lumOff val="27628"/>
                <a:alphaOff val="0"/>
                <a:satMod val="110000"/>
                <a:lumMod val="100000"/>
                <a:shade val="100000"/>
              </a:schemeClr>
            </a:gs>
            <a:gs pos="100000">
              <a:schemeClr val="accent6">
                <a:shade val="80000"/>
                <a:hueOff val="321280"/>
                <a:satOff val="-12909"/>
                <a:lumOff val="27628"/>
                <a:alphaOff val="0"/>
                <a:lumMod val="99000"/>
                <a:satMod val="120000"/>
                <a:shade val="78000"/>
              </a:schemeClr>
            </a:gs>
          </a:gsLst>
          <a:lin ang="5400000" scaled="0"/>
        </a:gradFill>
        <a:ln w="6350" cap="flat" cmpd="sng" algn="ctr">
          <a:solidFill>
            <a:schemeClr val="accent6">
              <a:shade val="80000"/>
              <a:hueOff val="321280"/>
              <a:satOff val="-12909"/>
              <a:lumOff val="27628"/>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86271" tIns="105918" rIns="86271" bIns="105918" numCol="1" spcCol="1270" anchor="ctr" anchorCtr="0">
          <a:noAutofit/>
        </a:bodyPr>
        <a:lstStyle/>
        <a:p>
          <a:pPr marL="0" lvl="0" indent="0" algn="ctr" defTabSz="1066800">
            <a:lnSpc>
              <a:spcPct val="90000"/>
            </a:lnSpc>
            <a:spcBef>
              <a:spcPct val="0"/>
            </a:spcBef>
            <a:spcAft>
              <a:spcPct val="35000"/>
            </a:spcAft>
            <a:buNone/>
          </a:pPr>
          <a:r>
            <a:rPr lang="en-US" sz="2400" kern="1200" dirty="0"/>
            <a:t>Apply</a:t>
          </a:r>
        </a:p>
      </dsp:txBody>
      <dsp:txXfrm>
        <a:off x="0" y="3411923"/>
        <a:ext cx="1630311" cy="10722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A7058-9A98-4776-BBE5-7A0E4B6A9CAF}">
      <dsp:nvSpPr>
        <dsp:cNvPr id="0" name=""/>
        <dsp:cNvSpPr/>
      </dsp:nvSpPr>
      <dsp:spPr>
        <a:xfrm>
          <a:off x="824" y="777905"/>
          <a:ext cx="1930410" cy="965205"/>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We will see the P/E and EV/EBITDA are driven by returns, growth and risk.</a:t>
          </a:r>
        </a:p>
      </dsp:txBody>
      <dsp:txXfrm>
        <a:off x="29094" y="806175"/>
        <a:ext cx="1873870" cy="908665"/>
      </dsp:txXfrm>
    </dsp:sp>
    <dsp:sp modelId="{469A2747-4D40-4053-8B8C-914FF1F15CD1}">
      <dsp:nvSpPr>
        <dsp:cNvPr id="0" name=""/>
        <dsp:cNvSpPr/>
      </dsp:nvSpPr>
      <dsp:spPr>
        <a:xfrm>
          <a:off x="2413838" y="777905"/>
          <a:ext cx="1930410" cy="965205"/>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Therefore review P/E ratio in the context of things that can be measured:</a:t>
          </a:r>
        </a:p>
      </dsp:txBody>
      <dsp:txXfrm>
        <a:off x="2442108" y="806175"/>
        <a:ext cx="1873870" cy="908665"/>
      </dsp:txXfrm>
    </dsp:sp>
    <dsp:sp modelId="{46E00DD5-D0C4-4F2A-862A-1BA5827AFBE7}">
      <dsp:nvSpPr>
        <dsp:cNvPr id="0" name=""/>
        <dsp:cNvSpPr/>
      </dsp:nvSpPr>
      <dsp:spPr>
        <a:xfrm>
          <a:off x="2606879" y="1743111"/>
          <a:ext cx="193041" cy="723904"/>
        </a:xfrm>
        <a:custGeom>
          <a:avLst/>
          <a:gdLst/>
          <a:ahLst/>
          <a:cxnLst/>
          <a:rect l="0" t="0" r="0" b="0"/>
          <a:pathLst>
            <a:path>
              <a:moveTo>
                <a:pt x="0" y="0"/>
              </a:moveTo>
              <a:lnTo>
                <a:pt x="0" y="723904"/>
              </a:lnTo>
              <a:lnTo>
                <a:pt x="193041" y="72390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EF14A2-CD74-4173-B433-7DBEFDF2309B}">
      <dsp:nvSpPr>
        <dsp:cNvPr id="0" name=""/>
        <dsp:cNvSpPr/>
      </dsp:nvSpPr>
      <dsp:spPr>
        <a:xfrm>
          <a:off x="2799920" y="1984412"/>
          <a:ext cx="1544328" cy="965205"/>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First, Growth</a:t>
          </a:r>
        </a:p>
      </dsp:txBody>
      <dsp:txXfrm>
        <a:off x="2828190" y="2012682"/>
        <a:ext cx="1487788" cy="908665"/>
      </dsp:txXfrm>
    </dsp:sp>
    <dsp:sp modelId="{C424FC1E-0D48-414D-A32A-55B2334506C9}">
      <dsp:nvSpPr>
        <dsp:cNvPr id="0" name=""/>
        <dsp:cNvSpPr/>
      </dsp:nvSpPr>
      <dsp:spPr>
        <a:xfrm>
          <a:off x="2606879" y="1743111"/>
          <a:ext cx="193041" cy="1930410"/>
        </a:xfrm>
        <a:custGeom>
          <a:avLst/>
          <a:gdLst/>
          <a:ahLst/>
          <a:cxnLst/>
          <a:rect l="0" t="0" r="0" b="0"/>
          <a:pathLst>
            <a:path>
              <a:moveTo>
                <a:pt x="0" y="0"/>
              </a:moveTo>
              <a:lnTo>
                <a:pt x="0" y="1930410"/>
              </a:lnTo>
              <a:lnTo>
                <a:pt x="193041" y="193041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9A2D579-85B9-4570-B0C1-C4E29774EB68}">
      <dsp:nvSpPr>
        <dsp:cNvPr id="0" name=""/>
        <dsp:cNvSpPr/>
      </dsp:nvSpPr>
      <dsp:spPr>
        <a:xfrm>
          <a:off x="2799920" y="3190919"/>
          <a:ext cx="1544328" cy="965205"/>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1689636"/>
              <a:satOff val="-4355"/>
              <a:lumOff val="-294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Second, Returns</a:t>
          </a:r>
        </a:p>
      </dsp:txBody>
      <dsp:txXfrm>
        <a:off x="2828190" y="3219189"/>
        <a:ext cx="1487788" cy="908665"/>
      </dsp:txXfrm>
    </dsp:sp>
    <dsp:sp modelId="{C8862228-4298-4A74-9D86-7C2B72E49D2B}">
      <dsp:nvSpPr>
        <dsp:cNvPr id="0" name=""/>
        <dsp:cNvSpPr/>
      </dsp:nvSpPr>
      <dsp:spPr>
        <a:xfrm>
          <a:off x="4826852" y="777905"/>
          <a:ext cx="1930410" cy="965205"/>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Start with Multiples for the Beer and Beverage Industry</a:t>
          </a:r>
        </a:p>
      </dsp:txBody>
      <dsp:txXfrm>
        <a:off x="4855122" y="806175"/>
        <a:ext cx="1873870" cy="908665"/>
      </dsp:txXfrm>
    </dsp:sp>
    <dsp:sp modelId="{490035D3-A331-43EA-9E32-93D7470121FD}">
      <dsp:nvSpPr>
        <dsp:cNvPr id="0" name=""/>
        <dsp:cNvSpPr/>
      </dsp:nvSpPr>
      <dsp:spPr>
        <a:xfrm>
          <a:off x="5019893" y="1743111"/>
          <a:ext cx="193041" cy="723904"/>
        </a:xfrm>
        <a:custGeom>
          <a:avLst/>
          <a:gdLst/>
          <a:ahLst/>
          <a:cxnLst/>
          <a:rect l="0" t="0" r="0" b="0"/>
          <a:pathLst>
            <a:path>
              <a:moveTo>
                <a:pt x="0" y="0"/>
              </a:moveTo>
              <a:lnTo>
                <a:pt x="0" y="723904"/>
              </a:lnTo>
              <a:lnTo>
                <a:pt x="193041" y="72390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5C0818-53A6-40A3-B7ED-D642903CD157}">
      <dsp:nvSpPr>
        <dsp:cNvPr id="0" name=""/>
        <dsp:cNvSpPr/>
      </dsp:nvSpPr>
      <dsp:spPr>
        <a:xfrm>
          <a:off x="5212934" y="1984412"/>
          <a:ext cx="1544328" cy="965205"/>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3379271"/>
              <a:satOff val="-8710"/>
              <a:lumOff val="-5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Try to find stable ratios if risks, growth and returns are stable.</a:t>
          </a:r>
        </a:p>
      </dsp:txBody>
      <dsp:txXfrm>
        <a:off x="5241204" y="2012682"/>
        <a:ext cx="1487788" cy="908665"/>
      </dsp:txXfrm>
    </dsp:sp>
    <dsp:sp modelId="{4DF91603-5655-44F0-9712-D60D64A2BD0C}">
      <dsp:nvSpPr>
        <dsp:cNvPr id="0" name=""/>
        <dsp:cNvSpPr/>
      </dsp:nvSpPr>
      <dsp:spPr>
        <a:xfrm>
          <a:off x="5019893" y="1743111"/>
          <a:ext cx="193041" cy="1930410"/>
        </a:xfrm>
        <a:custGeom>
          <a:avLst/>
          <a:gdLst/>
          <a:ahLst/>
          <a:cxnLst/>
          <a:rect l="0" t="0" r="0" b="0"/>
          <a:pathLst>
            <a:path>
              <a:moveTo>
                <a:pt x="0" y="0"/>
              </a:moveTo>
              <a:lnTo>
                <a:pt x="0" y="1930410"/>
              </a:lnTo>
              <a:lnTo>
                <a:pt x="193041" y="1930410"/>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E1202E8-81BD-4F99-BE5F-7EDBCD7E2333}">
      <dsp:nvSpPr>
        <dsp:cNvPr id="0" name=""/>
        <dsp:cNvSpPr/>
      </dsp:nvSpPr>
      <dsp:spPr>
        <a:xfrm>
          <a:off x="5212934" y="3190919"/>
          <a:ext cx="1544328" cy="965205"/>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5068907"/>
              <a:satOff val="-13064"/>
              <a:lumOff val="-882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Try to explain high and low multiples</a:t>
          </a:r>
        </a:p>
      </dsp:txBody>
      <dsp:txXfrm>
        <a:off x="5241204" y="3219189"/>
        <a:ext cx="1487788" cy="908665"/>
      </dsp:txXfrm>
    </dsp:sp>
    <dsp:sp modelId="{82CF97F1-D4C5-4EE9-8A79-BF93D0182D80}">
      <dsp:nvSpPr>
        <dsp:cNvPr id="0" name=""/>
        <dsp:cNvSpPr/>
      </dsp:nvSpPr>
      <dsp:spPr>
        <a:xfrm>
          <a:off x="5019893" y="1743111"/>
          <a:ext cx="193041" cy="3136917"/>
        </a:xfrm>
        <a:custGeom>
          <a:avLst/>
          <a:gdLst/>
          <a:ahLst/>
          <a:cxnLst/>
          <a:rect l="0" t="0" r="0" b="0"/>
          <a:pathLst>
            <a:path>
              <a:moveTo>
                <a:pt x="0" y="0"/>
              </a:moveTo>
              <a:lnTo>
                <a:pt x="0" y="3136917"/>
              </a:lnTo>
              <a:lnTo>
                <a:pt x="193041" y="3136917"/>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27E185-2E23-466A-9021-D85712F8B1C2}">
      <dsp:nvSpPr>
        <dsp:cNvPr id="0" name=""/>
        <dsp:cNvSpPr/>
      </dsp:nvSpPr>
      <dsp:spPr>
        <a:xfrm>
          <a:off x="5212934" y="4397425"/>
          <a:ext cx="1544328" cy="965205"/>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a:t>Look at P/E, EV/EBITDA and EV/EBIT</a:t>
          </a:r>
        </a:p>
      </dsp:txBody>
      <dsp:txXfrm>
        <a:off x="5241204" y="4425695"/>
        <a:ext cx="1487788" cy="90866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A6C75DB-9893-4371-A14B-21BDE4066CA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029"/>
          </a:p>
        </p:txBody>
      </p:sp>
      <p:sp>
        <p:nvSpPr>
          <p:cNvPr id="3" name="Date Placeholder 2">
            <a:extLst>
              <a:ext uri="{FF2B5EF4-FFF2-40B4-BE49-F238E27FC236}">
                <a16:creationId xmlns:a16="http://schemas.microsoft.com/office/drawing/2014/main" id="{E55B8FC8-870E-4BCD-A08E-C5BA4C8945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92F268-10F3-45EE-8A9D-ADED1B4AA66A}" type="datetimeFigureOut">
              <a:rPr lang="en-029" smtClean="0"/>
              <a:t>09/09/2018</a:t>
            </a:fld>
            <a:endParaRPr lang="en-029"/>
          </a:p>
        </p:txBody>
      </p:sp>
      <p:sp>
        <p:nvSpPr>
          <p:cNvPr id="4" name="Footer Placeholder 3">
            <a:extLst>
              <a:ext uri="{FF2B5EF4-FFF2-40B4-BE49-F238E27FC236}">
                <a16:creationId xmlns:a16="http://schemas.microsoft.com/office/drawing/2014/main" id="{5BF48A4A-C18D-4418-8D87-D48C983E08D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029"/>
          </a:p>
        </p:txBody>
      </p:sp>
      <p:sp>
        <p:nvSpPr>
          <p:cNvPr id="5" name="Slide Number Placeholder 4">
            <a:extLst>
              <a:ext uri="{FF2B5EF4-FFF2-40B4-BE49-F238E27FC236}">
                <a16:creationId xmlns:a16="http://schemas.microsoft.com/office/drawing/2014/main" id="{C62DCA7A-DF27-4B86-AF37-048CC19999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C735B7-D7BD-419F-A54E-CEDB45E711AC}" type="slidenum">
              <a:rPr lang="en-029" smtClean="0"/>
              <a:t>‹#›</a:t>
            </a:fld>
            <a:endParaRPr lang="en-029"/>
          </a:p>
        </p:txBody>
      </p:sp>
    </p:spTree>
    <p:extLst>
      <p:ext uri="{BB962C8B-B14F-4D97-AF65-F5344CB8AC3E}">
        <p14:creationId xmlns:p14="http://schemas.microsoft.com/office/powerpoint/2010/main" val="523895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FE369-2E8F-48E2-856E-6FD93C2D32AA}" type="datetimeFigureOut">
              <a:rPr lang="en-US" smtClean="0"/>
              <a:t>9/9/2018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5CFB40-4400-4E60-8B5A-EE890C62C97E}" type="slidenum">
              <a:rPr lang="en-US" smtClean="0"/>
              <a:t>‹#›</a:t>
            </a:fld>
            <a:endParaRPr lang="en-US" dirty="0"/>
          </a:p>
        </p:txBody>
      </p:sp>
    </p:spTree>
    <p:extLst>
      <p:ext uri="{BB962C8B-B14F-4D97-AF65-F5344CB8AC3E}">
        <p14:creationId xmlns:p14="http://schemas.microsoft.com/office/powerpoint/2010/main" val="305587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3233313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386437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34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zh-CN" altLang="en-US"/>
          </a:p>
        </p:txBody>
      </p:sp>
    </p:spTree>
    <p:extLst>
      <p:ext uri="{BB962C8B-B14F-4D97-AF65-F5344CB8AC3E}">
        <p14:creationId xmlns:p14="http://schemas.microsoft.com/office/powerpoint/2010/main" val="119430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bwMode="auto">
          <a:xfrm>
            <a:off x="1149350" y="692150"/>
            <a:ext cx="4556125" cy="3416300"/>
          </a:xfrm>
          <a:prstGeom prst="rect">
            <a:avLst/>
          </a:prstGeom>
          <a:solidFill>
            <a:srgbClr val="FFFFFF"/>
          </a:solidFill>
          <a:ln>
            <a:solidFill>
              <a:srgbClr val="000000"/>
            </a:solidFill>
            <a:miter lim="800000"/>
            <a:headEnd/>
            <a:tailEnd/>
          </a:ln>
        </p:spPr>
      </p:sp>
      <p:sp>
        <p:nvSpPr>
          <p:cNvPr id="43011" name="Rectangle 3"/>
          <p:cNvSpPr>
            <a:spLocks noGrp="1" noChangeArrowheads="1"/>
          </p:cNvSpPr>
          <p:nvPr>
            <p:ph type="body" idx="1"/>
          </p:nvPr>
        </p:nvSpPr>
        <p:spPr bwMode="auto">
          <a:xfrm>
            <a:off x="942975" y="4378325"/>
            <a:ext cx="5018088" cy="40957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lIns="89730" tIns="44865" rIns="89730" bIns="44865"/>
          <a:lstStyle/>
          <a:p>
            <a:endParaRPr lang="zh-CN" altLang="en-US"/>
          </a:p>
        </p:txBody>
      </p:sp>
    </p:spTree>
    <p:extLst>
      <p:ext uri="{BB962C8B-B14F-4D97-AF65-F5344CB8AC3E}">
        <p14:creationId xmlns:p14="http://schemas.microsoft.com/office/powerpoint/2010/main" val="2680100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63192"/>
            <a:ext cx="7902608" cy="4913771"/>
          </a:xfrm>
        </p:spPr>
        <p:txBody>
          <a:bodyPr>
            <a:normAutofit/>
          </a:bodyPr>
          <a:lstStyle>
            <a:lvl1pPr>
              <a:defRPr sz="3200">
                <a:latin typeface="Times New Roman" panose="02020603050405020304" pitchFamily="18" charset="0"/>
                <a:cs typeface="Times New Roman" panose="02020603050405020304" pitchFamily="18" charset="0"/>
              </a:defRPr>
            </a:lvl1pPr>
            <a:lvl2pPr>
              <a:defRPr sz="2800">
                <a:latin typeface="Times New Roman" panose="02020603050405020304" pitchFamily="18" charset="0"/>
                <a:cs typeface="Times New Roman" panose="02020603050405020304" pitchFamily="18" charset="0"/>
              </a:defRPr>
            </a:lvl2pPr>
            <a:lvl3pPr>
              <a:defRPr sz="24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직사각형 42">
            <a:extLst>
              <a:ext uri="{FF2B5EF4-FFF2-40B4-BE49-F238E27FC236}">
                <a16:creationId xmlns:a16="http://schemas.microsoft.com/office/drawing/2014/main" id="{2E904118-D06C-4339-8097-0867090BC10B}"/>
              </a:ext>
            </a:extLst>
          </p:cNvPr>
          <p:cNvSpPr/>
          <p:nvPr userDrawn="1"/>
        </p:nvSpPr>
        <p:spPr>
          <a:xfrm>
            <a:off x="0" y="6357957"/>
            <a:ext cx="9144000" cy="616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itle 7">
            <a:extLst>
              <a:ext uri="{FF2B5EF4-FFF2-40B4-BE49-F238E27FC236}">
                <a16:creationId xmlns:a16="http://schemas.microsoft.com/office/drawing/2014/main" id="{56B3EF04-CBD9-44A7-828D-D03E9B23CBDD}"/>
              </a:ext>
            </a:extLst>
          </p:cNvPr>
          <p:cNvSpPr>
            <a:spLocks noGrp="1"/>
          </p:cNvSpPr>
          <p:nvPr>
            <p:ph type="title"/>
          </p:nvPr>
        </p:nvSpPr>
        <p:spPr>
          <a:xfrm>
            <a:off x="628650" y="365127"/>
            <a:ext cx="7666938" cy="690676"/>
          </a:xfrm>
        </p:spPr>
        <p:txBody>
          <a:bodyPr>
            <a:normAutofit/>
          </a:bodyPr>
          <a:lstStyle>
            <a:lvl1pPr algn="ctr">
              <a:defRPr sz="3200" b="0">
                <a:latin typeface="Franklin Gothic Demi" panose="020B0703020102020204" pitchFamily="34" charset="0"/>
                <a:cs typeface="Times New Roman" panose="02020603050405020304" pitchFamily="18" charset="0"/>
              </a:defRPr>
            </a:lvl1pPr>
          </a:lstStyle>
          <a:p>
            <a:r>
              <a:rPr lang="en-US" dirty="0"/>
              <a:t>Click to edit Master title style</a:t>
            </a:r>
          </a:p>
        </p:txBody>
      </p:sp>
      <p:sp>
        <p:nvSpPr>
          <p:cNvPr id="9" name="슬라이드 번호 개체 틀 5">
            <a:extLst>
              <a:ext uri="{FF2B5EF4-FFF2-40B4-BE49-F238E27FC236}">
                <a16:creationId xmlns:a16="http://schemas.microsoft.com/office/drawing/2014/main" id="{B775D987-4BB2-4315-9290-E5AA81557DF0}"/>
              </a:ext>
            </a:extLst>
          </p:cNvPr>
          <p:cNvSpPr>
            <a:spLocks noGrp="1"/>
          </p:cNvSpPr>
          <p:nvPr>
            <p:ph type="sldNum" sz="quarter" idx="12"/>
          </p:nvPr>
        </p:nvSpPr>
        <p:spPr>
          <a:xfrm>
            <a:off x="7787586" y="6478098"/>
            <a:ext cx="922781" cy="313914"/>
          </a:xfrm>
          <a:prstGeom prst="rect">
            <a:avLst/>
          </a:prstGeom>
        </p:spPr>
        <p:txBody>
          <a:bodyPr/>
          <a:lstStyle>
            <a:lvl1pPr>
              <a:defRPr>
                <a:solidFill>
                  <a:schemeClr val="accent1"/>
                </a:solidFill>
              </a:defRPr>
            </a:lvl1pPr>
          </a:lstStyle>
          <a:p>
            <a:pPr algn="ctr"/>
            <a:fld id="{0C3A1854-6B63-4059-B360-A3C4972BF0FC}" type="slidenum">
              <a:rPr lang="ko-KR" altLang="en-US" smtClean="0"/>
              <a:pPr algn="ctr"/>
              <a:t>‹#›</a:t>
            </a:fld>
            <a:endParaRPr lang="ko-KR" altLang="en-US" dirty="0"/>
          </a:p>
        </p:txBody>
      </p:sp>
    </p:spTree>
    <p:extLst>
      <p:ext uri="{BB962C8B-B14F-4D97-AF65-F5344CB8AC3E}">
        <p14:creationId xmlns:p14="http://schemas.microsoft.com/office/powerpoint/2010/main" val="317790557"/>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1180698"/>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4000" b="0" kern="1200" dirty="0">
                <a:solidFill>
                  <a:schemeClr val="tx1"/>
                </a:solidFill>
                <a:latin typeface="Franklin Gothic Demi" panose="020B070302010202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564845892"/>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defTabSz="914400" rtl="0" eaLnBrk="1" latinLnBrk="0" hangingPunct="1">
              <a:lnSpc>
                <a:spcPct val="90000"/>
              </a:lnSpc>
              <a:spcBef>
                <a:spcPct val="0"/>
              </a:spcBef>
              <a:buNone/>
              <a:defRPr lang="en-US" sz="4000" b="0" kern="1200" dirty="0">
                <a:solidFill>
                  <a:schemeClr val="tx1"/>
                </a:solidFill>
                <a:latin typeface="Franklin Gothic Demi" panose="020B0703020102020204" pitchFamily="34" charset="0"/>
                <a:ea typeface="+mj-ea"/>
                <a:cs typeface="+mj-cs"/>
              </a:defRPr>
            </a:lvl1pPr>
          </a:lstStyle>
          <a:p>
            <a:r>
              <a:rPr lang="en-US" dirty="0"/>
              <a:t>Click to edit Master title style</a:t>
            </a:r>
          </a:p>
        </p:txBody>
      </p:sp>
    </p:spTree>
    <p:extLst>
      <p:ext uri="{BB962C8B-B14F-4D97-AF65-F5344CB8AC3E}">
        <p14:creationId xmlns:p14="http://schemas.microsoft.com/office/powerpoint/2010/main" val="1610356211"/>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9589156"/>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052323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58047682"/>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34535770"/>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6" name="자유형 12">
            <a:extLst>
              <a:ext uri="{FF2B5EF4-FFF2-40B4-BE49-F238E27FC236}">
                <a16:creationId xmlns:a16="http://schemas.microsoft.com/office/drawing/2014/main" id="{E09B705A-D507-4F62-972A-A1394A025C15}"/>
              </a:ext>
            </a:extLst>
          </p:cNvPr>
          <p:cNvSpPr>
            <a:spLocks noEditPoints="1"/>
          </p:cNvSpPr>
          <p:nvPr userDrawn="1"/>
        </p:nvSpPr>
        <p:spPr bwMode="auto">
          <a:xfrm>
            <a:off x="255638" y="193249"/>
            <a:ext cx="9144000" cy="6471501"/>
          </a:xfrm>
          <a:custGeom>
            <a:avLst/>
            <a:gdLst>
              <a:gd name="T0" fmla="*/ 2528 w 3842"/>
              <a:gd name="T1" fmla="*/ 2084 h 2164"/>
              <a:gd name="T2" fmla="*/ 2619 w 3842"/>
              <a:gd name="T3" fmla="*/ 1953 h 2164"/>
              <a:gd name="T4" fmla="*/ 2540 w 3842"/>
              <a:gd name="T5" fmla="*/ 1830 h 2164"/>
              <a:gd name="T6" fmla="*/ 2558 w 3842"/>
              <a:gd name="T7" fmla="*/ 1824 h 2164"/>
              <a:gd name="T8" fmla="*/ 2599 w 3842"/>
              <a:gd name="T9" fmla="*/ 1886 h 2164"/>
              <a:gd name="T10" fmla="*/ 534 w 3842"/>
              <a:gd name="T11" fmla="*/ 34 h 2164"/>
              <a:gd name="T12" fmla="*/ 1063 w 3842"/>
              <a:gd name="T13" fmla="*/ 16 h 2164"/>
              <a:gd name="T14" fmla="*/ 418 w 3842"/>
              <a:gd name="T15" fmla="*/ 91 h 2164"/>
              <a:gd name="T16" fmla="*/ 441 w 3842"/>
              <a:gd name="T17" fmla="*/ 47 h 2164"/>
              <a:gd name="T18" fmla="*/ 2955 w 3842"/>
              <a:gd name="T19" fmla="*/ 197 h 2164"/>
              <a:gd name="T20" fmla="*/ 2102 w 3842"/>
              <a:gd name="T21" fmla="*/ 39 h 2164"/>
              <a:gd name="T22" fmla="*/ 1208 w 3842"/>
              <a:gd name="T23" fmla="*/ 395 h 2164"/>
              <a:gd name="T24" fmla="*/ 1335 w 3842"/>
              <a:gd name="T25" fmla="*/ 191 h 2164"/>
              <a:gd name="T26" fmla="*/ 1512 w 3842"/>
              <a:gd name="T27" fmla="*/ 309 h 2164"/>
              <a:gd name="T28" fmla="*/ 2495 w 3842"/>
              <a:gd name="T29" fmla="*/ 1883 h 2164"/>
              <a:gd name="T30" fmla="*/ 2402 w 3842"/>
              <a:gd name="T31" fmla="*/ 1994 h 2164"/>
              <a:gd name="T32" fmla="*/ 2122 w 3842"/>
              <a:gd name="T33" fmla="*/ 2051 h 2164"/>
              <a:gd name="T34" fmla="*/ 52 w 3842"/>
              <a:gd name="T35" fmla="*/ 888 h 2164"/>
              <a:gd name="T36" fmla="*/ 84 w 3842"/>
              <a:gd name="T37" fmla="*/ 841 h 2164"/>
              <a:gd name="T38" fmla="*/ 12 w 3842"/>
              <a:gd name="T39" fmla="*/ 865 h 2164"/>
              <a:gd name="T40" fmla="*/ 435 w 3842"/>
              <a:gd name="T41" fmla="*/ 1316 h 2164"/>
              <a:gd name="T42" fmla="*/ 506 w 3842"/>
              <a:gd name="T43" fmla="*/ 811 h 2164"/>
              <a:gd name="T44" fmla="*/ 453 w 3842"/>
              <a:gd name="T45" fmla="*/ 1187 h 2164"/>
              <a:gd name="T46" fmla="*/ 2961 w 3842"/>
              <a:gd name="T47" fmla="*/ 1204 h 2164"/>
              <a:gd name="T48" fmla="*/ 2942 w 3842"/>
              <a:gd name="T49" fmla="*/ 903 h 2164"/>
              <a:gd name="T50" fmla="*/ 2924 w 3842"/>
              <a:gd name="T51" fmla="*/ 1291 h 2164"/>
              <a:gd name="T52" fmla="*/ 2703 w 3842"/>
              <a:gd name="T53" fmla="*/ 1452 h 2164"/>
              <a:gd name="T54" fmla="*/ 3737 w 3842"/>
              <a:gd name="T55" fmla="*/ 481 h 2164"/>
              <a:gd name="T56" fmla="*/ 2969 w 3842"/>
              <a:gd name="T57" fmla="*/ 323 h 2164"/>
              <a:gd name="T58" fmla="*/ 2435 w 3842"/>
              <a:gd name="T59" fmla="*/ 286 h 2164"/>
              <a:gd name="T60" fmla="*/ 2096 w 3842"/>
              <a:gd name="T61" fmla="*/ 183 h 2164"/>
              <a:gd name="T62" fmla="*/ 1622 w 3842"/>
              <a:gd name="T63" fmla="*/ 348 h 2164"/>
              <a:gd name="T64" fmla="*/ 1457 w 3842"/>
              <a:gd name="T65" fmla="*/ 390 h 2164"/>
              <a:gd name="T66" fmla="*/ 995 w 3842"/>
              <a:gd name="T67" fmla="*/ 551 h 2164"/>
              <a:gd name="T68" fmla="*/ 721 w 3842"/>
              <a:gd name="T69" fmla="*/ 429 h 2164"/>
              <a:gd name="T70" fmla="*/ 510 w 3842"/>
              <a:gd name="T71" fmla="*/ 438 h 2164"/>
              <a:gd name="T72" fmla="*/ 364 w 3842"/>
              <a:gd name="T73" fmla="*/ 600 h 2164"/>
              <a:gd name="T74" fmla="*/ 245 w 3842"/>
              <a:gd name="T75" fmla="*/ 751 h 2164"/>
              <a:gd name="T76" fmla="*/ 479 w 3842"/>
              <a:gd name="T77" fmla="*/ 667 h 2164"/>
              <a:gd name="T78" fmla="*/ 616 w 3842"/>
              <a:gd name="T79" fmla="*/ 789 h 2164"/>
              <a:gd name="T80" fmla="*/ 295 w 3842"/>
              <a:gd name="T81" fmla="*/ 868 h 2164"/>
              <a:gd name="T82" fmla="*/ 73 w 3842"/>
              <a:gd name="T83" fmla="*/ 1180 h 2164"/>
              <a:gd name="T84" fmla="*/ 442 w 3842"/>
              <a:gd name="T85" fmla="*/ 1213 h 2164"/>
              <a:gd name="T86" fmla="*/ 603 w 3842"/>
              <a:gd name="T87" fmla="*/ 1309 h 2164"/>
              <a:gd name="T88" fmla="*/ 700 w 3842"/>
              <a:gd name="T89" fmla="*/ 1335 h 2164"/>
              <a:gd name="T90" fmla="*/ 159 w 3842"/>
              <a:gd name="T91" fmla="*/ 1972 h 2164"/>
              <a:gd name="T92" fmla="*/ 908 w 3842"/>
              <a:gd name="T93" fmla="*/ 1771 h 2164"/>
              <a:gd name="T94" fmla="*/ 1247 w 3842"/>
              <a:gd name="T95" fmla="*/ 1561 h 2164"/>
              <a:gd name="T96" fmla="*/ 1468 w 3842"/>
              <a:gd name="T97" fmla="*/ 1612 h 2164"/>
              <a:gd name="T98" fmla="*/ 1870 w 3842"/>
              <a:gd name="T99" fmla="*/ 1656 h 2164"/>
              <a:gd name="T100" fmla="*/ 2075 w 3842"/>
              <a:gd name="T101" fmla="*/ 1936 h 2164"/>
              <a:gd name="T102" fmla="*/ 2283 w 3842"/>
              <a:gd name="T103" fmla="*/ 1796 h 2164"/>
              <a:gd name="T104" fmla="*/ 2512 w 3842"/>
              <a:gd name="T105" fmla="*/ 1539 h 2164"/>
              <a:gd name="T106" fmla="*/ 2607 w 3842"/>
              <a:gd name="T107" fmla="*/ 1312 h 2164"/>
              <a:gd name="T108" fmla="*/ 2904 w 3842"/>
              <a:gd name="T109" fmla="*/ 1004 h 2164"/>
              <a:gd name="T110" fmla="*/ 3290 w 3842"/>
              <a:gd name="T111" fmla="*/ 695 h 2164"/>
              <a:gd name="T112" fmla="*/ 3427 w 3842"/>
              <a:gd name="T113" fmla="*/ 731 h 2164"/>
              <a:gd name="T114" fmla="*/ 3832 w 3842"/>
              <a:gd name="T115" fmla="*/ 573 h 2164"/>
              <a:gd name="T116" fmla="*/ 818 w 3842"/>
              <a:gd name="T117" fmla="*/ 668 h 2164"/>
              <a:gd name="T118" fmla="*/ 776 w 3842"/>
              <a:gd name="T119" fmla="*/ 1102 h 2164"/>
              <a:gd name="T120" fmla="*/ 1104 w 3842"/>
              <a:gd name="T121" fmla="*/ 1280 h 2164"/>
              <a:gd name="T122" fmla="*/ 1310 w 3842"/>
              <a:gd name="T123" fmla="*/ 1119 h 2164"/>
              <a:gd name="T124" fmla="*/ 3790 w 3842"/>
              <a:gd name="T125" fmla="*/ 961 h 2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2" h="2164">
                <a:moveTo>
                  <a:pt x="2528" y="1974"/>
                </a:moveTo>
                <a:cubicBezTo>
                  <a:pt x="2527" y="1974"/>
                  <a:pt x="2526" y="1974"/>
                  <a:pt x="2525" y="1974"/>
                </a:cubicBezTo>
                <a:cubicBezTo>
                  <a:pt x="2524" y="1974"/>
                  <a:pt x="2524" y="1974"/>
                  <a:pt x="2524" y="1973"/>
                </a:cubicBezTo>
                <a:cubicBezTo>
                  <a:pt x="2523" y="1972"/>
                  <a:pt x="2522" y="1972"/>
                  <a:pt x="2522" y="1972"/>
                </a:cubicBezTo>
                <a:cubicBezTo>
                  <a:pt x="2521" y="1972"/>
                  <a:pt x="2520" y="1973"/>
                  <a:pt x="2520" y="1973"/>
                </a:cubicBezTo>
                <a:cubicBezTo>
                  <a:pt x="2519" y="1974"/>
                  <a:pt x="2518" y="1974"/>
                  <a:pt x="2518" y="1975"/>
                </a:cubicBezTo>
                <a:cubicBezTo>
                  <a:pt x="2517" y="1975"/>
                  <a:pt x="2518" y="1976"/>
                  <a:pt x="2518" y="1976"/>
                </a:cubicBezTo>
                <a:cubicBezTo>
                  <a:pt x="2519" y="1977"/>
                  <a:pt x="2519" y="1976"/>
                  <a:pt x="2519" y="1976"/>
                </a:cubicBezTo>
                <a:cubicBezTo>
                  <a:pt x="2520" y="1976"/>
                  <a:pt x="2520" y="1975"/>
                  <a:pt x="2521" y="1976"/>
                </a:cubicBezTo>
                <a:cubicBezTo>
                  <a:pt x="2521" y="1976"/>
                  <a:pt x="2521" y="1977"/>
                  <a:pt x="2522" y="1977"/>
                </a:cubicBezTo>
                <a:cubicBezTo>
                  <a:pt x="2521" y="1976"/>
                  <a:pt x="2522" y="1976"/>
                  <a:pt x="2523" y="1976"/>
                </a:cubicBezTo>
                <a:cubicBezTo>
                  <a:pt x="2523" y="1975"/>
                  <a:pt x="2524" y="1975"/>
                  <a:pt x="2525" y="1975"/>
                </a:cubicBezTo>
                <a:cubicBezTo>
                  <a:pt x="2525" y="1976"/>
                  <a:pt x="2525" y="1976"/>
                  <a:pt x="2525" y="1976"/>
                </a:cubicBezTo>
                <a:cubicBezTo>
                  <a:pt x="2525" y="1976"/>
                  <a:pt x="2525" y="1977"/>
                  <a:pt x="2525" y="1977"/>
                </a:cubicBezTo>
                <a:cubicBezTo>
                  <a:pt x="2526" y="1977"/>
                  <a:pt x="2527" y="1976"/>
                  <a:pt x="2527" y="1976"/>
                </a:cubicBezTo>
                <a:cubicBezTo>
                  <a:pt x="2527" y="1975"/>
                  <a:pt x="2528" y="1975"/>
                  <a:pt x="2528" y="1975"/>
                </a:cubicBezTo>
                <a:cubicBezTo>
                  <a:pt x="2528" y="1974"/>
                  <a:pt x="2528" y="1974"/>
                  <a:pt x="2528" y="1974"/>
                </a:cubicBezTo>
                <a:cubicBezTo>
                  <a:pt x="2528" y="1974"/>
                  <a:pt x="2529" y="1974"/>
                  <a:pt x="2529" y="1973"/>
                </a:cubicBezTo>
                <a:cubicBezTo>
                  <a:pt x="2529" y="1973"/>
                  <a:pt x="2528" y="1974"/>
                  <a:pt x="2528" y="1974"/>
                </a:cubicBezTo>
                <a:close/>
                <a:moveTo>
                  <a:pt x="2578" y="1829"/>
                </a:moveTo>
                <a:cubicBezTo>
                  <a:pt x="2578" y="1828"/>
                  <a:pt x="2577" y="1828"/>
                  <a:pt x="2577" y="1829"/>
                </a:cubicBezTo>
                <a:cubicBezTo>
                  <a:pt x="2577" y="1829"/>
                  <a:pt x="2578" y="1829"/>
                  <a:pt x="2579" y="1829"/>
                </a:cubicBezTo>
                <a:cubicBezTo>
                  <a:pt x="2579" y="1830"/>
                  <a:pt x="2580" y="1830"/>
                  <a:pt x="2580" y="1829"/>
                </a:cubicBezTo>
                <a:cubicBezTo>
                  <a:pt x="2580" y="1828"/>
                  <a:pt x="2578" y="1829"/>
                  <a:pt x="2578" y="1829"/>
                </a:cubicBezTo>
                <a:close/>
                <a:moveTo>
                  <a:pt x="2586" y="1840"/>
                </a:moveTo>
                <a:cubicBezTo>
                  <a:pt x="2585" y="1840"/>
                  <a:pt x="2585" y="1841"/>
                  <a:pt x="2586" y="1841"/>
                </a:cubicBezTo>
                <a:cubicBezTo>
                  <a:pt x="2586" y="1841"/>
                  <a:pt x="2587" y="1841"/>
                  <a:pt x="2586" y="1841"/>
                </a:cubicBezTo>
                <a:cubicBezTo>
                  <a:pt x="2586" y="1840"/>
                  <a:pt x="2586" y="1841"/>
                  <a:pt x="2586" y="1840"/>
                </a:cubicBezTo>
                <a:close/>
                <a:moveTo>
                  <a:pt x="2585" y="1842"/>
                </a:moveTo>
                <a:cubicBezTo>
                  <a:pt x="2585" y="1842"/>
                  <a:pt x="2585" y="1843"/>
                  <a:pt x="2585" y="1843"/>
                </a:cubicBezTo>
                <a:cubicBezTo>
                  <a:pt x="2586" y="1843"/>
                  <a:pt x="2587" y="1842"/>
                  <a:pt x="2587" y="1842"/>
                </a:cubicBezTo>
                <a:cubicBezTo>
                  <a:pt x="2587" y="1842"/>
                  <a:pt x="2586" y="1842"/>
                  <a:pt x="2586" y="1842"/>
                </a:cubicBezTo>
                <a:cubicBezTo>
                  <a:pt x="2586" y="1842"/>
                  <a:pt x="2585" y="1841"/>
                  <a:pt x="2585" y="1842"/>
                </a:cubicBezTo>
                <a:close/>
                <a:moveTo>
                  <a:pt x="2574" y="1826"/>
                </a:moveTo>
                <a:cubicBezTo>
                  <a:pt x="2574" y="1826"/>
                  <a:pt x="2575" y="1827"/>
                  <a:pt x="2575" y="1827"/>
                </a:cubicBezTo>
                <a:cubicBezTo>
                  <a:pt x="2575" y="1827"/>
                  <a:pt x="2574" y="1826"/>
                  <a:pt x="2574" y="1826"/>
                </a:cubicBezTo>
                <a:close/>
                <a:moveTo>
                  <a:pt x="2530" y="1844"/>
                </a:moveTo>
                <a:cubicBezTo>
                  <a:pt x="2530" y="1843"/>
                  <a:pt x="2530" y="1843"/>
                  <a:pt x="2530" y="1843"/>
                </a:cubicBezTo>
                <a:cubicBezTo>
                  <a:pt x="2531" y="1842"/>
                  <a:pt x="2532" y="1841"/>
                  <a:pt x="2531" y="1841"/>
                </a:cubicBezTo>
                <a:cubicBezTo>
                  <a:pt x="2530" y="1840"/>
                  <a:pt x="2530" y="1839"/>
                  <a:pt x="2530" y="1838"/>
                </a:cubicBezTo>
                <a:cubicBezTo>
                  <a:pt x="2530" y="1838"/>
                  <a:pt x="2530" y="1838"/>
                  <a:pt x="2530" y="1837"/>
                </a:cubicBezTo>
                <a:cubicBezTo>
                  <a:pt x="2530" y="1837"/>
                  <a:pt x="2530" y="1837"/>
                  <a:pt x="2530" y="1836"/>
                </a:cubicBezTo>
                <a:cubicBezTo>
                  <a:pt x="2530" y="1836"/>
                  <a:pt x="2530" y="1836"/>
                  <a:pt x="2530" y="1836"/>
                </a:cubicBezTo>
                <a:cubicBezTo>
                  <a:pt x="2530" y="1835"/>
                  <a:pt x="2530" y="1835"/>
                  <a:pt x="2530" y="1835"/>
                </a:cubicBezTo>
                <a:cubicBezTo>
                  <a:pt x="2530" y="1834"/>
                  <a:pt x="2530" y="1834"/>
                  <a:pt x="2530" y="1833"/>
                </a:cubicBezTo>
                <a:cubicBezTo>
                  <a:pt x="2531" y="1833"/>
                  <a:pt x="2531" y="1832"/>
                  <a:pt x="2531" y="1832"/>
                </a:cubicBezTo>
                <a:cubicBezTo>
                  <a:pt x="2531" y="1831"/>
                  <a:pt x="2531" y="1831"/>
                  <a:pt x="2531" y="1831"/>
                </a:cubicBezTo>
                <a:cubicBezTo>
                  <a:pt x="2530" y="1830"/>
                  <a:pt x="2530" y="1831"/>
                  <a:pt x="2530" y="1831"/>
                </a:cubicBezTo>
                <a:cubicBezTo>
                  <a:pt x="2529" y="1831"/>
                  <a:pt x="2529" y="1831"/>
                  <a:pt x="2529" y="1830"/>
                </a:cubicBezTo>
                <a:cubicBezTo>
                  <a:pt x="2528" y="1830"/>
                  <a:pt x="2528" y="1829"/>
                  <a:pt x="2528" y="1829"/>
                </a:cubicBezTo>
                <a:cubicBezTo>
                  <a:pt x="2527" y="1828"/>
                  <a:pt x="2527" y="1828"/>
                  <a:pt x="2526" y="1827"/>
                </a:cubicBezTo>
                <a:cubicBezTo>
                  <a:pt x="2526" y="1827"/>
                  <a:pt x="2525" y="1827"/>
                  <a:pt x="2525" y="1826"/>
                </a:cubicBezTo>
                <a:cubicBezTo>
                  <a:pt x="2524" y="1825"/>
                  <a:pt x="2522" y="1827"/>
                  <a:pt x="2521" y="1826"/>
                </a:cubicBezTo>
                <a:cubicBezTo>
                  <a:pt x="2520" y="1825"/>
                  <a:pt x="2520" y="1823"/>
                  <a:pt x="2519" y="1824"/>
                </a:cubicBezTo>
                <a:cubicBezTo>
                  <a:pt x="2517" y="1824"/>
                  <a:pt x="2517" y="1825"/>
                  <a:pt x="2515" y="1825"/>
                </a:cubicBezTo>
                <a:cubicBezTo>
                  <a:pt x="2514" y="1825"/>
                  <a:pt x="2513" y="1824"/>
                  <a:pt x="2511" y="1824"/>
                </a:cubicBezTo>
                <a:cubicBezTo>
                  <a:pt x="2510" y="1824"/>
                  <a:pt x="2510" y="1824"/>
                  <a:pt x="2509" y="1824"/>
                </a:cubicBezTo>
                <a:cubicBezTo>
                  <a:pt x="2508" y="1824"/>
                  <a:pt x="2508" y="1824"/>
                  <a:pt x="2507" y="1825"/>
                </a:cubicBezTo>
                <a:cubicBezTo>
                  <a:pt x="2507" y="1825"/>
                  <a:pt x="2507" y="1826"/>
                  <a:pt x="2508" y="1826"/>
                </a:cubicBezTo>
                <a:cubicBezTo>
                  <a:pt x="2509" y="1827"/>
                  <a:pt x="2509" y="1825"/>
                  <a:pt x="2510" y="1826"/>
                </a:cubicBezTo>
                <a:cubicBezTo>
                  <a:pt x="2511" y="1827"/>
                  <a:pt x="2510" y="1829"/>
                  <a:pt x="2511" y="1829"/>
                </a:cubicBezTo>
                <a:cubicBezTo>
                  <a:pt x="2511" y="1830"/>
                  <a:pt x="2512" y="1830"/>
                  <a:pt x="2513" y="1830"/>
                </a:cubicBezTo>
                <a:cubicBezTo>
                  <a:pt x="2513" y="1830"/>
                  <a:pt x="2514" y="1831"/>
                  <a:pt x="2514" y="1831"/>
                </a:cubicBezTo>
                <a:cubicBezTo>
                  <a:pt x="2515" y="1832"/>
                  <a:pt x="2515" y="1833"/>
                  <a:pt x="2516" y="1835"/>
                </a:cubicBezTo>
                <a:cubicBezTo>
                  <a:pt x="2516" y="1835"/>
                  <a:pt x="2516" y="1836"/>
                  <a:pt x="2516" y="1837"/>
                </a:cubicBezTo>
                <a:cubicBezTo>
                  <a:pt x="2516" y="1837"/>
                  <a:pt x="2516" y="1837"/>
                  <a:pt x="2516" y="1837"/>
                </a:cubicBezTo>
                <a:cubicBezTo>
                  <a:pt x="2516" y="1838"/>
                  <a:pt x="2516" y="1838"/>
                  <a:pt x="2516" y="1838"/>
                </a:cubicBezTo>
                <a:cubicBezTo>
                  <a:pt x="2516" y="1839"/>
                  <a:pt x="2516" y="1840"/>
                  <a:pt x="2517" y="1840"/>
                </a:cubicBezTo>
                <a:cubicBezTo>
                  <a:pt x="2518" y="1840"/>
                  <a:pt x="2518" y="1841"/>
                  <a:pt x="2519" y="1842"/>
                </a:cubicBezTo>
                <a:cubicBezTo>
                  <a:pt x="2519" y="1843"/>
                  <a:pt x="2518" y="1843"/>
                  <a:pt x="2519" y="1844"/>
                </a:cubicBezTo>
                <a:cubicBezTo>
                  <a:pt x="2519" y="1844"/>
                  <a:pt x="2519" y="1845"/>
                  <a:pt x="2520" y="1846"/>
                </a:cubicBezTo>
                <a:cubicBezTo>
                  <a:pt x="2520" y="1846"/>
                  <a:pt x="2521" y="1846"/>
                  <a:pt x="2521" y="1847"/>
                </a:cubicBezTo>
                <a:cubicBezTo>
                  <a:pt x="2521" y="1847"/>
                  <a:pt x="2522" y="1847"/>
                  <a:pt x="2522" y="1848"/>
                </a:cubicBezTo>
                <a:cubicBezTo>
                  <a:pt x="2522" y="1849"/>
                  <a:pt x="2522" y="1849"/>
                  <a:pt x="2523" y="1849"/>
                </a:cubicBezTo>
                <a:cubicBezTo>
                  <a:pt x="2524" y="1849"/>
                  <a:pt x="2524" y="1849"/>
                  <a:pt x="2524" y="1849"/>
                </a:cubicBezTo>
                <a:cubicBezTo>
                  <a:pt x="2524" y="1850"/>
                  <a:pt x="2525" y="1850"/>
                  <a:pt x="2525" y="1850"/>
                </a:cubicBezTo>
                <a:cubicBezTo>
                  <a:pt x="2526" y="1850"/>
                  <a:pt x="2526" y="1849"/>
                  <a:pt x="2526" y="1848"/>
                </a:cubicBezTo>
                <a:cubicBezTo>
                  <a:pt x="2527" y="1848"/>
                  <a:pt x="2528" y="1849"/>
                  <a:pt x="2528" y="1848"/>
                </a:cubicBezTo>
                <a:cubicBezTo>
                  <a:pt x="2528" y="1848"/>
                  <a:pt x="2527" y="1848"/>
                  <a:pt x="2528" y="1847"/>
                </a:cubicBezTo>
                <a:cubicBezTo>
                  <a:pt x="2528" y="1847"/>
                  <a:pt x="2529" y="1847"/>
                  <a:pt x="2529" y="1846"/>
                </a:cubicBezTo>
                <a:cubicBezTo>
                  <a:pt x="2528" y="1846"/>
                  <a:pt x="2528" y="1845"/>
                  <a:pt x="2529" y="1844"/>
                </a:cubicBezTo>
                <a:cubicBezTo>
                  <a:pt x="2529" y="1844"/>
                  <a:pt x="2530" y="1844"/>
                  <a:pt x="2530" y="1844"/>
                </a:cubicBezTo>
                <a:close/>
                <a:moveTo>
                  <a:pt x="2534" y="1816"/>
                </a:moveTo>
                <a:cubicBezTo>
                  <a:pt x="2534" y="1817"/>
                  <a:pt x="2535" y="1817"/>
                  <a:pt x="2535" y="1817"/>
                </a:cubicBezTo>
                <a:cubicBezTo>
                  <a:pt x="2536" y="1816"/>
                  <a:pt x="2535" y="1815"/>
                  <a:pt x="2534" y="1816"/>
                </a:cubicBezTo>
                <a:close/>
                <a:moveTo>
                  <a:pt x="2595" y="1861"/>
                </a:moveTo>
                <a:cubicBezTo>
                  <a:pt x="2596" y="1861"/>
                  <a:pt x="2596" y="1860"/>
                  <a:pt x="2595" y="1860"/>
                </a:cubicBezTo>
                <a:cubicBezTo>
                  <a:pt x="2595" y="1860"/>
                  <a:pt x="2595" y="1861"/>
                  <a:pt x="2595" y="1861"/>
                </a:cubicBezTo>
                <a:close/>
                <a:moveTo>
                  <a:pt x="2523" y="1977"/>
                </a:moveTo>
                <a:cubicBezTo>
                  <a:pt x="2522" y="1977"/>
                  <a:pt x="2523" y="1979"/>
                  <a:pt x="2524" y="1978"/>
                </a:cubicBezTo>
                <a:cubicBezTo>
                  <a:pt x="2524" y="1978"/>
                  <a:pt x="2525" y="1977"/>
                  <a:pt x="2523" y="1977"/>
                </a:cubicBezTo>
                <a:close/>
                <a:moveTo>
                  <a:pt x="2501" y="1770"/>
                </a:moveTo>
                <a:cubicBezTo>
                  <a:pt x="2502" y="1770"/>
                  <a:pt x="2502" y="1769"/>
                  <a:pt x="2501" y="1769"/>
                </a:cubicBezTo>
                <a:cubicBezTo>
                  <a:pt x="2501" y="1769"/>
                  <a:pt x="2502" y="1768"/>
                  <a:pt x="2501" y="1768"/>
                </a:cubicBezTo>
                <a:cubicBezTo>
                  <a:pt x="2501" y="1768"/>
                  <a:pt x="2500" y="1768"/>
                  <a:pt x="2500" y="1768"/>
                </a:cubicBezTo>
                <a:cubicBezTo>
                  <a:pt x="2500" y="1769"/>
                  <a:pt x="2501" y="1769"/>
                  <a:pt x="2501" y="1770"/>
                </a:cubicBezTo>
                <a:close/>
                <a:moveTo>
                  <a:pt x="2525" y="1808"/>
                </a:moveTo>
                <a:cubicBezTo>
                  <a:pt x="2525" y="1808"/>
                  <a:pt x="2525" y="1807"/>
                  <a:pt x="2525" y="1807"/>
                </a:cubicBezTo>
                <a:cubicBezTo>
                  <a:pt x="2524" y="1807"/>
                  <a:pt x="2524" y="1809"/>
                  <a:pt x="2525" y="1808"/>
                </a:cubicBezTo>
                <a:close/>
                <a:moveTo>
                  <a:pt x="2500" y="1766"/>
                </a:moveTo>
                <a:cubicBezTo>
                  <a:pt x="2499" y="1766"/>
                  <a:pt x="2500" y="1767"/>
                  <a:pt x="2500" y="1767"/>
                </a:cubicBezTo>
                <a:cubicBezTo>
                  <a:pt x="2501" y="1767"/>
                  <a:pt x="2500" y="1765"/>
                  <a:pt x="2500" y="1766"/>
                </a:cubicBezTo>
                <a:close/>
                <a:moveTo>
                  <a:pt x="2602" y="1893"/>
                </a:moveTo>
                <a:cubicBezTo>
                  <a:pt x="2603" y="1893"/>
                  <a:pt x="2603" y="1894"/>
                  <a:pt x="2604" y="1895"/>
                </a:cubicBezTo>
                <a:cubicBezTo>
                  <a:pt x="2604" y="1895"/>
                  <a:pt x="2604" y="1896"/>
                  <a:pt x="2604" y="1895"/>
                </a:cubicBezTo>
                <a:cubicBezTo>
                  <a:pt x="2605" y="1895"/>
                  <a:pt x="2604" y="1895"/>
                  <a:pt x="2604" y="1894"/>
                </a:cubicBezTo>
                <a:cubicBezTo>
                  <a:pt x="2603" y="1893"/>
                  <a:pt x="2603" y="1892"/>
                  <a:pt x="2602" y="1891"/>
                </a:cubicBezTo>
                <a:cubicBezTo>
                  <a:pt x="2602" y="1890"/>
                  <a:pt x="2601" y="1891"/>
                  <a:pt x="2601" y="1891"/>
                </a:cubicBezTo>
                <a:cubicBezTo>
                  <a:pt x="2601" y="1892"/>
                  <a:pt x="2601" y="1892"/>
                  <a:pt x="2602" y="1893"/>
                </a:cubicBezTo>
                <a:close/>
                <a:moveTo>
                  <a:pt x="2539" y="1590"/>
                </a:moveTo>
                <a:cubicBezTo>
                  <a:pt x="2539" y="1588"/>
                  <a:pt x="2537" y="1588"/>
                  <a:pt x="2536" y="1588"/>
                </a:cubicBezTo>
                <a:cubicBezTo>
                  <a:pt x="2535" y="1587"/>
                  <a:pt x="2534" y="1586"/>
                  <a:pt x="2532" y="1586"/>
                </a:cubicBezTo>
                <a:cubicBezTo>
                  <a:pt x="2532" y="1585"/>
                  <a:pt x="2531" y="1585"/>
                  <a:pt x="2531" y="1584"/>
                </a:cubicBezTo>
                <a:cubicBezTo>
                  <a:pt x="2530" y="1584"/>
                  <a:pt x="2530" y="1583"/>
                  <a:pt x="2530" y="1583"/>
                </a:cubicBezTo>
                <a:cubicBezTo>
                  <a:pt x="2528" y="1583"/>
                  <a:pt x="2527" y="1585"/>
                  <a:pt x="2527" y="1585"/>
                </a:cubicBezTo>
                <a:cubicBezTo>
                  <a:pt x="2525" y="1587"/>
                  <a:pt x="2524" y="1588"/>
                  <a:pt x="2523" y="1588"/>
                </a:cubicBezTo>
                <a:cubicBezTo>
                  <a:pt x="2521" y="1589"/>
                  <a:pt x="2520" y="1589"/>
                  <a:pt x="2519" y="1590"/>
                </a:cubicBezTo>
                <a:cubicBezTo>
                  <a:pt x="2517" y="1592"/>
                  <a:pt x="2518" y="1593"/>
                  <a:pt x="2517" y="1595"/>
                </a:cubicBezTo>
                <a:cubicBezTo>
                  <a:pt x="2517" y="1596"/>
                  <a:pt x="2516" y="1597"/>
                  <a:pt x="2515" y="1598"/>
                </a:cubicBezTo>
                <a:cubicBezTo>
                  <a:pt x="2513" y="1599"/>
                  <a:pt x="2512" y="1601"/>
                  <a:pt x="2511" y="1602"/>
                </a:cubicBezTo>
                <a:cubicBezTo>
                  <a:pt x="2510" y="1603"/>
                  <a:pt x="2509" y="1605"/>
                  <a:pt x="2508" y="1606"/>
                </a:cubicBezTo>
                <a:cubicBezTo>
                  <a:pt x="2507" y="1608"/>
                  <a:pt x="2507" y="1610"/>
                  <a:pt x="2506" y="1612"/>
                </a:cubicBezTo>
                <a:cubicBezTo>
                  <a:pt x="2505" y="1613"/>
                  <a:pt x="2503" y="1615"/>
                  <a:pt x="2503" y="1617"/>
                </a:cubicBezTo>
                <a:cubicBezTo>
                  <a:pt x="2502" y="1619"/>
                  <a:pt x="2502" y="1621"/>
                  <a:pt x="2502" y="1622"/>
                </a:cubicBezTo>
                <a:cubicBezTo>
                  <a:pt x="2502" y="1624"/>
                  <a:pt x="2501" y="1626"/>
                  <a:pt x="2501" y="1627"/>
                </a:cubicBezTo>
                <a:cubicBezTo>
                  <a:pt x="2501" y="1629"/>
                  <a:pt x="2502" y="1632"/>
                  <a:pt x="2503" y="1634"/>
                </a:cubicBezTo>
                <a:cubicBezTo>
                  <a:pt x="2503" y="1634"/>
                  <a:pt x="2504" y="1635"/>
                  <a:pt x="2504" y="1636"/>
                </a:cubicBezTo>
                <a:cubicBezTo>
                  <a:pt x="2504" y="1637"/>
                  <a:pt x="2504" y="1638"/>
                  <a:pt x="2505" y="1639"/>
                </a:cubicBezTo>
                <a:cubicBezTo>
                  <a:pt x="2505" y="1640"/>
                  <a:pt x="2506" y="1640"/>
                  <a:pt x="2507" y="1641"/>
                </a:cubicBezTo>
                <a:cubicBezTo>
                  <a:pt x="2507" y="1641"/>
                  <a:pt x="2508" y="1642"/>
                  <a:pt x="2508" y="1643"/>
                </a:cubicBezTo>
                <a:cubicBezTo>
                  <a:pt x="2508" y="1644"/>
                  <a:pt x="2509" y="1645"/>
                  <a:pt x="2510" y="1646"/>
                </a:cubicBezTo>
                <a:cubicBezTo>
                  <a:pt x="2511" y="1647"/>
                  <a:pt x="2510" y="1649"/>
                  <a:pt x="2512" y="1650"/>
                </a:cubicBezTo>
                <a:cubicBezTo>
                  <a:pt x="2513" y="1651"/>
                  <a:pt x="2514" y="1652"/>
                  <a:pt x="2515" y="1653"/>
                </a:cubicBezTo>
                <a:cubicBezTo>
                  <a:pt x="2516" y="1653"/>
                  <a:pt x="2516" y="1655"/>
                  <a:pt x="2517" y="1654"/>
                </a:cubicBezTo>
                <a:cubicBezTo>
                  <a:pt x="2517" y="1654"/>
                  <a:pt x="2517" y="1653"/>
                  <a:pt x="2517" y="1652"/>
                </a:cubicBezTo>
                <a:cubicBezTo>
                  <a:pt x="2517" y="1650"/>
                  <a:pt x="2517" y="1647"/>
                  <a:pt x="2519" y="1645"/>
                </a:cubicBezTo>
                <a:cubicBezTo>
                  <a:pt x="2521" y="1643"/>
                  <a:pt x="2521" y="1639"/>
                  <a:pt x="2522" y="1636"/>
                </a:cubicBezTo>
                <a:cubicBezTo>
                  <a:pt x="2523" y="1635"/>
                  <a:pt x="2524" y="1633"/>
                  <a:pt x="2525" y="1632"/>
                </a:cubicBezTo>
                <a:cubicBezTo>
                  <a:pt x="2526" y="1630"/>
                  <a:pt x="2527" y="1629"/>
                  <a:pt x="2527" y="1627"/>
                </a:cubicBezTo>
                <a:cubicBezTo>
                  <a:pt x="2528" y="1625"/>
                  <a:pt x="2529" y="1624"/>
                  <a:pt x="2530" y="1622"/>
                </a:cubicBezTo>
                <a:cubicBezTo>
                  <a:pt x="2531" y="1620"/>
                  <a:pt x="2531" y="1617"/>
                  <a:pt x="2532" y="1615"/>
                </a:cubicBezTo>
                <a:cubicBezTo>
                  <a:pt x="2532" y="1611"/>
                  <a:pt x="2533" y="1607"/>
                  <a:pt x="2535" y="1604"/>
                </a:cubicBezTo>
                <a:cubicBezTo>
                  <a:pt x="2536" y="1602"/>
                  <a:pt x="2537" y="1601"/>
                  <a:pt x="2537" y="1599"/>
                </a:cubicBezTo>
                <a:cubicBezTo>
                  <a:pt x="2536" y="1597"/>
                  <a:pt x="2536" y="1596"/>
                  <a:pt x="2536" y="1594"/>
                </a:cubicBezTo>
                <a:cubicBezTo>
                  <a:pt x="2537" y="1592"/>
                  <a:pt x="2538" y="1592"/>
                  <a:pt x="2539" y="1590"/>
                </a:cubicBezTo>
                <a:close/>
                <a:moveTo>
                  <a:pt x="2443" y="1949"/>
                </a:moveTo>
                <a:cubicBezTo>
                  <a:pt x="2443" y="1949"/>
                  <a:pt x="2443" y="1949"/>
                  <a:pt x="2442" y="1950"/>
                </a:cubicBezTo>
                <a:cubicBezTo>
                  <a:pt x="2442" y="1950"/>
                  <a:pt x="2441" y="1952"/>
                  <a:pt x="2442" y="1952"/>
                </a:cubicBezTo>
                <a:cubicBezTo>
                  <a:pt x="2443" y="1953"/>
                  <a:pt x="2444" y="1951"/>
                  <a:pt x="2445" y="1951"/>
                </a:cubicBezTo>
                <a:cubicBezTo>
                  <a:pt x="2445" y="1951"/>
                  <a:pt x="2446" y="1951"/>
                  <a:pt x="2446" y="1950"/>
                </a:cubicBezTo>
                <a:cubicBezTo>
                  <a:pt x="2447" y="1949"/>
                  <a:pt x="2447" y="1948"/>
                  <a:pt x="2446" y="1948"/>
                </a:cubicBezTo>
                <a:cubicBezTo>
                  <a:pt x="2446" y="1948"/>
                  <a:pt x="2446" y="1948"/>
                  <a:pt x="2445" y="1948"/>
                </a:cubicBezTo>
                <a:cubicBezTo>
                  <a:pt x="2445" y="1948"/>
                  <a:pt x="2445" y="1948"/>
                  <a:pt x="2444" y="1948"/>
                </a:cubicBezTo>
                <a:cubicBezTo>
                  <a:pt x="2443" y="1947"/>
                  <a:pt x="2444" y="1948"/>
                  <a:pt x="2443" y="1949"/>
                </a:cubicBezTo>
                <a:close/>
                <a:moveTo>
                  <a:pt x="2567" y="2116"/>
                </a:moveTo>
                <a:cubicBezTo>
                  <a:pt x="2566" y="2116"/>
                  <a:pt x="2565" y="2118"/>
                  <a:pt x="2564" y="2117"/>
                </a:cubicBezTo>
                <a:cubicBezTo>
                  <a:pt x="2563" y="2116"/>
                  <a:pt x="2564" y="2115"/>
                  <a:pt x="2562" y="2115"/>
                </a:cubicBezTo>
                <a:cubicBezTo>
                  <a:pt x="2561" y="2114"/>
                  <a:pt x="2560" y="2115"/>
                  <a:pt x="2559" y="2116"/>
                </a:cubicBezTo>
                <a:cubicBezTo>
                  <a:pt x="2558" y="2117"/>
                  <a:pt x="2556" y="2116"/>
                  <a:pt x="2555" y="2118"/>
                </a:cubicBezTo>
                <a:cubicBezTo>
                  <a:pt x="2555" y="2118"/>
                  <a:pt x="2556" y="2119"/>
                  <a:pt x="2556" y="2119"/>
                </a:cubicBezTo>
                <a:cubicBezTo>
                  <a:pt x="2556" y="2120"/>
                  <a:pt x="2556" y="2121"/>
                  <a:pt x="2556" y="2122"/>
                </a:cubicBezTo>
                <a:cubicBezTo>
                  <a:pt x="2556" y="2122"/>
                  <a:pt x="2556" y="2123"/>
                  <a:pt x="2556" y="2123"/>
                </a:cubicBezTo>
                <a:cubicBezTo>
                  <a:pt x="2557" y="2123"/>
                  <a:pt x="2558" y="2123"/>
                  <a:pt x="2558" y="2122"/>
                </a:cubicBezTo>
                <a:cubicBezTo>
                  <a:pt x="2559" y="2121"/>
                  <a:pt x="2559" y="2122"/>
                  <a:pt x="2560" y="2121"/>
                </a:cubicBezTo>
                <a:cubicBezTo>
                  <a:pt x="2561" y="2121"/>
                  <a:pt x="2560" y="2120"/>
                  <a:pt x="2561" y="2120"/>
                </a:cubicBezTo>
                <a:cubicBezTo>
                  <a:pt x="2562" y="2118"/>
                  <a:pt x="2563" y="2120"/>
                  <a:pt x="2562" y="2121"/>
                </a:cubicBezTo>
                <a:cubicBezTo>
                  <a:pt x="2562" y="2122"/>
                  <a:pt x="2562" y="2122"/>
                  <a:pt x="2562" y="2123"/>
                </a:cubicBezTo>
                <a:cubicBezTo>
                  <a:pt x="2562" y="2124"/>
                  <a:pt x="2562" y="2125"/>
                  <a:pt x="2563" y="2125"/>
                </a:cubicBezTo>
                <a:cubicBezTo>
                  <a:pt x="2564" y="2125"/>
                  <a:pt x="2563" y="2122"/>
                  <a:pt x="2564" y="2121"/>
                </a:cubicBezTo>
                <a:cubicBezTo>
                  <a:pt x="2565" y="2121"/>
                  <a:pt x="2565" y="2121"/>
                  <a:pt x="2566" y="2121"/>
                </a:cubicBezTo>
                <a:cubicBezTo>
                  <a:pt x="2567" y="2120"/>
                  <a:pt x="2567" y="2120"/>
                  <a:pt x="2567" y="2119"/>
                </a:cubicBezTo>
                <a:cubicBezTo>
                  <a:pt x="2568" y="2118"/>
                  <a:pt x="2570" y="2118"/>
                  <a:pt x="2570" y="2117"/>
                </a:cubicBezTo>
                <a:cubicBezTo>
                  <a:pt x="2569" y="2117"/>
                  <a:pt x="2569" y="2117"/>
                  <a:pt x="2568" y="2117"/>
                </a:cubicBezTo>
                <a:cubicBezTo>
                  <a:pt x="2568" y="2117"/>
                  <a:pt x="2567" y="2116"/>
                  <a:pt x="2567" y="2116"/>
                </a:cubicBezTo>
                <a:close/>
                <a:moveTo>
                  <a:pt x="2593" y="2076"/>
                </a:moveTo>
                <a:cubicBezTo>
                  <a:pt x="2594" y="2075"/>
                  <a:pt x="2595" y="2075"/>
                  <a:pt x="2596" y="2074"/>
                </a:cubicBezTo>
                <a:cubicBezTo>
                  <a:pt x="2597" y="2073"/>
                  <a:pt x="2597" y="2071"/>
                  <a:pt x="2598" y="2070"/>
                </a:cubicBezTo>
                <a:cubicBezTo>
                  <a:pt x="2598" y="2069"/>
                  <a:pt x="2599" y="2068"/>
                  <a:pt x="2600" y="2066"/>
                </a:cubicBezTo>
                <a:cubicBezTo>
                  <a:pt x="2601" y="2064"/>
                  <a:pt x="2603" y="2061"/>
                  <a:pt x="2601" y="2058"/>
                </a:cubicBezTo>
                <a:cubicBezTo>
                  <a:pt x="2599" y="2055"/>
                  <a:pt x="2596" y="2060"/>
                  <a:pt x="2595" y="2062"/>
                </a:cubicBezTo>
                <a:cubicBezTo>
                  <a:pt x="2595" y="2063"/>
                  <a:pt x="2594" y="2064"/>
                  <a:pt x="2592" y="2064"/>
                </a:cubicBezTo>
                <a:cubicBezTo>
                  <a:pt x="2592" y="2065"/>
                  <a:pt x="2590" y="2065"/>
                  <a:pt x="2590" y="2066"/>
                </a:cubicBezTo>
                <a:cubicBezTo>
                  <a:pt x="2589" y="2066"/>
                  <a:pt x="2590" y="2067"/>
                  <a:pt x="2590" y="2067"/>
                </a:cubicBezTo>
                <a:cubicBezTo>
                  <a:pt x="2591" y="2068"/>
                  <a:pt x="2590" y="2069"/>
                  <a:pt x="2589" y="2069"/>
                </a:cubicBezTo>
                <a:cubicBezTo>
                  <a:pt x="2588" y="2070"/>
                  <a:pt x="2587" y="2071"/>
                  <a:pt x="2586" y="2071"/>
                </a:cubicBezTo>
                <a:cubicBezTo>
                  <a:pt x="2584" y="2072"/>
                  <a:pt x="2583" y="2072"/>
                  <a:pt x="2582" y="2073"/>
                </a:cubicBezTo>
                <a:cubicBezTo>
                  <a:pt x="2581" y="2074"/>
                  <a:pt x="2579" y="2075"/>
                  <a:pt x="2578" y="2075"/>
                </a:cubicBezTo>
                <a:cubicBezTo>
                  <a:pt x="2576" y="2076"/>
                  <a:pt x="2575" y="2076"/>
                  <a:pt x="2573" y="2076"/>
                </a:cubicBezTo>
                <a:cubicBezTo>
                  <a:pt x="2572" y="2076"/>
                  <a:pt x="2571" y="2075"/>
                  <a:pt x="2569" y="2075"/>
                </a:cubicBezTo>
                <a:cubicBezTo>
                  <a:pt x="2568" y="2074"/>
                  <a:pt x="2566" y="2075"/>
                  <a:pt x="2565" y="2074"/>
                </a:cubicBezTo>
                <a:cubicBezTo>
                  <a:pt x="2563" y="2074"/>
                  <a:pt x="2562" y="2074"/>
                  <a:pt x="2560" y="2074"/>
                </a:cubicBezTo>
                <a:cubicBezTo>
                  <a:pt x="2558" y="2075"/>
                  <a:pt x="2557" y="2076"/>
                  <a:pt x="2555" y="2076"/>
                </a:cubicBezTo>
                <a:cubicBezTo>
                  <a:pt x="2554" y="2076"/>
                  <a:pt x="2554" y="2076"/>
                  <a:pt x="2553" y="2076"/>
                </a:cubicBezTo>
                <a:cubicBezTo>
                  <a:pt x="2552" y="2075"/>
                  <a:pt x="2552" y="2075"/>
                  <a:pt x="2551" y="2075"/>
                </a:cubicBezTo>
                <a:cubicBezTo>
                  <a:pt x="2550" y="2074"/>
                  <a:pt x="2548" y="2074"/>
                  <a:pt x="2547" y="2074"/>
                </a:cubicBezTo>
                <a:cubicBezTo>
                  <a:pt x="2545" y="2073"/>
                  <a:pt x="2544" y="2072"/>
                  <a:pt x="2543" y="2072"/>
                </a:cubicBezTo>
                <a:cubicBezTo>
                  <a:pt x="2540" y="2071"/>
                  <a:pt x="2537" y="2072"/>
                  <a:pt x="2534" y="2072"/>
                </a:cubicBezTo>
                <a:cubicBezTo>
                  <a:pt x="2532" y="2072"/>
                  <a:pt x="2531" y="2072"/>
                  <a:pt x="2530" y="2070"/>
                </a:cubicBezTo>
                <a:cubicBezTo>
                  <a:pt x="2530" y="2069"/>
                  <a:pt x="2529" y="2068"/>
                  <a:pt x="2528" y="2068"/>
                </a:cubicBezTo>
                <a:cubicBezTo>
                  <a:pt x="2527" y="2067"/>
                  <a:pt x="2525" y="2067"/>
                  <a:pt x="2524" y="2067"/>
                </a:cubicBezTo>
                <a:cubicBezTo>
                  <a:pt x="2522" y="2067"/>
                  <a:pt x="2521" y="2067"/>
                  <a:pt x="2519" y="2067"/>
                </a:cubicBezTo>
                <a:cubicBezTo>
                  <a:pt x="2518" y="2067"/>
                  <a:pt x="2516" y="2066"/>
                  <a:pt x="2516" y="2068"/>
                </a:cubicBezTo>
                <a:cubicBezTo>
                  <a:pt x="2516" y="2070"/>
                  <a:pt x="2517" y="2071"/>
                  <a:pt x="2515" y="2072"/>
                </a:cubicBezTo>
                <a:cubicBezTo>
                  <a:pt x="2514" y="2073"/>
                  <a:pt x="2513" y="2074"/>
                  <a:pt x="2512" y="2075"/>
                </a:cubicBezTo>
                <a:cubicBezTo>
                  <a:pt x="2511" y="2076"/>
                  <a:pt x="2510" y="2078"/>
                  <a:pt x="2509" y="2077"/>
                </a:cubicBezTo>
                <a:cubicBezTo>
                  <a:pt x="2508" y="2076"/>
                  <a:pt x="2508" y="2075"/>
                  <a:pt x="2507" y="2075"/>
                </a:cubicBezTo>
                <a:cubicBezTo>
                  <a:pt x="2507" y="2075"/>
                  <a:pt x="2507" y="2075"/>
                  <a:pt x="2506" y="2074"/>
                </a:cubicBezTo>
                <a:cubicBezTo>
                  <a:pt x="2506" y="2073"/>
                  <a:pt x="2506" y="2072"/>
                  <a:pt x="2505" y="2073"/>
                </a:cubicBezTo>
                <a:cubicBezTo>
                  <a:pt x="2504" y="2074"/>
                  <a:pt x="2504" y="2075"/>
                  <a:pt x="2504" y="2076"/>
                </a:cubicBezTo>
                <a:cubicBezTo>
                  <a:pt x="2504" y="2077"/>
                  <a:pt x="2503" y="2077"/>
                  <a:pt x="2503" y="2077"/>
                </a:cubicBezTo>
                <a:cubicBezTo>
                  <a:pt x="2501" y="2078"/>
                  <a:pt x="2500" y="2078"/>
                  <a:pt x="2500" y="2080"/>
                </a:cubicBezTo>
                <a:cubicBezTo>
                  <a:pt x="2500" y="2081"/>
                  <a:pt x="2500" y="2082"/>
                  <a:pt x="2499" y="2083"/>
                </a:cubicBezTo>
                <a:cubicBezTo>
                  <a:pt x="2499" y="2083"/>
                  <a:pt x="2498" y="2083"/>
                  <a:pt x="2498" y="2084"/>
                </a:cubicBezTo>
                <a:cubicBezTo>
                  <a:pt x="2497" y="2085"/>
                  <a:pt x="2496" y="2087"/>
                  <a:pt x="2496" y="2088"/>
                </a:cubicBezTo>
                <a:cubicBezTo>
                  <a:pt x="2495" y="2089"/>
                  <a:pt x="2495" y="2091"/>
                  <a:pt x="2494" y="2092"/>
                </a:cubicBezTo>
                <a:cubicBezTo>
                  <a:pt x="2493" y="2092"/>
                  <a:pt x="2492" y="2092"/>
                  <a:pt x="2493" y="2093"/>
                </a:cubicBezTo>
                <a:cubicBezTo>
                  <a:pt x="2493" y="2093"/>
                  <a:pt x="2494" y="2093"/>
                  <a:pt x="2494" y="2094"/>
                </a:cubicBezTo>
                <a:cubicBezTo>
                  <a:pt x="2495" y="2094"/>
                  <a:pt x="2495" y="2095"/>
                  <a:pt x="2495" y="2095"/>
                </a:cubicBezTo>
                <a:cubicBezTo>
                  <a:pt x="2496" y="2096"/>
                  <a:pt x="2496" y="2096"/>
                  <a:pt x="2497" y="2097"/>
                </a:cubicBezTo>
                <a:cubicBezTo>
                  <a:pt x="2497" y="2098"/>
                  <a:pt x="2497" y="2099"/>
                  <a:pt x="2497" y="2100"/>
                </a:cubicBezTo>
                <a:cubicBezTo>
                  <a:pt x="2497" y="2101"/>
                  <a:pt x="2497" y="2103"/>
                  <a:pt x="2497" y="2105"/>
                </a:cubicBezTo>
                <a:cubicBezTo>
                  <a:pt x="2497" y="2105"/>
                  <a:pt x="2497" y="2105"/>
                  <a:pt x="2497" y="2106"/>
                </a:cubicBezTo>
                <a:cubicBezTo>
                  <a:pt x="2496" y="2106"/>
                  <a:pt x="2497" y="2107"/>
                  <a:pt x="2496" y="2107"/>
                </a:cubicBezTo>
                <a:cubicBezTo>
                  <a:pt x="2496" y="2108"/>
                  <a:pt x="2496" y="2107"/>
                  <a:pt x="2495" y="2106"/>
                </a:cubicBezTo>
                <a:cubicBezTo>
                  <a:pt x="2495" y="2106"/>
                  <a:pt x="2495" y="2105"/>
                  <a:pt x="2494" y="2105"/>
                </a:cubicBezTo>
                <a:cubicBezTo>
                  <a:pt x="2493" y="2105"/>
                  <a:pt x="2493" y="2106"/>
                  <a:pt x="2493" y="2107"/>
                </a:cubicBezTo>
                <a:cubicBezTo>
                  <a:pt x="2493" y="2109"/>
                  <a:pt x="2491" y="2109"/>
                  <a:pt x="2490" y="2111"/>
                </a:cubicBezTo>
                <a:cubicBezTo>
                  <a:pt x="2489" y="2112"/>
                  <a:pt x="2489" y="2114"/>
                  <a:pt x="2488" y="2116"/>
                </a:cubicBezTo>
                <a:cubicBezTo>
                  <a:pt x="2487" y="2117"/>
                  <a:pt x="2486" y="2117"/>
                  <a:pt x="2486" y="2118"/>
                </a:cubicBezTo>
                <a:cubicBezTo>
                  <a:pt x="2486" y="2119"/>
                  <a:pt x="2486" y="2121"/>
                  <a:pt x="2486" y="2122"/>
                </a:cubicBezTo>
                <a:cubicBezTo>
                  <a:pt x="2486" y="2122"/>
                  <a:pt x="2486" y="2123"/>
                  <a:pt x="2486" y="2123"/>
                </a:cubicBezTo>
                <a:cubicBezTo>
                  <a:pt x="2486" y="2124"/>
                  <a:pt x="2487" y="2124"/>
                  <a:pt x="2487" y="2125"/>
                </a:cubicBezTo>
                <a:cubicBezTo>
                  <a:pt x="2487" y="2126"/>
                  <a:pt x="2486" y="2127"/>
                  <a:pt x="2486" y="2128"/>
                </a:cubicBezTo>
                <a:cubicBezTo>
                  <a:pt x="2485" y="2130"/>
                  <a:pt x="2485" y="2131"/>
                  <a:pt x="2485" y="2132"/>
                </a:cubicBezTo>
                <a:cubicBezTo>
                  <a:pt x="2484" y="2133"/>
                  <a:pt x="2484" y="2134"/>
                  <a:pt x="2483" y="2135"/>
                </a:cubicBezTo>
                <a:cubicBezTo>
                  <a:pt x="2482" y="2136"/>
                  <a:pt x="2481" y="2137"/>
                  <a:pt x="2480" y="2139"/>
                </a:cubicBezTo>
                <a:cubicBezTo>
                  <a:pt x="2480" y="2141"/>
                  <a:pt x="2479" y="2142"/>
                  <a:pt x="2478" y="2144"/>
                </a:cubicBezTo>
                <a:cubicBezTo>
                  <a:pt x="2477" y="2145"/>
                  <a:pt x="2476" y="2145"/>
                  <a:pt x="2476" y="2147"/>
                </a:cubicBezTo>
                <a:cubicBezTo>
                  <a:pt x="2476" y="2147"/>
                  <a:pt x="2477" y="2148"/>
                  <a:pt x="2477" y="2148"/>
                </a:cubicBezTo>
                <a:cubicBezTo>
                  <a:pt x="2477" y="2149"/>
                  <a:pt x="2478" y="2150"/>
                  <a:pt x="2477" y="2150"/>
                </a:cubicBezTo>
                <a:cubicBezTo>
                  <a:pt x="2477" y="2151"/>
                  <a:pt x="2476" y="2151"/>
                  <a:pt x="2476" y="2152"/>
                </a:cubicBezTo>
                <a:cubicBezTo>
                  <a:pt x="2476" y="2152"/>
                  <a:pt x="2476" y="2153"/>
                  <a:pt x="2476" y="2153"/>
                </a:cubicBezTo>
                <a:cubicBezTo>
                  <a:pt x="2505" y="2153"/>
                  <a:pt x="2505" y="2153"/>
                  <a:pt x="2505" y="2153"/>
                </a:cubicBezTo>
                <a:cubicBezTo>
                  <a:pt x="2505" y="2152"/>
                  <a:pt x="2505" y="2152"/>
                  <a:pt x="2505" y="2151"/>
                </a:cubicBezTo>
                <a:cubicBezTo>
                  <a:pt x="2506" y="2149"/>
                  <a:pt x="2507" y="2150"/>
                  <a:pt x="2508" y="2149"/>
                </a:cubicBezTo>
                <a:cubicBezTo>
                  <a:pt x="2509" y="2148"/>
                  <a:pt x="2510" y="2147"/>
                  <a:pt x="2511" y="2146"/>
                </a:cubicBezTo>
                <a:cubicBezTo>
                  <a:pt x="2512" y="2146"/>
                  <a:pt x="2513" y="2146"/>
                  <a:pt x="2513" y="2145"/>
                </a:cubicBezTo>
                <a:cubicBezTo>
                  <a:pt x="2514" y="2145"/>
                  <a:pt x="2514" y="2144"/>
                  <a:pt x="2515" y="2144"/>
                </a:cubicBezTo>
                <a:cubicBezTo>
                  <a:pt x="2516" y="2144"/>
                  <a:pt x="2518" y="2144"/>
                  <a:pt x="2519" y="2145"/>
                </a:cubicBezTo>
                <a:cubicBezTo>
                  <a:pt x="2520" y="2146"/>
                  <a:pt x="2520" y="2147"/>
                  <a:pt x="2520" y="2148"/>
                </a:cubicBezTo>
                <a:cubicBezTo>
                  <a:pt x="2521" y="2150"/>
                  <a:pt x="2521" y="2151"/>
                  <a:pt x="2521" y="2153"/>
                </a:cubicBezTo>
                <a:cubicBezTo>
                  <a:pt x="2546" y="2153"/>
                  <a:pt x="2546" y="2153"/>
                  <a:pt x="2546" y="2153"/>
                </a:cubicBezTo>
                <a:cubicBezTo>
                  <a:pt x="2545" y="2152"/>
                  <a:pt x="2545" y="2152"/>
                  <a:pt x="2544" y="2151"/>
                </a:cubicBezTo>
                <a:cubicBezTo>
                  <a:pt x="2544" y="2150"/>
                  <a:pt x="2543" y="2149"/>
                  <a:pt x="2542" y="2148"/>
                </a:cubicBezTo>
                <a:cubicBezTo>
                  <a:pt x="2542" y="2147"/>
                  <a:pt x="2540" y="2146"/>
                  <a:pt x="2539" y="2145"/>
                </a:cubicBezTo>
                <a:cubicBezTo>
                  <a:pt x="2539" y="2144"/>
                  <a:pt x="2539" y="2142"/>
                  <a:pt x="2539" y="2141"/>
                </a:cubicBezTo>
                <a:cubicBezTo>
                  <a:pt x="2538" y="2140"/>
                  <a:pt x="2537" y="2139"/>
                  <a:pt x="2536" y="2138"/>
                </a:cubicBezTo>
                <a:cubicBezTo>
                  <a:pt x="2536" y="2137"/>
                  <a:pt x="2535" y="2136"/>
                  <a:pt x="2534" y="2135"/>
                </a:cubicBezTo>
                <a:cubicBezTo>
                  <a:pt x="2533" y="2135"/>
                  <a:pt x="2531" y="2135"/>
                  <a:pt x="2530" y="2134"/>
                </a:cubicBezTo>
                <a:cubicBezTo>
                  <a:pt x="2530" y="2133"/>
                  <a:pt x="2530" y="2132"/>
                  <a:pt x="2529" y="2131"/>
                </a:cubicBezTo>
                <a:cubicBezTo>
                  <a:pt x="2528" y="2131"/>
                  <a:pt x="2526" y="2130"/>
                  <a:pt x="2526" y="2129"/>
                </a:cubicBezTo>
                <a:cubicBezTo>
                  <a:pt x="2527" y="2129"/>
                  <a:pt x="2528" y="2130"/>
                  <a:pt x="2528" y="2130"/>
                </a:cubicBezTo>
                <a:cubicBezTo>
                  <a:pt x="2529" y="2130"/>
                  <a:pt x="2529" y="2130"/>
                  <a:pt x="2530" y="2130"/>
                </a:cubicBezTo>
                <a:cubicBezTo>
                  <a:pt x="2532" y="2130"/>
                  <a:pt x="2533" y="2130"/>
                  <a:pt x="2534" y="2130"/>
                </a:cubicBezTo>
                <a:cubicBezTo>
                  <a:pt x="2535" y="2129"/>
                  <a:pt x="2536" y="2127"/>
                  <a:pt x="2538" y="2127"/>
                </a:cubicBezTo>
                <a:cubicBezTo>
                  <a:pt x="2539" y="2126"/>
                  <a:pt x="2540" y="2125"/>
                  <a:pt x="2541" y="2124"/>
                </a:cubicBezTo>
                <a:cubicBezTo>
                  <a:pt x="2542" y="2123"/>
                  <a:pt x="2543" y="2122"/>
                  <a:pt x="2545" y="2122"/>
                </a:cubicBezTo>
                <a:cubicBezTo>
                  <a:pt x="2546" y="2121"/>
                  <a:pt x="2548" y="2120"/>
                  <a:pt x="2549" y="2119"/>
                </a:cubicBezTo>
                <a:cubicBezTo>
                  <a:pt x="2549" y="2118"/>
                  <a:pt x="2550" y="2118"/>
                  <a:pt x="2550" y="2117"/>
                </a:cubicBezTo>
                <a:cubicBezTo>
                  <a:pt x="2551" y="2116"/>
                  <a:pt x="2553" y="2115"/>
                  <a:pt x="2554" y="2114"/>
                </a:cubicBezTo>
                <a:cubicBezTo>
                  <a:pt x="2555" y="2112"/>
                  <a:pt x="2557" y="2109"/>
                  <a:pt x="2560" y="2109"/>
                </a:cubicBezTo>
                <a:cubicBezTo>
                  <a:pt x="2561" y="2109"/>
                  <a:pt x="2563" y="2109"/>
                  <a:pt x="2564" y="2110"/>
                </a:cubicBezTo>
                <a:cubicBezTo>
                  <a:pt x="2565" y="2111"/>
                  <a:pt x="2565" y="2114"/>
                  <a:pt x="2566" y="2113"/>
                </a:cubicBezTo>
                <a:cubicBezTo>
                  <a:pt x="2567" y="2113"/>
                  <a:pt x="2567" y="2112"/>
                  <a:pt x="2566" y="2111"/>
                </a:cubicBezTo>
                <a:cubicBezTo>
                  <a:pt x="2566" y="2110"/>
                  <a:pt x="2567" y="2110"/>
                  <a:pt x="2567" y="2109"/>
                </a:cubicBezTo>
                <a:cubicBezTo>
                  <a:pt x="2568" y="2107"/>
                  <a:pt x="2568" y="2107"/>
                  <a:pt x="2566" y="2106"/>
                </a:cubicBezTo>
                <a:cubicBezTo>
                  <a:pt x="2565" y="2105"/>
                  <a:pt x="2565" y="2103"/>
                  <a:pt x="2564" y="2103"/>
                </a:cubicBezTo>
                <a:cubicBezTo>
                  <a:pt x="2562" y="2103"/>
                  <a:pt x="2561" y="2103"/>
                  <a:pt x="2560" y="2104"/>
                </a:cubicBezTo>
                <a:cubicBezTo>
                  <a:pt x="2558" y="2104"/>
                  <a:pt x="2558" y="2106"/>
                  <a:pt x="2557" y="2107"/>
                </a:cubicBezTo>
                <a:cubicBezTo>
                  <a:pt x="2555" y="2108"/>
                  <a:pt x="2554" y="2107"/>
                  <a:pt x="2553" y="2107"/>
                </a:cubicBezTo>
                <a:cubicBezTo>
                  <a:pt x="2552" y="2107"/>
                  <a:pt x="2551" y="2107"/>
                  <a:pt x="2550" y="2107"/>
                </a:cubicBezTo>
                <a:cubicBezTo>
                  <a:pt x="2548" y="2107"/>
                  <a:pt x="2546" y="2107"/>
                  <a:pt x="2545" y="2107"/>
                </a:cubicBezTo>
                <a:cubicBezTo>
                  <a:pt x="2543" y="2107"/>
                  <a:pt x="2542" y="2108"/>
                  <a:pt x="2541" y="2108"/>
                </a:cubicBezTo>
                <a:cubicBezTo>
                  <a:pt x="2540" y="2109"/>
                  <a:pt x="2540" y="2109"/>
                  <a:pt x="2539" y="2109"/>
                </a:cubicBezTo>
                <a:cubicBezTo>
                  <a:pt x="2538" y="2109"/>
                  <a:pt x="2538" y="2110"/>
                  <a:pt x="2537" y="2110"/>
                </a:cubicBezTo>
                <a:cubicBezTo>
                  <a:pt x="2536" y="2111"/>
                  <a:pt x="2535" y="2111"/>
                  <a:pt x="2534" y="2110"/>
                </a:cubicBezTo>
                <a:cubicBezTo>
                  <a:pt x="2533" y="2109"/>
                  <a:pt x="2533" y="2109"/>
                  <a:pt x="2532" y="2109"/>
                </a:cubicBezTo>
                <a:cubicBezTo>
                  <a:pt x="2532" y="2108"/>
                  <a:pt x="2531" y="2108"/>
                  <a:pt x="2531" y="2108"/>
                </a:cubicBezTo>
                <a:cubicBezTo>
                  <a:pt x="2530" y="2109"/>
                  <a:pt x="2529" y="2111"/>
                  <a:pt x="2528" y="2112"/>
                </a:cubicBezTo>
                <a:cubicBezTo>
                  <a:pt x="2527" y="2112"/>
                  <a:pt x="2526" y="2113"/>
                  <a:pt x="2525" y="2115"/>
                </a:cubicBezTo>
                <a:cubicBezTo>
                  <a:pt x="2524" y="2117"/>
                  <a:pt x="2523" y="2121"/>
                  <a:pt x="2520" y="2120"/>
                </a:cubicBezTo>
                <a:cubicBezTo>
                  <a:pt x="2519" y="2120"/>
                  <a:pt x="2518" y="2119"/>
                  <a:pt x="2517" y="2119"/>
                </a:cubicBezTo>
                <a:cubicBezTo>
                  <a:pt x="2515" y="2119"/>
                  <a:pt x="2514" y="2119"/>
                  <a:pt x="2513" y="2118"/>
                </a:cubicBezTo>
                <a:cubicBezTo>
                  <a:pt x="2512" y="2117"/>
                  <a:pt x="2512" y="2115"/>
                  <a:pt x="2512" y="2114"/>
                </a:cubicBezTo>
                <a:cubicBezTo>
                  <a:pt x="2511" y="2114"/>
                  <a:pt x="2511" y="2113"/>
                  <a:pt x="2510" y="2113"/>
                </a:cubicBezTo>
                <a:cubicBezTo>
                  <a:pt x="2510" y="2112"/>
                  <a:pt x="2510" y="2112"/>
                  <a:pt x="2509" y="2111"/>
                </a:cubicBezTo>
                <a:cubicBezTo>
                  <a:pt x="2508" y="2110"/>
                  <a:pt x="2507" y="2110"/>
                  <a:pt x="2505" y="2110"/>
                </a:cubicBezTo>
                <a:cubicBezTo>
                  <a:pt x="2504" y="2110"/>
                  <a:pt x="2503" y="2109"/>
                  <a:pt x="2503" y="2108"/>
                </a:cubicBezTo>
                <a:cubicBezTo>
                  <a:pt x="2502" y="2107"/>
                  <a:pt x="2503" y="2105"/>
                  <a:pt x="2502" y="2104"/>
                </a:cubicBezTo>
                <a:cubicBezTo>
                  <a:pt x="2501" y="2103"/>
                  <a:pt x="2500" y="2102"/>
                  <a:pt x="2500" y="2100"/>
                </a:cubicBezTo>
                <a:cubicBezTo>
                  <a:pt x="2500" y="2097"/>
                  <a:pt x="2499" y="2094"/>
                  <a:pt x="2501" y="2091"/>
                </a:cubicBezTo>
                <a:cubicBezTo>
                  <a:pt x="2502" y="2089"/>
                  <a:pt x="2503" y="2089"/>
                  <a:pt x="2504" y="2087"/>
                </a:cubicBezTo>
                <a:cubicBezTo>
                  <a:pt x="2505" y="2086"/>
                  <a:pt x="2505" y="2085"/>
                  <a:pt x="2506" y="2083"/>
                </a:cubicBezTo>
                <a:cubicBezTo>
                  <a:pt x="2507" y="2083"/>
                  <a:pt x="2509" y="2082"/>
                  <a:pt x="2510" y="2082"/>
                </a:cubicBezTo>
                <a:cubicBezTo>
                  <a:pt x="2512" y="2082"/>
                  <a:pt x="2514" y="2081"/>
                  <a:pt x="2515" y="2081"/>
                </a:cubicBezTo>
                <a:cubicBezTo>
                  <a:pt x="2517" y="2082"/>
                  <a:pt x="2518" y="2082"/>
                  <a:pt x="2519" y="2082"/>
                </a:cubicBezTo>
                <a:cubicBezTo>
                  <a:pt x="2521" y="2083"/>
                  <a:pt x="2522" y="2083"/>
                  <a:pt x="2524" y="2083"/>
                </a:cubicBezTo>
                <a:cubicBezTo>
                  <a:pt x="2525" y="2083"/>
                  <a:pt x="2527" y="2084"/>
                  <a:pt x="2528" y="2084"/>
                </a:cubicBezTo>
                <a:cubicBezTo>
                  <a:pt x="2530" y="2083"/>
                  <a:pt x="2532" y="2083"/>
                  <a:pt x="2533" y="2083"/>
                </a:cubicBezTo>
                <a:cubicBezTo>
                  <a:pt x="2536" y="2083"/>
                  <a:pt x="2540" y="2083"/>
                  <a:pt x="2543" y="2083"/>
                </a:cubicBezTo>
                <a:cubicBezTo>
                  <a:pt x="2546" y="2083"/>
                  <a:pt x="2549" y="2083"/>
                  <a:pt x="2552" y="2083"/>
                </a:cubicBezTo>
                <a:cubicBezTo>
                  <a:pt x="2554" y="2082"/>
                  <a:pt x="2555" y="2082"/>
                  <a:pt x="2557" y="2083"/>
                </a:cubicBezTo>
                <a:cubicBezTo>
                  <a:pt x="2558" y="2083"/>
                  <a:pt x="2559" y="2084"/>
                  <a:pt x="2561" y="2084"/>
                </a:cubicBezTo>
                <a:cubicBezTo>
                  <a:pt x="2562" y="2085"/>
                  <a:pt x="2564" y="2084"/>
                  <a:pt x="2565" y="2085"/>
                </a:cubicBezTo>
                <a:cubicBezTo>
                  <a:pt x="2567" y="2086"/>
                  <a:pt x="2568" y="2087"/>
                  <a:pt x="2570" y="2087"/>
                </a:cubicBezTo>
                <a:cubicBezTo>
                  <a:pt x="2571" y="2087"/>
                  <a:pt x="2573" y="2087"/>
                  <a:pt x="2574" y="2087"/>
                </a:cubicBezTo>
                <a:cubicBezTo>
                  <a:pt x="2576" y="2087"/>
                  <a:pt x="2578" y="2086"/>
                  <a:pt x="2579" y="2086"/>
                </a:cubicBezTo>
                <a:cubicBezTo>
                  <a:pt x="2582" y="2086"/>
                  <a:pt x="2583" y="2086"/>
                  <a:pt x="2585" y="2084"/>
                </a:cubicBezTo>
                <a:cubicBezTo>
                  <a:pt x="2585" y="2084"/>
                  <a:pt x="2586" y="2083"/>
                  <a:pt x="2586" y="2083"/>
                </a:cubicBezTo>
                <a:cubicBezTo>
                  <a:pt x="2587" y="2081"/>
                  <a:pt x="2588" y="2080"/>
                  <a:pt x="2590" y="2079"/>
                </a:cubicBezTo>
                <a:cubicBezTo>
                  <a:pt x="2590" y="2078"/>
                  <a:pt x="2591" y="2077"/>
                  <a:pt x="2593" y="2076"/>
                </a:cubicBezTo>
                <a:close/>
                <a:moveTo>
                  <a:pt x="2446" y="1928"/>
                </a:moveTo>
                <a:cubicBezTo>
                  <a:pt x="2446" y="1929"/>
                  <a:pt x="2446" y="1930"/>
                  <a:pt x="2447" y="1930"/>
                </a:cubicBezTo>
                <a:cubicBezTo>
                  <a:pt x="2448" y="1929"/>
                  <a:pt x="2448" y="1928"/>
                  <a:pt x="2448" y="1928"/>
                </a:cubicBezTo>
                <a:cubicBezTo>
                  <a:pt x="2448" y="1928"/>
                  <a:pt x="2449" y="1927"/>
                  <a:pt x="2448" y="1927"/>
                </a:cubicBezTo>
                <a:cubicBezTo>
                  <a:pt x="2447" y="1927"/>
                  <a:pt x="2447" y="1928"/>
                  <a:pt x="2446" y="1928"/>
                </a:cubicBezTo>
                <a:close/>
                <a:moveTo>
                  <a:pt x="2523" y="1851"/>
                </a:moveTo>
                <a:cubicBezTo>
                  <a:pt x="2523" y="1850"/>
                  <a:pt x="2522" y="1850"/>
                  <a:pt x="2522" y="1849"/>
                </a:cubicBezTo>
                <a:cubicBezTo>
                  <a:pt x="2522" y="1849"/>
                  <a:pt x="2522" y="1848"/>
                  <a:pt x="2521" y="1848"/>
                </a:cubicBezTo>
                <a:cubicBezTo>
                  <a:pt x="2521" y="1848"/>
                  <a:pt x="2521" y="1849"/>
                  <a:pt x="2521" y="1850"/>
                </a:cubicBezTo>
                <a:cubicBezTo>
                  <a:pt x="2522" y="1850"/>
                  <a:pt x="2522" y="1851"/>
                  <a:pt x="2523" y="1851"/>
                </a:cubicBezTo>
                <a:close/>
                <a:moveTo>
                  <a:pt x="2557" y="1948"/>
                </a:moveTo>
                <a:cubicBezTo>
                  <a:pt x="2557" y="1948"/>
                  <a:pt x="2557" y="1948"/>
                  <a:pt x="2558" y="1947"/>
                </a:cubicBezTo>
                <a:cubicBezTo>
                  <a:pt x="2558" y="1947"/>
                  <a:pt x="2559" y="1947"/>
                  <a:pt x="2559" y="1946"/>
                </a:cubicBezTo>
                <a:cubicBezTo>
                  <a:pt x="2559" y="1946"/>
                  <a:pt x="2558" y="1945"/>
                  <a:pt x="2558" y="1946"/>
                </a:cubicBezTo>
                <a:cubicBezTo>
                  <a:pt x="2557" y="1946"/>
                  <a:pt x="2557" y="1947"/>
                  <a:pt x="2557" y="1947"/>
                </a:cubicBezTo>
                <a:cubicBezTo>
                  <a:pt x="2557" y="1946"/>
                  <a:pt x="2557" y="1946"/>
                  <a:pt x="2556" y="1946"/>
                </a:cubicBezTo>
                <a:cubicBezTo>
                  <a:pt x="2556" y="1946"/>
                  <a:pt x="2556" y="1947"/>
                  <a:pt x="2556" y="1947"/>
                </a:cubicBezTo>
                <a:cubicBezTo>
                  <a:pt x="2556" y="1947"/>
                  <a:pt x="2556" y="1949"/>
                  <a:pt x="2557" y="1948"/>
                </a:cubicBezTo>
                <a:close/>
                <a:moveTo>
                  <a:pt x="2623" y="2128"/>
                </a:moveTo>
                <a:cubicBezTo>
                  <a:pt x="2622" y="2128"/>
                  <a:pt x="2621" y="2128"/>
                  <a:pt x="2621" y="2128"/>
                </a:cubicBezTo>
                <a:cubicBezTo>
                  <a:pt x="2620" y="2128"/>
                  <a:pt x="2619" y="2128"/>
                  <a:pt x="2618" y="2128"/>
                </a:cubicBezTo>
                <a:cubicBezTo>
                  <a:pt x="2618" y="2128"/>
                  <a:pt x="2617" y="2128"/>
                  <a:pt x="2616" y="2128"/>
                </a:cubicBezTo>
                <a:cubicBezTo>
                  <a:pt x="2616" y="2128"/>
                  <a:pt x="2615" y="2128"/>
                  <a:pt x="2615" y="2128"/>
                </a:cubicBezTo>
                <a:cubicBezTo>
                  <a:pt x="2613" y="2128"/>
                  <a:pt x="2612" y="2128"/>
                  <a:pt x="2610" y="2127"/>
                </a:cubicBezTo>
                <a:cubicBezTo>
                  <a:pt x="2609" y="2126"/>
                  <a:pt x="2608" y="2127"/>
                  <a:pt x="2606" y="2127"/>
                </a:cubicBezTo>
                <a:cubicBezTo>
                  <a:pt x="2606" y="2127"/>
                  <a:pt x="2606" y="2127"/>
                  <a:pt x="2605" y="2127"/>
                </a:cubicBezTo>
                <a:cubicBezTo>
                  <a:pt x="2605" y="2127"/>
                  <a:pt x="2605" y="2127"/>
                  <a:pt x="2605" y="2127"/>
                </a:cubicBezTo>
                <a:cubicBezTo>
                  <a:pt x="2604" y="2126"/>
                  <a:pt x="2603" y="2126"/>
                  <a:pt x="2603" y="2126"/>
                </a:cubicBezTo>
                <a:cubicBezTo>
                  <a:pt x="2602" y="2126"/>
                  <a:pt x="2602" y="2127"/>
                  <a:pt x="2601" y="2126"/>
                </a:cubicBezTo>
                <a:cubicBezTo>
                  <a:pt x="2600" y="2126"/>
                  <a:pt x="2599" y="2126"/>
                  <a:pt x="2599" y="2126"/>
                </a:cubicBezTo>
                <a:cubicBezTo>
                  <a:pt x="2598" y="2126"/>
                  <a:pt x="2597" y="2126"/>
                  <a:pt x="2596" y="2126"/>
                </a:cubicBezTo>
                <a:cubicBezTo>
                  <a:pt x="2595" y="2124"/>
                  <a:pt x="2592" y="2124"/>
                  <a:pt x="2590" y="2124"/>
                </a:cubicBezTo>
                <a:cubicBezTo>
                  <a:pt x="2588" y="2124"/>
                  <a:pt x="2587" y="2125"/>
                  <a:pt x="2587" y="2127"/>
                </a:cubicBezTo>
                <a:cubicBezTo>
                  <a:pt x="2587" y="2129"/>
                  <a:pt x="2587" y="2130"/>
                  <a:pt x="2587" y="2132"/>
                </a:cubicBezTo>
                <a:cubicBezTo>
                  <a:pt x="2587" y="2134"/>
                  <a:pt x="2589" y="2132"/>
                  <a:pt x="2590" y="2131"/>
                </a:cubicBezTo>
                <a:cubicBezTo>
                  <a:pt x="2591" y="2131"/>
                  <a:pt x="2592" y="2131"/>
                  <a:pt x="2592" y="2131"/>
                </a:cubicBezTo>
                <a:cubicBezTo>
                  <a:pt x="2593" y="2131"/>
                  <a:pt x="2593" y="2131"/>
                  <a:pt x="2594" y="2130"/>
                </a:cubicBezTo>
                <a:cubicBezTo>
                  <a:pt x="2595" y="2130"/>
                  <a:pt x="2596" y="2130"/>
                  <a:pt x="2596" y="2130"/>
                </a:cubicBezTo>
                <a:cubicBezTo>
                  <a:pt x="2597" y="2130"/>
                  <a:pt x="2597" y="2131"/>
                  <a:pt x="2598" y="2131"/>
                </a:cubicBezTo>
                <a:cubicBezTo>
                  <a:pt x="2599" y="2131"/>
                  <a:pt x="2600" y="2131"/>
                  <a:pt x="2600" y="2130"/>
                </a:cubicBezTo>
                <a:cubicBezTo>
                  <a:pt x="2601" y="2130"/>
                  <a:pt x="2601" y="2130"/>
                  <a:pt x="2602" y="2130"/>
                </a:cubicBezTo>
                <a:cubicBezTo>
                  <a:pt x="2603" y="2130"/>
                  <a:pt x="2603" y="2130"/>
                  <a:pt x="2604" y="2130"/>
                </a:cubicBezTo>
                <a:cubicBezTo>
                  <a:pt x="2605" y="2130"/>
                  <a:pt x="2605" y="2129"/>
                  <a:pt x="2606" y="2129"/>
                </a:cubicBezTo>
                <a:cubicBezTo>
                  <a:pt x="2607" y="2129"/>
                  <a:pt x="2607" y="2130"/>
                  <a:pt x="2607" y="2130"/>
                </a:cubicBezTo>
                <a:cubicBezTo>
                  <a:pt x="2607" y="2131"/>
                  <a:pt x="2608" y="2131"/>
                  <a:pt x="2609" y="2131"/>
                </a:cubicBezTo>
                <a:cubicBezTo>
                  <a:pt x="2610" y="2131"/>
                  <a:pt x="2611" y="2131"/>
                  <a:pt x="2611" y="2131"/>
                </a:cubicBezTo>
                <a:cubicBezTo>
                  <a:pt x="2612" y="2130"/>
                  <a:pt x="2612" y="2130"/>
                  <a:pt x="2613" y="2130"/>
                </a:cubicBezTo>
                <a:cubicBezTo>
                  <a:pt x="2614" y="2129"/>
                  <a:pt x="2616" y="2130"/>
                  <a:pt x="2616" y="2132"/>
                </a:cubicBezTo>
                <a:cubicBezTo>
                  <a:pt x="2616" y="2132"/>
                  <a:pt x="2615" y="2133"/>
                  <a:pt x="2615" y="2134"/>
                </a:cubicBezTo>
                <a:cubicBezTo>
                  <a:pt x="2615" y="2135"/>
                  <a:pt x="2616" y="2134"/>
                  <a:pt x="2616" y="2135"/>
                </a:cubicBezTo>
                <a:cubicBezTo>
                  <a:pt x="2618" y="2136"/>
                  <a:pt x="2617" y="2138"/>
                  <a:pt x="2617" y="2139"/>
                </a:cubicBezTo>
                <a:cubicBezTo>
                  <a:pt x="2618" y="2139"/>
                  <a:pt x="2618" y="2140"/>
                  <a:pt x="2618" y="2140"/>
                </a:cubicBezTo>
                <a:cubicBezTo>
                  <a:pt x="2619" y="2141"/>
                  <a:pt x="2619" y="2142"/>
                  <a:pt x="2619" y="2142"/>
                </a:cubicBezTo>
                <a:cubicBezTo>
                  <a:pt x="2620" y="2142"/>
                  <a:pt x="2620" y="2140"/>
                  <a:pt x="2620" y="2140"/>
                </a:cubicBezTo>
                <a:cubicBezTo>
                  <a:pt x="2620" y="2139"/>
                  <a:pt x="2619" y="2139"/>
                  <a:pt x="2619" y="2138"/>
                </a:cubicBezTo>
                <a:cubicBezTo>
                  <a:pt x="2618" y="2138"/>
                  <a:pt x="2618" y="2137"/>
                  <a:pt x="2618" y="2136"/>
                </a:cubicBezTo>
                <a:cubicBezTo>
                  <a:pt x="2618" y="2135"/>
                  <a:pt x="2618" y="2135"/>
                  <a:pt x="2618" y="2134"/>
                </a:cubicBezTo>
                <a:cubicBezTo>
                  <a:pt x="2617" y="2133"/>
                  <a:pt x="2617" y="2131"/>
                  <a:pt x="2618" y="2130"/>
                </a:cubicBezTo>
                <a:cubicBezTo>
                  <a:pt x="2619" y="2130"/>
                  <a:pt x="2620" y="2130"/>
                  <a:pt x="2620" y="2130"/>
                </a:cubicBezTo>
                <a:cubicBezTo>
                  <a:pt x="2621" y="2130"/>
                  <a:pt x="2622" y="2130"/>
                  <a:pt x="2622" y="2130"/>
                </a:cubicBezTo>
                <a:cubicBezTo>
                  <a:pt x="2624" y="2129"/>
                  <a:pt x="2625" y="2128"/>
                  <a:pt x="2623" y="2128"/>
                </a:cubicBezTo>
                <a:close/>
                <a:moveTo>
                  <a:pt x="2496" y="1864"/>
                </a:moveTo>
                <a:cubicBezTo>
                  <a:pt x="2496" y="1864"/>
                  <a:pt x="2496" y="1865"/>
                  <a:pt x="2496" y="1865"/>
                </a:cubicBezTo>
                <a:cubicBezTo>
                  <a:pt x="2496" y="1865"/>
                  <a:pt x="2495" y="1865"/>
                  <a:pt x="2495" y="1865"/>
                </a:cubicBezTo>
                <a:cubicBezTo>
                  <a:pt x="2495" y="1865"/>
                  <a:pt x="2496" y="1866"/>
                  <a:pt x="2496" y="1866"/>
                </a:cubicBezTo>
                <a:cubicBezTo>
                  <a:pt x="2497" y="1866"/>
                  <a:pt x="2497" y="1865"/>
                  <a:pt x="2497" y="1866"/>
                </a:cubicBezTo>
                <a:cubicBezTo>
                  <a:pt x="2497" y="1866"/>
                  <a:pt x="2497" y="1867"/>
                  <a:pt x="2498" y="1867"/>
                </a:cubicBezTo>
                <a:cubicBezTo>
                  <a:pt x="2498" y="1866"/>
                  <a:pt x="2498" y="1865"/>
                  <a:pt x="2498" y="1864"/>
                </a:cubicBezTo>
                <a:cubicBezTo>
                  <a:pt x="2498" y="1864"/>
                  <a:pt x="2497" y="1863"/>
                  <a:pt x="2497" y="1864"/>
                </a:cubicBezTo>
                <a:cubicBezTo>
                  <a:pt x="2497" y="1864"/>
                  <a:pt x="2497" y="1864"/>
                  <a:pt x="2497" y="1864"/>
                </a:cubicBezTo>
                <a:cubicBezTo>
                  <a:pt x="2498" y="1865"/>
                  <a:pt x="2497" y="1865"/>
                  <a:pt x="2497" y="1865"/>
                </a:cubicBezTo>
                <a:cubicBezTo>
                  <a:pt x="2497" y="1865"/>
                  <a:pt x="2497" y="1864"/>
                  <a:pt x="2496" y="1864"/>
                </a:cubicBezTo>
                <a:close/>
                <a:moveTo>
                  <a:pt x="2519" y="1821"/>
                </a:moveTo>
                <a:cubicBezTo>
                  <a:pt x="2519" y="1821"/>
                  <a:pt x="2518" y="1821"/>
                  <a:pt x="2518" y="1821"/>
                </a:cubicBezTo>
                <a:cubicBezTo>
                  <a:pt x="2518" y="1821"/>
                  <a:pt x="2517" y="1821"/>
                  <a:pt x="2517" y="1821"/>
                </a:cubicBezTo>
                <a:cubicBezTo>
                  <a:pt x="2517" y="1821"/>
                  <a:pt x="2517" y="1820"/>
                  <a:pt x="2517" y="1821"/>
                </a:cubicBezTo>
                <a:cubicBezTo>
                  <a:pt x="2517" y="1821"/>
                  <a:pt x="2518" y="1822"/>
                  <a:pt x="2518" y="1822"/>
                </a:cubicBezTo>
                <a:cubicBezTo>
                  <a:pt x="2518" y="1822"/>
                  <a:pt x="2520" y="1822"/>
                  <a:pt x="2519" y="1821"/>
                </a:cubicBezTo>
                <a:close/>
                <a:moveTo>
                  <a:pt x="2610" y="1986"/>
                </a:moveTo>
                <a:cubicBezTo>
                  <a:pt x="2610" y="1985"/>
                  <a:pt x="2610" y="1983"/>
                  <a:pt x="2609" y="1984"/>
                </a:cubicBezTo>
                <a:cubicBezTo>
                  <a:pt x="2609" y="1985"/>
                  <a:pt x="2609" y="1986"/>
                  <a:pt x="2610" y="1986"/>
                </a:cubicBezTo>
                <a:close/>
                <a:moveTo>
                  <a:pt x="2519" y="1980"/>
                </a:moveTo>
                <a:cubicBezTo>
                  <a:pt x="2519" y="1979"/>
                  <a:pt x="2518" y="1979"/>
                  <a:pt x="2518" y="1979"/>
                </a:cubicBezTo>
                <a:cubicBezTo>
                  <a:pt x="2517" y="1980"/>
                  <a:pt x="2517" y="1980"/>
                  <a:pt x="2517" y="1980"/>
                </a:cubicBezTo>
                <a:cubicBezTo>
                  <a:pt x="2516" y="1980"/>
                  <a:pt x="2516" y="1980"/>
                  <a:pt x="2516" y="1981"/>
                </a:cubicBezTo>
                <a:cubicBezTo>
                  <a:pt x="2516" y="1981"/>
                  <a:pt x="2517" y="1981"/>
                  <a:pt x="2517" y="1980"/>
                </a:cubicBezTo>
                <a:cubicBezTo>
                  <a:pt x="2518" y="1980"/>
                  <a:pt x="2518" y="1981"/>
                  <a:pt x="2519" y="1980"/>
                </a:cubicBezTo>
                <a:close/>
                <a:moveTo>
                  <a:pt x="2608" y="1986"/>
                </a:moveTo>
                <a:cubicBezTo>
                  <a:pt x="2608" y="1984"/>
                  <a:pt x="2607" y="1985"/>
                  <a:pt x="2606" y="1986"/>
                </a:cubicBezTo>
                <a:cubicBezTo>
                  <a:pt x="2606" y="1987"/>
                  <a:pt x="2608" y="1986"/>
                  <a:pt x="2608" y="1986"/>
                </a:cubicBezTo>
                <a:close/>
                <a:moveTo>
                  <a:pt x="2630" y="1945"/>
                </a:moveTo>
                <a:cubicBezTo>
                  <a:pt x="2630" y="1944"/>
                  <a:pt x="2631" y="1944"/>
                  <a:pt x="2631" y="1944"/>
                </a:cubicBezTo>
                <a:cubicBezTo>
                  <a:pt x="2631" y="1943"/>
                  <a:pt x="2631" y="1943"/>
                  <a:pt x="2630" y="1942"/>
                </a:cubicBezTo>
                <a:cubicBezTo>
                  <a:pt x="2630" y="1942"/>
                  <a:pt x="2630" y="1941"/>
                  <a:pt x="2630" y="1941"/>
                </a:cubicBezTo>
                <a:cubicBezTo>
                  <a:pt x="2630" y="1940"/>
                  <a:pt x="2630" y="1940"/>
                  <a:pt x="2630" y="1940"/>
                </a:cubicBezTo>
                <a:cubicBezTo>
                  <a:pt x="2630" y="1939"/>
                  <a:pt x="2630" y="1938"/>
                  <a:pt x="2629" y="1938"/>
                </a:cubicBezTo>
                <a:cubicBezTo>
                  <a:pt x="2628" y="1938"/>
                  <a:pt x="2628" y="1938"/>
                  <a:pt x="2628" y="1937"/>
                </a:cubicBezTo>
                <a:cubicBezTo>
                  <a:pt x="2628" y="1936"/>
                  <a:pt x="2627" y="1937"/>
                  <a:pt x="2626" y="1936"/>
                </a:cubicBezTo>
                <a:cubicBezTo>
                  <a:pt x="2626" y="1935"/>
                  <a:pt x="2626" y="1935"/>
                  <a:pt x="2627" y="1935"/>
                </a:cubicBezTo>
                <a:cubicBezTo>
                  <a:pt x="2627" y="1934"/>
                  <a:pt x="2628" y="1934"/>
                  <a:pt x="2627" y="1933"/>
                </a:cubicBezTo>
                <a:cubicBezTo>
                  <a:pt x="2627" y="1933"/>
                  <a:pt x="2627" y="1933"/>
                  <a:pt x="2627" y="1932"/>
                </a:cubicBezTo>
                <a:cubicBezTo>
                  <a:pt x="2628" y="1932"/>
                  <a:pt x="2627" y="1931"/>
                  <a:pt x="2627" y="1931"/>
                </a:cubicBezTo>
                <a:cubicBezTo>
                  <a:pt x="2627" y="1930"/>
                  <a:pt x="2628" y="1929"/>
                  <a:pt x="2628" y="1929"/>
                </a:cubicBezTo>
                <a:cubicBezTo>
                  <a:pt x="2628" y="1928"/>
                  <a:pt x="2627" y="1928"/>
                  <a:pt x="2627" y="1929"/>
                </a:cubicBezTo>
                <a:cubicBezTo>
                  <a:pt x="2627" y="1929"/>
                  <a:pt x="2626" y="1929"/>
                  <a:pt x="2626" y="1929"/>
                </a:cubicBezTo>
                <a:cubicBezTo>
                  <a:pt x="2625" y="1930"/>
                  <a:pt x="2625" y="1929"/>
                  <a:pt x="2625" y="1929"/>
                </a:cubicBezTo>
                <a:cubicBezTo>
                  <a:pt x="2626" y="1928"/>
                  <a:pt x="2627" y="1928"/>
                  <a:pt x="2626" y="1927"/>
                </a:cubicBezTo>
                <a:cubicBezTo>
                  <a:pt x="2625" y="1927"/>
                  <a:pt x="2625" y="1926"/>
                  <a:pt x="2625" y="1926"/>
                </a:cubicBezTo>
                <a:cubicBezTo>
                  <a:pt x="2625" y="1925"/>
                  <a:pt x="2626" y="1925"/>
                  <a:pt x="2626" y="1925"/>
                </a:cubicBezTo>
                <a:cubicBezTo>
                  <a:pt x="2626" y="1925"/>
                  <a:pt x="2625" y="1924"/>
                  <a:pt x="2626" y="1924"/>
                </a:cubicBezTo>
                <a:cubicBezTo>
                  <a:pt x="2626" y="1924"/>
                  <a:pt x="2627" y="1924"/>
                  <a:pt x="2627" y="1923"/>
                </a:cubicBezTo>
                <a:cubicBezTo>
                  <a:pt x="2626" y="1922"/>
                  <a:pt x="2625" y="1923"/>
                  <a:pt x="2624" y="1923"/>
                </a:cubicBezTo>
                <a:cubicBezTo>
                  <a:pt x="2624" y="1922"/>
                  <a:pt x="2623" y="1922"/>
                  <a:pt x="2623" y="1922"/>
                </a:cubicBezTo>
                <a:cubicBezTo>
                  <a:pt x="2623" y="1922"/>
                  <a:pt x="2623" y="1923"/>
                  <a:pt x="2623" y="1923"/>
                </a:cubicBezTo>
                <a:cubicBezTo>
                  <a:pt x="2622" y="1923"/>
                  <a:pt x="2621" y="1923"/>
                  <a:pt x="2621" y="1923"/>
                </a:cubicBezTo>
                <a:cubicBezTo>
                  <a:pt x="2621" y="1922"/>
                  <a:pt x="2621" y="1922"/>
                  <a:pt x="2621" y="1921"/>
                </a:cubicBezTo>
                <a:cubicBezTo>
                  <a:pt x="2620" y="1921"/>
                  <a:pt x="2620" y="1921"/>
                  <a:pt x="2621" y="1920"/>
                </a:cubicBezTo>
                <a:cubicBezTo>
                  <a:pt x="2621" y="1920"/>
                  <a:pt x="2622" y="1920"/>
                  <a:pt x="2622" y="1919"/>
                </a:cubicBezTo>
                <a:cubicBezTo>
                  <a:pt x="2623" y="1919"/>
                  <a:pt x="2623" y="1919"/>
                  <a:pt x="2623" y="1918"/>
                </a:cubicBezTo>
                <a:cubicBezTo>
                  <a:pt x="2624" y="1918"/>
                  <a:pt x="2625" y="1917"/>
                  <a:pt x="2625" y="1916"/>
                </a:cubicBezTo>
                <a:cubicBezTo>
                  <a:pt x="2625" y="1914"/>
                  <a:pt x="2622" y="1913"/>
                  <a:pt x="2622" y="1911"/>
                </a:cubicBezTo>
                <a:cubicBezTo>
                  <a:pt x="2622" y="1910"/>
                  <a:pt x="2622" y="1909"/>
                  <a:pt x="2622" y="1909"/>
                </a:cubicBezTo>
                <a:cubicBezTo>
                  <a:pt x="2622" y="1908"/>
                  <a:pt x="2623" y="1907"/>
                  <a:pt x="2622" y="1907"/>
                </a:cubicBezTo>
                <a:cubicBezTo>
                  <a:pt x="2622" y="1907"/>
                  <a:pt x="2621" y="1908"/>
                  <a:pt x="2620" y="1908"/>
                </a:cubicBezTo>
                <a:cubicBezTo>
                  <a:pt x="2619" y="1909"/>
                  <a:pt x="2619" y="1908"/>
                  <a:pt x="2618" y="1907"/>
                </a:cubicBezTo>
                <a:cubicBezTo>
                  <a:pt x="2618" y="1906"/>
                  <a:pt x="2618" y="1906"/>
                  <a:pt x="2617" y="1906"/>
                </a:cubicBezTo>
                <a:cubicBezTo>
                  <a:pt x="2616" y="1906"/>
                  <a:pt x="2617" y="1905"/>
                  <a:pt x="2617" y="1905"/>
                </a:cubicBezTo>
                <a:cubicBezTo>
                  <a:pt x="2617" y="1904"/>
                  <a:pt x="2615" y="1902"/>
                  <a:pt x="2615" y="1902"/>
                </a:cubicBezTo>
                <a:cubicBezTo>
                  <a:pt x="2614" y="1902"/>
                  <a:pt x="2614" y="1902"/>
                  <a:pt x="2613" y="1902"/>
                </a:cubicBezTo>
                <a:cubicBezTo>
                  <a:pt x="2613" y="1902"/>
                  <a:pt x="2613" y="1901"/>
                  <a:pt x="2612" y="1901"/>
                </a:cubicBezTo>
                <a:cubicBezTo>
                  <a:pt x="2611" y="1901"/>
                  <a:pt x="2610" y="1900"/>
                  <a:pt x="2611" y="1899"/>
                </a:cubicBezTo>
                <a:cubicBezTo>
                  <a:pt x="2611" y="1899"/>
                  <a:pt x="2609" y="1898"/>
                  <a:pt x="2609" y="1898"/>
                </a:cubicBezTo>
                <a:cubicBezTo>
                  <a:pt x="2609" y="1898"/>
                  <a:pt x="2608" y="1898"/>
                  <a:pt x="2608" y="1897"/>
                </a:cubicBezTo>
                <a:cubicBezTo>
                  <a:pt x="2607" y="1897"/>
                  <a:pt x="2607" y="1898"/>
                  <a:pt x="2606" y="1899"/>
                </a:cubicBezTo>
                <a:cubicBezTo>
                  <a:pt x="2605" y="1900"/>
                  <a:pt x="2606" y="1901"/>
                  <a:pt x="2607" y="1902"/>
                </a:cubicBezTo>
                <a:cubicBezTo>
                  <a:pt x="2607" y="1903"/>
                  <a:pt x="2608" y="1904"/>
                  <a:pt x="2608" y="1906"/>
                </a:cubicBezTo>
                <a:cubicBezTo>
                  <a:pt x="2608" y="1906"/>
                  <a:pt x="2608" y="1907"/>
                  <a:pt x="2609" y="1908"/>
                </a:cubicBezTo>
                <a:cubicBezTo>
                  <a:pt x="2609" y="1909"/>
                  <a:pt x="2609" y="1911"/>
                  <a:pt x="2609" y="1913"/>
                </a:cubicBezTo>
                <a:cubicBezTo>
                  <a:pt x="2609" y="1914"/>
                  <a:pt x="2606" y="1914"/>
                  <a:pt x="2605" y="1914"/>
                </a:cubicBezTo>
                <a:cubicBezTo>
                  <a:pt x="2604" y="1913"/>
                  <a:pt x="2604" y="1912"/>
                  <a:pt x="2603" y="1912"/>
                </a:cubicBezTo>
                <a:cubicBezTo>
                  <a:pt x="2602" y="1912"/>
                  <a:pt x="2602" y="1914"/>
                  <a:pt x="2602" y="1914"/>
                </a:cubicBezTo>
                <a:cubicBezTo>
                  <a:pt x="2602" y="1916"/>
                  <a:pt x="2602" y="1918"/>
                  <a:pt x="2600" y="1917"/>
                </a:cubicBezTo>
                <a:cubicBezTo>
                  <a:pt x="2598" y="1916"/>
                  <a:pt x="2598" y="1914"/>
                  <a:pt x="2596" y="1913"/>
                </a:cubicBezTo>
                <a:cubicBezTo>
                  <a:pt x="2594" y="1913"/>
                  <a:pt x="2595" y="1918"/>
                  <a:pt x="2594" y="1919"/>
                </a:cubicBezTo>
                <a:cubicBezTo>
                  <a:pt x="2594" y="1920"/>
                  <a:pt x="2593" y="1920"/>
                  <a:pt x="2594" y="1920"/>
                </a:cubicBezTo>
                <a:cubicBezTo>
                  <a:pt x="2594" y="1921"/>
                  <a:pt x="2595" y="1921"/>
                  <a:pt x="2594" y="1922"/>
                </a:cubicBezTo>
                <a:cubicBezTo>
                  <a:pt x="2594" y="1922"/>
                  <a:pt x="2594" y="1923"/>
                  <a:pt x="2594" y="1923"/>
                </a:cubicBezTo>
                <a:cubicBezTo>
                  <a:pt x="2594" y="1925"/>
                  <a:pt x="2593" y="1924"/>
                  <a:pt x="2592" y="1924"/>
                </a:cubicBezTo>
                <a:cubicBezTo>
                  <a:pt x="2591" y="1923"/>
                  <a:pt x="2590" y="1923"/>
                  <a:pt x="2589" y="1922"/>
                </a:cubicBezTo>
                <a:cubicBezTo>
                  <a:pt x="2588" y="1921"/>
                  <a:pt x="2587" y="1922"/>
                  <a:pt x="2587" y="1922"/>
                </a:cubicBezTo>
                <a:cubicBezTo>
                  <a:pt x="2586" y="1923"/>
                  <a:pt x="2586" y="1923"/>
                  <a:pt x="2585" y="1924"/>
                </a:cubicBezTo>
                <a:cubicBezTo>
                  <a:pt x="2585" y="1924"/>
                  <a:pt x="2585" y="1925"/>
                  <a:pt x="2585" y="1926"/>
                </a:cubicBezTo>
                <a:cubicBezTo>
                  <a:pt x="2585" y="1926"/>
                  <a:pt x="2584" y="1927"/>
                  <a:pt x="2584" y="1927"/>
                </a:cubicBezTo>
                <a:cubicBezTo>
                  <a:pt x="2584" y="1928"/>
                  <a:pt x="2584" y="1929"/>
                  <a:pt x="2584" y="1929"/>
                </a:cubicBezTo>
                <a:cubicBezTo>
                  <a:pt x="2583" y="1930"/>
                  <a:pt x="2581" y="1930"/>
                  <a:pt x="2580" y="1930"/>
                </a:cubicBezTo>
                <a:cubicBezTo>
                  <a:pt x="2579" y="1930"/>
                  <a:pt x="2579" y="1930"/>
                  <a:pt x="2578" y="1931"/>
                </a:cubicBezTo>
                <a:cubicBezTo>
                  <a:pt x="2578" y="1931"/>
                  <a:pt x="2577" y="1931"/>
                  <a:pt x="2577" y="1932"/>
                </a:cubicBezTo>
                <a:cubicBezTo>
                  <a:pt x="2576" y="1932"/>
                  <a:pt x="2576" y="1932"/>
                  <a:pt x="2575" y="1933"/>
                </a:cubicBezTo>
                <a:cubicBezTo>
                  <a:pt x="2575" y="1933"/>
                  <a:pt x="2574" y="1934"/>
                  <a:pt x="2574" y="1934"/>
                </a:cubicBezTo>
                <a:cubicBezTo>
                  <a:pt x="2573" y="1934"/>
                  <a:pt x="2573" y="1935"/>
                  <a:pt x="2573" y="1935"/>
                </a:cubicBezTo>
                <a:cubicBezTo>
                  <a:pt x="2572" y="1935"/>
                  <a:pt x="2572" y="1934"/>
                  <a:pt x="2573" y="1934"/>
                </a:cubicBezTo>
                <a:cubicBezTo>
                  <a:pt x="2573" y="1933"/>
                  <a:pt x="2575" y="1932"/>
                  <a:pt x="2576" y="1932"/>
                </a:cubicBezTo>
                <a:cubicBezTo>
                  <a:pt x="2577" y="1930"/>
                  <a:pt x="2577" y="1930"/>
                  <a:pt x="2576" y="1928"/>
                </a:cubicBezTo>
                <a:cubicBezTo>
                  <a:pt x="2576" y="1927"/>
                  <a:pt x="2576" y="1926"/>
                  <a:pt x="2576" y="1925"/>
                </a:cubicBezTo>
                <a:cubicBezTo>
                  <a:pt x="2575" y="1924"/>
                  <a:pt x="2575" y="1923"/>
                  <a:pt x="2574" y="1922"/>
                </a:cubicBezTo>
                <a:cubicBezTo>
                  <a:pt x="2573" y="1921"/>
                  <a:pt x="2573" y="1921"/>
                  <a:pt x="2571" y="1921"/>
                </a:cubicBezTo>
                <a:cubicBezTo>
                  <a:pt x="2571" y="1920"/>
                  <a:pt x="2571" y="1923"/>
                  <a:pt x="2570" y="1921"/>
                </a:cubicBezTo>
                <a:cubicBezTo>
                  <a:pt x="2570" y="1921"/>
                  <a:pt x="2569" y="1921"/>
                  <a:pt x="2569" y="1921"/>
                </a:cubicBezTo>
                <a:cubicBezTo>
                  <a:pt x="2569" y="1920"/>
                  <a:pt x="2569" y="1920"/>
                  <a:pt x="2569" y="1920"/>
                </a:cubicBezTo>
                <a:cubicBezTo>
                  <a:pt x="2568" y="1920"/>
                  <a:pt x="2567" y="1919"/>
                  <a:pt x="2567" y="1919"/>
                </a:cubicBezTo>
                <a:cubicBezTo>
                  <a:pt x="2567" y="1920"/>
                  <a:pt x="2567" y="1920"/>
                  <a:pt x="2567" y="1920"/>
                </a:cubicBezTo>
                <a:cubicBezTo>
                  <a:pt x="2568" y="1921"/>
                  <a:pt x="2566" y="1921"/>
                  <a:pt x="2566" y="1922"/>
                </a:cubicBezTo>
                <a:cubicBezTo>
                  <a:pt x="2566" y="1923"/>
                  <a:pt x="2565" y="1923"/>
                  <a:pt x="2563" y="1923"/>
                </a:cubicBezTo>
                <a:cubicBezTo>
                  <a:pt x="2562" y="1923"/>
                  <a:pt x="2561" y="1924"/>
                  <a:pt x="2560" y="1925"/>
                </a:cubicBezTo>
                <a:cubicBezTo>
                  <a:pt x="2559" y="1925"/>
                  <a:pt x="2559" y="1927"/>
                  <a:pt x="2559" y="1928"/>
                </a:cubicBezTo>
                <a:cubicBezTo>
                  <a:pt x="2559" y="1928"/>
                  <a:pt x="2560" y="1929"/>
                  <a:pt x="2559" y="1930"/>
                </a:cubicBezTo>
                <a:cubicBezTo>
                  <a:pt x="2559" y="1931"/>
                  <a:pt x="2558" y="1931"/>
                  <a:pt x="2557" y="1931"/>
                </a:cubicBezTo>
                <a:cubicBezTo>
                  <a:pt x="2557" y="1931"/>
                  <a:pt x="2556" y="1932"/>
                  <a:pt x="2555" y="1932"/>
                </a:cubicBezTo>
                <a:cubicBezTo>
                  <a:pt x="2554" y="1932"/>
                  <a:pt x="2554" y="1931"/>
                  <a:pt x="2553" y="1931"/>
                </a:cubicBezTo>
                <a:cubicBezTo>
                  <a:pt x="2553" y="1931"/>
                  <a:pt x="2553" y="1931"/>
                  <a:pt x="2552" y="1932"/>
                </a:cubicBezTo>
                <a:cubicBezTo>
                  <a:pt x="2552" y="1932"/>
                  <a:pt x="2552" y="1932"/>
                  <a:pt x="2551" y="1933"/>
                </a:cubicBezTo>
                <a:cubicBezTo>
                  <a:pt x="2550" y="1933"/>
                  <a:pt x="2549" y="1933"/>
                  <a:pt x="2547" y="1933"/>
                </a:cubicBezTo>
                <a:cubicBezTo>
                  <a:pt x="2546" y="1934"/>
                  <a:pt x="2545" y="1934"/>
                  <a:pt x="2544" y="1935"/>
                </a:cubicBezTo>
                <a:cubicBezTo>
                  <a:pt x="2544" y="1936"/>
                  <a:pt x="2543" y="1937"/>
                  <a:pt x="2543" y="1938"/>
                </a:cubicBezTo>
                <a:cubicBezTo>
                  <a:pt x="2542" y="1939"/>
                  <a:pt x="2542" y="1940"/>
                  <a:pt x="2542" y="1941"/>
                </a:cubicBezTo>
                <a:cubicBezTo>
                  <a:pt x="2542" y="1942"/>
                  <a:pt x="2542" y="1943"/>
                  <a:pt x="2542" y="1944"/>
                </a:cubicBezTo>
                <a:cubicBezTo>
                  <a:pt x="2541" y="1945"/>
                  <a:pt x="2541" y="1945"/>
                  <a:pt x="2541" y="1947"/>
                </a:cubicBezTo>
                <a:cubicBezTo>
                  <a:pt x="2541" y="1947"/>
                  <a:pt x="2541" y="1948"/>
                  <a:pt x="2540" y="1949"/>
                </a:cubicBezTo>
                <a:cubicBezTo>
                  <a:pt x="2540" y="1949"/>
                  <a:pt x="2539" y="1949"/>
                  <a:pt x="2538" y="1950"/>
                </a:cubicBezTo>
                <a:cubicBezTo>
                  <a:pt x="2537" y="1952"/>
                  <a:pt x="2539" y="1956"/>
                  <a:pt x="2541" y="1956"/>
                </a:cubicBezTo>
                <a:cubicBezTo>
                  <a:pt x="2541" y="1956"/>
                  <a:pt x="2542" y="1956"/>
                  <a:pt x="2543" y="1956"/>
                </a:cubicBezTo>
                <a:cubicBezTo>
                  <a:pt x="2543" y="1955"/>
                  <a:pt x="2544" y="1955"/>
                  <a:pt x="2544" y="1954"/>
                </a:cubicBezTo>
                <a:cubicBezTo>
                  <a:pt x="2544" y="1953"/>
                  <a:pt x="2545" y="1952"/>
                  <a:pt x="2545" y="1951"/>
                </a:cubicBezTo>
                <a:cubicBezTo>
                  <a:pt x="2545" y="1951"/>
                  <a:pt x="2545" y="1950"/>
                  <a:pt x="2545" y="1949"/>
                </a:cubicBezTo>
                <a:cubicBezTo>
                  <a:pt x="2545" y="1949"/>
                  <a:pt x="2546" y="1947"/>
                  <a:pt x="2547" y="1948"/>
                </a:cubicBezTo>
                <a:cubicBezTo>
                  <a:pt x="2547" y="1948"/>
                  <a:pt x="2548" y="1946"/>
                  <a:pt x="2547" y="1946"/>
                </a:cubicBezTo>
                <a:cubicBezTo>
                  <a:pt x="2547" y="1946"/>
                  <a:pt x="2547" y="1946"/>
                  <a:pt x="2547" y="1946"/>
                </a:cubicBezTo>
                <a:cubicBezTo>
                  <a:pt x="2546" y="1946"/>
                  <a:pt x="2547" y="1945"/>
                  <a:pt x="2547" y="1944"/>
                </a:cubicBezTo>
                <a:cubicBezTo>
                  <a:pt x="2547" y="1944"/>
                  <a:pt x="2548" y="1943"/>
                  <a:pt x="2549" y="1943"/>
                </a:cubicBezTo>
                <a:cubicBezTo>
                  <a:pt x="2549" y="1944"/>
                  <a:pt x="2549" y="1943"/>
                  <a:pt x="2550" y="1943"/>
                </a:cubicBezTo>
                <a:cubicBezTo>
                  <a:pt x="2550" y="1943"/>
                  <a:pt x="2550" y="1942"/>
                  <a:pt x="2550" y="1942"/>
                </a:cubicBezTo>
                <a:cubicBezTo>
                  <a:pt x="2549" y="1942"/>
                  <a:pt x="2549" y="1943"/>
                  <a:pt x="2549" y="1943"/>
                </a:cubicBezTo>
                <a:cubicBezTo>
                  <a:pt x="2548" y="1943"/>
                  <a:pt x="2550" y="1940"/>
                  <a:pt x="2550" y="1940"/>
                </a:cubicBezTo>
                <a:cubicBezTo>
                  <a:pt x="2551" y="1939"/>
                  <a:pt x="2552" y="1938"/>
                  <a:pt x="2554" y="1938"/>
                </a:cubicBezTo>
                <a:cubicBezTo>
                  <a:pt x="2554" y="1939"/>
                  <a:pt x="2555" y="1939"/>
                  <a:pt x="2556" y="1939"/>
                </a:cubicBezTo>
                <a:cubicBezTo>
                  <a:pt x="2556" y="1940"/>
                  <a:pt x="2556" y="1940"/>
                  <a:pt x="2555" y="1940"/>
                </a:cubicBezTo>
                <a:cubicBezTo>
                  <a:pt x="2555" y="1941"/>
                  <a:pt x="2555" y="1942"/>
                  <a:pt x="2555" y="1942"/>
                </a:cubicBezTo>
                <a:cubicBezTo>
                  <a:pt x="2556" y="1943"/>
                  <a:pt x="2556" y="1943"/>
                  <a:pt x="2556" y="1943"/>
                </a:cubicBezTo>
                <a:cubicBezTo>
                  <a:pt x="2555" y="1944"/>
                  <a:pt x="2557" y="1946"/>
                  <a:pt x="2557" y="1944"/>
                </a:cubicBezTo>
                <a:cubicBezTo>
                  <a:pt x="2557" y="1944"/>
                  <a:pt x="2558" y="1943"/>
                  <a:pt x="2558" y="1943"/>
                </a:cubicBezTo>
                <a:cubicBezTo>
                  <a:pt x="2558" y="1944"/>
                  <a:pt x="2559" y="1944"/>
                  <a:pt x="2559" y="1945"/>
                </a:cubicBezTo>
                <a:cubicBezTo>
                  <a:pt x="2559" y="1945"/>
                  <a:pt x="2559" y="1945"/>
                  <a:pt x="2559" y="1944"/>
                </a:cubicBezTo>
                <a:cubicBezTo>
                  <a:pt x="2559" y="1944"/>
                  <a:pt x="2559" y="1943"/>
                  <a:pt x="2560" y="1943"/>
                </a:cubicBezTo>
                <a:cubicBezTo>
                  <a:pt x="2560" y="1943"/>
                  <a:pt x="2560" y="1943"/>
                  <a:pt x="2560" y="1943"/>
                </a:cubicBezTo>
                <a:cubicBezTo>
                  <a:pt x="2560" y="1943"/>
                  <a:pt x="2560" y="1942"/>
                  <a:pt x="2560" y="1942"/>
                </a:cubicBezTo>
                <a:cubicBezTo>
                  <a:pt x="2560" y="1941"/>
                  <a:pt x="2561" y="1941"/>
                  <a:pt x="2561" y="1940"/>
                </a:cubicBezTo>
                <a:cubicBezTo>
                  <a:pt x="2561" y="1940"/>
                  <a:pt x="2562" y="1939"/>
                  <a:pt x="2562" y="1940"/>
                </a:cubicBezTo>
                <a:cubicBezTo>
                  <a:pt x="2563" y="1940"/>
                  <a:pt x="2562" y="1941"/>
                  <a:pt x="2563" y="1941"/>
                </a:cubicBezTo>
                <a:cubicBezTo>
                  <a:pt x="2563" y="1941"/>
                  <a:pt x="2563" y="1941"/>
                  <a:pt x="2563" y="1942"/>
                </a:cubicBezTo>
                <a:cubicBezTo>
                  <a:pt x="2564" y="1942"/>
                  <a:pt x="2563" y="1943"/>
                  <a:pt x="2563" y="1943"/>
                </a:cubicBezTo>
                <a:cubicBezTo>
                  <a:pt x="2562" y="1942"/>
                  <a:pt x="2563" y="1942"/>
                  <a:pt x="2562" y="1942"/>
                </a:cubicBezTo>
                <a:cubicBezTo>
                  <a:pt x="2562" y="1943"/>
                  <a:pt x="2561" y="1944"/>
                  <a:pt x="2563" y="1944"/>
                </a:cubicBezTo>
                <a:cubicBezTo>
                  <a:pt x="2563" y="1945"/>
                  <a:pt x="2564" y="1943"/>
                  <a:pt x="2564" y="1943"/>
                </a:cubicBezTo>
                <a:cubicBezTo>
                  <a:pt x="2566" y="1943"/>
                  <a:pt x="2565" y="1944"/>
                  <a:pt x="2566" y="1945"/>
                </a:cubicBezTo>
                <a:cubicBezTo>
                  <a:pt x="2566" y="1945"/>
                  <a:pt x="2567" y="1945"/>
                  <a:pt x="2567" y="1946"/>
                </a:cubicBezTo>
                <a:cubicBezTo>
                  <a:pt x="2567" y="1946"/>
                  <a:pt x="2567" y="1946"/>
                  <a:pt x="2567" y="1947"/>
                </a:cubicBezTo>
                <a:cubicBezTo>
                  <a:pt x="2567" y="1947"/>
                  <a:pt x="2569" y="1946"/>
                  <a:pt x="2569" y="1946"/>
                </a:cubicBezTo>
                <a:cubicBezTo>
                  <a:pt x="2569" y="1945"/>
                  <a:pt x="2567" y="1945"/>
                  <a:pt x="2567" y="1944"/>
                </a:cubicBezTo>
                <a:cubicBezTo>
                  <a:pt x="2567" y="1944"/>
                  <a:pt x="2567" y="1944"/>
                  <a:pt x="2567" y="1943"/>
                </a:cubicBezTo>
                <a:cubicBezTo>
                  <a:pt x="2567" y="1943"/>
                  <a:pt x="2566" y="1943"/>
                  <a:pt x="2566" y="1943"/>
                </a:cubicBezTo>
                <a:cubicBezTo>
                  <a:pt x="2567" y="1942"/>
                  <a:pt x="2568" y="1942"/>
                  <a:pt x="2568" y="1942"/>
                </a:cubicBezTo>
                <a:cubicBezTo>
                  <a:pt x="2569" y="1941"/>
                  <a:pt x="2569" y="1940"/>
                  <a:pt x="2569" y="1939"/>
                </a:cubicBezTo>
                <a:cubicBezTo>
                  <a:pt x="2568" y="1938"/>
                  <a:pt x="2569" y="1937"/>
                  <a:pt x="2570" y="1937"/>
                </a:cubicBezTo>
                <a:cubicBezTo>
                  <a:pt x="2571" y="1937"/>
                  <a:pt x="2572" y="1937"/>
                  <a:pt x="2573" y="1938"/>
                </a:cubicBezTo>
                <a:cubicBezTo>
                  <a:pt x="2574" y="1938"/>
                  <a:pt x="2574" y="1938"/>
                  <a:pt x="2574" y="1939"/>
                </a:cubicBezTo>
                <a:cubicBezTo>
                  <a:pt x="2575" y="1940"/>
                  <a:pt x="2576" y="1940"/>
                  <a:pt x="2577" y="1940"/>
                </a:cubicBezTo>
                <a:cubicBezTo>
                  <a:pt x="2578" y="1940"/>
                  <a:pt x="2579" y="1940"/>
                  <a:pt x="2579" y="1941"/>
                </a:cubicBezTo>
                <a:cubicBezTo>
                  <a:pt x="2580" y="1941"/>
                  <a:pt x="2581" y="1942"/>
                  <a:pt x="2581" y="1943"/>
                </a:cubicBezTo>
                <a:cubicBezTo>
                  <a:pt x="2582" y="1944"/>
                  <a:pt x="2582" y="1946"/>
                  <a:pt x="2583" y="1946"/>
                </a:cubicBezTo>
                <a:cubicBezTo>
                  <a:pt x="2583" y="1946"/>
                  <a:pt x="2584" y="1945"/>
                  <a:pt x="2584" y="1946"/>
                </a:cubicBezTo>
                <a:cubicBezTo>
                  <a:pt x="2585" y="1946"/>
                  <a:pt x="2585" y="1947"/>
                  <a:pt x="2584" y="1947"/>
                </a:cubicBezTo>
                <a:cubicBezTo>
                  <a:pt x="2584" y="1947"/>
                  <a:pt x="2584" y="1947"/>
                  <a:pt x="2584" y="1948"/>
                </a:cubicBezTo>
                <a:cubicBezTo>
                  <a:pt x="2584" y="1948"/>
                  <a:pt x="2584" y="1949"/>
                  <a:pt x="2583" y="1949"/>
                </a:cubicBezTo>
                <a:cubicBezTo>
                  <a:pt x="2583" y="1950"/>
                  <a:pt x="2583" y="1950"/>
                  <a:pt x="2582" y="1951"/>
                </a:cubicBezTo>
                <a:cubicBezTo>
                  <a:pt x="2581" y="1951"/>
                  <a:pt x="2581" y="1951"/>
                  <a:pt x="2581" y="1951"/>
                </a:cubicBezTo>
                <a:cubicBezTo>
                  <a:pt x="2580" y="1951"/>
                  <a:pt x="2580" y="1952"/>
                  <a:pt x="2580" y="1952"/>
                </a:cubicBezTo>
                <a:cubicBezTo>
                  <a:pt x="2580" y="1953"/>
                  <a:pt x="2579" y="1953"/>
                  <a:pt x="2579" y="1954"/>
                </a:cubicBezTo>
                <a:cubicBezTo>
                  <a:pt x="2578" y="1955"/>
                  <a:pt x="2578" y="1955"/>
                  <a:pt x="2579" y="1956"/>
                </a:cubicBezTo>
                <a:cubicBezTo>
                  <a:pt x="2579" y="1956"/>
                  <a:pt x="2579" y="1957"/>
                  <a:pt x="2579" y="1957"/>
                </a:cubicBezTo>
                <a:cubicBezTo>
                  <a:pt x="2579" y="1959"/>
                  <a:pt x="2580" y="1958"/>
                  <a:pt x="2580" y="1958"/>
                </a:cubicBezTo>
                <a:cubicBezTo>
                  <a:pt x="2581" y="1959"/>
                  <a:pt x="2580" y="1959"/>
                  <a:pt x="2580" y="1960"/>
                </a:cubicBezTo>
                <a:cubicBezTo>
                  <a:pt x="2580" y="1960"/>
                  <a:pt x="2581" y="1961"/>
                  <a:pt x="2581" y="1961"/>
                </a:cubicBezTo>
                <a:cubicBezTo>
                  <a:pt x="2581" y="1962"/>
                  <a:pt x="2580" y="1963"/>
                  <a:pt x="2580" y="1964"/>
                </a:cubicBezTo>
                <a:cubicBezTo>
                  <a:pt x="2580" y="1965"/>
                  <a:pt x="2580" y="1965"/>
                  <a:pt x="2581" y="1966"/>
                </a:cubicBezTo>
                <a:cubicBezTo>
                  <a:pt x="2582" y="1967"/>
                  <a:pt x="2583" y="1968"/>
                  <a:pt x="2584" y="1969"/>
                </a:cubicBezTo>
                <a:cubicBezTo>
                  <a:pt x="2584" y="1970"/>
                  <a:pt x="2585" y="1971"/>
                  <a:pt x="2587" y="1971"/>
                </a:cubicBezTo>
                <a:cubicBezTo>
                  <a:pt x="2588" y="1972"/>
                  <a:pt x="2589" y="1972"/>
                  <a:pt x="2590" y="1973"/>
                </a:cubicBezTo>
                <a:cubicBezTo>
                  <a:pt x="2591" y="1974"/>
                  <a:pt x="2592" y="1974"/>
                  <a:pt x="2594" y="1975"/>
                </a:cubicBezTo>
                <a:cubicBezTo>
                  <a:pt x="2595" y="1975"/>
                  <a:pt x="2595" y="1975"/>
                  <a:pt x="2596" y="1975"/>
                </a:cubicBezTo>
                <a:cubicBezTo>
                  <a:pt x="2597" y="1976"/>
                  <a:pt x="2600" y="1979"/>
                  <a:pt x="2601" y="1976"/>
                </a:cubicBezTo>
                <a:cubicBezTo>
                  <a:pt x="2602" y="1975"/>
                  <a:pt x="2602" y="1973"/>
                  <a:pt x="2604" y="1972"/>
                </a:cubicBezTo>
                <a:cubicBezTo>
                  <a:pt x="2605" y="1971"/>
                  <a:pt x="2606" y="1973"/>
                  <a:pt x="2605" y="1974"/>
                </a:cubicBezTo>
                <a:cubicBezTo>
                  <a:pt x="2605" y="1975"/>
                  <a:pt x="2604" y="1976"/>
                  <a:pt x="2603" y="1977"/>
                </a:cubicBezTo>
                <a:cubicBezTo>
                  <a:pt x="2603" y="1978"/>
                  <a:pt x="2604" y="1978"/>
                  <a:pt x="2604" y="1978"/>
                </a:cubicBezTo>
                <a:cubicBezTo>
                  <a:pt x="2605" y="1979"/>
                  <a:pt x="2605" y="1980"/>
                  <a:pt x="2606" y="1982"/>
                </a:cubicBezTo>
                <a:cubicBezTo>
                  <a:pt x="2606" y="1983"/>
                  <a:pt x="2608" y="1983"/>
                  <a:pt x="2608" y="1982"/>
                </a:cubicBezTo>
                <a:cubicBezTo>
                  <a:pt x="2609" y="1979"/>
                  <a:pt x="2611" y="1977"/>
                  <a:pt x="2613" y="1975"/>
                </a:cubicBezTo>
                <a:cubicBezTo>
                  <a:pt x="2615" y="1973"/>
                  <a:pt x="2613" y="1970"/>
                  <a:pt x="2613" y="1967"/>
                </a:cubicBezTo>
                <a:cubicBezTo>
                  <a:pt x="2612" y="1967"/>
                  <a:pt x="2612" y="1966"/>
                  <a:pt x="2611" y="1965"/>
                </a:cubicBezTo>
                <a:cubicBezTo>
                  <a:pt x="2611" y="1965"/>
                  <a:pt x="2612" y="1964"/>
                  <a:pt x="2611" y="1964"/>
                </a:cubicBezTo>
                <a:cubicBezTo>
                  <a:pt x="2611" y="1963"/>
                  <a:pt x="2610" y="1963"/>
                  <a:pt x="2609" y="1962"/>
                </a:cubicBezTo>
                <a:cubicBezTo>
                  <a:pt x="2609" y="1962"/>
                  <a:pt x="2609" y="1961"/>
                  <a:pt x="2608" y="1962"/>
                </a:cubicBezTo>
                <a:cubicBezTo>
                  <a:pt x="2607" y="1962"/>
                  <a:pt x="2607" y="1961"/>
                  <a:pt x="2607" y="1960"/>
                </a:cubicBezTo>
                <a:cubicBezTo>
                  <a:pt x="2607" y="1959"/>
                  <a:pt x="2607" y="1958"/>
                  <a:pt x="2608" y="1957"/>
                </a:cubicBezTo>
                <a:cubicBezTo>
                  <a:pt x="2608" y="1956"/>
                  <a:pt x="2609" y="1956"/>
                  <a:pt x="2609" y="1954"/>
                </a:cubicBezTo>
                <a:cubicBezTo>
                  <a:pt x="2609" y="1954"/>
                  <a:pt x="2609" y="1953"/>
                  <a:pt x="2610" y="1953"/>
                </a:cubicBezTo>
                <a:cubicBezTo>
                  <a:pt x="2610" y="1953"/>
                  <a:pt x="2611" y="1953"/>
                  <a:pt x="2611" y="1953"/>
                </a:cubicBezTo>
                <a:cubicBezTo>
                  <a:pt x="2612" y="1953"/>
                  <a:pt x="2612" y="1952"/>
                  <a:pt x="2613" y="1952"/>
                </a:cubicBezTo>
                <a:cubicBezTo>
                  <a:pt x="2613" y="1952"/>
                  <a:pt x="2614" y="1953"/>
                  <a:pt x="2614" y="1953"/>
                </a:cubicBezTo>
                <a:cubicBezTo>
                  <a:pt x="2614" y="1953"/>
                  <a:pt x="2614" y="1954"/>
                  <a:pt x="2614" y="1954"/>
                </a:cubicBezTo>
                <a:cubicBezTo>
                  <a:pt x="2613" y="1954"/>
                  <a:pt x="2613" y="1954"/>
                  <a:pt x="2613" y="1954"/>
                </a:cubicBezTo>
                <a:cubicBezTo>
                  <a:pt x="2613" y="1955"/>
                  <a:pt x="2613" y="1955"/>
                  <a:pt x="2613" y="1955"/>
                </a:cubicBezTo>
                <a:cubicBezTo>
                  <a:pt x="2614" y="1955"/>
                  <a:pt x="2614" y="1955"/>
                  <a:pt x="2614" y="1955"/>
                </a:cubicBezTo>
                <a:cubicBezTo>
                  <a:pt x="2614" y="1954"/>
                  <a:pt x="2614" y="1956"/>
                  <a:pt x="2615" y="1956"/>
                </a:cubicBezTo>
                <a:cubicBezTo>
                  <a:pt x="2616" y="1954"/>
                  <a:pt x="2615" y="1953"/>
                  <a:pt x="2615" y="1952"/>
                </a:cubicBezTo>
                <a:cubicBezTo>
                  <a:pt x="2615" y="1951"/>
                  <a:pt x="2614" y="1951"/>
                  <a:pt x="2613" y="1951"/>
                </a:cubicBezTo>
                <a:cubicBezTo>
                  <a:pt x="2612" y="1952"/>
                  <a:pt x="2612" y="1950"/>
                  <a:pt x="2612" y="1950"/>
                </a:cubicBezTo>
                <a:cubicBezTo>
                  <a:pt x="2612" y="1949"/>
                  <a:pt x="2613" y="1948"/>
                  <a:pt x="2613" y="1948"/>
                </a:cubicBezTo>
                <a:cubicBezTo>
                  <a:pt x="2614" y="1947"/>
                  <a:pt x="2615" y="1947"/>
                  <a:pt x="2615" y="1946"/>
                </a:cubicBezTo>
                <a:cubicBezTo>
                  <a:pt x="2615" y="1946"/>
                  <a:pt x="2616" y="1946"/>
                  <a:pt x="2616" y="1946"/>
                </a:cubicBezTo>
                <a:cubicBezTo>
                  <a:pt x="2616" y="1947"/>
                  <a:pt x="2616" y="1948"/>
                  <a:pt x="2616" y="1949"/>
                </a:cubicBezTo>
                <a:cubicBezTo>
                  <a:pt x="2616" y="1949"/>
                  <a:pt x="2617" y="1950"/>
                  <a:pt x="2617" y="1950"/>
                </a:cubicBezTo>
                <a:cubicBezTo>
                  <a:pt x="2617" y="1950"/>
                  <a:pt x="2617" y="1950"/>
                  <a:pt x="2617" y="1951"/>
                </a:cubicBezTo>
                <a:cubicBezTo>
                  <a:pt x="2617" y="1951"/>
                  <a:pt x="2618" y="1952"/>
                  <a:pt x="2618" y="1952"/>
                </a:cubicBezTo>
                <a:cubicBezTo>
                  <a:pt x="2618" y="1952"/>
                  <a:pt x="2619" y="1953"/>
                  <a:pt x="2619" y="1953"/>
                </a:cubicBezTo>
                <a:cubicBezTo>
                  <a:pt x="2619" y="1954"/>
                  <a:pt x="2619" y="1955"/>
                  <a:pt x="2619" y="1955"/>
                </a:cubicBezTo>
                <a:cubicBezTo>
                  <a:pt x="2619" y="1956"/>
                  <a:pt x="2620" y="1956"/>
                  <a:pt x="2620" y="1956"/>
                </a:cubicBezTo>
                <a:cubicBezTo>
                  <a:pt x="2621" y="1957"/>
                  <a:pt x="2621" y="1958"/>
                  <a:pt x="2621" y="1958"/>
                </a:cubicBezTo>
                <a:cubicBezTo>
                  <a:pt x="2621" y="1959"/>
                  <a:pt x="2621" y="1961"/>
                  <a:pt x="2621" y="1962"/>
                </a:cubicBezTo>
                <a:cubicBezTo>
                  <a:pt x="2621" y="1963"/>
                  <a:pt x="2621" y="1963"/>
                  <a:pt x="2621" y="1964"/>
                </a:cubicBezTo>
                <a:cubicBezTo>
                  <a:pt x="2622" y="1964"/>
                  <a:pt x="2622" y="1964"/>
                  <a:pt x="2622" y="1965"/>
                </a:cubicBezTo>
                <a:cubicBezTo>
                  <a:pt x="2622" y="1966"/>
                  <a:pt x="2623" y="1966"/>
                  <a:pt x="2623" y="1966"/>
                </a:cubicBezTo>
                <a:cubicBezTo>
                  <a:pt x="2623" y="1967"/>
                  <a:pt x="2623" y="1967"/>
                  <a:pt x="2623" y="1968"/>
                </a:cubicBezTo>
                <a:cubicBezTo>
                  <a:pt x="2624" y="1968"/>
                  <a:pt x="2623" y="1966"/>
                  <a:pt x="2623" y="1966"/>
                </a:cubicBezTo>
                <a:cubicBezTo>
                  <a:pt x="2623" y="1964"/>
                  <a:pt x="2623" y="1962"/>
                  <a:pt x="2624" y="1960"/>
                </a:cubicBezTo>
                <a:cubicBezTo>
                  <a:pt x="2624" y="1960"/>
                  <a:pt x="2624" y="1959"/>
                  <a:pt x="2624" y="1958"/>
                </a:cubicBezTo>
                <a:cubicBezTo>
                  <a:pt x="2624" y="1957"/>
                  <a:pt x="2623" y="1957"/>
                  <a:pt x="2623" y="1955"/>
                </a:cubicBezTo>
                <a:cubicBezTo>
                  <a:pt x="2623" y="1955"/>
                  <a:pt x="2623" y="1954"/>
                  <a:pt x="2624" y="1955"/>
                </a:cubicBezTo>
                <a:cubicBezTo>
                  <a:pt x="2625" y="1955"/>
                  <a:pt x="2625" y="1955"/>
                  <a:pt x="2625" y="1954"/>
                </a:cubicBezTo>
                <a:cubicBezTo>
                  <a:pt x="2626" y="1952"/>
                  <a:pt x="2627" y="1954"/>
                  <a:pt x="2628" y="1953"/>
                </a:cubicBezTo>
                <a:cubicBezTo>
                  <a:pt x="2628" y="1953"/>
                  <a:pt x="2629" y="1951"/>
                  <a:pt x="2629" y="1950"/>
                </a:cubicBezTo>
                <a:cubicBezTo>
                  <a:pt x="2629" y="1949"/>
                  <a:pt x="2631" y="1949"/>
                  <a:pt x="2631" y="1948"/>
                </a:cubicBezTo>
                <a:cubicBezTo>
                  <a:pt x="2631" y="1947"/>
                  <a:pt x="2630" y="1947"/>
                  <a:pt x="2630" y="1947"/>
                </a:cubicBezTo>
                <a:cubicBezTo>
                  <a:pt x="2630" y="1946"/>
                  <a:pt x="2630" y="1946"/>
                  <a:pt x="2630" y="1945"/>
                </a:cubicBezTo>
                <a:close/>
                <a:moveTo>
                  <a:pt x="2505" y="1819"/>
                </a:moveTo>
                <a:cubicBezTo>
                  <a:pt x="2506" y="1820"/>
                  <a:pt x="2505" y="1821"/>
                  <a:pt x="2506" y="1821"/>
                </a:cubicBezTo>
                <a:cubicBezTo>
                  <a:pt x="2507" y="1820"/>
                  <a:pt x="2508" y="1821"/>
                  <a:pt x="2509" y="1822"/>
                </a:cubicBezTo>
                <a:cubicBezTo>
                  <a:pt x="2509" y="1822"/>
                  <a:pt x="2509" y="1822"/>
                  <a:pt x="2509" y="1821"/>
                </a:cubicBezTo>
                <a:cubicBezTo>
                  <a:pt x="2509" y="1821"/>
                  <a:pt x="2509" y="1821"/>
                  <a:pt x="2508" y="1821"/>
                </a:cubicBezTo>
                <a:cubicBezTo>
                  <a:pt x="2508" y="1821"/>
                  <a:pt x="2507" y="1821"/>
                  <a:pt x="2507" y="1820"/>
                </a:cubicBezTo>
                <a:cubicBezTo>
                  <a:pt x="2506" y="1820"/>
                  <a:pt x="2506" y="1818"/>
                  <a:pt x="2505" y="1818"/>
                </a:cubicBezTo>
                <a:cubicBezTo>
                  <a:pt x="2504" y="1818"/>
                  <a:pt x="2504" y="1817"/>
                  <a:pt x="2503" y="1817"/>
                </a:cubicBezTo>
                <a:cubicBezTo>
                  <a:pt x="2503" y="1817"/>
                  <a:pt x="2503" y="1818"/>
                  <a:pt x="2503" y="1818"/>
                </a:cubicBezTo>
                <a:cubicBezTo>
                  <a:pt x="2503" y="1819"/>
                  <a:pt x="2504" y="1819"/>
                  <a:pt x="2505" y="1819"/>
                </a:cubicBezTo>
                <a:close/>
                <a:moveTo>
                  <a:pt x="2617" y="1902"/>
                </a:moveTo>
                <a:cubicBezTo>
                  <a:pt x="2618" y="1902"/>
                  <a:pt x="2618" y="1901"/>
                  <a:pt x="2618" y="1901"/>
                </a:cubicBezTo>
                <a:cubicBezTo>
                  <a:pt x="2618" y="1900"/>
                  <a:pt x="2618" y="1900"/>
                  <a:pt x="2618" y="1899"/>
                </a:cubicBezTo>
                <a:cubicBezTo>
                  <a:pt x="2618" y="1899"/>
                  <a:pt x="2618" y="1899"/>
                  <a:pt x="2617" y="1898"/>
                </a:cubicBezTo>
                <a:cubicBezTo>
                  <a:pt x="2617" y="1898"/>
                  <a:pt x="2616" y="1898"/>
                  <a:pt x="2617" y="1899"/>
                </a:cubicBezTo>
                <a:cubicBezTo>
                  <a:pt x="2617" y="1899"/>
                  <a:pt x="2617" y="1900"/>
                  <a:pt x="2617" y="1900"/>
                </a:cubicBezTo>
                <a:cubicBezTo>
                  <a:pt x="2616" y="1901"/>
                  <a:pt x="2616" y="1902"/>
                  <a:pt x="2617" y="1902"/>
                </a:cubicBezTo>
                <a:close/>
                <a:moveTo>
                  <a:pt x="2521" y="1814"/>
                </a:moveTo>
                <a:cubicBezTo>
                  <a:pt x="2521" y="1814"/>
                  <a:pt x="2520" y="1813"/>
                  <a:pt x="2520" y="1814"/>
                </a:cubicBezTo>
                <a:cubicBezTo>
                  <a:pt x="2520" y="1815"/>
                  <a:pt x="2520" y="1815"/>
                  <a:pt x="2521" y="1814"/>
                </a:cubicBezTo>
                <a:close/>
                <a:moveTo>
                  <a:pt x="2511" y="1968"/>
                </a:moveTo>
                <a:cubicBezTo>
                  <a:pt x="2511" y="1968"/>
                  <a:pt x="2509" y="1969"/>
                  <a:pt x="2510" y="1969"/>
                </a:cubicBezTo>
                <a:cubicBezTo>
                  <a:pt x="2511" y="1969"/>
                  <a:pt x="2511" y="1970"/>
                  <a:pt x="2512" y="1969"/>
                </a:cubicBezTo>
                <a:cubicBezTo>
                  <a:pt x="2512" y="1968"/>
                  <a:pt x="2512" y="1968"/>
                  <a:pt x="2512" y="1967"/>
                </a:cubicBezTo>
                <a:cubicBezTo>
                  <a:pt x="2512" y="1967"/>
                  <a:pt x="2512" y="1966"/>
                  <a:pt x="2512" y="1966"/>
                </a:cubicBezTo>
                <a:cubicBezTo>
                  <a:pt x="2511" y="1965"/>
                  <a:pt x="2511" y="1968"/>
                  <a:pt x="2511" y="1968"/>
                </a:cubicBezTo>
                <a:close/>
                <a:moveTo>
                  <a:pt x="2520" y="1878"/>
                </a:moveTo>
                <a:cubicBezTo>
                  <a:pt x="2519" y="1878"/>
                  <a:pt x="2521" y="1878"/>
                  <a:pt x="2521" y="1878"/>
                </a:cubicBezTo>
                <a:cubicBezTo>
                  <a:pt x="2521" y="1879"/>
                  <a:pt x="2521" y="1878"/>
                  <a:pt x="2522" y="1878"/>
                </a:cubicBezTo>
                <a:cubicBezTo>
                  <a:pt x="2522" y="1877"/>
                  <a:pt x="2522" y="1876"/>
                  <a:pt x="2521" y="1876"/>
                </a:cubicBezTo>
                <a:cubicBezTo>
                  <a:pt x="2521" y="1876"/>
                  <a:pt x="2521" y="1876"/>
                  <a:pt x="2521" y="1876"/>
                </a:cubicBezTo>
                <a:cubicBezTo>
                  <a:pt x="2521" y="1877"/>
                  <a:pt x="2521" y="1877"/>
                  <a:pt x="2521" y="1877"/>
                </a:cubicBezTo>
                <a:cubicBezTo>
                  <a:pt x="2520" y="1877"/>
                  <a:pt x="2520" y="1877"/>
                  <a:pt x="2520" y="1878"/>
                </a:cubicBezTo>
                <a:close/>
                <a:moveTo>
                  <a:pt x="2517" y="1983"/>
                </a:moveTo>
                <a:cubicBezTo>
                  <a:pt x="2516" y="1983"/>
                  <a:pt x="2516" y="1983"/>
                  <a:pt x="2516" y="1983"/>
                </a:cubicBezTo>
                <a:cubicBezTo>
                  <a:pt x="2516" y="1983"/>
                  <a:pt x="2516" y="1983"/>
                  <a:pt x="2516" y="1983"/>
                </a:cubicBezTo>
                <a:cubicBezTo>
                  <a:pt x="2515" y="1983"/>
                  <a:pt x="2515" y="1983"/>
                  <a:pt x="2515" y="1984"/>
                </a:cubicBezTo>
                <a:cubicBezTo>
                  <a:pt x="2515" y="1985"/>
                  <a:pt x="2516" y="1983"/>
                  <a:pt x="2517" y="1984"/>
                </a:cubicBezTo>
                <a:cubicBezTo>
                  <a:pt x="2517" y="1984"/>
                  <a:pt x="2518" y="1984"/>
                  <a:pt x="2518" y="1984"/>
                </a:cubicBezTo>
                <a:cubicBezTo>
                  <a:pt x="2518" y="1983"/>
                  <a:pt x="2518" y="1983"/>
                  <a:pt x="2518" y="1983"/>
                </a:cubicBezTo>
                <a:cubicBezTo>
                  <a:pt x="2517" y="1982"/>
                  <a:pt x="2517" y="1982"/>
                  <a:pt x="2517" y="1983"/>
                </a:cubicBezTo>
                <a:close/>
                <a:moveTo>
                  <a:pt x="2498" y="1992"/>
                </a:moveTo>
                <a:cubicBezTo>
                  <a:pt x="2498" y="1992"/>
                  <a:pt x="2499" y="1993"/>
                  <a:pt x="2500" y="1992"/>
                </a:cubicBezTo>
                <a:cubicBezTo>
                  <a:pt x="2500" y="1992"/>
                  <a:pt x="2500" y="1991"/>
                  <a:pt x="2500" y="1991"/>
                </a:cubicBezTo>
                <a:cubicBezTo>
                  <a:pt x="2501" y="1990"/>
                  <a:pt x="2501" y="1990"/>
                  <a:pt x="2501" y="1991"/>
                </a:cubicBezTo>
                <a:cubicBezTo>
                  <a:pt x="2502" y="1992"/>
                  <a:pt x="2502" y="1991"/>
                  <a:pt x="2502" y="1990"/>
                </a:cubicBezTo>
                <a:cubicBezTo>
                  <a:pt x="2502" y="1989"/>
                  <a:pt x="2503" y="1990"/>
                  <a:pt x="2503" y="1990"/>
                </a:cubicBezTo>
                <a:cubicBezTo>
                  <a:pt x="2504" y="1991"/>
                  <a:pt x="2503" y="1991"/>
                  <a:pt x="2504" y="1991"/>
                </a:cubicBezTo>
                <a:cubicBezTo>
                  <a:pt x="2505" y="1992"/>
                  <a:pt x="2504" y="1991"/>
                  <a:pt x="2505" y="1990"/>
                </a:cubicBezTo>
                <a:cubicBezTo>
                  <a:pt x="2505" y="1990"/>
                  <a:pt x="2506" y="1991"/>
                  <a:pt x="2506" y="1990"/>
                </a:cubicBezTo>
                <a:cubicBezTo>
                  <a:pt x="2506" y="1990"/>
                  <a:pt x="2506" y="1990"/>
                  <a:pt x="2506" y="1989"/>
                </a:cubicBezTo>
                <a:cubicBezTo>
                  <a:pt x="2506" y="1989"/>
                  <a:pt x="2506" y="1989"/>
                  <a:pt x="2505" y="1989"/>
                </a:cubicBezTo>
                <a:cubicBezTo>
                  <a:pt x="2505" y="1988"/>
                  <a:pt x="2504" y="1989"/>
                  <a:pt x="2505" y="1988"/>
                </a:cubicBezTo>
                <a:cubicBezTo>
                  <a:pt x="2505" y="1987"/>
                  <a:pt x="2504" y="1987"/>
                  <a:pt x="2504" y="1987"/>
                </a:cubicBezTo>
                <a:cubicBezTo>
                  <a:pt x="2503" y="1988"/>
                  <a:pt x="2503" y="1988"/>
                  <a:pt x="2502" y="1988"/>
                </a:cubicBezTo>
                <a:cubicBezTo>
                  <a:pt x="2501" y="1988"/>
                  <a:pt x="2501" y="1989"/>
                  <a:pt x="2500" y="1989"/>
                </a:cubicBezTo>
                <a:cubicBezTo>
                  <a:pt x="2499" y="1990"/>
                  <a:pt x="2499" y="1990"/>
                  <a:pt x="2499" y="1990"/>
                </a:cubicBezTo>
                <a:cubicBezTo>
                  <a:pt x="2498" y="1991"/>
                  <a:pt x="2498" y="1991"/>
                  <a:pt x="2497" y="1991"/>
                </a:cubicBezTo>
                <a:cubicBezTo>
                  <a:pt x="2497" y="1991"/>
                  <a:pt x="2497" y="1991"/>
                  <a:pt x="2496" y="1991"/>
                </a:cubicBezTo>
                <a:cubicBezTo>
                  <a:pt x="2496" y="1992"/>
                  <a:pt x="2497" y="1992"/>
                  <a:pt x="2498" y="1992"/>
                </a:cubicBezTo>
                <a:close/>
                <a:moveTo>
                  <a:pt x="2507" y="1854"/>
                </a:moveTo>
                <a:cubicBezTo>
                  <a:pt x="2507" y="1853"/>
                  <a:pt x="2507" y="1853"/>
                  <a:pt x="2507" y="1853"/>
                </a:cubicBezTo>
                <a:cubicBezTo>
                  <a:pt x="2507" y="1852"/>
                  <a:pt x="2507" y="1852"/>
                  <a:pt x="2506" y="1852"/>
                </a:cubicBezTo>
                <a:cubicBezTo>
                  <a:pt x="2506" y="1852"/>
                  <a:pt x="2506" y="1852"/>
                  <a:pt x="2506" y="1851"/>
                </a:cubicBezTo>
                <a:cubicBezTo>
                  <a:pt x="2506" y="1851"/>
                  <a:pt x="2506" y="1850"/>
                  <a:pt x="2505" y="1850"/>
                </a:cubicBezTo>
                <a:cubicBezTo>
                  <a:pt x="2505" y="1850"/>
                  <a:pt x="2505" y="1851"/>
                  <a:pt x="2505" y="1851"/>
                </a:cubicBezTo>
                <a:cubicBezTo>
                  <a:pt x="2504" y="1851"/>
                  <a:pt x="2504" y="1851"/>
                  <a:pt x="2504" y="1850"/>
                </a:cubicBezTo>
                <a:cubicBezTo>
                  <a:pt x="2504" y="1850"/>
                  <a:pt x="2504" y="1850"/>
                  <a:pt x="2504" y="1851"/>
                </a:cubicBezTo>
                <a:cubicBezTo>
                  <a:pt x="2504" y="1851"/>
                  <a:pt x="2505" y="1852"/>
                  <a:pt x="2504" y="1852"/>
                </a:cubicBezTo>
                <a:cubicBezTo>
                  <a:pt x="2504" y="1852"/>
                  <a:pt x="2503" y="1852"/>
                  <a:pt x="2503" y="1851"/>
                </a:cubicBezTo>
                <a:cubicBezTo>
                  <a:pt x="2503" y="1851"/>
                  <a:pt x="2503" y="1851"/>
                  <a:pt x="2503" y="1850"/>
                </a:cubicBezTo>
                <a:cubicBezTo>
                  <a:pt x="2503" y="1850"/>
                  <a:pt x="2502" y="1850"/>
                  <a:pt x="2502" y="1850"/>
                </a:cubicBezTo>
                <a:cubicBezTo>
                  <a:pt x="2501" y="1849"/>
                  <a:pt x="2501" y="1849"/>
                  <a:pt x="2501" y="1849"/>
                </a:cubicBezTo>
                <a:cubicBezTo>
                  <a:pt x="2500" y="1849"/>
                  <a:pt x="2500" y="1849"/>
                  <a:pt x="2500" y="1849"/>
                </a:cubicBezTo>
                <a:cubicBezTo>
                  <a:pt x="2500" y="1848"/>
                  <a:pt x="2500" y="1848"/>
                  <a:pt x="2499" y="1848"/>
                </a:cubicBezTo>
                <a:cubicBezTo>
                  <a:pt x="2499" y="1847"/>
                  <a:pt x="2498" y="1848"/>
                  <a:pt x="2498" y="1848"/>
                </a:cubicBezTo>
                <a:cubicBezTo>
                  <a:pt x="2499" y="1849"/>
                  <a:pt x="2498" y="1849"/>
                  <a:pt x="2498" y="1850"/>
                </a:cubicBezTo>
                <a:cubicBezTo>
                  <a:pt x="2498" y="1850"/>
                  <a:pt x="2498" y="1851"/>
                  <a:pt x="2498" y="1852"/>
                </a:cubicBezTo>
                <a:cubicBezTo>
                  <a:pt x="2498" y="1852"/>
                  <a:pt x="2498" y="1851"/>
                  <a:pt x="2498" y="1850"/>
                </a:cubicBezTo>
                <a:cubicBezTo>
                  <a:pt x="2499" y="1850"/>
                  <a:pt x="2499" y="1852"/>
                  <a:pt x="2499" y="1852"/>
                </a:cubicBezTo>
                <a:cubicBezTo>
                  <a:pt x="2499" y="1852"/>
                  <a:pt x="2500" y="1852"/>
                  <a:pt x="2500" y="1853"/>
                </a:cubicBezTo>
                <a:cubicBezTo>
                  <a:pt x="2500" y="1853"/>
                  <a:pt x="2500" y="1853"/>
                  <a:pt x="2500" y="1854"/>
                </a:cubicBezTo>
                <a:cubicBezTo>
                  <a:pt x="2501" y="1855"/>
                  <a:pt x="2501" y="1854"/>
                  <a:pt x="2502" y="1854"/>
                </a:cubicBezTo>
                <a:cubicBezTo>
                  <a:pt x="2502" y="1854"/>
                  <a:pt x="2502" y="1855"/>
                  <a:pt x="2502" y="1855"/>
                </a:cubicBezTo>
                <a:cubicBezTo>
                  <a:pt x="2503" y="1855"/>
                  <a:pt x="2502" y="1854"/>
                  <a:pt x="2502" y="1854"/>
                </a:cubicBezTo>
                <a:cubicBezTo>
                  <a:pt x="2503" y="1854"/>
                  <a:pt x="2503" y="1854"/>
                  <a:pt x="2503" y="1854"/>
                </a:cubicBezTo>
                <a:cubicBezTo>
                  <a:pt x="2503" y="1854"/>
                  <a:pt x="2503" y="1854"/>
                  <a:pt x="2503" y="1854"/>
                </a:cubicBezTo>
                <a:cubicBezTo>
                  <a:pt x="2503" y="1853"/>
                  <a:pt x="2504" y="1854"/>
                  <a:pt x="2504" y="1854"/>
                </a:cubicBezTo>
                <a:cubicBezTo>
                  <a:pt x="2504" y="1854"/>
                  <a:pt x="2504" y="1854"/>
                  <a:pt x="2504" y="1855"/>
                </a:cubicBezTo>
                <a:cubicBezTo>
                  <a:pt x="2505" y="1855"/>
                  <a:pt x="2504" y="1854"/>
                  <a:pt x="2504" y="1854"/>
                </a:cubicBezTo>
                <a:cubicBezTo>
                  <a:pt x="2505" y="1854"/>
                  <a:pt x="2505" y="1855"/>
                  <a:pt x="2505" y="1855"/>
                </a:cubicBezTo>
                <a:cubicBezTo>
                  <a:pt x="2505" y="1856"/>
                  <a:pt x="2504" y="1855"/>
                  <a:pt x="2505" y="1856"/>
                </a:cubicBezTo>
                <a:cubicBezTo>
                  <a:pt x="2505" y="1856"/>
                  <a:pt x="2505" y="1856"/>
                  <a:pt x="2505" y="1857"/>
                </a:cubicBezTo>
                <a:cubicBezTo>
                  <a:pt x="2505" y="1857"/>
                  <a:pt x="2505" y="1858"/>
                  <a:pt x="2506" y="1858"/>
                </a:cubicBezTo>
                <a:cubicBezTo>
                  <a:pt x="2506" y="1858"/>
                  <a:pt x="2506" y="1858"/>
                  <a:pt x="2506" y="1858"/>
                </a:cubicBezTo>
                <a:cubicBezTo>
                  <a:pt x="2506" y="1857"/>
                  <a:pt x="2506" y="1857"/>
                  <a:pt x="2506" y="1856"/>
                </a:cubicBezTo>
                <a:cubicBezTo>
                  <a:pt x="2506" y="1856"/>
                  <a:pt x="2506" y="1856"/>
                  <a:pt x="2506" y="1855"/>
                </a:cubicBezTo>
                <a:cubicBezTo>
                  <a:pt x="2506" y="1855"/>
                  <a:pt x="2506" y="1855"/>
                  <a:pt x="2505" y="1855"/>
                </a:cubicBezTo>
                <a:cubicBezTo>
                  <a:pt x="2505" y="1855"/>
                  <a:pt x="2505" y="1854"/>
                  <a:pt x="2506" y="1854"/>
                </a:cubicBezTo>
                <a:cubicBezTo>
                  <a:pt x="2506" y="1854"/>
                  <a:pt x="2506" y="1855"/>
                  <a:pt x="2507" y="1854"/>
                </a:cubicBezTo>
                <a:close/>
                <a:moveTo>
                  <a:pt x="2497" y="1885"/>
                </a:moveTo>
                <a:cubicBezTo>
                  <a:pt x="2497" y="1885"/>
                  <a:pt x="2497" y="1885"/>
                  <a:pt x="2498" y="1885"/>
                </a:cubicBezTo>
                <a:cubicBezTo>
                  <a:pt x="2498" y="1884"/>
                  <a:pt x="2498" y="1885"/>
                  <a:pt x="2499" y="1885"/>
                </a:cubicBezTo>
                <a:cubicBezTo>
                  <a:pt x="2499" y="1885"/>
                  <a:pt x="2499" y="1884"/>
                  <a:pt x="2499" y="1883"/>
                </a:cubicBezTo>
                <a:cubicBezTo>
                  <a:pt x="2499" y="1883"/>
                  <a:pt x="2499" y="1884"/>
                  <a:pt x="2500" y="1884"/>
                </a:cubicBezTo>
                <a:cubicBezTo>
                  <a:pt x="2500" y="1884"/>
                  <a:pt x="2501" y="1883"/>
                  <a:pt x="2501" y="1883"/>
                </a:cubicBezTo>
                <a:cubicBezTo>
                  <a:pt x="2501" y="1882"/>
                  <a:pt x="2500" y="1882"/>
                  <a:pt x="2500" y="1882"/>
                </a:cubicBezTo>
                <a:cubicBezTo>
                  <a:pt x="2499" y="1882"/>
                  <a:pt x="2498" y="1882"/>
                  <a:pt x="2498" y="1881"/>
                </a:cubicBezTo>
                <a:cubicBezTo>
                  <a:pt x="2497" y="1880"/>
                  <a:pt x="2497" y="1882"/>
                  <a:pt x="2497" y="1882"/>
                </a:cubicBezTo>
                <a:cubicBezTo>
                  <a:pt x="2497" y="1882"/>
                  <a:pt x="2497" y="1883"/>
                  <a:pt x="2496" y="1883"/>
                </a:cubicBezTo>
                <a:cubicBezTo>
                  <a:pt x="2496" y="1883"/>
                  <a:pt x="2496" y="1883"/>
                  <a:pt x="2496" y="1883"/>
                </a:cubicBezTo>
                <a:cubicBezTo>
                  <a:pt x="2496" y="1884"/>
                  <a:pt x="2496" y="1884"/>
                  <a:pt x="2496" y="1884"/>
                </a:cubicBezTo>
                <a:cubicBezTo>
                  <a:pt x="2496" y="1885"/>
                  <a:pt x="2496" y="1885"/>
                  <a:pt x="2497" y="1885"/>
                </a:cubicBezTo>
                <a:close/>
                <a:moveTo>
                  <a:pt x="2498" y="1856"/>
                </a:moveTo>
                <a:cubicBezTo>
                  <a:pt x="2498" y="1857"/>
                  <a:pt x="2499" y="1857"/>
                  <a:pt x="2499" y="1857"/>
                </a:cubicBezTo>
                <a:cubicBezTo>
                  <a:pt x="2499" y="1858"/>
                  <a:pt x="2499" y="1858"/>
                  <a:pt x="2499" y="1858"/>
                </a:cubicBezTo>
                <a:cubicBezTo>
                  <a:pt x="2499" y="1860"/>
                  <a:pt x="2500" y="1858"/>
                  <a:pt x="2501" y="1858"/>
                </a:cubicBezTo>
                <a:cubicBezTo>
                  <a:pt x="2501" y="1859"/>
                  <a:pt x="2500" y="1859"/>
                  <a:pt x="2500" y="1859"/>
                </a:cubicBezTo>
                <a:cubicBezTo>
                  <a:pt x="2500" y="1860"/>
                  <a:pt x="2500" y="1860"/>
                  <a:pt x="2500" y="1860"/>
                </a:cubicBezTo>
                <a:cubicBezTo>
                  <a:pt x="2500" y="1861"/>
                  <a:pt x="2500" y="1861"/>
                  <a:pt x="2500" y="1861"/>
                </a:cubicBezTo>
                <a:cubicBezTo>
                  <a:pt x="2500" y="1861"/>
                  <a:pt x="2500" y="1862"/>
                  <a:pt x="2500" y="1862"/>
                </a:cubicBezTo>
                <a:cubicBezTo>
                  <a:pt x="2500" y="1861"/>
                  <a:pt x="2500" y="1861"/>
                  <a:pt x="2500" y="1861"/>
                </a:cubicBezTo>
                <a:cubicBezTo>
                  <a:pt x="2501" y="1860"/>
                  <a:pt x="2501" y="1860"/>
                  <a:pt x="2501" y="1860"/>
                </a:cubicBezTo>
                <a:cubicBezTo>
                  <a:pt x="2502" y="1860"/>
                  <a:pt x="2501" y="1859"/>
                  <a:pt x="2502" y="1858"/>
                </a:cubicBezTo>
                <a:cubicBezTo>
                  <a:pt x="2502" y="1858"/>
                  <a:pt x="2501" y="1857"/>
                  <a:pt x="2501" y="1857"/>
                </a:cubicBezTo>
                <a:cubicBezTo>
                  <a:pt x="2502" y="1857"/>
                  <a:pt x="2502" y="1858"/>
                  <a:pt x="2503" y="1858"/>
                </a:cubicBezTo>
                <a:cubicBezTo>
                  <a:pt x="2503" y="1857"/>
                  <a:pt x="2501" y="1857"/>
                  <a:pt x="2502" y="1856"/>
                </a:cubicBezTo>
                <a:cubicBezTo>
                  <a:pt x="2502" y="1856"/>
                  <a:pt x="2502" y="1855"/>
                  <a:pt x="2501" y="1856"/>
                </a:cubicBezTo>
                <a:cubicBezTo>
                  <a:pt x="2501" y="1856"/>
                  <a:pt x="2501" y="1856"/>
                  <a:pt x="2500" y="1856"/>
                </a:cubicBezTo>
                <a:cubicBezTo>
                  <a:pt x="2500" y="1856"/>
                  <a:pt x="2500" y="1855"/>
                  <a:pt x="2500" y="1855"/>
                </a:cubicBezTo>
                <a:cubicBezTo>
                  <a:pt x="2501" y="1855"/>
                  <a:pt x="2500" y="1855"/>
                  <a:pt x="2500" y="1855"/>
                </a:cubicBezTo>
                <a:cubicBezTo>
                  <a:pt x="2500" y="1855"/>
                  <a:pt x="2500" y="1855"/>
                  <a:pt x="2500" y="1855"/>
                </a:cubicBezTo>
                <a:cubicBezTo>
                  <a:pt x="2499" y="1855"/>
                  <a:pt x="2499" y="1854"/>
                  <a:pt x="2498" y="1854"/>
                </a:cubicBezTo>
                <a:cubicBezTo>
                  <a:pt x="2498" y="1854"/>
                  <a:pt x="2497" y="1855"/>
                  <a:pt x="2498" y="1855"/>
                </a:cubicBezTo>
                <a:cubicBezTo>
                  <a:pt x="2498" y="1855"/>
                  <a:pt x="2498" y="1854"/>
                  <a:pt x="2498" y="1855"/>
                </a:cubicBezTo>
                <a:cubicBezTo>
                  <a:pt x="2498" y="1855"/>
                  <a:pt x="2498" y="1856"/>
                  <a:pt x="2498" y="1856"/>
                </a:cubicBezTo>
                <a:close/>
                <a:moveTo>
                  <a:pt x="2577" y="1887"/>
                </a:moveTo>
                <a:cubicBezTo>
                  <a:pt x="2577" y="1888"/>
                  <a:pt x="2577" y="1888"/>
                  <a:pt x="2577" y="1888"/>
                </a:cubicBezTo>
                <a:cubicBezTo>
                  <a:pt x="2577" y="1888"/>
                  <a:pt x="2576" y="1889"/>
                  <a:pt x="2577" y="1889"/>
                </a:cubicBezTo>
                <a:cubicBezTo>
                  <a:pt x="2577" y="1889"/>
                  <a:pt x="2578" y="1888"/>
                  <a:pt x="2578" y="1888"/>
                </a:cubicBezTo>
                <a:cubicBezTo>
                  <a:pt x="2578" y="1888"/>
                  <a:pt x="2578" y="1887"/>
                  <a:pt x="2578" y="1887"/>
                </a:cubicBezTo>
                <a:cubicBezTo>
                  <a:pt x="2578" y="1887"/>
                  <a:pt x="2578" y="1887"/>
                  <a:pt x="2577" y="1887"/>
                </a:cubicBezTo>
                <a:close/>
                <a:moveTo>
                  <a:pt x="2538" y="1886"/>
                </a:moveTo>
                <a:cubicBezTo>
                  <a:pt x="2538" y="1886"/>
                  <a:pt x="2539" y="1886"/>
                  <a:pt x="2540" y="1885"/>
                </a:cubicBezTo>
                <a:cubicBezTo>
                  <a:pt x="2540" y="1885"/>
                  <a:pt x="2541" y="1885"/>
                  <a:pt x="2541" y="1884"/>
                </a:cubicBezTo>
                <a:cubicBezTo>
                  <a:pt x="2541" y="1883"/>
                  <a:pt x="2542" y="1883"/>
                  <a:pt x="2543" y="1882"/>
                </a:cubicBezTo>
                <a:cubicBezTo>
                  <a:pt x="2543" y="1882"/>
                  <a:pt x="2543" y="1882"/>
                  <a:pt x="2544" y="1881"/>
                </a:cubicBezTo>
                <a:cubicBezTo>
                  <a:pt x="2545" y="1881"/>
                  <a:pt x="2545" y="1881"/>
                  <a:pt x="2546" y="1881"/>
                </a:cubicBezTo>
                <a:cubicBezTo>
                  <a:pt x="2548" y="1881"/>
                  <a:pt x="2549" y="1881"/>
                  <a:pt x="2550" y="1880"/>
                </a:cubicBezTo>
                <a:cubicBezTo>
                  <a:pt x="2551" y="1879"/>
                  <a:pt x="2551" y="1878"/>
                  <a:pt x="2552" y="1878"/>
                </a:cubicBezTo>
                <a:cubicBezTo>
                  <a:pt x="2553" y="1878"/>
                  <a:pt x="2553" y="1878"/>
                  <a:pt x="2554" y="1878"/>
                </a:cubicBezTo>
                <a:cubicBezTo>
                  <a:pt x="2554" y="1878"/>
                  <a:pt x="2554" y="1877"/>
                  <a:pt x="2554" y="1877"/>
                </a:cubicBezTo>
                <a:cubicBezTo>
                  <a:pt x="2555" y="1877"/>
                  <a:pt x="2555" y="1876"/>
                  <a:pt x="2555" y="1876"/>
                </a:cubicBezTo>
                <a:cubicBezTo>
                  <a:pt x="2555" y="1876"/>
                  <a:pt x="2555" y="1875"/>
                  <a:pt x="2555" y="1875"/>
                </a:cubicBezTo>
                <a:cubicBezTo>
                  <a:pt x="2555" y="1875"/>
                  <a:pt x="2555" y="1874"/>
                  <a:pt x="2556" y="1874"/>
                </a:cubicBezTo>
                <a:cubicBezTo>
                  <a:pt x="2556" y="1874"/>
                  <a:pt x="2556" y="1874"/>
                  <a:pt x="2557" y="1873"/>
                </a:cubicBezTo>
                <a:cubicBezTo>
                  <a:pt x="2558" y="1873"/>
                  <a:pt x="2558" y="1874"/>
                  <a:pt x="2559" y="1873"/>
                </a:cubicBezTo>
                <a:cubicBezTo>
                  <a:pt x="2560" y="1873"/>
                  <a:pt x="2560" y="1872"/>
                  <a:pt x="2560" y="1872"/>
                </a:cubicBezTo>
                <a:cubicBezTo>
                  <a:pt x="2560" y="1871"/>
                  <a:pt x="2560" y="1871"/>
                  <a:pt x="2560" y="1871"/>
                </a:cubicBezTo>
                <a:cubicBezTo>
                  <a:pt x="2561" y="1870"/>
                  <a:pt x="2562" y="1872"/>
                  <a:pt x="2562" y="1871"/>
                </a:cubicBezTo>
                <a:cubicBezTo>
                  <a:pt x="2562" y="1870"/>
                  <a:pt x="2562" y="1870"/>
                  <a:pt x="2562" y="1869"/>
                </a:cubicBezTo>
                <a:cubicBezTo>
                  <a:pt x="2562" y="1869"/>
                  <a:pt x="2563" y="1869"/>
                  <a:pt x="2563" y="1868"/>
                </a:cubicBezTo>
                <a:cubicBezTo>
                  <a:pt x="2562" y="1868"/>
                  <a:pt x="2562" y="1868"/>
                  <a:pt x="2562" y="1869"/>
                </a:cubicBezTo>
                <a:cubicBezTo>
                  <a:pt x="2562" y="1869"/>
                  <a:pt x="2562" y="1869"/>
                  <a:pt x="2562" y="1870"/>
                </a:cubicBezTo>
                <a:cubicBezTo>
                  <a:pt x="2561" y="1870"/>
                  <a:pt x="2561" y="1868"/>
                  <a:pt x="2562" y="1867"/>
                </a:cubicBezTo>
                <a:cubicBezTo>
                  <a:pt x="2562" y="1867"/>
                  <a:pt x="2562" y="1867"/>
                  <a:pt x="2562" y="1866"/>
                </a:cubicBezTo>
                <a:cubicBezTo>
                  <a:pt x="2561" y="1866"/>
                  <a:pt x="2562" y="1865"/>
                  <a:pt x="2562" y="1865"/>
                </a:cubicBezTo>
                <a:cubicBezTo>
                  <a:pt x="2562" y="1864"/>
                  <a:pt x="2562" y="1865"/>
                  <a:pt x="2561" y="1864"/>
                </a:cubicBezTo>
                <a:cubicBezTo>
                  <a:pt x="2561" y="1864"/>
                  <a:pt x="2562" y="1863"/>
                  <a:pt x="2562" y="1863"/>
                </a:cubicBezTo>
                <a:cubicBezTo>
                  <a:pt x="2563" y="1863"/>
                  <a:pt x="2563" y="1863"/>
                  <a:pt x="2562" y="1863"/>
                </a:cubicBezTo>
                <a:cubicBezTo>
                  <a:pt x="2562" y="1863"/>
                  <a:pt x="2562" y="1863"/>
                  <a:pt x="2562" y="1862"/>
                </a:cubicBezTo>
                <a:cubicBezTo>
                  <a:pt x="2562" y="1862"/>
                  <a:pt x="2562" y="1862"/>
                  <a:pt x="2561" y="1862"/>
                </a:cubicBezTo>
                <a:cubicBezTo>
                  <a:pt x="2561" y="1862"/>
                  <a:pt x="2561" y="1863"/>
                  <a:pt x="2561" y="1863"/>
                </a:cubicBezTo>
                <a:cubicBezTo>
                  <a:pt x="2560" y="1863"/>
                  <a:pt x="2560" y="1864"/>
                  <a:pt x="2559" y="1864"/>
                </a:cubicBezTo>
                <a:cubicBezTo>
                  <a:pt x="2559" y="1864"/>
                  <a:pt x="2558" y="1864"/>
                  <a:pt x="2558" y="1865"/>
                </a:cubicBezTo>
                <a:cubicBezTo>
                  <a:pt x="2558" y="1865"/>
                  <a:pt x="2557" y="1866"/>
                  <a:pt x="2557" y="1865"/>
                </a:cubicBezTo>
                <a:cubicBezTo>
                  <a:pt x="2557" y="1865"/>
                  <a:pt x="2557" y="1865"/>
                  <a:pt x="2558" y="1864"/>
                </a:cubicBezTo>
                <a:cubicBezTo>
                  <a:pt x="2558" y="1864"/>
                  <a:pt x="2557" y="1863"/>
                  <a:pt x="2557" y="1863"/>
                </a:cubicBezTo>
                <a:cubicBezTo>
                  <a:pt x="2556" y="1863"/>
                  <a:pt x="2557" y="1863"/>
                  <a:pt x="2556" y="1863"/>
                </a:cubicBezTo>
                <a:cubicBezTo>
                  <a:pt x="2556" y="1862"/>
                  <a:pt x="2555" y="1862"/>
                  <a:pt x="2555" y="1862"/>
                </a:cubicBezTo>
                <a:cubicBezTo>
                  <a:pt x="2554" y="1862"/>
                  <a:pt x="2554" y="1862"/>
                  <a:pt x="2554" y="1862"/>
                </a:cubicBezTo>
                <a:cubicBezTo>
                  <a:pt x="2553" y="1863"/>
                  <a:pt x="2553" y="1863"/>
                  <a:pt x="2553" y="1863"/>
                </a:cubicBezTo>
                <a:cubicBezTo>
                  <a:pt x="2552" y="1863"/>
                  <a:pt x="2552" y="1863"/>
                  <a:pt x="2552" y="1864"/>
                </a:cubicBezTo>
                <a:cubicBezTo>
                  <a:pt x="2551" y="1864"/>
                  <a:pt x="2551" y="1864"/>
                  <a:pt x="2551" y="1863"/>
                </a:cubicBezTo>
                <a:cubicBezTo>
                  <a:pt x="2551" y="1863"/>
                  <a:pt x="2550" y="1863"/>
                  <a:pt x="2550" y="1863"/>
                </a:cubicBezTo>
                <a:cubicBezTo>
                  <a:pt x="2550" y="1863"/>
                  <a:pt x="2549" y="1864"/>
                  <a:pt x="2549" y="1863"/>
                </a:cubicBezTo>
                <a:cubicBezTo>
                  <a:pt x="2549" y="1862"/>
                  <a:pt x="2549" y="1862"/>
                  <a:pt x="2549" y="1862"/>
                </a:cubicBezTo>
                <a:cubicBezTo>
                  <a:pt x="2549" y="1861"/>
                  <a:pt x="2548" y="1861"/>
                  <a:pt x="2548" y="1860"/>
                </a:cubicBezTo>
                <a:cubicBezTo>
                  <a:pt x="2547" y="1860"/>
                  <a:pt x="2547" y="1859"/>
                  <a:pt x="2546" y="1859"/>
                </a:cubicBezTo>
                <a:cubicBezTo>
                  <a:pt x="2546" y="1859"/>
                  <a:pt x="2545" y="1859"/>
                  <a:pt x="2545" y="1859"/>
                </a:cubicBezTo>
                <a:cubicBezTo>
                  <a:pt x="2544" y="1858"/>
                  <a:pt x="2544" y="1858"/>
                  <a:pt x="2543" y="1858"/>
                </a:cubicBezTo>
                <a:cubicBezTo>
                  <a:pt x="2543" y="1858"/>
                  <a:pt x="2542" y="1858"/>
                  <a:pt x="2541" y="1857"/>
                </a:cubicBezTo>
                <a:cubicBezTo>
                  <a:pt x="2540" y="1857"/>
                  <a:pt x="2540" y="1855"/>
                  <a:pt x="2539" y="1856"/>
                </a:cubicBezTo>
                <a:cubicBezTo>
                  <a:pt x="2538" y="1856"/>
                  <a:pt x="2538" y="1856"/>
                  <a:pt x="2538" y="1857"/>
                </a:cubicBezTo>
                <a:cubicBezTo>
                  <a:pt x="2537" y="1857"/>
                  <a:pt x="2538" y="1858"/>
                  <a:pt x="2537" y="1858"/>
                </a:cubicBezTo>
                <a:cubicBezTo>
                  <a:pt x="2537" y="1858"/>
                  <a:pt x="2537" y="1859"/>
                  <a:pt x="2538" y="1859"/>
                </a:cubicBezTo>
                <a:cubicBezTo>
                  <a:pt x="2538" y="1859"/>
                  <a:pt x="2538" y="1859"/>
                  <a:pt x="2539" y="1859"/>
                </a:cubicBezTo>
                <a:cubicBezTo>
                  <a:pt x="2539" y="1859"/>
                  <a:pt x="2539" y="1859"/>
                  <a:pt x="2540" y="1859"/>
                </a:cubicBezTo>
                <a:cubicBezTo>
                  <a:pt x="2541" y="1859"/>
                  <a:pt x="2542" y="1860"/>
                  <a:pt x="2542" y="1862"/>
                </a:cubicBezTo>
                <a:cubicBezTo>
                  <a:pt x="2541" y="1862"/>
                  <a:pt x="2541" y="1863"/>
                  <a:pt x="2541" y="1863"/>
                </a:cubicBezTo>
                <a:cubicBezTo>
                  <a:pt x="2541" y="1864"/>
                  <a:pt x="2542" y="1864"/>
                  <a:pt x="2541" y="1865"/>
                </a:cubicBezTo>
                <a:cubicBezTo>
                  <a:pt x="2541" y="1865"/>
                  <a:pt x="2541" y="1865"/>
                  <a:pt x="2541" y="1866"/>
                </a:cubicBezTo>
                <a:cubicBezTo>
                  <a:pt x="2540" y="1866"/>
                  <a:pt x="2541" y="1867"/>
                  <a:pt x="2541" y="1868"/>
                </a:cubicBezTo>
                <a:cubicBezTo>
                  <a:pt x="2540" y="1868"/>
                  <a:pt x="2540" y="1869"/>
                  <a:pt x="2541" y="1869"/>
                </a:cubicBezTo>
                <a:cubicBezTo>
                  <a:pt x="2541" y="1870"/>
                  <a:pt x="2540" y="1870"/>
                  <a:pt x="2540" y="1871"/>
                </a:cubicBezTo>
                <a:cubicBezTo>
                  <a:pt x="2540" y="1872"/>
                  <a:pt x="2541" y="1874"/>
                  <a:pt x="2540" y="1875"/>
                </a:cubicBezTo>
                <a:cubicBezTo>
                  <a:pt x="2539" y="1876"/>
                  <a:pt x="2538" y="1878"/>
                  <a:pt x="2539" y="1879"/>
                </a:cubicBezTo>
                <a:cubicBezTo>
                  <a:pt x="2539" y="1880"/>
                  <a:pt x="2539" y="1883"/>
                  <a:pt x="2539" y="1884"/>
                </a:cubicBezTo>
                <a:cubicBezTo>
                  <a:pt x="2538" y="1884"/>
                  <a:pt x="2538" y="1885"/>
                  <a:pt x="2538" y="1886"/>
                </a:cubicBezTo>
                <a:close/>
                <a:moveTo>
                  <a:pt x="2557" y="1910"/>
                </a:moveTo>
                <a:cubicBezTo>
                  <a:pt x="2557" y="1910"/>
                  <a:pt x="2557" y="1911"/>
                  <a:pt x="2558" y="1911"/>
                </a:cubicBezTo>
                <a:cubicBezTo>
                  <a:pt x="2558" y="1912"/>
                  <a:pt x="2559" y="1913"/>
                  <a:pt x="2560" y="1913"/>
                </a:cubicBezTo>
                <a:cubicBezTo>
                  <a:pt x="2562" y="1913"/>
                  <a:pt x="2563" y="1913"/>
                  <a:pt x="2563" y="1912"/>
                </a:cubicBezTo>
                <a:cubicBezTo>
                  <a:pt x="2564" y="1911"/>
                  <a:pt x="2565" y="1910"/>
                  <a:pt x="2565" y="1909"/>
                </a:cubicBezTo>
                <a:cubicBezTo>
                  <a:pt x="2566" y="1908"/>
                  <a:pt x="2566" y="1907"/>
                  <a:pt x="2565" y="1906"/>
                </a:cubicBezTo>
                <a:cubicBezTo>
                  <a:pt x="2564" y="1906"/>
                  <a:pt x="2565" y="1905"/>
                  <a:pt x="2563" y="1905"/>
                </a:cubicBezTo>
                <a:cubicBezTo>
                  <a:pt x="2563" y="1904"/>
                  <a:pt x="2563" y="1904"/>
                  <a:pt x="2563" y="1904"/>
                </a:cubicBezTo>
                <a:cubicBezTo>
                  <a:pt x="2563" y="1903"/>
                  <a:pt x="2562" y="1903"/>
                  <a:pt x="2562" y="1903"/>
                </a:cubicBezTo>
                <a:cubicBezTo>
                  <a:pt x="2563" y="1902"/>
                  <a:pt x="2562" y="1902"/>
                  <a:pt x="2562" y="1901"/>
                </a:cubicBezTo>
                <a:cubicBezTo>
                  <a:pt x="2562" y="1901"/>
                  <a:pt x="2562" y="1901"/>
                  <a:pt x="2563" y="1900"/>
                </a:cubicBezTo>
                <a:cubicBezTo>
                  <a:pt x="2563" y="1900"/>
                  <a:pt x="2562" y="1899"/>
                  <a:pt x="2562" y="1898"/>
                </a:cubicBezTo>
                <a:cubicBezTo>
                  <a:pt x="2562" y="1897"/>
                  <a:pt x="2562" y="1896"/>
                  <a:pt x="2563" y="1895"/>
                </a:cubicBezTo>
                <a:cubicBezTo>
                  <a:pt x="2564" y="1893"/>
                  <a:pt x="2565" y="1892"/>
                  <a:pt x="2565" y="1891"/>
                </a:cubicBezTo>
                <a:cubicBezTo>
                  <a:pt x="2565" y="1890"/>
                  <a:pt x="2565" y="1890"/>
                  <a:pt x="2565" y="1889"/>
                </a:cubicBezTo>
                <a:cubicBezTo>
                  <a:pt x="2566" y="1889"/>
                  <a:pt x="2566" y="1888"/>
                  <a:pt x="2566" y="1887"/>
                </a:cubicBezTo>
                <a:cubicBezTo>
                  <a:pt x="2566" y="1887"/>
                  <a:pt x="2566" y="1886"/>
                  <a:pt x="2566" y="1886"/>
                </a:cubicBezTo>
                <a:cubicBezTo>
                  <a:pt x="2567" y="1885"/>
                  <a:pt x="2567" y="1884"/>
                  <a:pt x="2568" y="1884"/>
                </a:cubicBezTo>
                <a:cubicBezTo>
                  <a:pt x="2568" y="1884"/>
                  <a:pt x="2569" y="1883"/>
                  <a:pt x="2569" y="1883"/>
                </a:cubicBezTo>
                <a:cubicBezTo>
                  <a:pt x="2569" y="1882"/>
                  <a:pt x="2569" y="1881"/>
                  <a:pt x="2569" y="1881"/>
                </a:cubicBezTo>
                <a:cubicBezTo>
                  <a:pt x="2570" y="1880"/>
                  <a:pt x="2571" y="1878"/>
                  <a:pt x="2570" y="1877"/>
                </a:cubicBezTo>
                <a:cubicBezTo>
                  <a:pt x="2570" y="1877"/>
                  <a:pt x="2569" y="1876"/>
                  <a:pt x="2569" y="1875"/>
                </a:cubicBezTo>
                <a:cubicBezTo>
                  <a:pt x="2568" y="1875"/>
                  <a:pt x="2568" y="1875"/>
                  <a:pt x="2567" y="1875"/>
                </a:cubicBezTo>
                <a:cubicBezTo>
                  <a:pt x="2567" y="1875"/>
                  <a:pt x="2566" y="1875"/>
                  <a:pt x="2565" y="1875"/>
                </a:cubicBezTo>
                <a:cubicBezTo>
                  <a:pt x="2564" y="1874"/>
                  <a:pt x="2564" y="1874"/>
                  <a:pt x="2563" y="1874"/>
                </a:cubicBezTo>
                <a:cubicBezTo>
                  <a:pt x="2562" y="1874"/>
                  <a:pt x="2562" y="1875"/>
                  <a:pt x="2561" y="1876"/>
                </a:cubicBezTo>
                <a:cubicBezTo>
                  <a:pt x="2560" y="1876"/>
                  <a:pt x="2557" y="1876"/>
                  <a:pt x="2558" y="1877"/>
                </a:cubicBezTo>
                <a:cubicBezTo>
                  <a:pt x="2558" y="1877"/>
                  <a:pt x="2558" y="1878"/>
                  <a:pt x="2558" y="1878"/>
                </a:cubicBezTo>
                <a:cubicBezTo>
                  <a:pt x="2559" y="1879"/>
                  <a:pt x="2558" y="1879"/>
                  <a:pt x="2558" y="1880"/>
                </a:cubicBezTo>
                <a:cubicBezTo>
                  <a:pt x="2558" y="1881"/>
                  <a:pt x="2557" y="1883"/>
                  <a:pt x="2556" y="1884"/>
                </a:cubicBezTo>
                <a:cubicBezTo>
                  <a:pt x="2556" y="1885"/>
                  <a:pt x="2556" y="1885"/>
                  <a:pt x="2556" y="1886"/>
                </a:cubicBezTo>
                <a:cubicBezTo>
                  <a:pt x="2556" y="1887"/>
                  <a:pt x="2556" y="1888"/>
                  <a:pt x="2556" y="1888"/>
                </a:cubicBezTo>
                <a:cubicBezTo>
                  <a:pt x="2556" y="1890"/>
                  <a:pt x="2557" y="1891"/>
                  <a:pt x="2556" y="1893"/>
                </a:cubicBezTo>
                <a:cubicBezTo>
                  <a:pt x="2556" y="1894"/>
                  <a:pt x="2555" y="1893"/>
                  <a:pt x="2554" y="1894"/>
                </a:cubicBezTo>
                <a:cubicBezTo>
                  <a:pt x="2553" y="1895"/>
                  <a:pt x="2553" y="1895"/>
                  <a:pt x="2551" y="1895"/>
                </a:cubicBezTo>
                <a:cubicBezTo>
                  <a:pt x="2550" y="1895"/>
                  <a:pt x="2549" y="1894"/>
                  <a:pt x="2549" y="1895"/>
                </a:cubicBezTo>
                <a:cubicBezTo>
                  <a:pt x="2548" y="1896"/>
                  <a:pt x="2547" y="1897"/>
                  <a:pt x="2548" y="1898"/>
                </a:cubicBezTo>
                <a:cubicBezTo>
                  <a:pt x="2548" y="1899"/>
                  <a:pt x="2547" y="1900"/>
                  <a:pt x="2548" y="1900"/>
                </a:cubicBezTo>
                <a:cubicBezTo>
                  <a:pt x="2548" y="1901"/>
                  <a:pt x="2549" y="1901"/>
                  <a:pt x="2549" y="1902"/>
                </a:cubicBezTo>
                <a:cubicBezTo>
                  <a:pt x="2549" y="1902"/>
                  <a:pt x="2549" y="1903"/>
                  <a:pt x="2550" y="1903"/>
                </a:cubicBezTo>
                <a:cubicBezTo>
                  <a:pt x="2550" y="1904"/>
                  <a:pt x="2551" y="1905"/>
                  <a:pt x="2552" y="1906"/>
                </a:cubicBezTo>
                <a:cubicBezTo>
                  <a:pt x="2553" y="1906"/>
                  <a:pt x="2554" y="1906"/>
                  <a:pt x="2555" y="1907"/>
                </a:cubicBezTo>
                <a:cubicBezTo>
                  <a:pt x="2556" y="1907"/>
                  <a:pt x="2557" y="1907"/>
                  <a:pt x="2557" y="1908"/>
                </a:cubicBezTo>
                <a:cubicBezTo>
                  <a:pt x="2557" y="1909"/>
                  <a:pt x="2557" y="1909"/>
                  <a:pt x="2557" y="1910"/>
                </a:cubicBezTo>
                <a:close/>
                <a:moveTo>
                  <a:pt x="2551" y="1848"/>
                </a:moveTo>
                <a:cubicBezTo>
                  <a:pt x="2551" y="1848"/>
                  <a:pt x="2552" y="1850"/>
                  <a:pt x="2552" y="1849"/>
                </a:cubicBezTo>
                <a:cubicBezTo>
                  <a:pt x="2553" y="1848"/>
                  <a:pt x="2553" y="1848"/>
                  <a:pt x="2553" y="1847"/>
                </a:cubicBezTo>
                <a:cubicBezTo>
                  <a:pt x="2553" y="1846"/>
                  <a:pt x="2553" y="1845"/>
                  <a:pt x="2552" y="1845"/>
                </a:cubicBezTo>
                <a:cubicBezTo>
                  <a:pt x="2551" y="1844"/>
                  <a:pt x="2549" y="1844"/>
                  <a:pt x="2548" y="1845"/>
                </a:cubicBezTo>
                <a:cubicBezTo>
                  <a:pt x="2547" y="1846"/>
                  <a:pt x="2549" y="1846"/>
                  <a:pt x="2550" y="1847"/>
                </a:cubicBezTo>
                <a:cubicBezTo>
                  <a:pt x="2550" y="1847"/>
                  <a:pt x="2550" y="1847"/>
                  <a:pt x="2551" y="1848"/>
                </a:cubicBezTo>
                <a:close/>
                <a:moveTo>
                  <a:pt x="2574" y="1868"/>
                </a:moveTo>
                <a:cubicBezTo>
                  <a:pt x="2574" y="1868"/>
                  <a:pt x="2574" y="1867"/>
                  <a:pt x="2573" y="1868"/>
                </a:cubicBezTo>
                <a:cubicBezTo>
                  <a:pt x="2573" y="1868"/>
                  <a:pt x="2572" y="1869"/>
                  <a:pt x="2573" y="1870"/>
                </a:cubicBezTo>
                <a:cubicBezTo>
                  <a:pt x="2573" y="1870"/>
                  <a:pt x="2573" y="1870"/>
                  <a:pt x="2573" y="1871"/>
                </a:cubicBezTo>
                <a:cubicBezTo>
                  <a:pt x="2573" y="1872"/>
                  <a:pt x="2574" y="1871"/>
                  <a:pt x="2574" y="1871"/>
                </a:cubicBezTo>
                <a:cubicBezTo>
                  <a:pt x="2575" y="1871"/>
                  <a:pt x="2575" y="1871"/>
                  <a:pt x="2575" y="1871"/>
                </a:cubicBezTo>
                <a:cubicBezTo>
                  <a:pt x="2575" y="1870"/>
                  <a:pt x="2575" y="1869"/>
                  <a:pt x="2575" y="1870"/>
                </a:cubicBezTo>
                <a:cubicBezTo>
                  <a:pt x="2575" y="1870"/>
                  <a:pt x="2574" y="1870"/>
                  <a:pt x="2574" y="1870"/>
                </a:cubicBezTo>
                <a:cubicBezTo>
                  <a:pt x="2574" y="1869"/>
                  <a:pt x="2575" y="1869"/>
                  <a:pt x="2574" y="1868"/>
                </a:cubicBezTo>
                <a:close/>
                <a:moveTo>
                  <a:pt x="2574" y="1847"/>
                </a:moveTo>
                <a:cubicBezTo>
                  <a:pt x="2574" y="1847"/>
                  <a:pt x="2575" y="1848"/>
                  <a:pt x="2575" y="1848"/>
                </a:cubicBezTo>
                <a:cubicBezTo>
                  <a:pt x="2575" y="1847"/>
                  <a:pt x="2575" y="1847"/>
                  <a:pt x="2574" y="1847"/>
                </a:cubicBezTo>
                <a:cubicBezTo>
                  <a:pt x="2574" y="1846"/>
                  <a:pt x="2574" y="1846"/>
                  <a:pt x="2574" y="1845"/>
                </a:cubicBezTo>
                <a:cubicBezTo>
                  <a:pt x="2574" y="1844"/>
                  <a:pt x="2573" y="1842"/>
                  <a:pt x="2572" y="1841"/>
                </a:cubicBezTo>
                <a:cubicBezTo>
                  <a:pt x="2572" y="1841"/>
                  <a:pt x="2572" y="1840"/>
                  <a:pt x="2571" y="1841"/>
                </a:cubicBezTo>
                <a:cubicBezTo>
                  <a:pt x="2571" y="1841"/>
                  <a:pt x="2570" y="1842"/>
                  <a:pt x="2571" y="1842"/>
                </a:cubicBezTo>
                <a:cubicBezTo>
                  <a:pt x="2572" y="1844"/>
                  <a:pt x="2573" y="1845"/>
                  <a:pt x="2574" y="1847"/>
                </a:cubicBezTo>
                <a:close/>
                <a:moveTo>
                  <a:pt x="2542" y="1825"/>
                </a:moveTo>
                <a:cubicBezTo>
                  <a:pt x="2542" y="1825"/>
                  <a:pt x="2542" y="1824"/>
                  <a:pt x="2541" y="1824"/>
                </a:cubicBezTo>
                <a:cubicBezTo>
                  <a:pt x="2541" y="1825"/>
                  <a:pt x="2541" y="1824"/>
                  <a:pt x="2540" y="1824"/>
                </a:cubicBezTo>
                <a:cubicBezTo>
                  <a:pt x="2540" y="1824"/>
                  <a:pt x="2540" y="1823"/>
                  <a:pt x="2540" y="1824"/>
                </a:cubicBezTo>
                <a:cubicBezTo>
                  <a:pt x="2539" y="1824"/>
                  <a:pt x="2539" y="1824"/>
                  <a:pt x="2538" y="1824"/>
                </a:cubicBezTo>
                <a:cubicBezTo>
                  <a:pt x="2538" y="1823"/>
                  <a:pt x="2538" y="1824"/>
                  <a:pt x="2537" y="1823"/>
                </a:cubicBezTo>
                <a:cubicBezTo>
                  <a:pt x="2537" y="1823"/>
                  <a:pt x="2537" y="1824"/>
                  <a:pt x="2537" y="1824"/>
                </a:cubicBezTo>
                <a:cubicBezTo>
                  <a:pt x="2537" y="1825"/>
                  <a:pt x="2536" y="1825"/>
                  <a:pt x="2536" y="1825"/>
                </a:cubicBezTo>
                <a:cubicBezTo>
                  <a:pt x="2536" y="1826"/>
                  <a:pt x="2536" y="1827"/>
                  <a:pt x="2536" y="1827"/>
                </a:cubicBezTo>
                <a:cubicBezTo>
                  <a:pt x="2536" y="1827"/>
                  <a:pt x="2537" y="1828"/>
                  <a:pt x="2537" y="1829"/>
                </a:cubicBezTo>
                <a:cubicBezTo>
                  <a:pt x="2538" y="1829"/>
                  <a:pt x="2538" y="1829"/>
                  <a:pt x="2539" y="1829"/>
                </a:cubicBezTo>
                <a:cubicBezTo>
                  <a:pt x="2539" y="1830"/>
                  <a:pt x="2539" y="1830"/>
                  <a:pt x="2540" y="1830"/>
                </a:cubicBezTo>
                <a:cubicBezTo>
                  <a:pt x="2540" y="1830"/>
                  <a:pt x="2541" y="1829"/>
                  <a:pt x="2541" y="1829"/>
                </a:cubicBezTo>
                <a:cubicBezTo>
                  <a:pt x="2541" y="1828"/>
                  <a:pt x="2543" y="1828"/>
                  <a:pt x="2543" y="1827"/>
                </a:cubicBezTo>
                <a:cubicBezTo>
                  <a:pt x="2543" y="1827"/>
                  <a:pt x="2543" y="1827"/>
                  <a:pt x="2542" y="1826"/>
                </a:cubicBezTo>
                <a:cubicBezTo>
                  <a:pt x="2542" y="1826"/>
                  <a:pt x="2542" y="1826"/>
                  <a:pt x="2542" y="1826"/>
                </a:cubicBezTo>
                <a:cubicBezTo>
                  <a:pt x="2542" y="1826"/>
                  <a:pt x="2543" y="1825"/>
                  <a:pt x="2542" y="1825"/>
                </a:cubicBezTo>
                <a:close/>
                <a:moveTo>
                  <a:pt x="2545" y="1962"/>
                </a:moveTo>
                <a:cubicBezTo>
                  <a:pt x="2545" y="1962"/>
                  <a:pt x="2547" y="1962"/>
                  <a:pt x="2546" y="1961"/>
                </a:cubicBezTo>
                <a:cubicBezTo>
                  <a:pt x="2546" y="1961"/>
                  <a:pt x="2544" y="1961"/>
                  <a:pt x="2544" y="1961"/>
                </a:cubicBezTo>
                <a:cubicBezTo>
                  <a:pt x="2543" y="1961"/>
                  <a:pt x="2543" y="1961"/>
                  <a:pt x="2543" y="1960"/>
                </a:cubicBezTo>
                <a:cubicBezTo>
                  <a:pt x="2542" y="1960"/>
                  <a:pt x="2542" y="1959"/>
                  <a:pt x="2542" y="1959"/>
                </a:cubicBezTo>
                <a:cubicBezTo>
                  <a:pt x="2541" y="1959"/>
                  <a:pt x="2541" y="1959"/>
                  <a:pt x="2541" y="1959"/>
                </a:cubicBezTo>
                <a:cubicBezTo>
                  <a:pt x="2541" y="1959"/>
                  <a:pt x="2540" y="1959"/>
                  <a:pt x="2540" y="1959"/>
                </a:cubicBezTo>
                <a:cubicBezTo>
                  <a:pt x="2540" y="1959"/>
                  <a:pt x="2539" y="1959"/>
                  <a:pt x="2539" y="1959"/>
                </a:cubicBezTo>
                <a:cubicBezTo>
                  <a:pt x="2539" y="1960"/>
                  <a:pt x="2539" y="1960"/>
                  <a:pt x="2539" y="1961"/>
                </a:cubicBezTo>
                <a:cubicBezTo>
                  <a:pt x="2538" y="1961"/>
                  <a:pt x="2538" y="1961"/>
                  <a:pt x="2538" y="1961"/>
                </a:cubicBezTo>
                <a:cubicBezTo>
                  <a:pt x="2537" y="1961"/>
                  <a:pt x="2537" y="1960"/>
                  <a:pt x="2537" y="1960"/>
                </a:cubicBezTo>
                <a:cubicBezTo>
                  <a:pt x="2536" y="1960"/>
                  <a:pt x="2536" y="1962"/>
                  <a:pt x="2536" y="1962"/>
                </a:cubicBezTo>
                <a:cubicBezTo>
                  <a:pt x="2536" y="1963"/>
                  <a:pt x="2536" y="1962"/>
                  <a:pt x="2537" y="1962"/>
                </a:cubicBezTo>
                <a:cubicBezTo>
                  <a:pt x="2538" y="1962"/>
                  <a:pt x="2537" y="1963"/>
                  <a:pt x="2537" y="1964"/>
                </a:cubicBezTo>
                <a:cubicBezTo>
                  <a:pt x="2537" y="1964"/>
                  <a:pt x="2538" y="1964"/>
                  <a:pt x="2538" y="1965"/>
                </a:cubicBezTo>
                <a:cubicBezTo>
                  <a:pt x="2538" y="1965"/>
                  <a:pt x="2539" y="1965"/>
                  <a:pt x="2539" y="1965"/>
                </a:cubicBezTo>
                <a:cubicBezTo>
                  <a:pt x="2539" y="1966"/>
                  <a:pt x="2540" y="1966"/>
                  <a:pt x="2541" y="1965"/>
                </a:cubicBezTo>
                <a:cubicBezTo>
                  <a:pt x="2542" y="1965"/>
                  <a:pt x="2543" y="1965"/>
                  <a:pt x="2543" y="1965"/>
                </a:cubicBezTo>
                <a:cubicBezTo>
                  <a:pt x="2543" y="1965"/>
                  <a:pt x="2543" y="1965"/>
                  <a:pt x="2544" y="1965"/>
                </a:cubicBezTo>
                <a:cubicBezTo>
                  <a:pt x="2544" y="1965"/>
                  <a:pt x="2544" y="1965"/>
                  <a:pt x="2544" y="1965"/>
                </a:cubicBezTo>
                <a:cubicBezTo>
                  <a:pt x="2545" y="1965"/>
                  <a:pt x="2544" y="1964"/>
                  <a:pt x="2544" y="1964"/>
                </a:cubicBezTo>
                <a:cubicBezTo>
                  <a:pt x="2544" y="1964"/>
                  <a:pt x="2544" y="1964"/>
                  <a:pt x="2544" y="1964"/>
                </a:cubicBezTo>
                <a:cubicBezTo>
                  <a:pt x="2544" y="1963"/>
                  <a:pt x="2544" y="1962"/>
                  <a:pt x="2545" y="1962"/>
                </a:cubicBezTo>
                <a:close/>
                <a:moveTo>
                  <a:pt x="2538" y="1853"/>
                </a:moveTo>
                <a:cubicBezTo>
                  <a:pt x="2538" y="1854"/>
                  <a:pt x="2539" y="1854"/>
                  <a:pt x="2539" y="1854"/>
                </a:cubicBezTo>
                <a:cubicBezTo>
                  <a:pt x="2539" y="1854"/>
                  <a:pt x="2539" y="1853"/>
                  <a:pt x="2539" y="1853"/>
                </a:cubicBezTo>
                <a:cubicBezTo>
                  <a:pt x="2539" y="1853"/>
                  <a:pt x="2539" y="1853"/>
                  <a:pt x="2539" y="1853"/>
                </a:cubicBezTo>
                <a:cubicBezTo>
                  <a:pt x="2539" y="1852"/>
                  <a:pt x="2538" y="1853"/>
                  <a:pt x="2538" y="1853"/>
                </a:cubicBezTo>
                <a:close/>
                <a:moveTo>
                  <a:pt x="2542" y="1842"/>
                </a:moveTo>
                <a:cubicBezTo>
                  <a:pt x="2542" y="1842"/>
                  <a:pt x="2543" y="1841"/>
                  <a:pt x="2542" y="1841"/>
                </a:cubicBezTo>
                <a:cubicBezTo>
                  <a:pt x="2542" y="1841"/>
                  <a:pt x="2541" y="1841"/>
                  <a:pt x="2541" y="1841"/>
                </a:cubicBezTo>
                <a:cubicBezTo>
                  <a:pt x="2540" y="1842"/>
                  <a:pt x="2540" y="1842"/>
                  <a:pt x="2540" y="1842"/>
                </a:cubicBezTo>
                <a:cubicBezTo>
                  <a:pt x="2539" y="1843"/>
                  <a:pt x="2540" y="1843"/>
                  <a:pt x="2540" y="1844"/>
                </a:cubicBezTo>
                <a:cubicBezTo>
                  <a:pt x="2540" y="1845"/>
                  <a:pt x="2540" y="1846"/>
                  <a:pt x="2539" y="1846"/>
                </a:cubicBezTo>
                <a:cubicBezTo>
                  <a:pt x="2539" y="1846"/>
                  <a:pt x="2538" y="1847"/>
                  <a:pt x="2538" y="1848"/>
                </a:cubicBezTo>
                <a:cubicBezTo>
                  <a:pt x="2538" y="1848"/>
                  <a:pt x="2539" y="1849"/>
                  <a:pt x="2539" y="1849"/>
                </a:cubicBezTo>
                <a:cubicBezTo>
                  <a:pt x="2540" y="1849"/>
                  <a:pt x="2540" y="1850"/>
                  <a:pt x="2539" y="1850"/>
                </a:cubicBezTo>
                <a:cubicBezTo>
                  <a:pt x="2539" y="1850"/>
                  <a:pt x="2539" y="1850"/>
                  <a:pt x="2539" y="1850"/>
                </a:cubicBezTo>
                <a:cubicBezTo>
                  <a:pt x="2539" y="1850"/>
                  <a:pt x="2539" y="1851"/>
                  <a:pt x="2539" y="1851"/>
                </a:cubicBezTo>
                <a:cubicBezTo>
                  <a:pt x="2539" y="1851"/>
                  <a:pt x="2539" y="1851"/>
                  <a:pt x="2540" y="1852"/>
                </a:cubicBezTo>
                <a:cubicBezTo>
                  <a:pt x="2540" y="1853"/>
                  <a:pt x="2540" y="1851"/>
                  <a:pt x="2541" y="1851"/>
                </a:cubicBezTo>
                <a:cubicBezTo>
                  <a:pt x="2541" y="1850"/>
                  <a:pt x="2541" y="1850"/>
                  <a:pt x="2541" y="1849"/>
                </a:cubicBezTo>
                <a:cubicBezTo>
                  <a:pt x="2541" y="1848"/>
                  <a:pt x="2541" y="1848"/>
                  <a:pt x="2542" y="1847"/>
                </a:cubicBezTo>
                <a:cubicBezTo>
                  <a:pt x="2542" y="1846"/>
                  <a:pt x="2542" y="1844"/>
                  <a:pt x="2542" y="1842"/>
                </a:cubicBezTo>
                <a:close/>
                <a:moveTo>
                  <a:pt x="2565" y="1843"/>
                </a:moveTo>
                <a:cubicBezTo>
                  <a:pt x="2565" y="1842"/>
                  <a:pt x="2564" y="1842"/>
                  <a:pt x="2564" y="1842"/>
                </a:cubicBezTo>
                <a:cubicBezTo>
                  <a:pt x="2563" y="1842"/>
                  <a:pt x="2564" y="1845"/>
                  <a:pt x="2564" y="1845"/>
                </a:cubicBezTo>
                <a:cubicBezTo>
                  <a:pt x="2565" y="1845"/>
                  <a:pt x="2564" y="1846"/>
                  <a:pt x="2565" y="1846"/>
                </a:cubicBezTo>
                <a:cubicBezTo>
                  <a:pt x="2565" y="1847"/>
                  <a:pt x="2565" y="1847"/>
                  <a:pt x="2564" y="1847"/>
                </a:cubicBezTo>
                <a:cubicBezTo>
                  <a:pt x="2564" y="1847"/>
                  <a:pt x="2564" y="1847"/>
                  <a:pt x="2564" y="1847"/>
                </a:cubicBezTo>
                <a:cubicBezTo>
                  <a:pt x="2563" y="1847"/>
                  <a:pt x="2564" y="1848"/>
                  <a:pt x="2564" y="1849"/>
                </a:cubicBezTo>
                <a:cubicBezTo>
                  <a:pt x="2564" y="1849"/>
                  <a:pt x="2563" y="1850"/>
                  <a:pt x="2564" y="1850"/>
                </a:cubicBezTo>
                <a:cubicBezTo>
                  <a:pt x="2564" y="1850"/>
                  <a:pt x="2564" y="1849"/>
                  <a:pt x="2565" y="1849"/>
                </a:cubicBezTo>
                <a:cubicBezTo>
                  <a:pt x="2565" y="1849"/>
                  <a:pt x="2564" y="1851"/>
                  <a:pt x="2564" y="1851"/>
                </a:cubicBezTo>
                <a:cubicBezTo>
                  <a:pt x="2564" y="1852"/>
                  <a:pt x="2564" y="1852"/>
                  <a:pt x="2563" y="1852"/>
                </a:cubicBezTo>
                <a:cubicBezTo>
                  <a:pt x="2563" y="1853"/>
                  <a:pt x="2563" y="1853"/>
                  <a:pt x="2563" y="1854"/>
                </a:cubicBezTo>
                <a:cubicBezTo>
                  <a:pt x="2563" y="1854"/>
                  <a:pt x="2562" y="1856"/>
                  <a:pt x="2563" y="1856"/>
                </a:cubicBezTo>
                <a:cubicBezTo>
                  <a:pt x="2564" y="1855"/>
                  <a:pt x="2564" y="1854"/>
                  <a:pt x="2565" y="1853"/>
                </a:cubicBezTo>
                <a:cubicBezTo>
                  <a:pt x="2565" y="1853"/>
                  <a:pt x="2566" y="1852"/>
                  <a:pt x="2566" y="1852"/>
                </a:cubicBezTo>
                <a:cubicBezTo>
                  <a:pt x="2567" y="1851"/>
                  <a:pt x="2567" y="1851"/>
                  <a:pt x="2567" y="1850"/>
                </a:cubicBezTo>
                <a:cubicBezTo>
                  <a:pt x="2568" y="1850"/>
                  <a:pt x="2569" y="1850"/>
                  <a:pt x="2569" y="1850"/>
                </a:cubicBezTo>
                <a:cubicBezTo>
                  <a:pt x="2570" y="1850"/>
                  <a:pt x="2570" y="1851"/>
                  <a:pt x="2570" y="1851"/>
                </a:cubicBezTo>
                <a:cubicBezTo>
                  <a:pt x="2571" y="1851"/>
                  <a:pt x="2571" y="1852"/>
                  <a:pt x="2571" y="1852"/>
                </a:cubicBezTo>
                <a:cubicBezTo>
                  <a:pt x="2572" y="1853"/>
                  <a:pt x="2572" y="1853"/>
                  <a:pt x="2572" y="1853"/>
                </a:cubicBezTo>
                <a:cubicBezTo>
                  <a:pt x="2573" y="1854"/>
                  <a:pt x="2573" y="1854"/>
                  <a:pt x="2573" y="1855"/>
                </a:cubicBezTo>
                <a:cubicBezTo>
                  <a:pt x="2573" y="1855"/>
                  <a:pt x="2573" y="1855"/>
                  <a:pt x="2574" y="1856"/>
                </a:cubicBezTo>
                <a:cubicBezTo>
                  <a:pt x="2575" y="1856"/>
                  <a:pt x="2576" y="1856"/>
                  <a:pt x="2577" y="1857"/>
                </a:cubicBezTo>
                <a:cubicBezTo>
                  <a:pt x="2578" y="1857"/>
                  <a:pt x="2579" y="1858"/>
                  <a:pt x="2579" y="1858"/>
                </a:cubicBezTo>
                <a:cubicBezTo>
                  <a:pt x="2579" y="1859"/>
                  <a:pt x="2580" y="1860"/>
                  <a:pt x="2580" y="1860"/>
                </a:cubicBezTo>
                <a:cubicBezTo>
                  <a:pt x="2580" y="1859"/>
                  <a:pt x="2580" y="1859"/>
                  <a:pt x="2580" y="1858"/>
                </a:cubicBezTo>
                <a:cubicBezTo>
                  <a:pt x="2580" y="1858"/>
                  <a:pt x="2580" y="1857"/>
                  <a:pt x="2580" y="1857"/>
                </a:cubicBezTo>
                <a:cubicBezTo>
                  <a:pt x="2580" y="1856"/>
                  <a:pt x="2579" y="1856"/>
                  <a:pt x="2579" y="1855"/>
                </a:cubicBezTo>
                <a:cubicBezTo>
                  <a:pt x="2579" y="1854"/>
                  <a:pt x="2579" y="1854"/>
                  <a:pt x="2579" y="1853"/>
                </a:cubicBezTo>
                <a:cubicBezTo>
                  <a:pt x="2578" y="1852"/>
                  <a:pt x="2577" y="1851"/>
                  <a:pt x="2577" y="1850"/>
                </a:cubicBezTo>
                <a:cubicBezTo>
                  <a:pt x="2577" y="1850"/>
                  <a:pt x="2576" y="1850"/>
                  <a:pt x="2576" y="1850"/>
                </a:cubicBezTo>
                <a:cubicBezTo>
                  <a:pt x="2576" y="1850"/>
                  <a:pt x="2575" y="1850"/>
                  <a:pt x="2575" y="1849"/>
                </a:cubicBezTo>
                <a:cubicBezTo>
                  <a:pt x="2575" y="1849"/>
                  <a:pt x="2575" y="1850"/>
                  <a:pt x="2575" y="1850"/>
                </a:cubicBezTo>
                <a:cubicBezTo>
                  <a:pt x="2574" y="1851"/>
                  <a:pt x="2573" y="1848"/>
                  <a:pt x="2573" y="1847"/>
                </a:cubicBezTo>
                <a:cubicBezTo>
                  <a:pt x="2572" y="1847"/>
                  <a:pt x="2572" y="1847"/>
                  <a:pt x="2571" y="1847"/>
                </a:cubicBezTo>
                <a:cubicBezTo>
                  <a:pt x="2571" y="1847"/>
                  <a:pt x="2571" y="1846"/>
                  <a:pt x="2571" y="1846"/>
                </a:cubicBezTo>
                <a:cubicBezTo>
                  <a:pt x="2570" y="1845"/>
                  <a:pt x="2570" y="1845"/>
                  <a:pt x="2569" y="1845"/>
                </a:cubicBezTo>
                <a:cubicBezTo>
                  <a:pt x="2569" y="1845"/>
                  <a:pt x="2568" y="1844"/>
                  <a:pt x="2568" y="1844"/>
                </a:cubicBezTo>
                <a:cubicBezTo>
                  <a:pt x="2567" y="1844"/>
                  <a:pt x="2567" y="1844"/>
                  <a:pt x="2566" y="1844"/>
                </a:cubicBezTo>
                <a:cubicBezTo>
                  <a:pt x="2566" y="1844"/>
                  <a:pt x="2566" y="1845"/>
                  <a:pt x="2566" y="1845"/>
                </a:cubicBezTo>
                <a:cubicBezTo>
                  <a:pt x="2565" y="1846"/>
                  <a:pt x="2566" y="1843"/>
                  <a:pt x="2566" y="1843"/>
                </a:cubicBezTo>
                <a:cubicBezTo>
                  <a:pt x="2566" y="1843"/>
                  <a:pt x="2565" y="1843"/>
                  <a:pt x="2565" y="1843"/>
                </a:cubicBezTo>
                <a:close/>
                <a:moveTo>
                  <a:pt x="2587" y="1864"/>
                </a:moveTo>
                <a:cubicBezTo>
                  <a:pt x="2588" y="1865"/>
                  <a:pt x="2589" y="1864"/>
                  <a:pt x="2589" y="1864"/>
                </a:cubicBezTo>
                <a:cubicBezTo>
                  <a:pt x="2590" y="1864"/>
                  <a:pt x="2591" y="1864"/>
                  <a:pt x="2591" y="1864"/>
                </a:cubicBezTo>
                <a:cubicBezTo>
                  <a:pt x="2591" y="1863"/>
                  <a:pt x="2590" y="1862"/>
                  <a:pt x="2589" y="1862"/>
                </a:cubicBezTo>
                <a:cubicBezTo>
                  <a:pt x="2589" y="1861"/>
                  <a:pt x="2589" y="1860"/>
                  <a:pt x="2588" y="1860"/>
                </a:cubicBezTo>
                <a:cubicBezTo>
                  <a:pt x="2588" y="1860"/>
                  <a:pt x="2586" y="1860"/>
                  <a:pt x="2586" y="1860"/>
                </a:cubicBezTo>
                <a:cubicBezTo>
                  <a:pt x="2585" y="1861"/>
                  <a:pt x="2586" y="1862"/>
                  <a:pt x="2586" y="1862"/>
                </a:cubicBezTo>
                <a:cubicBezTo>
                  <a:pt x="2586" y="1863"/>
                  <a:pt x="2587" y="1863"/>
                  <a:pt x="2587" y="1864"/>
                </a:cubicBezTo>
                <a:close/>
                <a:moveTo>
                  <a:pt x="2582" y="1830"/>
                </a:moveTo>
                <a:cubicBezTo>
                  <a:pt x="2583" y="1830"/>
                  <a:pt x="2582" y="1830"/>
                  <a:pt x="2582" y="1829"/>
                </a:cubicBezTo>
                <a:cubicBezTo>
                  <a:pt x="2581" y="1829"/>
                  <a:pt x="2580" y="1829"/>
                  <a:pt x="2580" y="1830"/>
                </a:cubicBezTo>
                <a:cubicBezTo>
                  <a:pt x="2580" y="1830"/>
                  <a:pt x="2581" y="1830"/>
                  <a:pt x="2581" y="1830"/>
                </a:cubicBezTo>
                <a:cubicBezTo>
                  <a:pt x="2581" y="1830"/>
                  <a:pt x="2582" y="1831"/>
                  <a:pt x="2582" y="1830"/>
                </a:cubicBezTo>
                <a:close/>
                <a:moveTo>
                  <a:pt x="2584" y="1882"/>
                </a:moveTo>
                <a:cubicBezTo>
                  <a:pt x="2585" y="1882"/>
                  <a:pt x="2585" y="1882"/>
                  <a:pt x="2585" y="1882"/>
                </a:cubicBezTo>
                <a:cubicBezTo>
                  <a:pt x="2586" y="1882"/>
                  <a:pt x="2586" y="1881"/>
                  <a:pt x="2586" y="1881"/>
                </a:cubicBezTo>
                <a:cubicBezTo>
                  <a:pt x="2586" y="1881"/>
                  <a:pt x="2585" y="1879"/>
                  <a:pt x="2585" y="1880"/>
                </a:cubicBezTo>
                <a:cubicBezTo>
                  <a:pt x="2585" y="1880"/>
                  <a:pt x="2585" y="1881"/>
                  <a:pt x="2585" y="1881"/>
                </a:cubicBezTo>
                <a:cubicBezTo>
                  <a:pt x="2585" y="1881"/>
                  <a:pt x="2584" y="1882"/>
                  <a:pt x="2584" y="1882"/>
                </a:cubicBezTo>
                <a:close/>
                <a:moveTo>
                  <a:pt x="2585" y="1859"/>
                </a:moveTo>
                <a:cubicBezTo>
                  <a:pt x="2586" y="1858"/>
                  <a:pt x="2585" y="1857"/>
                  <a:pt x="2584" y="1858"/>
                </a:cubicBezTo>
                <a:cubicBezTo>
                  <a:pt x="2584" y="1858"/>
                  <a:pt x="2585" y="1859"/>
                  <a:pt x="2585" y="1859"/>
                </a:cubicBezTo>
                <a:close/>
                <a:moveTo>
                  <a:pt x="2583" y="1853"/>
                </a:moveTo>
                <a:cubicBezTo>
                  <a:pt x="2583" y="1852"/>
                  <a:pt x="2582" y="1852"/>
                  <a:pt x="2582" y="1853"/>
                </a:cubicBezTo>
                <a:cubicBezTo>
                  <a:pt x="2582" y="1853"/>
                  <a:pt x="2583" y="1853"/>
                  <a:pt x="2583" y="1853"/>
                </a:cubicBezTo>
                <a:close/>
                <a:moveTo>
                  <a:pt x="2565" y="1838"/>
                </a:moveTo>
                <a:cubicBezTo>
                  <a:pt x="2564" y="1838"/>
                  <a:pt x="2564" y="1837"/>
                  <a:pt x="2564" y="1837"/>
                </a:cubicBezTo>
                <a:cubicBezTo>
                  <a:pt x="2564" y="1836"/>
                  <a:pt x="2563" y="1836"/>
                  <a:pt x="2563" y="1836"/>
                </a:cubicBezTo>
                <a:cubicBezTo>
                  <a:pt x="2562" y="1836"/>
                  <a:pt x="2562" y="1835"/>
                  <a:pt x="2562" y="1835"/>
                </a:cubicBezTo>
                <a:cubicBezTo>
                  <a:pt x="2562" y="1834"/>
                  <a:pt x="2561" y="1833"/>
                  <a:pt x="2560" y="1833"/>
                </a:cubicBezTo>
                <a:cubicBezTo>
                  <a:pt x="2560" y="1832"/>
                  <a:pt x="2560" y="1831"/>
                  <a:pt x="2559" y="1831"/>
                </a:cubicBezTo>
                <a:cubicBezTo>
                  <a:pt x="2559" y="1831"/>
                  <a:pt x="2558" y="1831"/>
                  <a:pt x="2558" y="1832"/>
                </a:cubicBezTo>
                <a:cubicBezTo>
                  <a:pt x="2558" y="1832"/>
                  <a:pt x="2558" y="1832"/>
                  <a:pt x="2558" y="1832"/>
                </a:cubicBezTo>
                <a:cubicBezTo>
                  <a:pt x="2558" y="1833"/>
                  <a:pt x="2558" y="1833"/>
                  <a:pt x="2558" y="1833"/>
                </a:cubicBezTo>
                <a:cubicBezTo>
                  <a:pt x="2558" y="1833"/>
                  <a:pt x="2558" y="1834"/>
                  <a:pt x="2558" y="1834"/>
                </a:cubicBezTo>
                <a:cubicBezTo>
                  <a:pt x="2559" y="1834"/>
                  <a:pt x="2560" y="1834"/>
                  <a:pt x="2561" y="1835"/>
                </a:cubicBezTo>
                <a:cubicBezTo>
                  <a:pt x="2561" y="1835"/>
                  <a:pt x="2561" y="1836"/>
                  <a:pt x="2561" y="1836"/>
                </a:cubicBezTo>
                <a:cubicBezTo>
                  <a:pt x="2562" y="1836"/>
                  <a:pt x="2562" y="1836"/>
                  <a:pt x="2562" y="1837"/>
                </a:cubicBezTo>
                <a:cubicBezTo>
                  <a:pt x="2563" y="1837"/>
                  <a:pt x="2563" y="1837"/>
                  <a:pt x="2563" y="1837"/>
                </a:cubicBezTo>
                <a:cubicBezTo>
                  <a:pt x="2564" y="1837"/>
                  <a:pt x="2564" y="1838"/>
                  <a:pt x="2564" y="1838"/>
                </a:cubicBezTo>
                <a:cubicBezTo>
                  <a:pt x="2565" y="1839"/>
                  <a:pt x="2565" y="1839"/>
                  <a:pt x="2566" y="1840"/>
                </a:cubicBezTo>
                <a:cubicBezTo>
                  <a:pt x="2566" y="1839"/>
                  <a:pt x="2565" y="1839"/>
                  <a:pt x="2565" y="1838"/>
                </a:cubicBezTo>
                <a:close/>
                <a:moveTo>
                  <a:pt x="2588" y="1881"/>
                </a:moveTo>
                <a:cubicBezTo>
                  <a:pt x="2588" y="1881"/>
                  <a:pt x="2590" y="1881"/>
                  <a:pt x="2589" y="1880"/>
                </a:cubicBezTo>
                <a:cubicBezTo>
                  <a:pt x="2588" y="1880"/>
                  <a:pt x="2588" y="1880"/>
                  <a:pt x="2588" y="1880"/>
                </a:cubicBezTo>
                <a:cubicBezTo>
                  <a:pt x="2587" y="1879"/>
                  <a:pt x="2587" y="1880"/>
                  <a:pt x="2587" y="1881"/>
                </a:cubicBezTo>
                <a:cubicBezTo>
                  <a:pt x="2586" y="1882"/>
                  <a:pt x="2587" y="1881"/>
                  <a:pt x="2588" y="1881"/>
                </a:cubicBezTo>
                <a:close/>
                <a:moveTo>
                  <a:pt x="2552" y="1880"/>
                </a:moveTo>
                <a:cubicBezTo>
                  <a:pt x="2551" y="1880"/>
                  <a:pt x="2551" y="1881"/>
                  <a:pt x="2551" y="1881"/>
                </a:cubicBezTo>
                <a:cubicBezTo>
                  <a:pt x="2550" y="1882"/>
                  <a:pt x="2550" y="1883"/>
                  <a:pt x="2549" y="1883"/>
                </a:cubicBezTo>
                <a:cubicBezTo>
                  <a:pt x="2549" y="1884"/>
                  <a:pt x="2549" y="1885"/>
                  <a:pt x="2550" y="1885"/>
                </a:cubicBezTo>
                <a:cubicBezTo>
                  <a:pt x="2550" y="1886"/>
                  <a:pt x="2551" y="1885"/>
                  <a:pt x="2551" y="1885"/>
                </a:cubicBezTo>
                <a:cubicBezTo>
                  <a:pt x="2551" y="1885"/>
                  <a:pt x="2551" y="1885"/>
                  <a:pt x="2552" y="1885"/>
                </a:cubicBezTo>
                <a:cubicBezTo>
                  <a:pt x="2552" y="1885"/>
                  <a:pt x="2552" y="1885"/>
                  <a:pt x="2552" y="1885"/>
                </a:cubicBezTo>
                <a:cubicBezTo>
                  <a:pt x="2553" y="1885"/>
                  <a:pt x="2553" y="1884"/>
                  <a:pt x="2553" y="1883"/>
                </a:cubicBezTo>
                <a:cubicBezTo>
                  <a:pt x="2553" y="1883"/>
                  <a:pt x="2554" y="1882"/>
                  <a:pt x="2554" y="1881"/>
                </a:cubicBezTo>
                <a:cubicBezTo>
                  <a:pt x="2554" y="1880"/>
                  <a:pt x="2553" y="1879"/>
                  <a:pt x="2552" y="1880"/>
                </a:cubicBezTo>
                <a:close/>
                <a:moveTo>
                  <a:pt x="2576" y="1900"/>
                </a:moveTo>
                <a:cubicBezTo>
                  <a:pt x="2576" y="1900"/>
                  <a:pt x="2576" y="1901"/>
                  <a:pt x="2577" y="1902"/>
                </a:cubicBezTo>
                <a:cubicBezTo>
                  <a:pt x="2578" y="1902"/>
                  <a:pt x="2579" y="1902"/>
                  <a:pt x="2581" y="1902"/>
                </a:cubicBezTo>
                <a:cubicBezTo>
                  <a:pt x="2581" y="1902"/>
                  <a:pt x="2582" y="1902"/>
                  <a:pt x="2583" y="1902"/>
                </a:cubicBezTo>
                <a:cubicBezTo>
                  <a:pt x="2583" y="1902"/>
                  <a:pt x="2584" y="1902"/>
                  <a:pt x="2584" y="1902"/>
                </a:cubicBezTo>
                <a:cubicBezTo>
                  <a:pt x="2585" y="1902"/>
                  <a:pt x="2586" y="1902"/>
                  <a:pt x="2587" y="1901"/>
                </a:cubicBezTo>
                <a:cubicBezTo>
                  <a:pt x="2587" y="1900"/>
                  <a:pt x="2587" y="1900"/>
                  <a:pt x="2588" y="1899"/>
                </a:cubicBezTo>
                <a:cubicBezTo>
                  <a:pt x="2588" y="1899"/>
                  <a:pt x="2588" y="1899"/>
                  <a:pt x="2588" y="1899"/>
                </a:cubicBezTo>
                <a:cubicBezTo>
                  <a:pt x="2589" y="1898"/>
                  <a:pt x="2589" y="1899"/>
                  <a:pt x="2589" y="1899"/>
                </a:cubicBezTo>
                <a:cubicBezTo>
                  <a:pt x="2589" y="1900"/>
                  <a:pt x="2589" y="1900"/>
                  <a:pt x="2590" y="1899"/>
                </a:cubicBezTo>
                <a:cubicBezTo>
                  <a:pt x="2591" y="1899"/>
                  <a:pt x="2591" y="1898"/>
                  <a:pt x="2590" y="1897"/>
                </a:cubicBezTo>
                <a:cubicBezTo>
                  <a:pt x="2589" y="1897"/>
                  <a:pt x="2591" y="1896"/>
                  <a:pt x="2590" y="1895"/>
                </a:cubicBezTo>
                <a:cubicBezTo>
                  <a:pt x="2590" y="1895"/>
                  <a:pt x="2589" y="1895"/>
                  <a:pt x="2590" y="1894"/>
                </a:cubicBezTo>
                <a:cubicBezTo>
                  <a:pt x="2590" y="1894"/>
                  <a:pt x="2590" y="1894"/>
                  <a:pt x="2590" y="1893"/>
                </a:cubicBezTo>
                <a:cubicBezTo>
                  <a:pt x="2590" y="1893"/>
                  <a:pt x="2589" y="1893"/>
                  <a:pt x="2589" y="1893"/>
                </a:cubicBezTo>
                <a:cubicBezTo>
                  <a:pt x="2588" y="1893"/>
                  <a:pt x="2588" y="1893"/>
                  <a:pt x="2587" y="1892"/>
                </a:cubicBezTo>
                <a:cubicBezTo>
                  <a:pt x="2587" y="1892"/>
                  <a:pt x="2587" y="1892"/>
                  <a:pt x="2587" y="1891"/>
                </a:cubicBezTo>
                <a:cubicBezTo>
                  <a:pt x="2586" y="1891"/>
                  <a:pt x="2586" y="1892"/>
                  <a:pt x="2586" y="1892"/>
                </a:cubicBezTo>
                <a:cubicBezTo>
                  <a:pt x="2585" y="1891"/>
                  <a:pt x="2586" y="1891"/>
                  <a:pt x="2585" y="1891"/>
                </a:cubicBezTo>
                <a:cubicBezTo>
                  <a:pt x="2584" y="1891"/>
                  <a:pt x="2584" y="1891"/>
                  <a:pt x="2583" y="1891"/>
                </a:cubicBezTo>
                <a:cubicBezTo>
                  <a:pt x="2583" y="1891"/>
                  <a:pt x="2582" y="1891"/>
                  <a:pt x="2582" y="1891"/>
                </a:cubicBezTo>
                <a:cubicBezTo>
                  <a:pt x="2581" y="1892"/>
                  <a:pt x="2581" y="1892"/>
                  <a:pt x="2581" y="1892"/>
                </a:cubicBezTo>
                <a:cubicBezTo>
                  <a:pt x="2580" y="1893"/>
                  <a:pt x="2580" y="1894"/>
                  <a:pt x="2579" y="1894"/>
                </a:cubicBezTo>
                <a:cubicBezTo>
                  <a:pt x="2578" y="1895"/>
                  <a:pt x="2578" y="1895"/>
                  <a:pt x="2578" y="1895"/>
                </a:cubicBezTo>
                <a:cubicBezTo>
                  <a:pt x="2578" y="1896"/>
                  <a:pt x="2577" y="1896"/>
                  <a:pt x="2577" y="1896"/>
                </a:cubicBezTo>
                <a:cubicBezTo>
                  <a:pt x="2576" y="1896"/>
                  <a:pt x="2576" y="1897"/>
                  <a:pt x="2575" y="1897"/>
                </a:cubicBezTo>
                <a:cubicBezTo>
                  <a:pt x="2575" y="1897"/>
                  <a:pt x="2575" y="1898"/>
                  <a:pt x="2575" y="1898"/>
                </a:cubicBezTo>
                <a:cubicBezTo>
                  <a:pt x="2575" y="1900"/>
                  <a:pt x="2576" y="1899"/>
                  <a:pt x="2576" y="1900"/>
                </a:cubicBezTo>
                <a:close/>
                <a:moveTo>
                  <a:pt x="2594" y="1863"/>
                </a:moveTo>
                <a:cubicBezTo>
                  <a:pt x="2595" y="1864"/>
                  <a:pt x="2595" y="1862"/>
                  <a:pt x="2595" y="1862"/>
                </a:cubicBezTo>
                <a:cubicBezTo>
                  <a:pt x="2594" y="1862"/>
                  <a:pt x="2594" y="1861"/>
                  <a:pt x="2594" y="1861"/>
                </a:cubicBezTo>
                <a:cubicBezTo>
                  <a:pt x="2594" y="1861"/>
                  <a:pt x="2594" y="1859"/>
                  <a:pt x="2593" y="1859"/>
                </a:cubicBezTo>
                <a:cubicBezTo>
                  <a:pt x="2592" y="1859"/>
                  <a:pt x="2593" y="1861"/>
                  <a:pt x="2593" y="1861"/>
                </a:cubicBezTo>
                <a:cubicBezTo>
                  <a:pt x="2593" y="1861"/>
                  <a:pt x="2593" y="1861"/>
                  <a:pt x="2594" y="1861"/>
                </a:cubicBezTo>
                <a:cubicBezTo>
                  <a:pt x="2594" y="1862"/>
                  <a:pt x="2594" y="1862"/>
                  <a:pt x="2594" y="1862"/>
                </a:cubicBezTo>
                <a:cubicBezTo>
                  <a:pt x="2594" y="1862"/>
                  <a:pt x="2594" y="1863"/>
                  <a:pt x="2594" y="1863"/>
                </a:cubicBezTo>
                <a:close/>
                <a:moveTo>
                  <a:pt x="2557" y="1805"/>
                </a:moveTo>
                <a:cubicBezTo>
                  <a:pt x="2557" y="1805"/>
                  <a:pt x="2558" y="1806"/>
                  <a:pt x="2558" y="1806"/>
                </a:cubicBezTo>
                <a:cubicBezTo>
                  <a:pt x="2558" y="1807"/>
                  <a:pt x="2559" y="1806"/>
                  <a:pt x="2559" y="1806"/>
                </a:cubicBezTo>
                <a:cubicBezTo>
                  <a:pt x="2558" y="1806"/>
                  <a:pt x="2558" y="1806"/>
                  <a:pt x="2558" y="1806"/>
                </a:cubicBezTo>
                <a:cubicBezTo>
                  <a:pt x="2558" y="1805"/>
                  <a:pt x="2558" y="1805"/>
                  <a:pt x="2558" y="1805"/>
                </a:cubicBezTo>
                <a:cubicBezTo>
                  <a:pt x="2558" y="1804"/>
                  <a:pt x="2557" y="1805"/>
                  <a:pt x="2557" y="1805"/>
                </a:cubicBezTo>
                <a:close/>
                <a:moveTo>
                  <a:pt x="2543" y="1796"/>
                </a:moveTo>
                <a:cubicBezTo>
                  <a:pt x="2542" y="1796"/>
                  <a:pt x="2542" y="1796"/>
                  <a:pt x="2542" y="1797"/>
                </a:cubicBezTo>
                <a:cubicBezTo>
                  <a:pt x="2542" y="1797"/>
                  <a:pt x="2543" y="1796"/>
                  <a:pt x="2543" y="1796"/>
                </a:cubicBezTo>
                <a:close/>
                <a:moveTo>
                  <a:pt x="2580" y="1820"/>
                </a:moveTo>
                <a:cubicBezTo>
                  <a:pt x="2580" y="1820"/>
                  <a:pt x="2579" y="1821"/>
                  <a:pt x="2579" y="1821"/>
                </a:cubicBezTo>
                <a:cubicBezTo>
                  <a:pt x="2579" y="1822"/>
                  <a:pt x="2579" y="1822"/>
                  <a:pt x="2580" y="1822"/>
                </a:cubicBezTo>
                <a:cubicBezTo>
                  <a:pt x="2581" y="1822"/>
                  <a:pt x="2581" y="1823"/>
                  <a:pt x="2582" y="1823"/>
                </a:cubicBezTo>
                <a:cubicBezTo>
                  <a:pt x="2583" y="1824"/>
                  <a:pt x="2583" y="1823"/>
                  <a:pt x="2583" y="1822"/>
                </a:cubicBezTo>
                <a:cubicBezTo>
                  <a:pt x="2584" y="1822"/>
                  <a:pt x="2584" y="1823"/>
                  <a:pt x="2584" y="1823"/>
                </a:cubicBezTo>
                <a:cubicBezTo>
                  <a:pt x="2585" y="1822"/>
                  <a:pt x="2585" y="1821"/>
                  <a:pt x="2585" y="1821"/>
                </a:cubicBezTo>
                <a:cubicBezTo>
                  <a:pt x="2585" y="1821"/>
                  <a:pt x="2586" y="1821"/>
                  <a:pt x="2586" y="1821"/>
                </a:cubicBezTo>
                <a:cubicBezTo>
                  <a:pt x="2586" y="1820"/>
                  <a:pt x="2586" y="1820"/>
                  <a:pt x="2586" y="1820"/>
                </a:cubicBezTo>
                <a:cubicBezTo>
                  <a:pt x="2586" y="1819"/>
                  <a:pt x="2586" y="1819"/>
                  <a:pt x="2586" y="1818"/>
                </a:cubicBezTo>
                <a:cubicBezTo>
                  <a:pt x="2586" y="1818"/>
                  <a:pt x="2586" y="1818"/>
                  <a:pt x="2586" y="1818"/>
                </a:cubicBezTo>
                <a:cubicBezTo>
                  <a:pt x="2586" y="1817"/>
                  <a:pt x="2586" y="1817"/>
                  <a:pt x="2586" y="1816"/>
                </a:cubicBezTo>
                <a:cubicBezTo>
                  <a:pt x="2586" y="1816"/>
                  <a:pt x="2585" y="1816"/>
                  <a:pt x="2585" y="1816"/>
                </a:cubicBezTo>
                <a:cubicBezTo>
                  <a:pt x="2585" y="1816"/>
                  <a:pt x="2585" y="1814"/>
                  <a:pt x="2584" y="1815"/>
                </a:cubicBezTo>
                <a:cubicBezTo>
                  <a:pt x="2584" y="1815"/>
                  <a:pt x="2585" y="1816"/>
                  <a:pt x="2584" y="1816"/>
                </a:cubicBezTo>
                <a:cubicBezTo>
                  <a:pt x="2584" y="1816"/>
                  <a:pt x="2584" y="1814"/>
                  <a:pt x="2583" y="1814"/>
                </a:cubicBezTo>
                <a:cubicBezTo>
                  <a:pt x="2583" y="1813"/>
                  <a:pt x="2583" y="1812"/>
                  <a:pt x="2582" y="1813"/>
                </a:cubicBezTo>
                <a:cubicBezTo>
                  <a:pt x="2581" y="1813"/>
                  <a:pt x="2581" y="1813"/>
                  <a:pt x="2581" y="1814"/>
                </a:cubicBezTo>
                <a:cubicBezTo>
                  <a:pt x="2581" y="1815"/>
                  <a:pt x="2581" y="1815"/>
                  <a:pt x="2581" y="1815"/>
                </a:cubicBezTo>
                <a:cubicBezTo>
                  <a:pt x="2581" y="1816"/>
                  <a:pt x="2581" y="1816"/>
                  <a:pt x="2581" y="1817"/>
                </a:cubicBezTo>
                <a:cubicBezTo>
                  <a:pt x="2581" y="1818"/>
                  <a:pt x="2581" y="1819"/>
                  <a:pt x="2580" y="1820"/>
                </a:cubicBezTo>
                <a:close/>
                <a:moveTo>
                  <a:pt x="2575" y="1815"/>
                </a:moveTo>
                <a:cubicBezTo>
                  <a:pt x="2574" y="1815"/>
                  <a:pt x="2575" y="1816"/>
                  <a:pt x="2575" y="1816"/>
                </a:cubicBezTo>
                <a:cubicBezTo>
                  <a:pt x="2575" y="1816"/>
                  <a:pt x="2575" y="1815"/>
                  <a:pt x="2575" y="1815"/>
                </a:cubicBezTo>
                <a:close/>
                <a:moveTo>
                  <a:pt x="2545" y="1798"/>
                </a:moveTo>
                <a:cubicBezTo>
                  <a:pt x="2545" y="1798"/>
                  <a:pt x="2544" y="1798"/>
                  <a:pt x="2544" y="1798"/>
                </a:cubicBezTo>
                <a:cubicBezTo>
                  <a:pt x="2544" y="1799"/>
                  <a:pt x="2544" y="1799"/>
                  <a:pt x="2543" y="1798"/>
                </a:cubicBezTo>
                <a:cubicBezTo>
                  <a:pt x="2543" y="1797"/>
                  <a:pt x="2542" y="1797"/>
                  <a:pt x="2541" y="1798"/>
                </a:cubicBezTo>
                <a:cubicBezTo>
                  <a:pt x="2541" y="1798"/>
                  <a:pt x="2541" y="1798"/>
                  <a:pt x="2541" y="1798"/>
                </a:cubicBezTo>
                <a:cubicBezTo>
                  <a:pt x="2542" y="1799"/>
                  <a:pt x="2543" y="1799"/>
                  <a:pt x="2544" y="1799"/>
                </a:cubicBezTo>
                <a:cubicBezTo>
                  <a:pt x="2544" y="1800"/>
                  <a:pt x="2545" y="1799"/>
                  <a:pt x="2545" y="1798"/>
                </a:cubicBezTo>
                <a:close/>
                <a:moveTo>
                  <a:pt x="2497" y="1771"/>
                </a:moveTo>
                <a:cubicBezTo>
                  <a:pt x="2497" y="1771"/>
                  <a:pt x="2497" y="1772"/>
                  <a:pt x="2497" y="1772"/>
                </a:cubicBezTo>
                <a:cubicBezTo>
                  <a:pt x="2497" y="1773"/>
                  <a:pt x="2497" y="1774"/>
                  <a:pt x="2497" y="1775"/>
                </a:cubicBezTo>
                <a:cubicBezTo>
                  <a:pt x="2497" y="1775"/>
                  <a:pt x="2496" y="1777"/>
                  <a:pt x="2497" y="1776"/>
                </a:cubicBezTo>
                <a:cubicBezTo>
                  <a:pt x="2497" y="1776"/>
                  <a:pt x="2497" y="1775"/>
                  <a:pt x="2498" y="1775"/>
                </a:cubicBezTo>
                <a:cubicBezTo>
                  <a:pt x="2498" y="1775"/>
                  <a:pt x="2499" y="1775"/>
                  <a:pt x="2499" y="1776"/>
                </a:cubicBezTo>
                <a:cubicBezTo>
                  <a:pt x="2499" y="1777"/>
                  <a:pt x="2499" y="1778"/>
                  <a:pt x="2499" y="1779"/>
                </a:cubicBezTo>
                <a:cubicBezTo>
                  <a:pt x="2499" y="1780"/>
                  <a:pt x="2499" y="1780"/>
                  <a:pt x="2499" y="1780"/>
                </a:cubicBezTo>
                <a:cubicBezTo>
                  <a:pt x="2500" y="1781"/>
                  <a:pt x="2499" y="1781"/>
                  <a:pt x="2499" y="1782"/>
                </a:cubicBezTo>
                <a:cubicBezTo>
                  <a:pt x="2499" y="1783"/>
                  <a:pt x="2501" y="1784"/>
                  <a:pt x="2500" y="1785"/>
                </a:cubicBezTo>
                <a:cubicBezTo>
                  <a:pt x="2498" y="1785"/>
                  <a:pt x="2501" y="1787"/>
                  <a:pt x="2501" y="1788"/>
                </a:cubicBezTo>
                <a:cubicBezTo>
                  <a:pt x="2503" y="1791"/>
                  <a:pt x="2501" y="1796"/>
                  <a:pt x="2503" y="1799"/>
                </a:cubicBezTo>
                <a:cubicBezTo>
                  <a:pt x="2504" y="1799"/>
                  <a:pt x="2504" y="1800"/>
                  <a:pt x="2505" y="1799"/>
                </a:cubicBezTo>
                <a:cubicBezTo>
                  <a:pt x="2505" y="1799"/>
                  <a:pt x="2505" y="1798"/>
                  <a:pt x="2505" y="1798"/>
                </a:cubicBezTo>
                <a:cubicBezTo>
                  <a:pt x="2505" y="1798"/>
                  <a:pt x="2505" y="1797"/>
                  <a:pt x="2505" y="1797"/>
                </a:cubicBezTo>
                <a:cubicBezTo>
                  <a:pt x="2506" y="1797"/>
                  <a:pt x="2506" y="1798"/>
                  <a:pt x="2506" y="1798"/>
                </a:cubicBezTo>
                <a:cubicBezTo>
                  <a:pt x="2506" y="1799"/>
                  <a:pt x="2506" y="1801"/>
                  <a:pt x="2507" y="1801"/>
                </a:cubicBezTo>
                <a:cubicBezTo>
                  <a:pt x="2507" y="1802"/>
                  <a:pt x="2509" y="1802"/>
                  <a:pt x="2508" y="1803"/>
                </a:cubicBezTo>
                <a:cubicBezTo>
                  <a:pt x="2508" y="1804"/>
                  <a:pt x="2508" y="1804"/>
                  <a:pt x="2508" y="1805"/>
                </a:cubicBezTo>
                <a:cubicBezTo>
                  <a:pt x="2508" y="1805"/>
                  <a:pt x="2509" y="1805"/>
                  <a:pt x="2509" y="1805"/>
                </a:cubicBezTo>
                <a:cubicBezTo>
                  <a:pt x="2510" y="1806"/>
                  <a:pt x="2510" y="1806"/>
                  <a:pt x="2510" y="1806"/>
                </a:cubicBezTo>
                <a:cubicBezTo>
                  <a:pt x="2510" y="1806"/>
                  <a:pt x="2511" y="1806"/>
                  <a:pt x="2511" y="1806"/>
                </a:cubicBezTo>
                <a:cubicBezTo>
                  <a:pt x="2511" y="1806"/>
                  <a:pt x="2511" y="1806"/>
                  <a:pt x="2512" y="1806"/>
                </a:cubicBezTo>
                <a:cubicBezTo>
                  <a:pt x="2513" y="1805"/>
                  <a:pt x="2513" y="1805"/>
                  <a:pt x="2513" y="1804"/>
                </a:cubicBezTo>
                <a:cubicBezTo>
                  <a:pt x="2513" y="1803"/>
                  <a:pt x="2512" y="1802"/>
                  <a:pt x="2512" y="1801"/>
                </a:cubicBezTo>
                <a:cubicBezTo>
                  <a:pt x="2511" y="1801"/>
                  <a:pt x="2511" y="1799"/>
                  <a:pt x="2512" y="1798"/>
                </a:cubicBezTo>
                <a:cubicBezTo>
                  <a:pt x="2512" y="1797"/>
                  <a:pt x="2513" y="1799"/>
                  <a:pt x="2513" y="1799"/>
                </a:cubicBezTo>
                <a:cubicBezTo>
                  <a:pt x="2514" y="1800"/>
                  <a:pt x="2515" y="1799"/>
                  <a:pt x="2516" y="1799"/>
                </a:cubicBezTo>
                <a:cubicBezTo>
                  <a:pt x="2518" y="1799"/>
                  <a:pt x="2518" y="1800"/>
                  <a:pt x="2519" y="1801"/>
                </a:cubicBezTo>
                <a:cubicBezTo>
                  <a:pt x="2519" y="1803"/>
                  <a:pt x="2519" y="1804"/>
                  <a:pt x="2518" y="1805"/>
                </a:cubicBezTo>
                <a:cubicBezTo>
                  <a:pt x="2518" y="1805"/>
                  <a:pt x="2517" y="1806"/>
                  <a:pt x="2517" y="1806"/>
                </a:cubicBezTo>
                <a:cubicBezTo>
                  <a:pt x="2516" y="1807"/>
                  <a:pt x="2516" y="1807"/>
                  <a:pt x="2515" y="1808"/>
                </a:cubicBezTo>
                <a:cubicBezTo>
                  <a:pt x="2514" y="1809"/>
                  <a:pt x="2512" y="1809"/>
                  <a:pt x="2512" y="1811"/>
                </a:cubicBezTo>
                <a:cubicBezTo>
                  <a:pt x="2512" y="1812"/>
                  <a:pt x="2513" y="1813"/>
                  <a:pt x="2513" y="1814"/>
                </a:cubicBezTo>
                <a:cubicBezTo>
                  <a:pt x="2513" y="1815"/>
                  <a:pt x="2513" y="1816"/>
                  <a:pt x="2513" y="1817"/>
                </a:cubicBezTo>
                <a:cubicBezTo>
                  <a:pt x="2513" y="1817"/>
                  <a:pt x="2513" y="1819"/>
                  <a:pt x="2514" y="1819"/>
                </a:cubicBezTo>
                <a:cubicBezTo>
                  <a:pt x="2514" y="1818"/>
                  <a:pt x="2514" y="1818"/>
                  <a:pt x="2514" y="1817"/>
                </a:cubicBezTo>
                <a:cubicBezTo>
                  <a:pt x="2514" y="1817"/>
                  <a:pt x="2514" y="1818"/>
                  <a:pt x="2515" y="1817"/>
                </a:cubicBezTo>
                <a:cubicBezTo>
                  <a:pt x="2515" y="1817"/>
                  <a:pt x="2514" y="1817"/>
                  <a:pt x="2514" y="1816"/>
                </a:cubicBezTo>
                <a:cubicBezTo>
                  <a:pt x="2515" y="1815"/>
                  <a:pt x="2516" y="1816"/>
                  <a:pt x="2516" y="1816"/>
                </a:cubicBezTo>
                <a:cubicBezTo>
                  <a:pt x="2517" y="1816"/>
                  <a:pt x="2519" y="1816"/>
                  <a:pt x="2519" y="1817"/>
                </a:cubicBezTo>
                <a:cubicBezTo>
                  <a:pt x="2519" y="1818"/>
                  <a:pt x="2519" y="1818"/>
                  <a:pt x="2518" y="1819"/>
                </a:cubicBezTo>
                <a:cubicBezTo>
                  <a:pt x="2518" y="1819"/>
                  <a:pt x="2517" y="1820"/>
                  <a:pt x="2518" y="1820"/>
                </a:cubicBezTo>
                <a:cubicBezTo>
                  <a:pt x="2519" y="1821"/>
                  <a:pt x="2519" y="1818"/>
                  <a:pt x="2521" y="1819"/>
                </a:cubicBezTo>
                <a:cubicBezTo>
                  <a:pt x="2521" y="1819"/>
                  <a:pt x="2521" y="1820"/>
                  <a:pt x="2521" y="1820"/>
                </a:cubicBezTo>
                <a:cubicBezTo>
                  <a:pt x="2522" y="1821"/>
                  <a:pt x="2521" y="1821"/>
                  <a:pt x="2521" y="1822"/>
                </a:cubicBezTo>
                <a:cubicBezTo>
                  <a:pt x="2522" y="1822"/>
                  <a:pt x="2523" y="1821"/>
                  <a:pt x="2524" y="1822"/>
                </a:cubicBezTo>
                <a:cubicBezTo>
                  <a:pt x="2525" y="1822"/>
                  <a:pt x="2525" y="1822"/>
                  <a:pt x="2525" y="1822"/>
                </a:cubicBezTo>
                <a:cubicBezTo>
                  <a:pt x="2526" y="1823"/>
                  <a:pt x="2526" y="1822"/>
                  <a:pt x="2527" y="1822"/>
                </a:cubicBezTo>
                <a:cubicBezTo>
                  <a:pt x="2527" y="1821"/>
                  <a:pt x="2528" y="1821"/>
                  <a:pt x="2528" y="1821"/>
                </a:cubicBezTo>
                <a:cubicBezTo>
                  <a:pt x="2529" y="1821"/>
                  <a:pt x="2529" y="1821"/>
                  <a:pt x="2529" y="1820"/>
                </a:cubicBezTo>
                <a:cubicBezTo>
                  <a:pt x="2528" y="1819"/>
                  <a:pt x="2529" y="1818"/>
                  <a:pt x="2529" y="1818"/>
                </a:cubicBezTo>
                <a:cubicBezTo>
                  <a:pt x="2530" y="1817"/>
                  <a:pt x="2532" y="1817"/>
                  <a:pt x="2532" y="1817"/>
                </a:cubicBezTo>
                <a:cubicBezTo>
                  <a:pt x="2533" y="1816"/>
                  <a:pt x="2534" y="1816"/>
                  <a:pt x="2534" y="1816"/>
                </a:cubicBezTo>
                <a:cubicBezTo>
                  <a:pt x="2534" y="1815"/>
                  <a:pt x="2534" y="1815"/>
                  <a:pt x="2535" y="1815"/>
                </a:cubicBezTo>
                <a:cubicBezTo>
                  <a:pt x="2536" y="1816"/>
                  <a:pt x="2536" y="1816"/>
                  <a:pt x="2537" y="1816"/>
                </a:cubicBezTo>
                <a:cubicBezTo>
                  <a:pt x="2537" y="1817"/>
                  <a:pt x="2538" y="1817"/>
                  <a:pt x="2538" y="1817"/>
                </a:cubicBezTo>
                <a:cubicBezTo>
                  <a:pt x="2539" y="1817"/>
                  <a:pt x="2539" y="1818"/>
                  <a:pt x="2540" y="1818"/>
                </a:cubicBezTo>
                <a:cubicBezTo>
                  <a:pt x="2540" y="1819"/>
                  <a:pt x="2541" y="1819"/>
                  <a:pt x="2542" y="1819"/>
                </a:cubicBezTo>
                <a:cubicBezTo>
                  <a:pt x="2543" y="1820"/>
                  <a:pt x="2543" y="1821"/>
                  <a:pt x="2543" y="1822"/>
                </a:cubicBezTo>
                <a:cubicBezTo>
                  <a:pt x="2545" y="1823"/>
                  <a:pt x="2546" y="1823"/>
                  <a:pt x="2547" y="1824"/>
                </a:cubicBezTo>
                <a:cubicBezTo>
                  <a:pt x="2549" y="1826"/>
                  <a:pt x="2550" y="1827"/>
                  <a:pt x="2550" y="1829"/>
                </a:cubicBezTo>
                <a:cubicBezTo>
                  <a:pt x="2550" y="1830"/>
                  <a:pt x="2551" y="1831"/>
                  <a:pt x="2551" y="1831"/>
                </a:cubicBezTo>
                <a:cubicBezTo>
                  <a:pt x="2552" y="1831"/>
                  <a:pt x="2552" y="1831"/>
                  <a:pt x="2552" y="1830"/>
                </a:cubicBezTo>
                <a:cubicBezTo>
                  <a:pt x="2553" y="1830"/>
                  <a:pt x="2553" y="1830"/>
                  <a:pt x="2553" y="1829"/>
                </a:cubicBezTo>
                <a:cubicBezTo>
                  <a:pt x="2553" y="1828"/>
                  <a:pt x="2553" y="1827"/>
                  <a:pt x="2552" y="1826"/>
                </a:cubicBezTo>
                <a:cubicBezTo>
                  <a:pt x="2552" y="1826"/>
                  <a:pt x="2552" y="1825"/>
                  <a:pt x="2552" y="1825"/>
                </a:cubicBezTo>
                <a:cubicBezTo>
                  <a:pt x="2551" y="1824"/>
                  <a:pt x="2551" y="1824"/>
                  <a:pt x="2551" y="1823"/>
                </a:cubicBezTo>
                <a:cubicBezTo>
                  <a:pt x="2551" y="1823"/>
                  <a:pt x="2551" y="1824"/>
                  <a:pt x="2552" y="1824"/>
                </a:cubicBezTo>
                <a:cubicBezTo>
                  <a:pt x="2552" y="1823"/>
                  <a:pt x="2551" y="1823"/>
                  <a:pt x="2550" y="1822"/>
                </a:cubicBezTo>
                <a:cubicBezTo>
                  <a:pt x="2550" y="1822"/>
                  <a:pt x="2549" y="1821"/>
                  <a:pt x="2549" y="1820"/>
                </a:cubicBezTo>
                <a:cubicBezTo>
                  <a:pt x="2549" y="1820"/>
                  <a:pt x="2549" y="1819"/>
                  <a:pt x="2549" y="1819"/>
                </a:cubicBezTo>
                <a:cubicBezTo>
                  <a:pt x="2550" y="1819"/>
                  <a:pt x="2550" y="1818"/>
                  <a:pt x="2549" y="1818"/>
                </a:cubicBezTo>
                <a:cubicBezTo>
                  <a:pt x="2549" y="1817"/>
                  <a:pt x="2549" y="1817"/>
                  <a:pt x="2549" y="1816"/>
                </a:cubicBezTo>
                <a:cubicBezTo>
                  <a:pt x="2548" y="1816"/>
                  <a:pt x="2548" y="1816"/>
                  <a:pt x="2548" y="1816"/>
                </a:cubicBezTo>
                <a:cubicBezTo>
                  <a:pt x="2548" y="1815"/>
                  <a:pt x="2550" y="1817"/>
                  <a:pt x="2550" y="1815"/>
                </a:cubicBezTo>
                <a:cubicBezTo>
                  <a:pt x="2550" y="1815"/>
                  <a:pt x="2550" y="1815"/>
                  <a:pt x="2550" y="1816"/>
                </a:cubicBezTo>
                <a:cubicBezTo>
                  <a:pt x="2551" y="1816"/>
                  <a:pt x="2550" y="1816"/>
                  <a:pt x="2551" y="1816"/>
                </a:cubicBezTo>
                <a:cubicBezTo>
                  <a:pt x="2551" y="1817"/>
                  <a:pt x="2551" y="1816"/>
                  <a:pt x="2552" y="1817"/>
                </a:cubicBezTo>
                <a:cubicBezTo>
                  <a:pt x="2552" y="1817"/>
                  <a:pt x="2552" y="1818"/>
                  <a:pt x="2552" y="1818"/>
                </a:cubicBezTo>
                <a:cubicBezTo>
                  <a:pt x="2553" y="1818"/>
                  <a:pt x="2554" y="1818"/>
                  <a:pt x="2554" y="1818"/>
                </a:cubicBezTo>
                <a:cubicBezTo>
                  <a:pt x="2555" y="1819"/>
                  <a:pt x="2557" y="1820"/>
                  <a:pt x="2556" y="1821"/>
                </a:cubicBezTo>
                <a:cubicBezTo>
                  <a:pt x="2555" y="1822"/>
                  <a:pt x="2557" y="1822"/>
                  <a:pt x="2557" y="1823"/>
                </a:cubicBezTo>
                <a:cubicBezTo>
                  <a:pt x="2557" y="1823"/>
                  <a:pt x="2557" y="1824"/>
                  <a:pt x="2558" y="1824"/>
                </a:cubicBezTo>
                <a:cubicBezTo>
                  <a:pt x="2559" y="1824"/>
                  <a:pt x="2559" y="1824"/>
                  <a:pt x="2560" y="1824"/>
                </a:cubicBezTo>
                <a:cubicBezTo>
                  <a:pt x="2561" y="1824"/>
                  <a:pt x="2563" y="1825"/>
                  <a:pt x="2563" y="1826"/>
                </a:cubicBezTo>
                <a:cubicBezTo>
                  <a:pt x="2563" y="1827"/>
                  <a:pt x="2563" y="1828"/>
                  <a:pt x="2564" y="1828"/>
                </a:cubicBezTo>
                <a:cubicBezTo>
                  <a:pt x="2564" y="1828"/>
                  <a:pt x="2565" y="1829"/>
                  <a:pt x="2565" y="1829"/>
                </a:cubicBezTo>
                <a:cubicBezTo>
                  <a:pt x="2565" y="1830"/>
                  <a:pt x="2565" y="1830"/>
                  <a:pt x="2565" y="1831"/>
                </a:cubicBezTo>
                <a:cubicBezTo>
                  <a:pt x="2564" y="1832"/>
                  <a:pt x="2564" y="1832"/>
                  <a:pt x="2565" y="1833"/>
                </a:cubicBezTo>
                <a:cubicBezTo>
                  <a:pt x="2565" y="1834"/>
                  <a:pt x="2566" y="1834"/>
                  <a:pt x="2567" y="1833"/>
                </a:cubicBezTo>
                <a:cubicBezTo>
                  <a:pt x="2568" y="1832"/>
                  <a:pt x="2568" y="1835"/>
                  <a:pt x="2569" y="1835"/>
                </a:cubicBezTo>
                <a:cubicBezTo>
                  <a:pt x="2569" y="1835"/>
                  <a:pt x="2570" y="1835"/>
                  <a:pt x="2570" y="1836"/>
                </a:cubicBezTo>
                <a:cubicBezTo>
                  <a:pt x="2571" y="1836"/>
                  <a:pt x="2571" y="1836"/>
                  <a:pt x="2572" y="1836"/>
                </a:cubicBezTo>
                <a:cubicBezTo>
                  <a:pt x="2572" y="1836"/>
                  <a:pt x="2572" y="1836"/>
                  <a:pt x="2573" y="1837"/>
                </a:cubicBezTo>
                <a:cubicBezTo>
                  <a:pt x="2573" y="1837"/>
                  <a:pt x="2573" y="1837"/>
                  <a:pt x="2574" y="1837"/>
                </a:cubicBezTo>
                <a:cubicBezTo>
                  <a:pt x="2574" y="1837"/>
                  <a:pt x="2575" y="1836"/>
                  <a:pt x="2576" y="1836"/>
                </a:cubicBezTo>
                <a:cubicBezTo>
                  <a:pt x="2576" y="1835"/>
                  <a:pt x="2577" y="1834"/>
                  <a:pt x="2578" y="1835"/>
                </a:cubicBezTo>
                <a:cubicBezTo>
                  <a:pt x="2578" y="1836"/>
                  <a:pt x="2578" y="1836"/>
                  <a:pt x="2577" y="1837"/>
                </a:cubicBezTo>
                <a:cubicBezTo>
                  <a:pt x="2577" y="1837"/>
                  <a:pt x="2577" y="1837"/>
                  <a:pt x="2576" y="1837"/>
                </a:cubicBezTo>
                <a:cubicBezTo>
                  <a:pt x="2574" y="1837"/>
                  <a:pt x="2575" y="1839"/>
                  <a:pt x="2576" y="1840"/>
                </a:cubicBezTo>
                <a:cubicBezTo>
                  <a:pt x="2576" y="1841"/>
                  <a:pt x="2576" y="1841"/>
                  <a:pt x="2577" y="1842"/>
                </a:cubicBezTo>
                <a:cubicBezTo>
                  <a:pt x="2578" y="1842"/>
                  <a:pt x="2578" y="1844"/>
                  <a:pt x="2580" y="1843"/>
                </a:cubicBezTo>
                <a:cubicBezTo>
                  <a:pt x="2580" y="1843"/>
                  <a:pt x="2581" y="1841"/>
                  <a:pt x="2581" y="1840"/>
                </a:cubicBezTo>
                <a:cubicBezTo>
                  <a:pt x="2581" y="1839"/>
                  <a:pt x="2581" y="1839"/>
                  <a:pt x="2581" y="1838"/>
                </a:cubicBezTo>
                <a:cubicBezTo>
                  <a:pt x="2582" y="1837"/>
                  <a:pt x="2581" y="1836"/>
                  <a:pt x="2581" y="1835"/>
                </a:cubicBezTo>
                <a:cubicBezTo>
                  <a:pt x="2581" y="1834"/>
                  <a:pt x="2582" y="1834"/>
                  <a:pt x="2582" y="1834"/>
                </a:cubicBezTo>
                <a:cubicBezTo>
                  <a:pt x="2582" y="1833"/>
                  <a:pt x="2582" y="1832"/>
                  <a:pt x="2581" y="1833"/>
                </a:cubicBezTo>
                <a:cubicBezTo>
                  <a:pt x="2580" y="1833"/>
                  <a:pt x="2581" y="1834"/>
                  <a:pt x="2580" y="1834"/>
                </a:cubicBezTo>
                <a:cubicBezTo>
                  <a:pt x="2580" y="1834"/>
                  <a:pt x="2580" y="1833"/>
                  <a:pt x="2579" y="1833"/>
                </a:cubicBezTo>
                <a:cubicBezTo>
                  <a:pt x="2579" y="1833"/>
                  <a:pt x="2579" y="1833"/>
                  <a:pt x="2579" y="1833"/>
                </a:cubicBezTo>
                <a:cubicBezTo>
                  <a:pt x="2578" y="1833"/>
                  <a:pt x="2579" y="1832"/>
                  <a:pt x="2578" y="1832"/>
                </a:cubicBezTo>
                <a:cubicBezTo>
                  <a:pt x="2578" y="1832"/>
                  <a:pt x="2577" y="1832"/>
                  <a:pt x="2577" y="1832"/>
                </a:cubicBezTo>
                <a:cubicBezTo>
                  <a:pt x="2575" y="1831"/>
                  <a:pt x="2575" y="1833"/>
                  <a:pt x="2574" y="1833"/>
                </a:cubicBezTo>
                <a:cubicBezTo>
                  <a:pt x="2574" y="1833"/>
                  <a:pt x="2574" y="1832"/>
                  <a:pt x="2574" y="1832"/>
                </a:cubicBezTo>
                <a:cubicBezTo>
                  <a:pt x="2574" y="1831"/>
                  <a:pt x="2574" y="1831"/>
                  <a:pt x="2574" y="1830"/>
                </a:cubicBezTo>
                <a:cubicBezTo>
                  <a:pt x="2574" y="1830"/>
                  <a:pt x="2575" y="1829"/>
                  <a:pt x="2576" y="1829"/>
                </a:cubicBezTo>
                <a:cubicBezTo>
                  <a:pt x="2576" y="1829"/>
                  <a:pt x="2577" y="1829"/>
                  <a:pt x="2576" y="1829"/>
                </a:cubicBezTo>
                <a:cubicBezTo>
                  <a:pt x="2576" y="1828"/>
                  <a:pt x="2577" y="1828"/>
                  <a:pt x="2577" y="1828"/>
                </a:cubicBezTo>
                <a:cubicBezTo>
                  <a:pt x="2577" y="1827"/>
                  <a:pt x="2576" y="1827"/>
                  <a:pt x="2576" y="1827"/>
                </a:cubicBezTo>
                <a:cubicBezTo>
                  <a:pt x="2575" y="1827"/>
                  <a:pt x="2576" y="1827"/>
                  <a:pt x="2576" y="1828"/>
                </a:cubicBezTo>
                <a:cubicBezTo>
                  <a:pt x="2576" y="1830"/>
                  <a:pt x="2573" y="1826"/>
                  <a:pt x="2572" y="1825"/>
                </a:cubicBezTo>
                <a:cubicBezTo>
                  <a:pt x="2571" y="1824"/>
                  <a:pt x="2569" y="1824"/>
                  <a:pt x="2569" y="1822"/>
                </a:cubicBezTo>
                <a:cubicBezTo>
                  <a:pt x="2569" y="1821"/>
                  <a:pt x="2570" y="1820"/>
                  <a:pt x="2571" y="1820"/>
                </a:cubicBezTo>
                <a:cubicBezTo>
                  <a:pt x="2571" y="1820"/>
                  <a:pt x="2572" y="1820"/>
                  <a:pt x="2572" y="1820"/>
                </a:cubicBezTo>
                <a:cubicBezTo>
                  <a:pt x="2573" y="1820"/>
                  <a:pt x="2574" y="1820"/>
                  <a:pt x="2574" y="1820"/>
                </a:cubicBezTo>
                <a:cubicBezTo>
                  <a:pt x="2575" y="1820"/>
                  <a:pt x="2575" y="1820"/>
                  <a:pt x="2576" y="1820"/>
                </a:cubicBezTo>
                <a:cubicBezTo>
                  <a:pt x="2576" y="1819"/>
                  <a:pt x="2577" y="1820"/>
                  <a:pt x="2578" y="1820"/>
                </a:cubicBezTo>
                <a:cubicBezTo>
                  <a:pt x="2578" y="1819"/>
                  <a:pt x="2577" y="1819"/>
                  <a:pt x="2577" y="1818"/>
                </a:cubicBezTo>
                <a:cubicBezTo>
                  <a:pt x="2576" y="1818"/>
                  <a:pt x="2576" y="1818"/>
                  <a:pt x="2575" y="1817"/>
                </a:cubicBezTo>
                <a:cubicBezTo>
                  <a:pt x="2574" y="1817"/>
                  <a:pt x="2574" y="1817"/>
                  <a:pt x="2573" y="1817"/>
                </a:cubicBezTo>
                <a:cubicBezTo>
                  <a:pt x="2573" y="1816"/>
                  <a:pt x="2573" y="1815"/>
                  <a:pt x="2573" y="1816"/>
                </a:cubicBezTo>
                <a:cubicBezTo>
                  <a:pt x="2572" y="1816"/>
                  <a:pt x="2572" y="1816"/>
                  <a:pt x="2572" y="1816"/>
                </a:cubicBezTo>
                <a:cubicBezTo>
                  <a:pt x="2572" y="1817"/>
                  <a:pt x="2571" y="1817"/>
                  <a:pt x="2571" y="1816"/>
                </a:cubicBezTo>
                <a:cubicBezTo>
                  <a:pt x="2571" y="1816"/>
                  <a:pt x="2570" y="1816"/>
                  <a:pt x="2570" y="1816"/>
                </a:cubicBezTo>
                <a:cubicBezTo>
                  <a:pt x="2571" y="1816"/>
                  <a:pt x="2571" y="1816"/>
                  <a:pt x="2571" y="1816"/>
                </a:cubicBezTo>
                <a:cubicBezTo>
                  <a:pt x="2572" y="1816"/>
                  <a:pt x="2572" y="1815"/>
                  <a:pt x="2572" y="1815"/>
                </a:cubicBezTo>
                <a:cubicBezTo>
                  <a:pt x="2571" y="1815"/>
                  <a:pt x="2571" y="1815"/>
                  <a:pt x="2571" y="1815"/>
                </a:cubicBezTo>
                <a:cubicBezTo>
                  <a:pt x="2570" y="1815"/>
                  <a:pt x="2570" y="1815"/>
                  <a:pt x="2570" y="1815"/>
                </a:cubicBezTo>
                <a:cubicBezTo>
                  <a:pt x="2570" y="1815"/>
                  <a:pt x="2570" y="1815"/>
                  <a:pt x="2570" y="1815"/>
                </a:cubicBezTo>
                <a:cubicBezTo>
                  <a:pt x="2570" y="1816"/>
                  <a:pt x="2570" y="1816"/>
                  <a:pt x="2569" y="1816"/>
                </a:cubicBezTo>
                <a:cubicBezTo>
                  <a:pt x="2569" y="1816"/>
                  <a:pt x="2568" y="1815"/>
                  <a:pt x="2568" y="1815"/>
                </a:cubicBezTo>
                <a:cubicBezTo>
                  <a:pt x="2567" y="1815"/>
                  <a:pt x="2567" y="1816"/>
                  <a:pt x="2567" y="1815"/>
                </a:cubicBezTo>
                <a:cubicBezTo>
                  <a:pt x="2567" y="1815"/>
                  <a:pt x="2567" y="1814"/>
                  <a:pt x="2566" y="1814"/>
                </a:cubicBezTo>
                <a:cubicBezTo>
                  <a:pt x="2566" y="1814"/>
                  <a:pt x="2566" y="1814"/>
                  <a:pt x="2566" y="1813"/>
                </a:cubicBezTo>
                <a:cubicBezTo>
                  <a:pt x="2566" y="1812"/>
                  <a:pt x="2565" y="1812"/>
                  <a:pt x="2565" y="1813"/>
                </a:cubicBezTo>
                <a:cubicBezTo>
                  <a:pt x="2565" y="1813"/>
                  <a:pt x="2565" y="1813"/>
                  <a:pt x="2564" y="1813"/>
                </a:cubicBezTo>
                <a:cubicBezTo>
                  <a:pt x="2564" y="1813"/>
                  <a:pt x="2564" y="1814"/>
                  <a:pt x="2564" y="1814"/>
                </a:cubicBezTo>
                <a:cubicBezTo>
                  <a:pt x="2563" y="1815"/>
                  <a:pt x="2563" y="1815"/>
                  <a:pt x="2564" y="1815"/>
                </a:cubicBezTo>
                <a:cubicBezTo>
                  <a:pt x="2565" y="1816"/>
                  <a:pt x="2565" y="1815"/>
                  <a:pt x="2565" y="1815"/>
                </a:cubicBezTo>
                <a:cubicBezTo>
                  <a:pt x="2565" y="1816"/>
                  <a:pt x="2564" y="1816"/>
                  <a:pt x="2565" y="1817"/>
                </a:cubicBezTo>
                <a:cubicBezTo>
                  <a:pt x="2565" y="1817"/>
                  <a:pt x="2565" y="1818"/>
                  <a:pt x="2565" y="1819"/>
                </a:cubicBezTo>
                <a:cubicBezTo>
                  <a:pt x="2564" y="1819"/>
                  <a:pt x="2564" y="1819"/>
                  <a:pt x="2564" y="1819"/>
                </a:cubicBezTo>
                <a:cubicBezTo>
                  <a:pt x="2564" y="1820"/>
                  <a:pt x="2563" y="1820"/>
                  <a:pt x="2562" y="1820"/>
                </a:cubicBezTo>
                <a:cubicBezTo>
                  <a:pt x="2561" y="1820"/>
                  <a:pt x="2562" y="1821"/>
                  <a:pt x="2561" y="1821"/>
                </a:cubicBezTo>
                <a:cubicBezTo>
                  <a:pt x="2561" y="1820"/>
                  <a:pt x="2561" y="1820"/>
                  <a:pt x="2561" y="1819"/>
                </a:cubicBezTo>
                <a:cubicBezTo>
                  <a:pt x="2561" y="1819"/>
                  <a:pt x="2560" y="1819"/>
                  <a:pt x="2560" y="1819"/>
                </a:cubicBezTo>
                <a:cubicBezTo>
                  <a:pt x="2559" y="1817"/>
                  <a:pt x="2561" y="1817"/>
                  <a:pt x="2561" y="1816"/>
                </a:cubicBezTo>
                <a:cubicBezTo>
                  <a:pt x="2561" y="1815"/>
                  <a:pt x="2560" y="1815"/>
                  <a:pt x="2560" y="1814"/>
                </a:cubicBezTo>
                <a:cubicBezTo>
                  <a:pt x="2560" y="1813"/>
                  <a:pt x="2560" y="1813"/>
                  <a:pt x="2560" y="1812"/>
                </a:cubicBezTo>
                <a:cubicBezTo>
                  <a:pt x="2559" y="1812"/>
                  <a:pt x="2559" y="1812"/>
                  <a:pt x="2558" y="1812"/>
                </a:cubicBezTo>
                <a:cubicBezTo>
                  <a:pt x="2558" y="1811"/>
                  <a:pt x="2558" y="1811"/>
                  <a:pt x="2558" y="1810"/>
                </a:cubicBezTo>
                <a:cubicBezTo>
                  <a:pt x="2557" y="1810"/>
                  <a:pt x="2556" y="1809"/>
                  <a:pt x="2556" y="1809"/>
                </a:cubicBezTo>
                <a:cubicBezTo>
                  <a:pt x="2555" y="1809"/>
                  <a:pt x="2555" y="1809"/>
                  <a:pt x="2555" y="1808"/>
                </a:cubicBezTo>
                <a:cubicBezTo>
                  <a:pt x="2554" y="1808"/>
                  <a:pt x="2554" y="1808"/>
                  <a:pt x="2553" y="1808"/>
                </a:cubicBezTo>
                <a:cubicBezTo>
                  <a:pt x="2552" y="1807"/>
                  <a:pt x="2553" y="1809"/>
                  <a:pt x="2552" y="1808"/>
                </a:cubicBezTo>
                <a:cubicBezTo>
                  <a:pt x="2552" y="1808"/>
                  <a:pt x="2551" y="1808"/>
                  <a:pt x="2551" y="1808"/>
                </a:cubicBezTo>
                <a:cubicBezTo>
                  <a:pt x="2550" y="1808"/>
                  <a:pt x="2550" y="1808"/>
                  <a:pt x="2549" y="1808"/>
                </a:cubicBezTo>
                <a:cubicBezTo>
                  <a:pt x="2548" y="1808"/>
                  <a:pt x="2547" y="1809"/>
                  <a:pt x="2547" y="1810"/>
                </a:cubicBezTo>
                <a:cubicBezTo>
                  <a:pt x="2546" y="1810"/>
                  <a:pt x="2546" y="1810"/>
                  <a:pt x="2546" y="1811"/>
                </a:cubicBezTo>
                <a:cubicBezTo>
                  <a:pt x="2546" y="1811"/>
                  <a:pt x="2546" y="1812"/>
                  <a:pt x="2546" y="1812"/>
                </a:cubicBezTo>
                <a:cubicBezTo>
                  <a:pt x="2546" y="1813"/>
                  <a:pt x="2545" y="1812"/>
                  <a:pt x="2545" y="1812"/>
                </a:cubicBezTo>
                <a:cubicBezTo>
                  <a:pt x="2545" y="1811"/>
                  <a:pt x="2545" y="1811"/>
                  <a:pt x="2545" y="1811"/>
                </a:cubicBezTo>
                <a:cubicBezTo>
                  <a:pt x="2545" y="1810"/>
                  <a:pt x="2545" y="1810"/>
                  <a:pt x="2545" y="1810"/>
                </a:cubicBezTo>
                <a:cubicBezTo>
                  <a:pt x="2545" y="1809"/>
                  <a:pt x="2544" y="1810"/>
                  <a:pt x="2544" y="1810"/>
                </a:cubicBezTo>
                <a:cubicBezTo>
                  <a:pt x="2544" y="1811"/>
                  <a:pt x="2543" y="1811"/>
                  <a:pt x="2543" y="1811"/>
                </a:cubicBezTo>
                <a:cubicBezTo>
                  <a:pt x="2543" y="1812"/>
                  <a:pt x="2543" y="1812"/>
                  <a:pt x="2543" y="1813"/>
                </a:cubicBezTo>
                <a:cubicBezTo>
                  <a:pt x="2544" y="1813"/>
                  <a:pt x="2546" y="1814"/>
                  <a:pt x="2546" y="1815"/>
                </a:cubicBezTo>
                <a:cubicBezTo>
                  <a:pt x="2545" y="1816"/>
                  <a:pt x="2544" y="1815"/>
                  <a:pt x="2544" y="1815"/>
                </a:cubicBezTo>
                <a:cubicBezTo>
                  <a:pt x="2543" y="1815"/>
                  <a:pt x="2544" y="1815"/>
                  <a:pt x="2544" y="1815"/>
                </a:cubicBezTo>
                <a:cubicBezTo>
                  <a:pt x="2544" y="1815"/>
                  <a:pt x="2545" y="1816"/>
                  <a:pt x="2544" y="1816"/>
                </a:cubicBezTo>
                <a:cubicBezTo>
                  <a:pt x="2543" y="1817"/>
                  <a:pt x="2542" y="1816"/>
                  <a:pt x="2542" y="1816"/>
                </a:cubicBezTo>
                <a:cubicBezTo>
                  <a:pt x="2540" y="1816"/>
                  <a:pt x="2539" y="1815"/>
                  <a:pt x="2538" y="1814"/>
                </a:cubicBezTo>
                <a:cubicBezTo>
                  <a:pt x="2537" y="1814"/>
                  <a:pt x="2537" y="1813"/>
                  <a:pt x="2536" y="1813"/>
                </a:cubicBezTo>
                <a:cubicBezTo>
                  <a:pt x="2536" y="1812"/>
                  <a:pt x="2535" y="1812"/>
                  <a:pt x="2535" y="1812"/>
                </a:cubicBezTo>
                <a:cubicBezTo>
                  <a:pt x="2535" y="1811"/>
                  <a:pt x="2534" y="1811"/>
                  <a:pt x="2535" y="1811"/>
                </a:cubicBezTo>
                <a:cubicBezTo>
                  <a:pt x="2535" y="1810"/>
                  <a:pt x="2535" y="1810"/>
                  <a:pt x="2535" y="1809"/>
                </a:cubicBezTo>
                <a:cubicBezTo>
                  <a:pt x="2534" y="1809"/>
                  <a:pt x="2534" y="1809"/>
                  <a:pt x="2534" y="1808"/>
                </a:cubicBezTo>
                <a:cubicBezTo>
                  <a:pt x="2534" y="1808"/>
                  <a:pt x="2534" y="1807"/>
                  <a:pt x="2533" y="1807"/>
                </a:cubicBezTo>
                <a:cubicBezTo>
                  <a:pt x="2533" y="1806"/>
                  <a:pt x="2533" y="1805"/>
                  <a:pt x="2532" y="1804"/>
                </a:cubicBezTo>
                <a:cubicBezTo>
                  <a:pt x="2532" y="1803"/>
                  <a:pt x="2532" y="1802"/>
                  <a:pt x="2533" y="1801"/>
                </a:cubicBezTo>
                <a:cubicBezTo>
                  <a:pt x="2533" y="1801"/>
                  <a:pt x="2535" y="1801"/>
                  <a:pt x="2534" y="1800"/>
                </a:cubicBezTo>
                <a:cubicBezTo>
                  <a:pt x="2534" y="1800"/>
                  <a:pt x="2533" y="1799"/>
                  <a:pt x="2533" y="1799"/>
                </a:cubicBezTo>
                <a:cubicBezTo>
                  <a:pt x="2531" y="1798"/>
                  <a:pt x="2532" y="1797"/>
                  <a:pt x="2531" y="1796"/>
                </a:cubicBezTo>
                <a:cubicBezTo>
                  <a:pt x="2531" y="1794"/>
                  <a:pt x="2530" y="1794"/>
                  <a:pt x="2530" y="1792"/>
                </a:cubicBezTo>
                <a:cubicBezTo>
                  <a:pt x="2530" y="1792"/>
                  <a:pt x="2530" y="1791"/>
                  <a:pt x="2529" y="1791"/>
                </a:cubicBezTo>
                <a:cubicBezTo>
                  <a:pt x="2529" y="1790"/>
                  <a:pt x="2528" y="1790"/>
                  <a:pt x="2528" y="1790"/>
                </a:cubicBezTo>
                <a:cubicBezTo>
                  <a:pt x="2528" y="1788"/>
                  <a:pt x="2527" y="1787"/>
                  <a:pt x="2529" y="1787"/>
                </a:cubicBezTo>
                <a:cubicBezTo>
                  <a:pt x="2530" y="1786"/>
                  <a:pt x="2529" y="1785"/>
                  <a:pt x="2530" y="1784"/>
                </a:cubicBezTo>
                <a:cubicBezTo>
                  <a:pt x="2530" y="1784"/>
                  <a:pt x="2530" y="1783"/>
                  <a:pt x="2531" y="1783"/>
                </a:cubicBezTo>
                <a:cubicBezTo>
                  <a:pt x="2531" y="1782"/>
                  <a:pt x="2532" y="1782"/>
                  <a:pt x="2532" y="1781"/>
                </a:cubicBezTo>
                <a:cubicBezTo>
                  <a:pt x="2532" y="1780"/>
                  <a:pt x="2533" y="1780"/>
                  <a:pt x="2532" y="1779"/>
                </a:cubicBezTo>
                <a:cubicBezTo>
                  <a:pt x="2532" y="1779"/>
                  <a:pt x="2532" y="1778"/>
                  <a:pt x="2531" y="1778"/>
                </a:cubicBezTo>
                <a:cubicBezTo>
                  <a:pt x="2530" y="1778"/>
                  <a:pt x="2531" y="1776"/>
                  <a:pt x="2532" y="1776"/>
                </a:cubicBezTo>
                <a:cubicBezTo>
                  <a:pt x="2532" y="1775"/>
                  <a:pt x="2533" y="1775"/>
                  <a:pt x="2533" y="1774"/>
                </a:cubicBezTo>
                <a:cubicBezTo>
                  <a:pt x="2534" y="1774"/>
                  <a:pt x="2535" y="1773"/>
                  <a:pt x="2536" y="1773"/>
                </a:cubicBezTo>
                <a:cubicBezTo>
                  <a:pt x="2537" y="1772"/>
                  <a:pt x="2539" y="1772"/>
                  <a:pt x="2540" y="1771"/>
                </a:cubicBezTo>
                <a:cubicBezTo>
                  <a:pt x="2541" y="1771"/>
                  <a:pt x="2541" y="1770"/>
                  <a:pt x="2541" y="1770"/>
                </a:cubicBezTo>
                <a:cubicBezTo>
                  <a:pt x="2541" y="1769"/>
                  <a:pt x="2542" y="1769"/>
                  <a:pt x="2542" y="1770"/>
                </a:cubicBezTo>
                <a:cubicBezTo>
                  <a:pt x="2542" y="1770"/>
                  <a:pt x="2542" y="1770"/>
                  <a:pt x="2542" y="1770"/>
                </a:cubicBezTo>
                <a:cubicBezTo>
                  <a:pt x="2541" y="1771"/>
                  <a:pt x="2541" y="1771"/>
                  <a:pt x="2541" y="1771"/>
                </a:cubicBezTo>
                <a:cubicBezTo>
                  <a:pt x="2541" y="1772"/>
                  <a:pt x="2539" y="1773"/>
                  <a:pt x="2539" y="1774"/>
                </a:cubicBezTo>
                <a:cubicBezTo>
                  <a:pt x="2539" y="1774"/>
                  <a:pt x="2540" y="1773"/>
                  <a:pt x="2540" y="1773"/>
                </a:cubicBezTo>
                <a:cubicBezTo>
                  <a:pt x="2541" y="1773"/>
                  <a:pt x="2541" y="1772"/>
                  <a:pt x="2541" y="1772"/>
                </a:cubicBezTo>
                <a:cubicBezTo>
                  <a:pt x="2542" y="1771"/>
                  <a:pt x="2543" y="1770"/>
                  <a:pt x="2544" y="1769"/>
                </a:cubicBezTo>
                <a:cubicBezTo>
                  <a:pt x="2544" y="1769"/>
                  <a:pt x="2544" y="1769"/>
                  <a:pt x="2544" y="1768"/>
                </a:cubicBezTo>
                <a:cubicBezTo>
                  <a:pt x="2544" y="1768"/>
                  <a:pt x="2544" y="1768"/>
                  <a:pt x="2543" y="1768"/>
                </a:cubicBezTo>
                <a:cubicBezTo>
                  <a:pt x="2543" y="1769"/>
                  <a:pt x="2543" y="1768"/>
                  <a:pt x="2543" y="1768"/>
                </a:cubicBezTo>
                <a:cubicBezTo>
                  <a:pt x="2544" y="1767"/>
                  <a:pt x="2544" y="1767"/>
                  <a:pt x="2544" y="1767"/>
                </a:cubicBezTo>
                <a:cubicBezTo>
                  <a:pt x="2544" y="1766"/>
                  <a:pt x="2544" y="1766"/>
                  <a:pt x="2543" y="1766"/>
                </a:cubicBezTo>
                <a:cubicBezTo>
                  <a:pt x="2543" y="1766"/>
                  <a:pt x="2543" y="1766"/>
                  <a:pt x="2543" y="1765"/>
                </a:cubicBezTo>
                <a:cubicBezTo>
                  <a:pt x="2544" y="1764"/>
                  <a:pt x="2546" y="1762"/>
                  <a:pt x="2546" y="1761"/>
                </a:cubicBezTo>
                <a:cubicBezTo>
                  <a:pt x="2548" y="1759"/>
                  <a:pt x="2548" y="1757"/>
                  <a:pt x="2549" y="1754"/>
                </a:cubicBezTo>
                <a:cubicBezTo>
                  <a:pt x="2549" y="1754"/>
                  <a:pt x="2550" y="1752"/>
                  <a:pt x="2550" y="1751"/>
                </a:cubicBezTo>
                <a:cubicBezTo>
                  <a:pt x="2550" y="1750"/>
                  <a:pt x="2548" y="1752"/>
                  <a:pt x="2548" y="1750"/>
                </a:cubicBezTo>
                <a:cubicBezTo>
                  <a:pt x="2548" y="1750"/>
                  <a:pt x="2548" y="1749"/>
                  <a:pt x="2548" y="1748"/>
                </a:cubicBezTo>
                <a:cubicBezTo>
                  <a:pt x="2547" y="1747"/>
                  <a:pt x="2545" y="1747"/>
                  <a:pt x="2545" y="1746"/>
                </a:cubicBezTo>
                <a:cubicBezTo>
                  <a:pt x="2545" y="1745"/>
                  <a:pt x="2545" y="1745"/>
                  <a:pt x="2544" y="1744"/>
                </a:cubicBezTo>
                <a:cubicBezTo>
                  <a:pt x="2544" y="1744"/>
                  <a:pt x="2543" y="1743"/>
                  <a:pt x="2543" y="1743"/>
                </a:cubicBezTo>
                <a:cubicBezTo>
                  <a:pt x="2543" y="1741"/>
                  <a:pt x="2543" y="1740"/>
                  <a:pt x="2543" y="1738"/>
                </a:cubicBezTo>
                <a:cubicBezTo>
                  <a:pt x="2544" y="1737"/>
                  <a:pt x="2544" y="1736"/>
                  <a:pt x="2544" y="1735"/>
                </a:cubicBezTo>
                <a:cubicBezTo>
                  <a:pt x="2544" y="1734"/>
                  <a:pt x="2544" y="1733"/>
                  <a:pt x="2544" y="1733"/>
                </a:cubicBezTo>
                <a:cubicBezTo>
                  <a:pt x="2544" y="1732"/>
                  <a:pt x="2545" y="1732"/>
                  <a:pt x="2545" y="1732"/>
                </a:cubicBezTo>
                <a:cubicBezTo>
                  <a:pt x="2546" y="1731"/>
                  <a:pt x="2546" y="1729"/>
                  <a:pt x="2546" y="1727"/>
                </a:cubicBezTo>
                <a:cubicBezTo>
                  <a:pt x="2546" y="1727"/>
                  <a:pt x="2545" y="1726"/>
                  <a:pt x="2545" y="1726"/>
                </a:cubicBezTo>
                <a:cubicBezTo>
                  <a:pt x="2544" y="1725"/>
                  <a:pt x="2545" y="1724"/>
                  <a:pt x="2545" y="1724"/>
                </a:cubicBezTo>
                <a:cubicBezTo>
                  <a:pt x="2545" y="1723"/>
                  <a:pt x="2543" y="1723"/>
                  <a:pt x="2543" y="1724"/>
                </a:cubicBezTo>
                <a:cubicBezTo>
                  <a:pt x="2542" y="1725"/>
                  <a:pt x="2542" y="1726"/>
                  <a:pt x="2542" y="1727"/>
                </a:cubicBezTo>
                <a:cubicBezTo>
                  <a:pt x="2541" y="1728"/>
                  <a:pt x="2540" y="1729"/>
                  <a:pt x="2539" y="1729"/>
                </a:cubicBezTo>
                <a:cubicBezTo>
                  <a:pt x="2537" y="1729"/>
                  <a:pt x="2536" y="1728"/>
                  <a:pt x="2534" y="1728"/>
                </a:cubicBezTo>
                <a:cubicBezTo>
                  <a:pt x="2534" y="1728"/>
                  <a:pt x="2533" y="1727"/>
                  <a:pt x="2532" y="1727"/>
                </a:cubicBezTo>
                <a:cubicBezTo>
                  <a:pt x="2532" y="1727"/>
                  <a:pt x="2531" y="1727"/>
                  <a:pt x="2531" y="1726"/>
                </a:cubicBezTo>
                <a:cubicBezTo>
                  <a:pt x="2530" y="1726"/>
                  <a:pt x="2529" y="1725"/>
                  <a:pt x="2527" y="1724"/>
                </a:cubicBezTo>
                <a:cubicBezTo>
                  <a:pt x="2527" y="1724"/>
                  <a:pt x="2526" y="1724"/>
                  <a:pt x="2526" y="1723"/>
                </a:cubicBezTo>
                <a:cubicBezTo>
                  <a:pt x="2525" y="1723"/>
                  <a:pt x="2525" y="1723"/>
                  <a:pt x="2524" y="1722"/>
                </a:cubicBezTo>
                <a:cubicBezTo>
                  <a:pt x="2523" y="1722"/>
                  <a:pt x="2522" y="1722"/>
                  <a:pt x="2521" y="1722"/>
                </a:cubicBezTo>
                <a:cubicBezTo>
                  <a:pt x="2521" y="1722"/>
                  <a:pt x="2520" y="1723"/>
                  <a:pt x="2519" y="1722"/>
                </a:cubicBezTo>
                <a:cubicBezTo>
                  <a:pt x="2519" y="1722"/>
                  <a:pt x="2520" y="1721"/>
                  <a:pt x="2519" y="1721"/>
                </a:cubicBezTo>
                <a:cubicBezTo>
                  <a:pt x="2517" y="1720"/>
                  <a:pt x="2517" y="1723"/>
                  <a:pt x="2517" y="1723"/>
                </a:cubicBezTo>
                <a:cubicBezTo>
                  <a:pt x="2515" y="1724"/>
                  <a:pt x="2515" y="1723"/>
                  <a:pt x="2514" y="1722"/>
                </a:cubicBezTo>
                <a:cubicBezTo>
                  <a:pt x="2513" y="1722"/>
                  <a:pt x="2512" y="1722"/>
                  <a:pt x="2512" y="1723"/>
                </a:cubicBezTo>
                <a:cubicBezTo>
                  <a:pt x="2511" y="1724"/>
                  <a:pt x="2512" y="1724"/>
                  <a:pt x="2512" y="1725"/>
                </a:cubicBezTo>
                <a:cubicBezTo>
                  <a:pt x="2513" y="1727"/>
                  <a:pt x="2512" y="1729"/>
                  <a:pt x="2511" y="1730"/>
                </a:cubicBezTo>
                <a:cubicBezTo>
                  <a:pt x="2511" y="1731"/>
                  <a:pt x="2510" y="1732"/>
                  <a:pt x="2510" y="1733"/>
                </a:cubicBezTo>
                <a:cubicBezTo>
                  <a:pt x="2510" y="1734"/>
                  <a:pt x="2510" y="1734"/>
                  <a:pt x="2510" y="1735"/>
                </a:cubicBezTo>
                <a:cubicBezTo>
                  <a:pt x="2510" y="1736"/>
                  <a:pt x="2510" y="1736"/>
                  <a:pt x="2510" y="1737"/>
                </a:cubicBezTo>
                <a:cubicBezTo>
                  <a:pt x="2510" y="1738"/>
                  <a:pt x="2509" y="1739"/>
                  <a:pt x="2509" y="1740"/>
                </a:cubicBezTo>
                <a:cubicBezTo>
                  <a:pt x="2508" y="1741"/>
                  <a:pt x="2507" y="1743"/>
                  <a:pt x="2509" y="1744"/>
                </a:cubicBezTo>
                <a:cubicBezTo>
                  <a:pt x="2509" y="1744"/>
                  <a:pt x="2509" y="1744"/>
                  <a:pt x="2510" y="1745"/>
                </a:cubicBezTo>
                <a:cubicBezTo>
                  <a:pt x="2510" y="1746"/>
                  <a:pt x="2510" y="1746"/>
                  <a:pt x="2510" y="1747"/>
                </a:cubicBezTo>
                <a:cubicBezTo>
                  <a:pt x="2510" y="1747"/>
                  <a:pt x="2509" y="1748"/>
                  <a:pt x="2509" y="1748"/>
                </a:cubicBezTo>
                <a:cubicBezTo>
                  <a:pt x="2509" y="1749"/>
                  <a:pt x="2509" y="1750"/>
                  <a:pt x="2509" y="1750"/>
                </a:cubicBezTo>
                <a:cubicBezTo>
                  <a:pt x="2509" y="1751"/>
                  <a:pt x="2510" y="1752"/>
                  <a:pt x="2510" y="1752"/>
                </a:cubicBezTo>
                <a:cubicBezTo>
                  <a:pt x="2510" y="1754"/>
                  <a:pt x="2510" y="1755"/>
                  <a:pt x="2509" y="1757"/>
                </a:cubicBezTo>
                <a:cubicBezTo>
                  <a:pt x="2509" y="1757"/>
                  <a:pt x="2508" y="1757"/>
                  <a:pt x="2508" y="1758"/>
                </a:cubicBezTo>
                <a:cubicBezTo>
                  <a:pt x="2507" y="1758"/>
                  <a:pt x="2508" y="1759"/>
                  <a:pt x="2508" y="1759"/>
                </a:cubicBezTo>
                <a:cubicBezTo>
                  <a:pt x="2508" y="1761"/>
                  <a:pt x="2506" y="1761"/>
                  <a:pt x="2506" y="1762"/>
                </a:cubicBezTo>
                <a:cubicBezTo>
                  <a:pt x="2506" y="1763"/>
                  <a:pt x="2507" y="1764"/>
                  <a:pt x="2507" y="1765"/>
                </a:cubicBezTo>
                <a:cubicBezTo>
                  <a:pt x="2507" y="1766"/>
                  <a:pt x="2507" y="1766"/>
                  <a:pt x="2507" y="1767"/>
                </a:cubicBezTo>
                <a:cubicBezTo>
                  <a:pt x="2508" y="1768"/>
                  <a:pt x="2508" y="1769"/>
                  <a:pt x="2508" y="1770"/>
                </a:cubicBezTo>
                <a:cubicBezTo>
                  <a:pt x="2508" y="1771"/>
                  <a:pt x="2508" y="1771"/>
                  <a:pt x="2508" y="1772"/>
                </a:cubicBezTo>
                <a:cubicBezTo>
                  <a:pt x="2508" y="1773"/>
                  <a:pt x="2506" y="1774"/>
                  <a:pt x="2504" y="1774"/>
                </a:cubicBezTo>
                <a:cubicBezTo>
                  <a:pt x="2504" y="1774"/>
                  <a:pt x="2504" y="1773"/>
                  <a:pt x="2503" y="1773"/>
                </a:cubicBezTo>
                <a:cubicBezTo>
                  <a:pt x="2503" y="1773"/>
                  <a:pt x="2502" y="1773"/>
                  <a:pt x="2503" y="1772"/>
                </a:cubicBezTo>
                <a:cubicBezTo>
                  <a:pt x="2503" y="1772"/>
                  <a:pt x="2503" y="1771"/>
                  <a:pt x="2503" y="1771"/>
                </a:cubicBezTo>
                <a:cubicBezTo>
                  <a:pt x="2502" y="1771"/>
                  <a:pt x="2502" y="1771"/>
                  <a:pt x="2501" y="1771"/>
                </a:cubicBezTo>
                <a:cubicBezTo>
                  <a:pt x="2501" y="1771"/>
                  <a:pt x="2501" y="1770"/>
                  <a:pt x="2500" y="1770"/>
                </a:cubicBezTo>
                <a:cubicBezTo>
                  <a:pt x="2500" y="1770"/>
                  <a:pt x="2499" y="1770"/>
                  <a:pt x="2499" y="1769"/>
                </a:cubicBezTo>
                <a:cubicBezTo>
                  <a:pt x="2499" y="1769"/>
                  <a:pt x="2500" y="1767"/>
                  <a:pt x="2499" y="1767"/>
                </a:cubicBezTo>
                <a:cubicBezTo>
                  <a:pt x="2497" y="1767"/>
                  <a:pt x="2496" y="1769"/>
                  <a:pt x="2497" y="1771"/>
                </a:cubicBezTo>
                <a:close/>
                <a:moveTo>
                  <a:pt x="2522" y="1805"/>
                </a:moveTo>
                <a:cubicBezTo>
                  <a:pt x="2522" y="1804"/>
                  <a:pt x="2523" y="1804"/>
                  <a:pt x="2523" y="1804"/>
                </a:cubicBezTo>
                <a:cubicBezTo>
                  <a:pt x="2524" y="1805"/>
                  <a:pt x="2524" y="1805"/>
                  <a:pt x="2524" y="1805"/>
                </a:cubicBezTo>
                <a:cubicBezTo>
                  <a:pt x="2524" y="1806"/>
                  <a:pt x="2524" y="1806"/>
                  <a:pt x="2525" y="1807"/>
                </a:cubicBezTo>
                <a:cubicBezTo>
                  <a:pt x="2525" y="1807"/>
                  <a:pt x="2524" y="1803"/>
                  <a:pt x="2526" y="1805"/>
                </a:cubicBezTo>
                <a:cubicBezTo>
                  <a:pt x="2526" y="1805"/>
                  <a:pt x="2527" y="1806"/>
                  <a:pt x="2527" y="1806"/>
                </a:cubicBezTo>
                <a:cubicBezTo>
                  <a:pt x="2527" y="1807"/>
                  <a:pt x="2526" y="1807"/>
                  <a:pt x="2526" y="1807"/>
                </a:cubicBezTo>
                <a:cubicBezTo>
                  <a:pt x="2526" y="1808"/>
                  <a:pt x="2526" y="1808"/>
                  <a:pt x="2526" y="1809"/>
                </a:cubicBezTo>
                <a:cubicBezTo>
                  <a:pt x="2526" y="1809"/>
                  <a:pt x="2527" y="1808"/>
                  <a:pt x="2528" y="1808"/>
                </a:cubicBezTo>
                <a:cubicBezTo>
                  <a:pt x="2528" y="1807"/>
                  <a:pt x="2528" y="1807"/>
                  <a:pt x="2529" y="1806"/>
                </a:cubicBezTo>
                <a:cubicBezTo>
                  <a:pt x="2530" y="1806"/>
                  <a:pt x="2530" y="1807"/>
                  <a:pt x="2529" y="1808"/>
                </a:cubicBezTo>
                <a:cubicBezTo>
                  <a:pt x="2529" y="1808"/>
                  <a:pt x="2528" y="1808"/>
                  <a:pt x="2528" y="1808"/>
                </a:cubicBezTo>
                <a:cubicBezTo>
                  <a:pt x="2527" y="1809"/>
                  <a:pt x="2527" y="1809"/>
                  <a:pt x="2527" y="1809"/>
                </a:cubicBezTo>
                <a:cubicBezTo>
                  <a:pt x="2527" y="1810"/>
                  <a:pt x="2526" y="1810"/>
                  <a:pt x="2526" y="1810"/>
                </a:cubicBezTo>
                <a:cubicBezTo>
                  <a:pt x="2525" y="1810"/>
                  <a:pt x="2524" y="1811"/>
                  <a:pt x="2524" y="1811"/>
                </a:cubicBezTo>
                <a:cubicBezTo>
                  <a:pt x="2524" y="1811"/>
                  <a:pt x="2524" y="1810"/>
                  <a:pt x="2524" y="1810"/>
                </a:cubicBezTo>
                <a:cubicBezTo>
                  <a:pt x="2524" y="1810"/>
                  <a:pt x="2524" y="1809"/>
                  <a:pt x="2523" y="1809"/>
                </a:cubicBezTo>
                <a:cubicBezTo>
                  <a:pt x="2523" y="1809"/>
                  <a:pt x="2523" y="1809"/>
                  <a:pt x="2523" y="1808"/>
                </a:cubicBezTo>
                <a:cubicBezTo>
                  <a:pt x="2522" y="1808"/>
                  <a:pt x="2522" y="1808"/>
                  <a:pt x="2522" y="1807"/>
                </a:cubicBezTo>
                <a:cubicBezTo>
                  <a:pt x="2521" y="1807"/>
                  <a:pt x="2521" y="1806"/>
                  <a:pt x="2522" y="1805"/>
                </a:cubicBezTo>
                <a:close/>
                <a:moveTo>
                  <a:pt x="2521" y="1813"/>
                </a:moveTo>
                <a:cubicBezTo>
                  <a:pt x="2522" y="1813"/>
                  <a:pt x="2521" y="1813"/>
                  <a:pt x="2522" y="1814"/>
                </a:cubicBezTo>
                <a:cubicBezTo>
                  <a:pt x="2522" y="1814"/>
                  <a:pt x="2522" y="1814"/>
                  <a:pt x="2522" y="1814"/>
                </a:cubicBezTo>
                <a:cubicBezTo>
                  <a:pt x="2522" y="1814"/>
                  <a:pt x="2522" y="1815"/>
                  <a:pt x="2522" y="1815"/>
                </a:cubicBezTo>
                <a:cubicBezTo>
                  <a:pt x="2522" y="1815"/>
                  <a:pt x="2521" y="1815"/>
                  <a:pt x="2521" y="1816"/>
                </a:cubicBezTo>
                <a:cubicBezTo>
                  <a:pt x="2521" y="1816"/>
                  <a:pt x="2521" y="1817"/>
                  <a:pt x="2520" y="1817"/>
                </a:cubicBezTo>
                <a:cubicBezTo>
                  <a:pt x="2520" y="1817"/>
                  <a:pt x="2519" y="1816"/>
                  <a:pt x="2519" y="1816"/>
                </a:cubicBezTo>
                <a:cubicBezTo>
                  <a:pt x="2519" y="1815"/>
                  <a:pt x="2520" y="1814"/>
                  <a:pt x="2519" y="1814"/>
                </a:cubicBezTo>
                <a:cubicBezTo>
                  <a:pt x="2518" y="1812"/>
                  <a:pt x="2520" y="1812"/>
                  <a:pt x="2521" y="1813"/>
                </a:cubicBezTo>
                <a:close/>
                <a:moveTo>
                  <a:pt x="2545" y="1800"/>
                </a:moveTo>
                <a:cubicBezTo>
                  <a:pt x="2546" y="1801"/>
                  <a:pt x="2548" y="1801"/>
                  <a:pt x="2548" y="1801"/>
                </a:cubicBezTo>
                <a:cubicBezTo>
                  <a:pt x="2548" y="1799"/>
                  <a:pt x="2546" y="1800"/>
                  <a:pt x="2545" y="1800"/>
                </a:cubicBezTo>
                <a:close/>
                <a:moveTo>
                  <a:pt x="2540" y="1812"/>
                </a:moveTo>
                <a:cubicBezTo>
                  <a:pt x="2540" y="1813"/>
                  <a:pt x="2542" y="1815"/>
                  <a:pt x="2543" y="1814"/>
                </a:cubicBezTo>
                <a:cubicBezTo>
                  <a:pt x="2544" y="1814"/>
                  <a:pt x="2542" y="1813"/>
                  <a:pt x="2542" y="1812"/>
                </a:cubicBezTo>
                <a:cubicBezTo>
                  <a:pt x="2541" y="1812"/>
                  <a:pt x="2541" y="1812"/>
                  <a:pt x="2541" y="1812"/>
                </a:cubicBezTo>
                <a:cubicBezTo>
                  <a:pt x="2540" y="1811"/>
                  <a:pt x="2539" y="1811"/>
                  <a:pt x="2539" y="1810"/>
                </a:cubicBezTo>
                <a:cubicBezTo>
                  <a:pt x="2538" y="1810"/>
                  <a:pt x="2538" y="1810"/>
                  <a:pt x="2538" y="1811"/>
                </a:cubicBezTo>
                <a:cubicBezTo>
                  <a:pt x="2539" y="1811"/>
                  <a:pt x="2539" y="1812"/>
                  <a:pt x="2540" y="1812"/>
                </a:cubicBezTo>
                <a:close/>
                <a:moveTo>
                  <a:pt x="2538" y="1802"/>
                </a:moveTo>
                <a:cubicBezTo>
                  <a:pt x="2539" y="1802"/>
                  <a:pt x="2539" y="1801"/>
                  <a:pt x="2539" y="1801"/>
                </a:cubicBezTo>
                <a:cubicBezTo>
                  <a:pt x="2540" y="1800"/>
                  <a:pt x="2540" y="1799"/>
                  <a:pt x="2539" y="1798"/>
                </a:cubicBezTo>
                <a:cubicBezTo>
                  <a:pt x="2539" y="1798"/>
                  <a:pt x="2539" y="1797"/>
                  <a:pt x="2539" y="1797"/>
                </a:cubicBezTo>
                <a:cubicBezTo>
                  <a:pt x="2539" y="1796"/>
                  <a:pt x="2540" y="1796"/>
                  <a:pt x="2540" y="1795"/>
                </a:cubicBezTo>
                <a:cubicBezTo>
                  <a:pt x="2539" y="1795"/>
                  <a:pt x="2540" y="1795"/>
                  <a:pt x="2540" y="1795"/>
                </a:cubicBezTo>
                <a:cubicBezTo>
                  <a:pt x="2541" y="1795"/>
                  <a:pt x="2540" y="1795"/>
                  <a:pt x="2540" y="1794"/>
                </a:cubicBezTo>
                <a:cubicBezTo>
                  <a:pt x="2539" y="1793"/>
                  <a:pt x="2538" y="1794"/>
                  <a:pt x="2537" y="1794"/>
                </a:cubicBezTo>
                <a:cubicBezTo>
                  <a:pt x="2536" y="1794"/>
                  <a:pt x="2536" y="1795"/>
                  <a:pt x="2536" y="1795"/>
                </a:cubicBezTo>
                <a:cubicBezTo>
                  <a:pt x="2536" y="1795"/>
                  <a:pt x="2536" y="1796"/>
                  <a:pt x="2536" y="1796"/>
                </a:cubicBezTo>
                <a:cubicBezTo>
                  <a:pt x="2537" y="1796"/>
                  <a:pt x="2537" y="1796"/>
                  <a:pt x="2537" y="1797"/>
                </a:cubicBezTo>
                <a:cubicBezTo>
                  <a:pt x="2537" y="1797"/>
                  <a:pt x="2537" y="1797"/>
                  <a:pt x="2537" y="1798"/>
                </a:cubicBezTo>
                <a:cubicBezTo>
                  <a:pt x="2538" y="1798"/>
                  <a:pt x="2538" y="1799"/>
                  <a:pt x="2538" y="1799"/>
                </a:cubicBezTo>
                <a:cubicBezTo>
                  <a:pt x="2538" y="1799"/>
                  <a:pt x="2538" y="1799"/>
                  <a:pt x="2539" y="1800"/>
                </a:cubicBezTo>
                <a:cubicBezTo>
                  <a:pt x="2539" y="1800"/>
                  <a:pt x="2538" y="1800"/>
                  <a:pt x="2538" y="1800"/>
                </a:cubicBezTo>
                <a:cubicBezTo>
                  <a:pt x="2537" y="1801"/>
                  <a:pt x="2538" y="1801"/>
                  <a:pt x="2538" y="1802"/>
                </a:cubicBezTo>
                <a:close/>
                <a:moveTo>
                  <a:pt x="2598" y="1841"/>
                </a:moveTo>
                <a:cubicBezTo>
                  <a:pt x="2598" y="1841"/>
                  <a:pt x="2597" y="1842"/>
                  <a:pt x="2597" y="1842"/>
                </a:cubicBezTo>
                <a:cubicBezTo>
                  <a:pt x="2597" y="1842"/>
                  <a:pt x="2598" y="1842"/>
                  <a:pt x="2598" y="1842"/>
                </a:cubicBezTo>
                <a:cubicBezTo>
                  <a:pt x="2599" y="1842"/>
                  <a:pt x="2599" y="1842"/>
                  <a:pt x="2598" y="1842"/>
                </a:cubicBezTo>
                <a:cubicBezTo>
                  <a:pt x="2598" y="1842"/>
                  <a:pt x="2599" y="1841"/>
                  <a:pt x="2598" y="1841"/>
                </a:cubicBezTo>
                <a:close/>
                <a:moveTo>
                  <a:pt x="2599" y="1886"/>
                </a:moveTo>
                <a:cubicBezTo>
                  <a:pt x="2600" y="1887"/>
                  <a:pt x="2600" y="1889"/>
                  <a:pt x="2600" y="1890"/>
                </a:cubicBezTo>
                <a:cubicBezTo>
                  <a:pt x="2601" y="1890"/>
                  <a:pt x="2601" y="1890"/>
                  <a:pt x="2601" y="1889"/>
                </a:cubicBezTo>
                <a:cubicBezTo>
                  <a:pt x="2601" y="1889"/>
                  <a:pt x="2601" y="1888"/>
                  <a:pt x="2601" y="1888"/>
                </a:cubicBezTo>
                <a:cubicBezTo>
                  <a:pt x="2602" y="1888"/>
                  <a:pt x="2603" y="1889"/>
                  <a:pt x="2603" y="1888"/>
                </a:cubicBezTo>
                <a:cubicBezTo>
                  <a:pt x="2604" y="1887"/>
                  <a:pt x="2603" y="1886"/>
                  <a:pt x="2603" y="1886"/>
                </a:cubicBezTo>
                <a:cubicBezTo>
                  <a:pt x="2602" y="1885"/>
                  <a:pt x="2602" y="1883"/>
                  <a:pt x="2602" y="1883"/>
                </a:cubicBezTo>
                <a:cubicBezTo>
                  <a:pt x="2602" y="1882"/>
                  <a:pt x="2601" y="1882"/>
                  <a:pt x="2601" y="1881"/>
                </a:cubicBezTo>
                <a:cubicBezTo>
                  <a:pt x="2601" y="1881"/>
                  <a:pt x="2601" y="1880"/>
                  <a:pt x="2600" y="1880"/>
                </a:cubicBezTo>
                <a:cubicBezTo>
                  <a:pt x="2600" y="1879"/>
                  <a:pt x="2599" y="1880"/>
                  <a:pt x="2598" y="1878"/>
                </a:cubicBezTo>
                <a:cubicBezTo>
                  <a:pt x="2598" y="1877"/>
                  <a:pt x="2598" y="1877"/>
                  <a:pt x="2599" y="1876"/>
                </a:cubicBezTo>
                <a:cubicBezTo>
                  <a:pt x="2599" y="1875"/>
                  <a:pt x="2599" y="1875"/>
                  <a:pt x="2599" y="1874"/>
                </a:cubicBezTo>
                <a:cubicBezTo>
                  <a:pt x="2599" y="1874"/>
                  <a:pt x="2599" y="1874"/>
                  <a:pt x="2599" y="1873"/>
                </a:cubicBezTo>
                <a:cubicBezTo>
                  <a:pt x="2599" y="1873"/>
                  <a:pt x="2599" y="1873"/>
                  <a:pt x="2599" y="1872"/>
                </a:cubicBezTo>
                <a:cubicBezTo>
                  <a:pt x="2599" y="1872"/>
                  <a:pt x="2599" y="1871"/>
                  <a:pt x="2599" y="1871"/>
                </a:cubicBezTo>
                <a:cubicBezTo>
                  <a:pt x="2599" y="1870"/>
                  <a:pt x="2599" y="1869"/>
                  <a:pt x="2598" y="1869"/>
                </a:cubicBezTo>
                <a:cubicBezTo>
                  <a:pt x="2598" y="1869"/>
                  <a:pt x="2598" y="1868"/>
                  <a:pt x="2597" y="1868"/>
                </a:cubicBezTo>
                <a:cubicBezTo>
                  <a:pt x="2597" y="1867"/>
                  <a:pt x="2597" y="1867"/>
                  <a:pt x="2597" y="1866"/>
                </a:cubicBezTo>
                <a:cubicBezTo>
                  <a:pt x="2597" y="1866"/>
                  <a:pt x="2597" y="1866"/>
                  <a:pt x="2597" y="1865"/>
                </a:cubicBezTo>
                <a:cubicBezTo>
                  <a:pt x="2596" y="1865"/>
                  <a:pt x="2596" y="1865"/>
                  <a:pt x="2596" y="1865"/>
                </a:cubicBezTo>
                <a:cubicBezTo>
                  <a:pt x="2595" y="1866"/>
                  <a:pt x="2595" y="1865"/>
                  <a:pt x="2594" y="1866"/>
                </a:cubicBezTo>
                <a:cubicBezTo>
                  <a:pt x="2593" y="1867"/>
                  <a:pt x="2593" y="1868"/>
                  <a:pt x="2591" y="1868"/>
                </a:cubicBezTo>
                <a:cubicBezTo>
                  <a:pt x="2590" y="1868"/>
                  <a:pt x="2589" y="1867"/>
                  <a:pt x="2589" y="1866"/>
                </a:cubicBezTo>
                <a:cubicBezTo>
                  <a:pt x="2589" y="1865"/>
                  <a:pt x="2588" y="1864"/>
                  <a:pt x="2588" y="1865"/>
                </a:cubicBezTo>
                <a:cubicBezTo>
                  <a:pt x="2588" y="1865"/>
                  <a:pt x="2588" y="1866"/>
                  <a:pt x="2588" y="1866"/>
                </a:cubicBezTo>
                <a:cubicBezTo>
                  <a:pt x="2587" y="1866"/>
                  <a:pt x="2587" y="1865"/>
                  <a:pt x="2586" y="1864"/>
                </a:cubicBezTo>
                <a:cubicBezTo>
                  <a:pt x="2586" y="1864"/>
                  <a:pt x="2586" y="1863"/>
                  <a:pt x="2585" y="1863"/>
                </a:cubicBezTo>
                <a:cubicBezTo>
                  <a:pt x="2585" y="1863"/>
                  <a:pt x="2585" y="1863"/>
                  <a:pt x="2585" y="1863"/>
                </a:cubicBezTo>
                <a:cubicBezTo>
                  <a:pt x="2584" y="1864"/>
                  <a:pt x="2585" y="1864"/>
                  <a:pt x="2585" y="1865"/>
                </a:cubicBezTo>
                <a:cubicBezTo>
                  <a:pt x="2585" y="1866"/>
                  <a:pt x="2585" y="1866"/>
                  <a:pt x="2586" y="1867"/>
                </a:cubicBezTo>
                <a:cubicBezTo>
                  <a:pt x="2586" y="1867"/>
                  <a:pt x="2586" y="1868"/>
                  <a:pt x="2586" y="1868"/>
                </a:cubicBezTo>
                <a:cubicBezTo>
                  <a:pt x="2586" y="1869"/>
                  <a:pt x="2586" y="1869"/>
                  <a:pt x="2586" y="1870"/>
                </a:cubicBezTo>
                <a:cubicBezTo>
                  <a:pt x="2586" y="1871"/>
                  <a:pt x="2587" y="1871"/>
                  <a:pt x="2586" y="1872"/>
                </a:cubicBezTo>
                <a:cubicBezTo>
                  <a:pt x="2586" y="1873"/>
                  <a:pt x="2587" y="1873"/>
                  <a:pt x="2587" y="1874"/>
                </a:cubicBezTo>
                <a:cubicBezTo>
                  <a:pt x="2587" y="1874"/>
                  <a:pt x="2587" y="1875"/>
                  <a:pt x="2587" y="1875"/>
                </a:cubicBezTo>
                <a:cubicBezTo>
                  <a:pt x="2587" y="1876"/>
                  <a:pt x="2588" y="1876"/>
                  <a:pt x="2588" y="1876"/>
                </a:cubicBezTo>
                <a:cubicBezTo>
                  <a:pt x="2589" y="1877"/>
                  <a:pt x="2589" y="1875"/>
                  <a:pt x="2589" y="1875"/>
                </a:cubicBezTo>
                <a:cubicBezTo>
                  <a:pt x="2590" y="1873"/>
                  <a:pt x="2591" y="1874"/>
                  <a:pt x="2592" y="1875"/>
                </a:cubicBezTo>
                <a:cubicBezTo>
                  <a:pt x="2593" y="1876"/>
                  <a:pt x="2594" y="1877"/>
                  <a:pt x="2594" y="1878"/>
                </a:cubicBezTo>
                <a:cubicBezTo>
                  <a:pt x="2595" y="1880"/>
                  <a:pt x="2594" y="1881"/>
                  <a:pt x="2594" y="1882"/>
                </a:cubicBezTo>
                <a:cubicBezTo>
                  <a:pt x="2594" y="1883"/>
                  <a:pt x="2593" y="1884"/>
                  <a:pt x="2593" y="1886"/>
                </a:cubicBezTo>
                <a:cubicBezTo>
                  <a:pt x="2593" y="1887"/>
                  <a:pt x="2594" y="1887"/>
                  <a:pt x="2594" y="1888"/>
                </a:cubicBezTo>
                <a:cubicBezTo>
                  <a:pt x="2594" y="1889"/>
                  <a:pt x="2594" y="1889"/>
                  <a:pt x="2594" y="1890"/>
                </a:cubicBezTo>
                <a:cubicBezTo>
                  <a:pt x="2594" y="1891"/>
                  <a:pt x="2595" y="1891"/>
                  <a:pt x="2595" y="1891"/>
                </a:cubicBezTo>
                <a:cubicBezTo>
                  <a:pt x="2596" y="1891"/>
                  <a:pt x="2596" y="1891"/>
                  <a:pt x="2596" y="1891"/>
                </a:cubicBezTo>
                <a:cubicBezTo>
                  <a:pt x="2597" y="1892"/>
                  <a:pt x="2597" y="1892"/>
                  <a:pt x="2598" y="1892"/>
                </a:cubicBezTo>
                <a:cubicBezTo>
                  <a:pt x="2598" y="1893"/>
                  <a:pt x="2598" y="1893"/>
                  <a:pt x="2599" y="1893"/>
                </a:cubicBezTo>
                <a:cubicBezTo>
                  <a:pt x="2599" y="1893"/>
                  <a:pt x="2599" y="1892"/>
                  <a:pt x="2599" y="1891"/>
                </a:cubicBezTo>
                <a:cubicBezTo>
                  <a:pt x="2599" y="1891"/>
                  <a:pt x="2598" y="1890"/>
                  <a:pt x="2598" y="1890"/>
                </a:cubicBezTo>
                <a:cubicBezTo>
                  <a:pt x="2598" y="1889"/>
                  <a:pt x="2598" y="1888"/>
                  <a:pt x="2598" y="1887"/>
                </a:cubicBezTo>
                <a:cubicBezTo>
                  <a:pt x="2598" y="1887"/>
                  <a:pt x="2598" y="1886"/>
                  <a:pt x="2598" y="1886"/>
                </a:cubicBezTo>
                <a:cubicBezTo>
                  <a:pt x="2599" y="1886"/>
                  <a:pt x="2599" y="1886"/>
                  <a:pt x="2599" y="1886"/>
                </a:cubicBezTo>
                <a:close/>
                <a:moveTo>
                  <a:pt x="2593" y="1909"/>
                </a:moveTo>
                <a:cubicBezTo>
                  <a:pt x="2592" y="1909"/>
                  <a:pt x="2591" y="1910"/>
                  <a:pt x="2592" y="1911"/>
                </a:cubicBezTo>
                <a:cubicBezTo>
                  <a:pt x="2592" y="1911"/>
                  <a:pt x="2593" y="1911"/>
                  <a:pt x="2593" y="1912"/>
                </a:cubicBezTo>
                <a:cubicBezTo>
                  <a:pt x="2594" y="1912"/>
                  <a:pt x="2594" y="1912"/>
                  <a:pt x="2594" y="1912"/>
                </a:cubicBezTo>
                <a:cubicBezTo>
                  <a:pt x="2595" y="1912"/>
                  <a:pt x="2595" y="1910"/>
                  <a:pt x="2595" y="1910"/>
                </a:cubicBezTo>
                <a:cubicBezTo>
                  <a:pt x="2594" y="1909"/>
                  <a:pt x="2594" y="1910"/>
                  <a:pt x="2594" y="1909"/>
                </a:cubicBezTo>
                <a:cubicBezTo>
                  <a:pt x="2593" y="1909"/>
                  <a:pt x="2593" y="1909"/>
                  <a:pt x="2593" y="1909"/>
                </a:cubicBezTo>
                <a:close/>
                <a:moveTo>
                  <a:pt x="2572" y="1909"/>
                </a:moveTo>
                <a:cubicBezTo>
                  <a:pt x="2572" y="1909"/>
                  <a:pt x="2572" y="1908"/>
                  <a:pt x="2571" y="1908"/>
                </a:cubicBezTo>
                <a:cubicBezTo>
                  <a:pt x="2570" y="1908"/>
                  <a:pt x="2570" y="1910"/>
                  <a:pt x="2570" y="1910"/>
                </a:cubicBezTo>
                <a:cubicBezTo>
                  <a:pt x="2570" y="1910"/>
                  <a:pt x="2568" y="1910"/>
                  <a:pt x="2568" y="1911"/>
                </a:cubicBezTo>
                <a:cubicBezTo>
                  <a:pt x="2569" y="1912"/>
                  <a:pt x="2570" y="1911"/>
                  <a:pt x="2570" y="1912"/>
                </a:cubicBezTo>
                <a:cubicBezTo>
                  <a:pt x="2571" y="1912"/>
                  <a:pt x="2571" y="1912"/>
                  <a:pt x="2572" y="1912"/>
                </a:cubicBezTo>
                <a:cubicBezTo>
                  <a:pt x="2573" y="1912"/>
                  <a:pt x="2574" y="1911"/>
                  <a:pt x="2573" y="1911"/>
                </a:cubicBezTo>
                <a:cubicBezTo>
                  <a:pt x="2573" y="1911"/>
                  <a:pt x="2572" y="1910"/>
                  <a:pt x="2573" y="1910"/>
                </a:cubicBezTo>
                <a:cubicBezTo>
                  <a:pt x="2573" y="1910"/>
                  <a:pt x="2573" y="1909"/>
                  <a:pt x="2572" y="1909"/>
                </a:cubicBezTo>
                <a:close/>
                <a:moveTo>
                  <a:pt x="2614" y="1879"/>
                </a:moveTo>
                <a:cubicBezTo>
                  <a:pt x="2614" y="1878"/>
                  <a:pt x="2613" y="1879"/>
                  <a:pt x="2612" y="1878"/>
                </a:cubicBezTo>
                <a:cubicBezTo>
                  <a:pt x="2612" y="1878"/>
                  <a:pt x="2612" y="1878"/>
                  <a:pt x="2612" y="1877"/>
                </a:cubicBezTo>
                <a:cubicBezTo>
                  <a:pt x="2612" y="1877"/>
                  <a:pt x="2612" y="1877"/>
                  <a:pt x="2611" y="1877"/>
                </a:cubicBezTo>
                <a:cubicBezTo>
                  <a:pt x="2611" y="1878"/>
                  <a:pt x="2612" y="1879"/>
                  <a:pt x="2612" y="1879"/>
                </a:cubicBezTo>
                <a:cubicBezTo>
                  <a:pt x="2613" y="1879"/>
                  <a:pt x="2615" y="1880"/>
                  <a:pt x="2614" y="1879"/>
                </a:cubicBezTo>
                <a:close/>
                <a:moveTo>
                  <a:pt x="2588" y="1843"/>
                </a:moveTo>
                <a:cubicBezTo>
                  <a:pt x="2587" y="1843"/>
                  <a:pt x="2587" y="1844"/>
                  <a:pt x="2587" y="1843"/>
                </a:cubicBezTo>
                <a:cubicBezTo>
                  <a:pt x="2587" y="1843"/>
                  <a:pt x="2587" y="1843"/>
                  <a:pt x="2587" y="1843"/>
                </a:cubicBezTo>
                <a:cubicBezTo>
                  <a:pt x="2586" y="1843"/>
                  <a:pt x="2586" y="1843"/>
                  <a:pt x="2585" y="1843"/>
                </a:cubicBezTo>
                <a:cubicBezTo>
                  <a:pt x="2585" y="1843"/>
                  <a:pt x="2585" y="1843"/>
                  <a:pt x="2584" y="1843"/>
                </a:cubicBezTo>
                <a:cubicBezTo>
                  <a:pt x="2584" y="1842"/>
                  <a:pt x="2584" y="1842"/>
                  <a:pt x="2584" y="1843"/>
                </a:cubicBezTo>
                <a:cubicBezTo>
                  <a:pt x="2584" y="1844"/>
                  <a:pt x="2584" y="1845"/>
                  <a:pt x="2585" y="1845"/>
                </a:cubicBezTo>
                <a:cubicBezTo>
                  <a:pt x="2585" y="1847"/>
                  <a:pt x="2584" y="1848"/>
                  <a:pt x="2585" y="1849"/>
                </a:cubicBezTo>
                <a:cubicBezTo>
                  <a:pt x="2586" y="1849"/>
                  <a:pt x="2586" y="1850"/>
                  <a:pt x="2586" y="1850"/>
                </a:cubicBezTo>
                <a:cubicBezTo>
                  <a:pt x="2587" y="1851"/>
                  <a:pt x="2587" y="1851"/>
                  <a:pt x="2588" y="1851"/>
                </a:cubicBezTo>
                <a:cubicBezTo>
                  <a:pt x="2588" y="1852"/>
                  <a:pt x="2588" y="1852"/>
                  <a:pt x="2589" y="1852"/>
                </a:cubicBezTo>
                <a:cubicBezTo>
                  <a:pt x="2589" y="1853"/>
                  <a:pt x="2590" y="1853"/>
                  <a:pt x="2590" y="1853"/>
                </a:cubicBezTo>
                <a:cubicBezTo>
                  <a:pt x="2592" y="1853"/>
                  <a:pt x="2592" y="1854"/>
                  <a:pt x="2593" y="1855"/>
                </a:cubicBezTo>
                <a:cubicBezTo>
                  <a:pt x="2593" y="1856"/>
                  <a:pt x="2595" y="1857"/>
                  <a:pt x="2595" y="1857"/>
                </a:cubicBezTo>
                <a:cubicBezTo>
                  <a:pt x="2595" y="1858"/>
                  <a:pt x="2596" y="1858"/>
                  <a:pt x="2596" y="1859"/>
                </a:cubicBezTo>
                <a:cubicBezTo>
                  <a:pt x="2596" y="1859"/>
                  <a:pt x="2597" y="1859"/>
                  <a:pt x="2597" y="1858"/>
                </a:cubicBezTo>
                <a:cubicBezTo>
                  <a:pt x="2598" y="1858"/>
                  <a:pt x="2599" y="1858"/>
                  <a:pt x="2599" y="1859"/>
                </a:cubicBezTo>
                <a:cubicBezTo>
                  <a:pt x="2599" y="1860"/>
                  <a:pt x="2598" y="1860"/>
                  <a:pt x="2598" y="1860"/>
                </a:cubicBezTo>
                <a:cubicBezTo>
                  <a:pt x="2598" y="1861"/>
                  <a:pt x="2598" y="1861"/>
                  <a:pt x="2598" y="1861"/>
                </a:cubicBezTo>
                <a:cubicBezTo>
                  <a:pt x="2598" y="1862"/>
                  <a:pt x="2598" y="1862"/>
                  <a:pt x="2598" y="1862"/>
                </a:cubicBezTo>
                <a:cubicBezTo>
                  <a:pt x="2597" y="1862"/>
                  <a:pt x="2597" y="1862"/>
                  <a:pt x="2597" y="1862"/>
                </a:cubicBezTo>
                <a:cubicBezTo>
                  <a:pt x="2597" y="1863"/>
                  <a:pt x="2596" y="1862"/>
                  <a:pt x="2596" y="1862"/>
                </a:cubicBezTo>
                <a:cubicBezTo>
                  <a:pt x="2596" y="1863"/>
                  <a:pt x="2596" y="1863"/>
                  <a:pt x="2596" y="1863"/>
                </a:cubicBezTo>
                <a:cubicBezTo>
                  <a:pt x="2595" y="1863"/>
                  <a:pt x="2595" y="1863"/>
                  <a:pt x="2595" y="1864"/>
                </a:cubicBezTo>
                <a:cubicBezTo>
                  <a:pt x="2595" y="1864"/>
                  <a:pt x="2596" y="1865"/>
                  <a:pt x="2596" y="1864"/>
                </a:cubicBezTo>
                <a:cubicBezTo>
                  <a:pt x="2596" y="1864"/>
                  <a:pt x="2596" y="1864"/>
                  <a:pt x="2597" y="1864"/>
                </a:cubicBezTo>
                <a:cubicBezTo>
                  <a:pt x="2597" y="1865"/>
                  <a:pt x="2598" y="1865"/>
                  <a:pt x="2598" y="1865"/>
                </a:cubicBezTo>
                <a:cubicBezTo>
                  <a:pt x="2598" y="1866"/>
                  <a:pt x="2598" y="1866"/>
                  <a:pt x="2598" y="1867"/>
                </a:cubicBezTo>
                <a:cubicBezTo>
                  <a:pt x="2598" y="1867"/>
                  <a:pt x="2598" y="1868"/>
                  <a:pt x="2598" y="1868"/>
                </a:cubicBezTo>
                <a:cubicBezTo>
                  <a:pt x="2598" y="1868"/>
                  <a:pt x="2599" y="1868"/>
                  <a:pt x="2599" y="1868"/>
                </a:cubicBezTo>
                <a:cubicBezTo>
                  <a:pt x="2601" y="1868"/>
                  <a:pt x="2602" y="1869"/>
                  <a:pt x="2602" y="1870"/>
                </a:cubicBezTo>
                <a:cubicBezTo>
                  <a:pt x="2602" y="1871"/>
                  <a:pt x="2602" y="1873"/>
                  <a:pt x="2603" y="1872"/>
                </a:cubicBezTo>
                <a:cubicBezTo>
                  <a:pt x="2604" y="1871"/>
                  <a:pt x="2604" y="1871"/>
                  <a:pt x="2605" y="1871"/>
                </a:cubicBezTo>
                <a:cubicBezTo>
                  <a:pt x="2605" y="1871"/>
                  <a:pt x="2606" y="1871"/>
                  <a:pt x="2606" y="1872"/>
                </a:cubicBezTo>
                <a:cubicBezTo>
                  <a:pt x="2607" y="1872"/>
                  <a:pt x="2607" y="1872"/>
                  <a:pt x="2607" y="1871"/>
                </a:cubicBezTo>
                <a:cubicBezTo>
                  <a:pt x="2608" y="1871"/>
                  <a:pt x="2608" y="1872"/>
                  <a:pt x="2608" y="1872"/>
                </a:cubicBezTo>
                <a:cubicBezTo>
                  <a:pt x="2608" y="1872"/>
                  <a:pt x="2608" y="1871"/>
                  <a:pt x="2609" y="1871"/>
                </a:cubicBezTo>
                <a:cubicBezTo>
                  <a:pt x="2609" y="1871"/>
                  <a:pt x="2609" y="1871"/>
                  <a:pt x="2609" y="1871"/>
                </a:cubicBezTo>
                <a:cubicBezTo>
                  <a:pt x="2610" y="1872"/>
                  <a:pt x="2610" y="1871"/>
                  <a:pt x="2611" y="1871"/>
                </a:cubicBezTo>
                <a:cubicBezTo>
                  <a:pt x="2611" y="1871"/>
                  <a:pt x="2611" y="1871"/>
                  <a:pt x="2611" y="1871"/>
                </a:cubicBezTo>
                <a:cubicBezTo>
                  <a:pt x="2611" y="1872"/>
                  <a:pt x="2611" y="1872"/>
                  <a:pt x="2611" y="1872"/>
                </a:cubicBezTo>
                <a:cubicBezTo>
                  <a:pt x="2611" y="1873"/>
                  <a:pt x="2612" y="1873"/>
                  <a:pt x="2612" y="1873"/>
                </a:cubicBezTo>
                <a:cubicBezTo>
                  <a:pt x="2612" y="1873"/>
                  <a:pt x="2613" y="1873"/>
                  <a:pt x="2614" y="1874"/>
                </a:cubicBezTo>
                <a:cubicBezTo>
                  <a:pt x="2614" y="1874"/>
                  <a:pt x="2614" y="1874"/>
                  <a:pt x="2615" y="1875"/>
                </a:cubicBezTo>
                <a:cubicBezTo>
                  <a:pt x="2615" y="1874"/>
                  <a:pt x="2614" y="1873"/>
                  <a:pt x="2613" y="1873"/>
                </a:cubicBezTo>
                <a:cubicBezTo>
                  <a:pt x="2612" y="1872"/>
                  <a:pt x="2612" y="1871"/>
                  <a:pt x="2611" y="1870"/>
                </a:cubicBezTo>
                <a:cubicBezTo>
                  <a:pt x="2611" y="1869"/>
                  <a:pt x="2611" y="1869"/>
                  <a:pt x="2610" y="1870"/>
                </a:cubicBezTo>
                <a:cubicBezTo>
                  <a:pt x="2609" y="1870"/>
                  <a:pt x="2608" y="1870"/>
                  <a:pt x="2609" y="1869"/>
                </a:cubicBezTo>
                <a:cubicBezTo>
                  <a:pt x="2609" y="1868"/>
                  <a:pt x="2611" y="1867"/>
                  <a:pt x="2610" y="1866"/>
                </a:cubicBezTo>
                <a:cubicBezTo>
                  <a:pt x="2610" y="1866"/>
                  <a:pt x="2610" y="1866"/>
                  <a:pt x="2609" y="1866"/>
                </a:cubicBezTo>
                <a:cubicBezTo>
                  <a:pt x="2609" y="1865"/>
                  <a:pt x="2609" y="1865"/>
                  <a:pt x="2609" y="1865"/>
                </a:cubicBezTo>
                <a:cubicBezTo>
                  <a:pt x="2608" y="1865"/>
                  <a:pt x="2607" y="1863"/>
                  <a:pt x="2607" y="1862"/>
                </a:cubicBezTo>
                <a:cubicBezTo>
                  <a:pt x="2607" y="1861"/>
                  <a:pt x="2607" y="1861"/>
                  <a:pt x="2607" y="1860"/>
                </a:cubicBezTo>
                <a:cubicBezTo>
                  <a:pt x="2607" y="1859"/>
                  <a:pt x="2607" y="1859"/>
                  <a:pt x="2607" y="1858"/>
                </a:cubicBezTo>
                <a:cubicBezTo>
                  <a:pt x="2607" y="1856"/>
                  <a:pt x="2606" y="1855"/>
                  <a:pt x="2607" y="1854"/>
                </a:cubicBezTo>
                <a:cubicBezTo>
                  <a:pt x="2607" y="1853"/>
                  <a:pt x="2608" y="1853"/>
                  <a:pt x="2608" y="1853"/>
                </a:cubicBezTo>
                <a:cubicBezTo>
                  <a:pt x="2608" y="1853"/>
                  <a:pt x="2608" y="1852"/>
                  <a:pt x="2608" y="1852"/>
                </a:cubicBezTo>
                <a:cubicBezTo>
                  <a:pt x="2607" y="1852"/>
                  <a:pt x="2607" y="1852"/>
                  <a:pt x="2607" y="1851"/>
                </a:cubicBezTo>
                <a:cubicBezTo>
                  <a:pt x="2607" y="1851"/>
                  <a:pt x="2607" y="1851"/>
                  <a:pt x="2608" y="1850"/>
                </a:cubicBezTo>
                <a:cubicBezTo>
                  <a:pt x="2609" y="1851"/>
                  <a:pt x="2607" y="1849"/>
                  <a:pt x="2607" y="1849"/>
                </a:cubicBezTo>
                <a:cubicBezTo>
                  <a:pt x="2607" y="1848"/>
                  <a:pt x="2605" y="1848"/>
                  <a:pt x="2605" y="1848"/>
                </a:cubicBezTo>
                <a:cubicBezTo>
                  <a:pt x="2605" y="1848"/>
                  <a:pt x="2604" y="1849"/>
                  <a:pt x="2605" y="1848"/>
                </a:cubicBezTo>
                <a:cubicBezTo>
                  <a:pt x="2605" y="1847"/>
                  <a:pt x="2604" y="1848"/>
                  <a:pt x="2604" y="1848"/>
                </a:cubicBezTo>
                <a:cubicBezTo>
                  <a:pt x="2603" y="1847"/>
                  <a:pt x="2604" y="1846"/>
                  <a:pt x="2604" y="1846"/>
                </a:cubicBezTo>
                <a:cubicBezTo>
                  <a:pt x="2604" y="1846"/>
                  <a:pt x="2605" y="1846"/>
                  <a:pt x="2604" y="1845"/>
                </a:cubicBezTo>
                <a:cubicBezTo>
                  <a:pt x="2603" y="1845"/>
                  <a:pt x="2603" y="1844"/>
                  <a:pt x="2602" y="1843"/>
                </a:cubicBezTo>
                <a:cubicBezTo>
                  <a:pt x="2602" y="1843"/>
                  <a:pt x="2601" y="1842"/>
                  <a:pt x="2600" y="1842"/>
                </a:cubicBezTo>
                <a:cubicBezTo>
                  <a:pt x="2599" y="1842"/>
                  <a:pt x="2598" y="1843"/>
                  <a:pt x="2598" y="1843"/>
                </a:cubicBezTo>
                <a:cubicBezTo>
                  <a:pt x="2598" y="1843"/>
                  <a:pt x="2598" y="1842"/>
                  <a:pt x="2597" y="1842"/>
                </a:cubicBezTo>
                <a:cubicBezTo>
                  <a:pt x="2597" y="1842"/>
                  <a:pt x="2596" y="1842"/>
                  <a:pt x="2595" y="1843"/>
                </a:cubicBezTo>
                <a:cubicBezTo>
                  <a:pt x="2595" y="1843"/>
                  <a:pt x="2595" y="1843"/>
                  <a:pt x="2595" y="1844"/>
                </a:cubicBezTo>
                <a:cubicBezTo>
                  <a:pt x="2594" y="1844"/>
                  <a:pt x="2593" y="1844"/>
                  <a:pt x="2592" y="1844"/>
                </a:cubicBezTo>
                <a:cubicBezTo>
                  <a:pt x="2591" y="1844"/>
                  <a:pt x="2589" y="1843"/>
                  <a:pt x="2588" y="1843"/>
                </a:cubicBezTo>
                <a:close/>
                <a:moveTo>
                  <a:pt x="2591" y="1306"/>
                </a:moveTo>
                <a:cubicBezTo>
                  <a:pt x="2591" y="1306"/>
                  <a:pt x="2591" y="1307"/>
                  <a:pt x="2591" y="1307"/>
                </a:cubicBezTo>
                <a:cubicBezTo>
                  <a:pt x="2593" y="1306"/>
                  <a:pt x="2590" y="1305"/>
                  <a:pt x="2591" y="1306"/>
                </a:cubicBezTo>
                <a:close/>
                <a:moveTo>
                  <a:pt x="2610" y="1896"/>
                </a:moveTo>
                <a:cubicBezTo>
                  <a:pt x="2610" y="1896"/>
                  <a:pt x="2610" y="1897"/>
                  <a:pt x="2611" y="1897"/>
                </a:cubicBezTo>
                <a:cubicBezTo>
                  <a:pt x="2611" y="1897"/>
                  <a:pt x="2612" y="1897"/>
                  <a:pt x="2612" y="1896"/>
                </a:cubicBezTo>
                <a:cubicBezTo>
                  <a:pt x="2613" y="1896"/>
                  <a:pt x="2612" y="1895"/>
                  <a:pt x="2612" y="1895"/>
                </a:cubicBezTo>
                <a:cubicBezTo>
                  <a:pt x="2611" y="1894"/>
                  <a:pt x="2612" y="1893"/>
                  <a:pt x="2612" y="1892"/>
                </a:cubicBezTo>
                <a:cubicBezTo>
                  <a:pt x="2612" y="1892"/>
                  <a:pt x="2611" y="1891"/>
                  <a:pt x="2611" y="1890"/>
                </a:cubicBezTo>
                <a:cubicBezTo>
                  <a:pt x="2611" y="1890"/>
                  <a:pt x="2612" y="1889"/>
                  <a:pt x="2611" y="1889"/>
                </a:cubicBezTo>
                <a:cubicBezTo>
                  <a:pt x="2611" y="1889"/>
                  <a:pt x="2611" y="1889"/>
                  <a:pt x="2611" y="1888"/>
                </a:cubicBezTo>
                <a:cubicBezTo>
                  <a:pt x="2611" y="1888"/>
                  <a:pt x="2611" y="1888"/>
                  <a:pt x="2611" y="1887"/>
                </a:cubicBezTo>
                <a:cubicBezTo>
                  <a:pt x="2611" y="1886"/>
                  <a:pt x="2612" y="1885"/>
                  <a:pt x="2611" y="1884"/>
                </a:cubicBezTo>
                <a:cubicBezTo>
                  <a:pt x="2611" y="1884"/>
                  <a:pt x="2611" y="1885"/>
                  <a:pt x="2611" y="1885"/>
                </a:cubicBezTo>
                <a:cubicBezTo>
                  <a:pt x="2610" y="1885"/>
                  <a:pt x="2610" y="1887"/>
                  <a:pt x="2609" y="1886"/>
                </a:cubicBezTo>
                <a:cubicBezTo>
                  <a:pt x="2609" y="1886"/>
                  <a:pt x="2610" y="1887"/>
                  <a:pt x="2609" y="1887"/>
                </a:cubicBezTo>
                <a:cubicBezTo>
                  <a:pt x="2608" y="1887"/>
                  <a:pt x="2609" y="1888"/>
                  <a:pt x="2609" y="1888"/>
                </a:cubicBezTo>
                <a:cubicBezTo>
                  <a:pt x="2609" y="1888"/>
                  <a:pt x="2609" y="1888"/>
                  <a:pt x="2609" y="1889"/>
                </a:cubicBezTo>
                <a:cubicBezTo>
                  <a:pt x="2609" y="1889"/>
                  <a:pt x="2609" y="1890"/>
                  <a:pt x="2609" y="1890"/>
                </a:cubicBezTo>
                <a:cubicBezTo>
                  <a:pt x="2609" y="1890"/>
                  <a:pt x="2608" y="1891"/>
                  <a:pt x="2608" y="1891"/>
                </a:cubicBezTo>
                <a:cubicBezTo>
                  <a:pt x="2608" y="1892"/>
                  <a:pt x="2609" y="1892"/>
                  <a:pt x="2609" y="1892"/>
                </a:cubicBezTo>
                <a:cubicBezTo>
                  <a:pt x="2610" y="1892"/>
                  <a:pt x="2610" y="1893"/>
                  <a:pt x="2610" y="1893"/>
                </a:cubicBezTo>
                <a:cubicBezTo>
                  <a:pt x="2610" y="1894"/>
                  <a:pt x="2611" y="1894"/>
                  <a:pt x="2611" y="1895"/>
                </a:cubicBezTo>
                <a:cubicBezTo>
                  <a:pt x="2611" y="1895"/>
                  <a:pt x="2611" y="1896"/>
                  <a:pt x="2610" y="1896"/>
                </a:cubicBezTo>
                <a:close/>
                <a:moveTo>
                  <a:pt x="2599" y="1840"/>
                </a:moveTo>
                <a:cubicBezTo>
                  <a:pt x="2598" y="1840"/>
                  <a:pt x="2599" y="1841"/>
                  <a:pt x="2599" y="1842"/>
                </a:cubicBezTo>
                <a:cubicBezTo>
                  <a:pt x="2599" y="1842"/>
                  <a:pt x="2600" y="1842"/>
                  <a:pt x="2600" y="1841"/>
                </a:cubicBezTo>
                <a:cubicBezTo>
                  <a:pt x="2599" y="1841"/>
                  <a:pt x="2599" y="1841"/>
                  <a:pt x="2599" y="1841"/>
                </a:cubicBezTo>
                <a:cubicBezTo>
                  <a:pt x="2599" y="1841"/>
                  <a:pt x="2599" y="1841"/>
                  <a:pt x="2599" y="1840"/>
                </a:cubicBezTo>
                <a:cubicBezTo>
                  <a:pt x="2600" y="1840"/>
                  <a:pt x="2599" y="1840"/>
                  <a:pt x="2599" y="1840"/>
                </a:cubicBezTo>
                <a:close/>
                <a:moveTo>
                  <a:pt x="2577" y="1888"/>
                </a:moveTo>
                <a:cubicBezTo>
                  <a:pt x="2578" y="1886"/>
                  <a:pt x="2578" y="1885"/>
                  <a:pt x="2579" y="1884"/>
                </a:cubicBezTo>
                <a:cubicBezTo>
                  <a:pt x="2579" y="1883"/>
                  <a:pt x="2579" y="1883"/>
                  <a:pt x="2579" y="1882"/>
                </a:cubicBezTo>
                <a:cubicBezTo>
                  <a:pt x="2579" y="1882"/>
                  <a:pt x="2580" y="1881"/>
                  <a:pt x="2579" y="1880"/>
                </a:cubicBezTo>
                <a:cubicBezTo>
                  <a:pt x="2579" y="1879"/>
                  <a:pt x="2579" y="1878"/>
                  <a:pt x="2580" y="1876"/>
                </a:cubicBezTo>
                <a:cubicBezTo>
                  <a:pt x="2580" y="1876"/>
                  <a:pt x="2579" y="1876"/>
                  <a:pt x="2579" y="1875"/>
                </a:cubicBezTo>
                <a:cubicBezTo>
                  <a:pt x="2579" y="1874"/>
                  <a:pt x="2580" y="1874"/>
                  <a:pt x="2579" y="1873"/>
                </a:cubicBezTo>
                <a:cubicBezTo>
                  <a:pt x="2579" y="1873"/>
                  <a:pt x="2579" y="1872"/>
                  <a:pt x="2579" y="1872"/>
                </a:cubicBezTo>
                <a:cubicBezTo>
                  <a:pt x="2579" y="1871"/>
                  <a:pt x="2580" y="1871"/>
                  <a:pt x="2580" y="1870"/>
                </a:cubicBezTo>
                <a:cubicBezTo>
                  <a:pt x="2580" y="1870"/>
                  <a:pt x="2580" y="1868"/>
                  <a:pt x="2579" y="1868"/>
                </a:cubicBezTo>
                <a:cubicBezTo>
                  <a:pt x="2579" y="1869"/>
                  <a:pt x="2579" y="1869"/>
                  <a:pt x="2578" y="1870"/>
                </a:cubicBezTo>
                <a:cubicBezTo>
                  <a:pt x="2578" y="1870"/>
                  <a:pt x="2577" y="1870"/>
                  <a:pt x="2578" y="1871"/>
                </a:cubicBezTo>
                <a:cubicBezTo>
                  <a:pt x="2578" y="1872"/>
                  <a:pt x="2577" y="1872"/>
                  <a:pt x="2577" y="1873"/>
                </a:cubicBezTo>
                <a:cubicBezTo>
                  <a:pt x="2577" y="1874"/>
                  <a:pt x="2578" y="1874"/>
                  <a:pt x="2577" y="1875"/>
                </a:cubicBezTo>
                <a:cubicBezTo>
                  <a:pt x="2577" y="1875"/>
                  <a:pt x="2577" y="1876"/>
                  <a:pt x="2577" y="1876"/>
                </a:cubicBezTo>
                <a:cubicBezTo>
                  <a:pt x="2576" y="1877"/>
                  <a:pt x="2576" y="1878"/>
                  <a:pt x="2576" y="1878"/>
                </a:cubicBezTo>
                <a:cubicBezTo>
                  <a:pt x="2576" y="1879"/>
                  <a:pt x="2575" y="1879"/>
                  <a:pt x="2575" y="1880"/>
                </a:cubicBezTo>
                <a:cubicBezTo>
                  <a:pt x="2574" y="1882"/>
                  <a:pt x="2573" y="1883"/>
                  <a:pt x="2572" y="1885"/>
                </a:cubicBezTo>
                <a:cubicBezTo>
                  <a:pt x="2572" y="1886"/>
                  <a:pt x="2572" y="1887"/>
                  <a:pt x="2571" y="1887"/>
                </a:cubicBezTo>
                <a:cubicBezTo>
                  <a:pt x="2571" y="1888"/>
                  <a:pt x="2570" y="1888"/>
                  <a:pt x="2570" y="1889"/>
                </a:cubicBezTo>
                <a:cubicBezTo>
                  <a:pt x="2570" y="1890"/>
                  <a:pt x="2570" y="1890"/>
                  <a:pt x="2569" y="1891"/>
                </a:cubicBezTo>
                <a:cubicBezTo>
                  <a:pt x="2569" y="1891"/>
                  <a:pt x="2569" y="1892"/>
                  <a:pt x="2568" y="1893"/>
                </a:cubicBezTo>
                <a:cubicBezTo>
                  <a:pt x="2568" y="1893"/>
                  <a:pt x="2567" y="1894"/>
                  <a:pt x="2567" y="1894"/>
                </a:cubicBezTo>
                <a:cubicBezTo>
                  <a:pt x="2567" y="1895"/>
                  <a:pt x="2567" y="1896"/>
                  <a:pt x="2567" y="1897"/>
                </a:cubicBezTo>
                <a:cubicBezTo>
                  <a:pt x="2566" y="1898"/>
                  <a:pt x="2566" y="1899"/>
                  <a:pt x="2566" y="1901"/>
                </a:cubicBezTo>
                <a:cubicBezTo>
                  <a:pt x="2566" y="1902"/>
                  <a:pt x="2565" y="1903"/>
                  <a:pt x="2565" y="1904"/>
                </a:cubicBezTo>
                <a:cubicBezTo>
                  <a:pt x="2565" y="1905"/>
                  <a:pt x="2565" y="1906"/>
                  <a:pt x="2566" y="1906"/>
                </a:cubicBezTo>
                <a:cubicBezTo>
                  <a:pt x="2566" y="1906"/>
                  <a:pt x="2567" y="1905"/>
                  <a:pt x="2567" y="1905"/>
                </a:cubicBezTo>
                <a:cubicBezTo>
                  <a:pt x="2567" y="1904"/>
                  <a:pt x="2568" y="1904"/>
                  <a:pt x="2568" y="1903"/>
                </a:cubicBezTo>
                <a:cubicBezTo>
                  <a:pt x="2569" y="1902"/>
                  <a:pt x="2569" y="1901"/>
                  <a:pt x="2569" y="1900"/>
                </a:cubicBezTo>
                <a:cubicBezTo>
                  <a:pt x="2569" y="1898"/>
                  <a:pt x="2571" y="1897"/>
                  <a:pt x="2571" y="1895"/>
                </a:cubicBezTo>
                <a:cubicBezTo>
                  <a:pt x="2572" y="1895"/>
                  <a:pt x="2572" y="1895"/>
                  <a:pt x="2571" y="1894"/>
                </a:cubicBezTo>
                <a:cubicBezTo>
                  <a:pt x="2571" y="1894"/>
                  <a:pt x="2572" y="1893"/>
                  <a:pt x="2572" y="1893"/>
                </a:cubicBezTo>
                <a:cubicBezTo>
                  <a:pt x="2572" y="1892"/>
                  <a:pt x="2572" y="1892"/>
                  <a:pt x="2573" y="1892"/>
                </a:cubicBezTo>
                <a:cubicBezTo>
                  <a:pt x="2573" y="1891"/>
                  <a:pt x="2574" y="1890"/>
                  <a:pt x="2574" y="1890"/>
                </a:cubicBezTo>
                <a:cubicBezTo>
                  <a:pt x="2575" y="1889"/>
                  <a:pt x="2576" y="1889"/>
                  <a:pt x="2577" y="1888"/>
                </a:cubicBezTo>
                <a:close/>
                <a:moveTo>
                  <a:pt x="23" y="846"/>
                </a:moveTo>
                <a:cubicBezTo>
                  <a:pt x="23" y="846"/>
                  <a:pt x="23" y="847"/>
                  <a:pt x="24" y="846"/>
                </a:cubicBezTo>
                <a:cubicBezTo>
                  <a:pt x="24" y="845"/>
                  <a:pt x="24" y="844"/>
                  <a:pt x="24" y="844"/>
                </a:cubicBezTo>
                <a:cubicBezTo>
                  <a:pt x="24" y="843"/>
                  <a:pt x="24" y="843"/>
                  <a:pt x="23" y="842"/>
                </a:cubicBezTo>
                <a:cubicBezTo>
                  <a:pt x="22" y="842"/>
                  <a:pt x="22" y="842"/>
                  <a:pt x="21" y="842"/>
                </a:cubicBezTo>
                <a:cubicBezTo>
                  <a:pt x="20" y="841"/>
                  <a:pt x="20" y="841"/>
                  <a:pt x="19" y="841"/>
                </a:cubicBezTo>
                <a:cubicBezTo>
                  <a:pt x="18" y="841"/>
                  <a:pt x="18" y="839"/>
                  <a:pt x="17" y="838"/>
                </a:cubicBezTo>
                <a:cubicBezTo>
                  <a:pt x="17" y="838"/>
                  <a:pt x="16" y="837"/>
                  <a:pt x="16" y="837"/>
                </a:cubicBezTo>
                <a:cubicBezTo>
                  <a:pt x="15" y="836"/>
                  <a:pt x="13" y="838"/>
                  <a:pt x="12" y="838"/>
                </a:cubicBezTo>
                <a:cubicBezTo>
                  <a:pt x="12" y="838"/>
                  <a:pt x="12" y="838"/>
                  <a:pt x="11" y="838"/>
                </a:cubicBezTo>
                <a:cubicBezTo>
                  <a:pt x="11" y="838"/>
                  <a:pt x="11" y="839"/>
                  <a:pt x="11" y="839"/>
                </a:cubicBezTo>
                <a:cubicBezTo>
                  <a:pt x="11" y="840"/>
                  <a:pt x="12" y="840"/>
                  <a:pt x="13" y="840"/>
                </a:cubicBezTo>
                <a:cubicBezTo>
                  <a:pt x="14" y="841"/>
                  <a:pt x="13" y="842"/>
                  <a:pt x="14" y="842"/>
                </a:cubicBezTo>
                <a:cubicBezTo>
                  <a:pt x="15" y="842"/>
                  <a:pt x="17" y="841"/>
                  <a:pt x="17" y="842"/>
                </a:cubicBezTo>
                <a:cubicBezTo>
                  <a:pt x="18" y="843"/>
                  <a:pt x="15" y="844"/>
                  <a:pt x="18" y="844"/>
                </a:cubicBezTo>
                <a:cubicBezTo>
                  <a:pt x="18" y="845"/>
                  <a:pt x="17" y="845"/>
                  <a:pt x="16" y="845"/>
                </a:cubicBezTo>
                <a:cubicBezTo>
                  <a:pt x="15" y="845"/>
                  <a:pt x="15" y="846"/>
                  <a:pt x="14" y="846"/>
                </a:cubicBezTo>
                <a:cubicBezTo>
                  <a:pt x="14" y="846"/>
                  <a:pt x="13" y="846"/>
                  <a:pt x="13" y="846"/>
                </a:cubicBezTo>
                <a:cubicBezTo>
                  <a:pt x="12" y="846"/>
                  <a:pt x="12" y="846"/>
                  <a:pt x="11" y="846"/>
                </a:cubicBezTo>
                <a:cubicBezTo>
                  <a:pt x="11" y="846"/>
                  <a:pt x="11" y="847"/>
                  <a:pt x="12" y="848"/>
                </a:cubicBezTo>
                <a:cubicBezTo>
                  <a:pt x="13" y="849"/>
                  <a:pt x="14" y="847"/>
                  <a:pt x="15" y="847"/>
                </a:cubicBezTo>
                <a:cubicBezTo>
                  <a:pt x="16" y="847"/>
                  <a:pt x="16" y="847"/>
                  <a:pt x="17" y="847"/>
                </a:cubicBezTo>
                <a:cubicBezTo>
                  <a:pt x="18" y="846"/>
                  <a:pt x="18" y="846"/>
                  <a:pt x="19" y="846"/>
                </a:cubicBezTo>
                <a:cubicBezTo>
                  <a:pt x="20" y="846"/>
                  <a:pt x="20" y="846"/>
                  <a:pt x="21" y="847"/>
                </a:cubicBezTo>
                <a:cubicBezTo>
                  <a:pt x="21" y="847"/>
                  <a:pt x="22" y="847"/>
                  <a:pt x="22" y="847"/>
                </a:cubicBezTo>
                <a:cubicBezTo>
                  <a:pt x="22" y="846"/>
                  <a:pt x="21" y="845"/>
                  <a:pt x="23" y="846"/>
                </a:cubicBezTo>
                <a:close/>
                <a:moveTo>
                  <a:pt x="1184" y="376"/>
                </a:moveTo>
                <a:cubicBezTo>
                  <a:pt x="1183" y="374"/>
                  <a:pt x="1182" y="376"/>
                  <a:pt x="1180" y="376"/>
                </a:cubicBezTo>
                <a:cubicBezTo>
                  <a:pt x="1180" y="375"/>
                  <a:pt x="1180" y="374"/>
                  <a:pt x="1180" y="374"/>
                </a:cubicBezTo>
                <a:cubicBezTo>
                  <a:pt x="1179" y="373"/>
                  <a:pt x="1179" y="373"/>
                  <a:pt x="1178" y="372"/>
                </a:cubicBezTo>
                <a:cubicBezTo>
                  <a:pt x="1178" y="372"/>
                  <a:pt x="1178" y="371"/>
                  <a:pt x="1177" y="371"/>
                </a:cubicBezTo>
                <a:cubicBezTo>
                  <a:pt x="1176" y="370"/>
                  <a:pt x="1177" y="372"/>
                  <a:pt x="1177" y="372"/>
                </a:cubicBezTo>
                <a:cubicBezTo>
                  <a:pt x="1177" y="372"/>
                  <a:pt x="1178" y="372"/>
                  <a:pt x="1177" y="373"/>
                </a:cubicBezTo>
                <a:cubicBezTo>
                  <a:pt x="1177" y="373"/>
                  <a:pt x="1176" y="373"/>
                  <a:pt x="1176" y="373"/>
                </a:cubicBezTo>
                <a:cubicBezTo>
                  <a:pt x="1175" y="373"/>
                  <a:pt x="1176" y="372"/>
                  <a:pt x="1176" y="371"/>
                </a:cubicBezTo>
                <a:cubicBezTo>
                  <a:pt x="1176" y="370"/>
                  <a:pt x="1172" y="370"/>
                  <a:pt x="1171" y="370"/>
                </a:cubicBezTo>
                <a:cubicBezTo>
                  <a:pt x="1170" y="370"/>
                  <a:pt x="1169" y="370"/>
                  <a:pt x="1168" y="371"/>
                </a:cubicBezTo>
                <a:cubicBezTo>
                  <a:pt x="1168" y="371"/>
                  <a:pt x="1168" y="372"/>
                  <a:pt x="1167" y="372"/>
                </a:cubicBezTo>
                <a:cubicBezTo>
                  <a:pt x="1166" y="372"/>
                  <a:pt x="1164" y="371"/>
                  <a:pt x="1165" y="372"/>
                </a:cubicBezTo>
                <a:cubicBezTo>
                  <a:pt x="1165" y="373"/>
                  <a:pt x="1166" y="374"/>
                  <a:pt x="1167" y="374"/>
                </a:cubicBezTo>
                <a:cubicBezTo>
                  <a:pt x="1168" y="375"/>
                  <a:pt x="1169" y="376"/>
                  <a:pt x="1170" y="377"/>
                </a:cubicBezTo>
                <a:cubicBezTo>
                  <a:pt x="1171" y="379"/>
                  <a:pt x="1173" y="379"/>
                  <a:pt x="1174" y="380"/>
                </a:cubicBezTo>
                <a:cubicBezTo>
                  <a:pt x="1175" y="381"/>
                  <a:pt x="1175" y="383"/>
                  <a:pt x="1177" y="383"/>
                </a:cubicBezTo>
                <a:cubicBezTo>
                  <a:pt x="1178" y="383"/>
                  <a:pt x="1179" y="383"/>
                  <a:pt x="1179" y="384"/>
                </a:cubicBezTo>
                <a:cubicBezTo>
                  <a:pt x="1180" y="385"/>
                  <a:pt x="1180" y="386"/>
                  <a:pt x="1181" y="386"/>
                </a:cubicBezTo>
                <a:cubicBezTo>
                  <a:pt x="1183" y="387"/>
                  <a:pt x="1181" y="384"/>
                  <a:pt x="1181" y="383"/>
                </a:cubicBezTo>
                <a:cubicBezTo>
                  <a:pt x="1181" y="382"/>
                  <a:pt x="1181" y="382"/>
                  <a:pt x="1182" y="381"/>
                </a:cubicBezTo>
                <a:cubicBezTo>
                  <a:pt x="1183" y="381"/>
                  <a:pt x="1183" y="381"/>
                  <a:pt x="1184" y="380"/>
                </a:cubicBezTo>
                <a:cubicBezTo>
                  <a:pt x="1184" y="380"/>
                  <a:pt x="1183" y="379"/>
                  <a:pt x="1184" y="378"/>
                </a:cubicBezTo>
                <a:cubicBezTo>
                  <a:pt x="1184" y="378"/>
                  <a:pt x="1184" y="377"/>
                  <a:pt x="1184" y="376"/>
                </a:cubicBezTo>
                <a:close/>
                <a:moveTo>
                  <a:pt x="616" y="126"/>
                </a:moveTo>
                <a:cubicBezTo>
                  <a:pt x="617" y="125"/>
                  <a:pt x="618" y="125"/>
                  <a:pt x="619" y="124"/>
                </a:cubicBezTo>
                <a:cubicBezTo>
                  <a:pt x="620" y="123"/>
                  <a:pt x="622" y="122"/>
                  <a:pt x="623" y="122"/>
                </a:cubicBezTo>
                <a:cubicBezTo>
                  <a:pt x="624" y="122"/>
                  <a:pt x="627" y="122"/>
                  <a:pt x="626" y="121"/>
                </a:cubicBezTo>
                <a:cubicBezTo>
                  <a:pt x="625" y="120"/>
                  <a:pt x="624" y="120"/>
                  <a:pt x="624" y="120"/>
                </a:cubicBezTo>
                <a:cubicBezTo>
                  <a:pt x="623" y="120"/>
                  <a:pt x="623" y="119"/>
                  <a:pt x="622" y="119"/>
                </a:cubicBezTo>
                <a:cubicBezTo>
                  <a:pt x="621" y="119"/>
                  <a:pt x="619" y="118"/>
                  <a:pt x="618" y="118"/>
                </a:cubicBezTo>
                <a:cubicBezTo>
                  <a:pt x="617" y="117"/>
                  <a:pt x="616" y="116"/>
                  <a:pt x="615" y="116"/>
                </a:cubicBezTo>
                <a:cubicBezTo>
                  <a:pt x="614" y="115"/>
                  <a:pt x="612" y="116"/>
                  <a:pt x="611" y="116"/>
                </a:cubicBezTo>
                <a:cubicBezTo>
                  <a:pt x="609" y="116"/>
                  <a:pt x="608" y="117"/>
                  <a:pt x="607" y="117"/>
                </a:cubicBezTo>
                <a:cubicBezTo>
                  <a:pt x="605" y="117"/>
                  <a:pt x="604" y="117"/>
                  <a:pt x="602" y="117"/>
                </a:cubicBezTo>
                <a:cubicBezTo>
                  <a:pt x="601" y="117"/>
                  <a:pt x="600" y="115"/>
                  <a:pt x="599" y="115"/>
                </a:cubicBezTo>
                <a:cubicBezTo>
                  <a:pt x="598" y="114"/>
                  <a:pt x="597" y="114"/>
                  <a:pt x="596" y="113"/>
                </a:cubicBezTo>
                <a:cubicBezTo>
                  <a:pt x="595" y="113"/>
                  <a:pt x="593" y="113"/>
                  <a:pt x="593" y="112"/>
                </a:cubicBezTo>
                <a:cubicBezTo>
                  <a:pt x="593" y="112"/>
                  <a:pt x="594" y="111"/>
                  <a:pt x="594" y="110"/>
                </a:cubicBezTo>
                <a:cubicBezTo>
                  <a:pt x="594" y="110"/>
                  <a:pt x="594" y="110"/>
                  <a:pt x="594" y="109"/>
                </a:cubicBezTo>
                <a:cubicBezTo>
                  <a:pt x="595" y="107"/>
                  <a:pt x="598" y="107"/>
                  <a:pt x="597" y="104"/>
                </a:cubicBezTo>
                <a:cubicBezTo>
                  <a:pt x="597" y="103"/>
                  <a:pt x="595" y="102"/>
                  <a:pt x="594" y="102"/>
                </a:cubicBezTo>
                <a:cubicBezTo>
                  <a:pt x="592" y="102"/>
                  <a:pt x="591" y="101"/>
                  <a:pt x="589" y="101"/>
                </a:cubicBezTo>
                <a:cubicBezTo>
                  <a:pt x="588" y="101"/>
                  <a:pt x="586" y="101"/>
                  <a:pt x="585" y="101"/>
                </a:cubicBezTo>
                <a:cubicBezTo>
                  <a:pt x="583" y="100"/>
                  <a:pt x="580" y="101"/>
                  <a:pt x="578" y="102"/>
                </a:cubicBezTo>
                <a:cubicBezTo>
                  <a:pt x="578" y="102"/>
                  <a:pt x="577" y="103"/>
                  <a:pt x="577" y="103"/>
                </a:cubicBezTo>
                <a:cubicBezTo>
                  <a:pt x="576" y="104"/>
                  <a:pt x="575" y="103"/>
                  <a:pt x="574" y="102"/>
                </a:cubicBezTo>
                <a:cubicBezTo>
                  <a:pt x="573" y="102"/>
                  <a:pt x="572" y="102"/>
                  <a:pt x="572" y="102"/>
                </a:cubicBezTo>
                <a:cubicBezTo>
                  <a:pt x="570" y="102"/>
                  <a:pt x="569" y="102"/>
                  <a:pt x="567" y="102"/>
                </a:cubicBezTo>
                <a:cubicBezTo>
                  <a:pt x="566" y="102"/>
                  <a:pt x="566" y="103"/>
                  <a:pt x="565" y="103"/>
                </a:cubicBezTo>
                <a:cubicBezTo>
                  <a:pt x="564" y="103"/>
                  <a:pt x="563" y="103"/>
                  <a:pt x="563" y="103"/>
                </a:cubicBezTo>
                <a:cubicBezTo>
                  <a:pt x="561" y="102"/>
                  <a:pt x="560" y="103"/>
                  <a:pt x="558" y="103"/>
                </a:cubicBezTo>
                <a:cubicBezTo>
                  <a:pt x="557" y="104"/>
                  <a:pt x="556" y="104"/>
                  <a:pt x="554" y="104"/>
                </a:cubicBezTo>
                <a:cubicBezTo>
                  <a:pt x="553" y="104"/>
                  <a:pt x="551" y="105"/>
                  <a:pt x="550" y="105"/>
                </a:cubicBezTo>
                <a:cubicBezTo>
                  <a:pt x="549" y="105"/>
                  <a:pt x="546" y="105"/>
                  <a:pt x="547" y="107"/>
                </a:cubicBezTo>
                <a:cubicBezTo>
                  <a:pt x="547" y="109"/>
                  <a:pt x="549" y="109"/>
                  <a:pt x="550" y="109"/>
                </a:cubicBezTo>
                <a:cubicBezTo>
                  <a:pt x="551" y="109"/>
                  <a:pt x="551" y="110"/>
                  <a:pt x="552" y="110"/>
                </a:cubicBezTo>
                <a:cubicBezTo>
                  <a:pt x="553" y="111"/>
                  <a:pt x="555" y="111"/>
                  <a:pt x="556" y="113"/>
                </a:cubicBezTo>
                <a:cubicBezTo>
                  <a:pt x="557" y="113"/>
                  <a:pt x="557" y="113"/>
                  <a:pt x="559" y="113"/>
                </a:cubicBezTo>
                <a:cubicBezTo>
                  <a:pt x="559" y="113"/>
                  <a:pt x="560" y="113"/>
                  <a:pt x="561" y="114"/>
                </a:cubicBezTo>
                <a:cubicBezTo>
                  <a:pt x="561" y="114"/>
                  <a:pt x="560" y="115"/>
                  <a:pt x="560" y="115"/>
                </a:cubicBezTo>
                <a:cubicBezTo>
                  <a:pt x="560" y="116"/>
                  <a:pt x="560" y="116"/>
                  <a:pt x="559" y="117"/>
                </a:cubicBezTo>
                <a:cubicBezTo>
                  <a:pt x="559" y="118"/>
                  <a:pt x="558" y="118"/>
                  <a:pt x="558" y="118"/>
                </a:cubicBezTo>
                <a:cubicBezTo>
                  <a:pt x="557" y="119"/>
                  <a:pt x="556" y="120"/>
                  <a:pt x="555" y="122"/>
                </a:cubicBezTo>
                <a:cubicBezTo>
                  <a:pt x="554" y="123"/>
                  <a:pt x="554" y="124"/>
                  <a:pt x="554" y="125"/>
                </a:cubicBezTo>
                <a:cubicBezTo>
                  <a:pt x="554" y="126"/>
                  <a:pt x="554" y="127"/>
                  <a:pt x="552" y="128"/>
                </a:cubicBezTo>
                <a:cubicBezTo>
                  <a:pt x="552" y="128"/>
                  <a:pt x="551" y="128"/>
                  <a:pt x="550" y="128"/>
                </a:cubicBezTo>
                <a:cubicBezTo>
                  <a:pt x="549" y="129"/>
                  <a:pt x="547" y="128"/>
                  <a:pt x="547" y="130"/>
                </a:cubicBezTo>
                <a:cubicBezTo>
                  <a:pt x="546" y="131"/>
                  <a:pt x="547" y="131"/>
                  <a:pt x="546" y="132"/>
                </a:cubicBezTo>
                <a:cubicBezTo>
                  <a:pt x="546" y="132"/>
                  <a:pt x="545" y="133"/>
                  <a:pt x="546" y="133"/>
                </a:cubicBezTo>
                <a:cubicBezTo>
                  <a:pt x="546" y="134"/>
                  <a:pt x="549" y="133"/>
                  <a:pt x="549" y="133"/>
                </a:cubicBezTo>
                <a:cubicBezTo>
                  <a:pt x="551" y="133"/>
                  <a:pt x="552" y="133"/>
                  <a:pt x="554" y="133"/>
                </a:cubicBezTo>
                <a:cubicBezTo>
                  <a:pt x="555" y="132"/>
                  <a:pt x="557" y="132"/>
                  <a:pt x="558" y="132"/>
                </a:cubicBezTo>
                <a:cubicBezTo>
                  <a:pt x="560" y="132"/>
                  <a:pt x="561" y="132"/>
                  <a:pt x="563" y="132"/>
                </a:cubicBezTo>
                <a:cubicBezTo>
                  <a:pt x="564" y="132"/>
                  <a:pt x="566" y="132"/>
                  <a:pt x="567" y="132"/>
                </a:cubicBezTo>
                <a:cubicBezTo>
                  <a:pt x="569" y="132"/>
                  <a:pt x="570" y="132"/>
                  <a:pt x="571" y="131"/>
                </a:cubicBezTo>
                <a:cubicBezTo>
                  <a:pt x="573" y="131"/>
                  <a:pt x="574" y="130"/>
                  <a:pt x="576" y="131"/>
                </a:cubicBezTo>
                <a:cubicBezTo>
                  <a:pt x="577" y="131"/>
                  <a:pt x="579" y="131"/>
                  <a:pt x="580" y="131"/>
                </a:cubicBezTo>
                <a:cubicBezTo>
                  <a:pt x="581" y="131"/>
                  <a:pt x="584" y="130"/>
                  <a:pt x="582" y="132"/>
                </a:cubicBezTo>
                <a:cubicBezTo>
                  <a:pt x="582" y="132"/>
                  <a:pt x="582" y="132"/>
                  <a:pt x="582" y="132"/>
                </a:cubicBezTo>
                <a:cubicBezTo>
                  <a:pt x="581" y="132"/>
                  <a:pt x="581" y="133"/>
                  <a:pt x="581" y="133"/>
                </a:cubicBezTo>
                <a:cubicBezTo>
                  <a:pt x="581" y="134"/>
                  <a:pt x="580" y="134"/>
                  <a:pt x="579" y="134"/>
                </a:cubicBezTo>
                <a:cubicBezTo>
                  <a:pt x="579" y="134"/>
                  <a:pt x="578" y="134"/>
                  <a:pt x="577" y="135"/>
                </a:cubicBezTo>
                <a:cubicBezTo>
                  <a:pt x="577" y="136"/>
                  <a:pt x="577" y="136"/>
                  <a:pt x="578" y="137"/>
                </a:cubicBezTo>
                <a:cubicBezTo>
                  <a:pt x="578" y="137"/>
                  <a:pt x="579" y="137"/>
                  <a:pt x="579" y="138"/>
                </a:cubicBezTo>
                <a:cubicBezTo>
                  <a:pt x="580" y="138"/>
                  <a:pt x="580" y="139"/>
                  <a:pt x="580" y="139"/>
                </a:cubicBezTo>
                <a:cubicBezTo>
                  <a:pt x="581" y="140"/>
                  <a:pt x="581" y="140"/>
                  <a:pt x="582" y="141"/>
                </a:cubicBezTo>
                <a:cubicBezTo>
                  <a:pt x="583" y="141"/>
                  <a:pt x="583" y="141"/>
                  <a:pt x="583" y="142"/>
                </a:cubicBezTo>
                <a:cubicBezTo>
                  <a:pt x="585" y="144"/>
                  <a:pt x="586" y="141"/>
                  <a:pt x="586" y="140"/>
                </a:cubicBezTo>
                <a:cubicBezTo>
                  <a:pt x="586" y="140"/>
                  <a:pt x="587" y="140"/>
                  <a:pt x="587" y="139"/>
                </a:cubicBezTo>
                <a:cubicBezTo>
                  <a:pt x="588" y="139"/>
                  <a:pt x="588" y="139"/>
                  <a:pt x="589" y="138"/>
                </a:cubicBezTo>
                <a:cubicBezTo>
                  <a:pt x="592" y="137"/>
                  <a:pt x="595" y="139"/>
                  <a:pt x="598" y="137"/>
                </a:cubicBezTo>
                <a:cubicBezTo>
                  <a:pt x="599" y="136"/>
                  <a:pt x="600" y="135"/>
                  <a:pt x="601" y="135"/>
                </a:cubicBezTo>
                <a:cubicBezTo>
                  <a:pt x="603" y="134"/>
                  <a:pt x="604" y="135"/>
                  <a:pt x="606" y="134"/>
                </a:cubicBezTo>
                <a:cubicBezTo>
                  <a:pt x="607" y="133"/>
                  <a:pt x="607" y="131"/>
                  <a:pt x="608" y="130"/>
                </a:cubicBezTo>
                <a:cubicBezTo>
                  <a:pt x="609" y="129"/>
                  <a:pt x="610" y="128"/>
                  <a:pt x="612" y="128"/>
                </a:cubicBezTo>
                <a:cubicBezTo>
                  <a:pt x="613" y="127"/>
                  <a:pt x="614" y="127"/>
                  <a:pt x="616" y="126"/>
                </a:cubicBezTo>
                <a:close/>
                <a:moveTo>
                  <a:pt x="488" y="19"/>
                </a:moveTo>
                <a:cubicBezTo>
                  <a:pt x="489" y="19"/>
                  <a:pt x="491" y="19"/>
                  <a:pt x="492" y="19"/>
                </a:cubicBezTo>
                <a:cubicBezTo>
                  <a:pt x="493" y="20"/>
                  <a:pt x="495" y="20"/>
                  <a:pt x="496" y="20"/>
                </a:cubicBezTo>
                <a:cubicBezTo>
                  <a:pt x="498" y="20"/>
                  <a:pt x="500" y="20"/>
                  <a:pt x="501" y="21"/>
                </a:cubicBezTo>
                <a:cubicBezTo>
                  <a:pt x="502" y="21"/>
                  <a:pt x="503" y="21"/>
                  <a:pt x="504" y="21"/>
                </a:cubicBezTo>
                <a:cubicBezTo>
                  <a:pt x="504" y="21"/>
                  <a:pt x="505" y="21"/>
                  <a:pt x="506" y="22"/>
                </a:cubicBezTo>
                <a:cubicBezTo>
                  <a:pt x="506" y="22"/>
                  <a:pt x="507" y="21"/>
                  <a:pt x="507" y="22"/>
                </a:cubicBezTo>
                <a:cubicBezTo>
                  <a:pt x="507" y="23"/>
                  <a:pt x="506" y="22"/>
                  <a:pt x="506" y="23"/>
                </a:cubicBezTo>
                <a:cubicBezTo>
                  <a:pt x="505" y="23"/>
                  <a:pt x="506" y="24"/>
                  <a:pt x="505" y="25"/>
                </a:cubicBezTo>
                <a:cubicBezTo>
                  <a:pt x="504" y="25"/>
                  <a:pt x="504" y="24"/>
                  <a:pt x="503" y="23"/>
                </a:cubicBezTo>
                <a:cubicBezTo>
                  <a:pt x="501" y="23"/>
                  <a:pt x="503" y="24"/>
                  <a:pt x="503" y="25"/>
                </a:cubicBezTo>
                <a:cubicBezTo>
                  <a:pt x="503" y="26"/>
                  <a:pt x="502" y="26"/>
                  <a:pt x="502" y="26"/>
                </a:cubicBezTo>
                <a:cubicBezTo>
                  <a:pt x="501" y="25"/>
                  <a:pt x="500" y="25"/>
                  <a:pt x="500" y="26"/>
                </a:cubicBezTo>
                <a:cubicBezTo>
                  <a:pt x="500" y="27"/>
                  <a:pt x="500" y="27"/>
                  <a:pt x="501" y="28"/>
                </a:cubicBezTo>
                <a:cubicBezTo>
                  <a:pt x="501" y="29"/>
                  <a:pt x="501" y="30"/>
                  <a:pt x="501" y="30"/>
                </a:cubicBezTo>
                <a:cubicBezTo>
                  <a:pt x="501" y="31"/>
                  <a:pt x="502" y="31"/>
                  <a:pt x="502" y="32"/>
                </a:cubicBezTo>
                <a:cubicBezTo>
                  <a:pt x="504" y="33"/>
                  <a:pt x="503" y="35"/>
                  <a:pt x="505" y="36"/>
                </a:cubicBezTo>
                <a:cubicBezTo>
                  <a:pt x="506" y="36"/>
                  <a:pt x="506" y="36"/>
                  <a:pt x="507" y="36"/>
                </a:cubicBezTo>
                <a:cubicBezTo>
                  <a:pt x="508" y="37"/>
                  <a:pt x="510" y="37"/>
                  <a:pt x="511" y="37"/>
                </a:cubicBezTo>
                <a:cubicBezTo>
                  <a:pt x="513" y="37"/>
                  <a:pt x="515" y="36"/>
                  <a:pt x="517" y="36"/>
                </a:cubicBezTo>
                <a:cubicBezTo>
                  <a:pt x="519" y="36"/>
                  <a:pt x="520" y="36"/>
                  <a:pt x="522" y="36"/>
                </a:cubicBezTo>
                <a:cubicBezTo>
                  <a:pt x="524" y="36"/>
                  <a:pt x="525" y="35"/>
                  <a:pt x="527" y="35"/>
                </a:cubicBezTo>
                <a:cubicBezTo>
                  <a:pt x="528" y="35"/>
                  <a:pt x="530" y="35"/>
                  <a:pt x="531" y="35"/>
                </a:cubicBezTo>
                <a:cubicBezTo>
                  <a:pt x="532" y="35"/>
                  <a:pt x="533" y="34"/>
                  <a:pt x="534" y="34"/>
                </a:cubicBezTo>
                <a:cubicBezTo>
                  <a:pt x="534" y="34"/>
                  <a:pt x="534" y="33"/>
                  <a:pt x="535" y="33"/>
                </a:cubicBezTo>
                <a:cubicBezTo>
                  <a:pt x="536" y="33"/>
                  <a:pt x="538" y="33"/>
                  <a:pt x="539" y="33"/>
                </a:cubicBezTo>
                <a:cubicBezTo>
                  <a:pt x="542" y="32"/>
                  <a:pt x="545" y="32"/>
                  <a:pt x="549" y="32"/>
                </a:cubicBezTo>
                <a:cubicBezTo>
                  <a:pt x="550" y="32"/>
                  <a:pt x="552" y="32"/>
                  <a:pt x="554" y="33"/>
                </a:cubicBezTo>
                <a:cubicBezTo>
                  <a:pt x="555" y="33"/>
                  <a:pt x="555" y="33"/>
                  <a:pt x="556" y="33"/>
                </a:cubicBezTo>
                <a:cubicBezTo>
                  <a:pt x="557" y="33"/>
                  <a:pt x="558" y="32"/>
                  <a:pt x="559" y="32"/>
                </a:cubicBezTo>
                <a:cubicBezTo>
                  <a:pt x="561" y="32"/>
                  <a:pt x="563" y="32"/>
                  <a:pt x="565" y="32"/>
                </a:cubicBezTo>
                <a:cubicBezTo>
                  <a:pt x="566" y="33"/>
                  <a:pt x="567" y="33"/>
                  <a:pt x="569" y="33"/>
                </a:cubicBezTo>
                <a:cubicBezTo>
                  <a:pt x="569" y="34"/>
                  <a:pt x="573" y="33"/>
                  <a:pt x="573" y="34"/>
                </a:cubicBezTo>
                <a:cubicBezTo>
                  <a:pt x="572" y="35"/>
                  <a:pt x="569" y="34"/>
                  <a:pt x="568" y="34"/>
                </a:cubicBezTo>
                <a:cubicBezTo>
                  <a:pt x="568" y="35"/>
                  <a:pt x="567" y="35"/>
                  <a:pt x="566" y="36"/>
                </a:cubicBezTo>
                <a:cubicBezTo>
                  <a:pt x="565" y="36"/>
                  <a:pt x="565" y="36"/>
                  <a:pt x="565" y="37"/>
                </a:cubicBezTo>
                <a:cubicBezTo>
                  <a:pt x="563" y="38"/>
                  <a:pt x="562" y="37"/>
                  <a:pt x="561" y="37"/>
                </a:cubicBezTo>
                <a:cubicBezTo>
                  <a:pt x="560" y="37"/>
                  <a:pt x="559" y="37"/>
                  <a:pt x="558" y="37"/>
                </a:cubicBezTo>
                <a:cubicBezTo>
                  <a:pt x="557" y="37"/>
                  <a:pt x="557" y="37"/>
                  <a:pt x="556" y="37"/>
                </a:cubicBezTo>
                <a:cubicBezTo>
                  <a:pt x="554" y="37"/>
                  <a:pt x="553" y="37"/>
                  <a:pt x="551" y="37"/>
                </a:cubicBezTo>
                <a:cubicBezTo>
                  <a:pt x="550" y="37"/>
                  <a:pt x="548" y="37"/>
                  <a:pt x="547" y="37"/>
                </a:cubicBezTo>
                <a:cubicBezTo>
                  <a:pt x="546" y="37"/>
                  <a:pt x="546" y="37"/>
                  <a:pt x="545" y="37"/>
                </a:cubicBezTo>
                <a:cubicBezTo>
                  <a:pt x="544" y="38"/>
                  <a:pt x="545" y="38"/>
                  <a:pt x="545" y="39"/>
                </a:cubicBezTo>
                <a:cubicBezTo>
                  <a:pt x="546" y="39"/>
                  <a:pt x="548" y="40"/>
                  <a:pt x="548" y="41"/>
                </a:cubicBezTo>
                <a:cubicBezTo>
                  <a:pt x="549" y="41"/>
                  <a:pt x="548" y="41"/>
                  <a:pt x="549" y="42"/>
                </a:cubicBezTo>
                <a:cubicBezTo>
                  <a:pt x="549" y="42"/>
                  <a:pt x="549" y="42"/>
                  <a:pt x="549" y="42"/>
                </a:cubicBezTo>
                <a:cubicBezTo>
                  <a:pt x="550" y="42"/>
                  <a:pt x="551" y="42"/>
                  <a:pt x="551" y="43"/>
                </a:cubicBezTo>
                <a:cubicBezTo>
                  <a:pt x="551" y="45"/>
                  <a:pt x="549" y="43"/>
                  <a:pt x="548" y="43"/>
                </a:cubicBezTo>
                <a:cubicBezTo>
                  <a:pt x="546" y="43"/>
                  <a:pt x="545" y="43"/>
                  <a:pt x="543" y="43"/>
                </a:cubicBezTo>
                <a:cubicBezTo>
                  <a:pt x="542" y="43"/>
                  <a:pt x="541" y="42"/>
                  <a:pt x="540" y="42"/>
                </a:cubicBezTo>
                <a:cubicBezTo>
                  <a:pt x="538" y="41"/>
                  <a:pt x="536" y="41"/>
                  <a:pt x="535" y="41"/>
                </a:cubicBezTo>
                <a:cubicBezTo>
                  <a:pt x="534" y="40"/>
                  <a:pt x="534" y="40"/>
                  <a:pt x="533" y="40"/>
                </a:cubicBezTo>
                <a:cubicBezTo>
                  <a:pt x="532" y="40"/>
                  <a:pt x="531" y="40"/>
                  <a:pt x="531" y="40"/>
                </a:cubicBezTo>
                <a:cubicBezTo>
                  <a:pt x="530" y="40"/>
                  <a:pt x="529" y="39"/>
                  <a:pt x="529" y="39"/>
                </a:cubicBezTo>
                <a:cubicBezTo>
                  <a:pt x="529" y="40"/>
                  <a:pt x="530" y="41"/>
                  <a:pt x="530" y="41"/>
                </a:cubicBezTo>
                <a:cubicBezTo>
                  <a:pt x="531" y="44"/>
                  <a:pt x="533" y="46"/>
                  <a:pt x="535" y="47"/>
                </a:cubicBezTo>
                <a:cubicBezTo>
                  <a:pt x="536" y="48"/>
                  <a:pt x="538" y="48"/>
                  <a:pt x="539" y="49"/>
                </a:cubicBezTo>
                <a:cubicBezTo>
                  <a:pt x="540" y="49"/>
                  <a:pt x="540" y="50"/>
                  <a:pt x="541" y="50"/>
                </a:cubicBezTo>
                <a:cubicBezTo>
                  <a:pt x="541" y="51"/>
                  <a:pt x="542" y="51"/>
                  <a:pt x="543" y="51"/>
                </a:cubicBezTo>
                <a:cubicBezTo>
                  <a:pt x="544" y="51"/>
                  <a:pt x="546" y="52"/>
                  <a:pt x="547" y="52"/>
                </a:cubicBezTo>
                <a:cubicBezTo>
                  <a:pt x="549" y="52"/>
                  <a:pt x="550" y="51"/>
                  <a:pt x="552" y="51"/>
                </a:cubicBezTo>
                <a:cubicBezTo>
                  <a:pt x="553" y="51"/>
                  <a:pt x="555" y="50"/>
                  <a:pt x="556" y="50"/>
                </a:cubicBezTo>
                <a:cubicBezTo>
                  <a:pt x="557" y="50"/>
                  <a:pt x="558" y="51"/>
                  <a:pt x="558" y="51"/>
                </a:cubicBezTo>
                <a:cubicBezTo>
                  <a:pt x="559" y="51"/>
                  <a:pt x="559" y="51"/>
                  <a:pt x="560" y="51"/>
                </a:cubicBezTo>
                <a:cubicBezTo>
                  <a:pt x="561" y="51"/>
                  <a:pt x="561" y="52"/>
                  <a:pt x="562" y="52"/>
                </a:cubicBezTo>
                <a:cubicBezTo>
                  <a:pt x="562" y="53"/>
                  <a:pt x="563" y="52"/>
                  <a:pt x="564" y="52"/>
                </a:cubicBezTo>
                <a:cubicBezTo>
                  <a:pt x="564" y="52"/>
                  <a:pt x="565" y="52"/>
                  <a:pt x="566" y="51"/>
                </a:cubicBezTo>
                <a:cubicBezTo>
                  <a:pt x="569" y="50"/>
                  <a:pt x="574" y="50"/>
                  <a:pt x="578" y="51"/>
                </a:cubicBezTo>
                <a:cubicBezTo>
                  <a:pt x="580" y="51"/>
                  <a:pt x="581" y="51"/>
                  <a:pt x="583" y="51"/>
                </a:cubicBezTo>
                <a:cubicBezTo>
                  <a:pt x="584" y="51"/>
                  <a:pt x="585" y="52"/>
                  <a:pt x="586" y="52"/>
                </a:cubicBezTo>
                <a:cubicBezTo>
                  <a:pt x="588" y="52"/>
                  <a:pt x="589" y="53"/>
                  <a:pt x="591" y="53"/>
                </a:cubicBezTo>
                <a:cubicBezTo>
                  <a:pt x="592" y="54"/>
                  <a:pt x="593" y="55"/>
                  <a:pt x="594" y="56"/>
                </a:cubicBezTo>
                <a:cubicBezTo>
                  <a:pt x="596" y="57"/>
                  <a:pt x="599" y="58"/>
                  <a:pt x="601" y="59"/>
                </a:cubicBezTo>
                <a:cubicBezTo>
                  <a:pt x="604" y="60"/>
                  <a:pt x="607" y="61"/>
                  <a:pt x="610" y="60"/>
                </a:cubicBezTo>
                <a:cubicBezTo>
                  <a:pt x="611" y="59"/>
                  <a:pt x="612" y="58"/>
                  <a:pt x="613" y="56"/>
                </a:cubicBezTo>
                <a:cubicBezTo>
                  <a:pt x="614" y="56"/>
                  <a:pt x="614" y="55"/>
                  <a:pt x="615" y="55"/>
                </a:cubicBezTo>
                <a:cubicBezTo>
                  <a:pt x="616" y="54"/>
                  <a:pt x="616" y="54"/>
                  <a:pt x="617" y="54"/>
                </a:cubicBezTo>
                <a:cubicBezTo>
                  <a:pt x="618" y="54"/>
                  <a:pt x="619" y="53"/>
                  <a:pt x="621" y="54"/>
                </a:cubicBezTo>
                <a:cubicBezTo>
                  <a:pt x="622" y="54"/>
                  <a:pt x="624" y="54"/>
                  <a:pt x="625" y="54"/>
                </a:cubicBezTo>
                <a:cubicBezTo>
                  <a:pt x="628" y="54"/>
                  <a:pt x="631" y="54"/>
                  <a:pt x="634" y="53"/>
                </a:cubicBezTo>
                <a:cubicBezTo>
                  <a:pt x="635" y="52"/>
                  <a:pt x="637" y="51"/>
                  <a:pt x="639" y="51"/>
                </a:cubicBezTo>
                <a:cubicBezTo>
                  <a:pt x="639" y="51"/>
                  <a:pt x="640" y="51"/>
                  <a:pt x="641" y="51"/>
                </a:cubicBezTo>
                <a:cubicBezTo>
                  <a:pt x="642" y="50"/>
                  <a:pt x="643" y="50"/>
                  <a:pt x="644" y="49"/>
                </a:cubicBezTo>
                <a:cubicBezTo>
                  <a:pt x="644" y="49"/>
                  <a:pt x="644" y="48"/>
                  <a:pt x="644" y="47"/>
                </a:cubicBezTo>
                <a:cubicBezTo>
                  <a:pt x="645" y="46"/>
                  <a:pt x="646" y="47"/>
                  <a:pt x="646" y="46"/>
                </a:cubicBezTo>
                <a:cubicBezTo>
                  <a:pt x="649" y="46"/>
                  <a:pt x="646" y="45"/>
                  <a:pt x="646" y="44"/>
                </a:cubicBezTo>
                <a:cubicBezTo>
                  <a:pt x="645" y="43"/>
                  <a:pt x="644" y="41"/>
                  <a:pt x="645" y="40"/>
                </a:cubicBezTo>
                <a:cubicBezTo>
                  <a:pt x="646" y="39"/>
                  <a:pt x="648" y="39"/>
                  <a:pt x="649" y="39"/>
                </a:cubicBezTo>
                <a:cubicBezTo>
                  <a:pt x="651" y="39"/>
                  <a:pt x="652" y="39"/>
                  <a:pt x="654" y="38"/>
                </a:cubicBezTo>
                <a:cubicBezTo>
                  <a:pt x="655" y="37"/>
                  <a:pt x="656" y="36"/>
                  <a:pt x="658" y="35"/>
                </a:cubicBezTo>
                <a:cubicBezTo>
                  <a:pt x="659" y="35"/>
                  <a:pt x="659" y="35"/>
                  <a:pt x="660" y="34"/>
                </a:cubicBezTo>
                <a:cubicBezTo>
                  <a:pt x="661" y="34"/>
                  <a:pt x="662" y="33"/>
                  <a:pt x="662" y="33"/>
                </a:cubicBezTo>
                <a:cubicBezTo>
                  <a:pt x="663" y="32"/>
                  <a:pt x="664" y="32"/>
                  <a:pt x="665" y="32"/>
                </a:cubicBezTo>
                <a:cubicBezTo>
                  <a:pt x="665" y="31"/>
                  <a:pt x="666" y="31"/>
                  <a:pt x="667" y="31"/>
                </a:cubicBezTo>
                <a:cubicBezTo>
                  <a:pt x="667" y="31"/>
                  <a:pt x="668" y="32"/>
                  <a:pt x="669" y="31"/>
                </a:cubicBezTo>
                <a:cubicBezTo>
                  <a:pt x="670" y="31"/>
                  <a:pt x="669" y="31"/>
                  <a:pt x="670" y="30"/>
                </a:cubicBezTo>
                <a:cubicBezTo>
                  <a:pt x="670" y="29"/>
                  <a:pt x="672" y="29"/>
                  <a:pt x="672" y="28"/>
                </a:cubicBezTo>
                <a:cubicBezTo>
                  <a:pt x="672" y="27"/>
                  <a:pt x="671" y="27"/>
                  <a:pt x="671" y="27"/>
                </a:cubicBezTo>
                <a:cubicBezTo>
                  <a:pt x="671" y="26"/>
                  <a:pt x="671" y="26"/>
                  <a:pt x="671" y="26"/>
                </a:cubicBezTo>
                <a:cubicBezTo>
                  <a:pt x="670" y="25"/>
                  <a:pt x="670" y="25"/>
                  <a:pt x="670" y="25"/>
                </a:cubicBezTo>
                <a:cubicBezTo>
                  <a:pt x="668" y="24"/>
                  <a:pt x="670" y="24"/>
                  <a:pt x="670" y="23"/>
                </a:cubicBezTo>
                <a:cubicBezTo>
                  <a:pt x="671" y="22"/>
                  <a:pt x="670" y="21"/>
                  <a:pt x="671" y="20"/>
                </a:cubicBezTo>
                <a:cubicBezTo>
                  <a:pt x="672" y="20"/>
                  <a:pt x="673" y="20"/>
                  <a:pt x="672" y="19"/>
                </a:cubicBezTo>
                <a:cubicBezTo>
                  <a:pt x="672" y="19"/>
                  <a:pt x="671" y="19"/>
                  <a:pt x="670" y="19"/>
                </a:cubicBezTo>
                <a:cubicBezTo>
                  <a:pt x="670" y="19"/>
                  <a:pt x="670" y="19"/>
                  <a:pt x="670" y="19"/>
                </a:cubicBezTo>
                <a:cubicBezTo>
                  <a:pt x="669" y="18"/>
                  <a:pt x="669" y="18"/>
                  <a:pt x="668" y="18"/>
                </a:cubicBezTo>
                <a:cubicBezTo>
                  <a:pt x="667" y="18"/>
                  <a:pt x="666" y="18"/>
                  <a:pt x="664" y="18"/>
                </a:cubicBezTo>
                <a:cubicBezTo>
                  <a:pt x="662" y="17"/>
                  <a:pt x="661" y="16"/>
                  <a:pt x="658" y="16"/>
                </a:cubicBezTo>
                <a:cubicBezTo>
                  <a:pt x="657" y="16"/>
                  <a:pt x="655" y="16"/>
                  <a:pt x="654" y="16"/>
                </a:cubicBezTo>
                <a:cubicBezTo>
                  <a:pt x="653" y="15"/>
                  <a:pt x="652" y="15"/>
                  <a:pt x="651" y="15"/>
                </a:cubicBezTo>
                <a:cubicBezTo>
                  <a:pt x="649" y="14"/>
                  <a:pt x="646" y="15"/>
                  <a:pt x="643" y="14"/>
                </a:cubicBezTo>
                <a:cubicBezTo>
                  <a:pt x="642" y="14"/>
                  <a:pt x="642" y="13"/>
                  <a:pt x="641" y="13"/>
                </a:cubicBezTo>
                <a:cubicBezTo>
                  <a:pt x="640" y="12"/>
                  <a:pt x="639" y="12"/>
                  <a:pt x="637" y="12"/>
                </a:cubicBezTo>
                <a:cubicBezTo>
                  <a:pt x="636" y="12"/>
                  <a:pt x="635" y="12"/>
                  <a:pt x="634" y="12"/>
                </a:cubicBezTo>
                <a:cubicBezTo>
                  <a:pt x="633" y="12"/>
                  <a:pt x="632" y="11"/>
                  <a:pt x="631" y="11"/>
                </a:cubicBezTo>
                <a:cubicBezTo>
                  <a:pt x="629" y="10"/>
                  <a:pt x="626" y="10"/>
                  <a:pt x="624" y="9"/>
                </a:cubicBezTo>
                <a:cubicBezTo>
                  <a:pt x="622" y="9"/>
                  <a:pt x="620" y="9"/>
                  <a:pt x="619" y="8"/>
                </a:cubicBezTo>
                <a:cubicBezTo>
                  <a:pt x="618" y="8"/>
                  <a:pt x="616" y="8"/>
                  <a:pt x="615" y="7"/>
                </a:cubicBezTo>
                <a:cubicBezTo>
                  <a:pt x="614" y="7"/>
                  <a:pt x="614" y="7"/>
                  <a:pt x="613" y="7"/>
                </a:cubicBezTo>
                <a:cubicBezTo>
                  <a:pt x="612" y="7"/>
                  <a:pt x="612" y="7"/>
                  <a:pt x="613" y="8"/>
                </a:cubicBezTo>
                <a:cubicBezTo>
                  <a:pt x="613" y="9"/>
                  <a:pt x="613" y="9"/>
                  <a:pt x="612" y="10"/>
                </a:cubicBezTo>
                <a:cubicBezTo>
                  <a:pt x="612" y="10"/>
                  <a:pt x="611" y="10"/>
                  <a:pt x="611" y="10"/>
                </a:cubicBezTo>
                <a:cubicBezTo>
                  <a:pt x="610" y="10"/>
                  <a:pt x="609" y="9"/>
                  <a:pt x="608" y="10"/>
                </a:cubicBezTo>
                <a:cubicBezTo>
                  <a:pt x="608" y="10"/>
                  <a:pt x="607" y="10"/>
                  <a:pt x="606" y="10"/>
                </a:cubicBezTo>
                <a:cubicBezTo>
                  <a:pt x="606" y="10"/>
                  <a:pt x="605" y="10"/>
                  <a:pt x="604" y="10"/>
                </a:cubicBezTo>
                <a:cubicBezTo>
                  <a:pt x="603" y="10"/>
                  <a:pt x="603" y="11"/>
                  <a:pt x="603" y="12"/>
                </a:cubicBezTo>
                <a:cubicBezTo>
                  <a:pt x="603" y="13"/>
                  <a:pt x="604" y="13"/>
                  <a:pt x="602" y="14"/>
                </a:cubicBezTo>
                <a:cubicBezTo>
                  <a:pt x="601" y="15"/>
                  <a:pt x="600" y="15"/>
                  <a:pt x="599" y="15"/>
                </a:cubicBezTo>
                <a:cubicBezTo>
                  <a:pt x="598" y="16"/>
                  <a:pt x="597" y="17"/>
                  <a:pt x="596" y="17"/>
                </a:cubicBezTo>
                <a:cubicBezTo>
                  <a:pt x="595" y="18"/>
                  <a:pt x="592" y="19"/>
                  <a:pt x="590" y="18"/>
                </a:cubicBezTo>
                <a:cubicBezTo>
                  <a:pt x="589" y="18"/>
                  <a:pt x="590" y="17"/>
                  <a:pt x="590" y="16"/>
                </a:cubicBezTo>
                <a:cubicBezTo>
                  <a:pt x="590" y="15"/>
                  <a:pt x="589" y="15"/>
                  <a:pt x="589" y="14"/>
                </a:cubicBezTo>
                <a:cubicBezTo>
                  <a:pt x="589" y="13"/>
                  <a:pt x="589" y="13"/>
                  <a:pt x="589" y="13"/>
                </a:cubicBezTo>
                <a:cubicBezTo>
                  <a:pt x="590" y="12"/>
                  <a:pt x="591" y="13"/>
                  <a:pt x="591" y="13"/>
                </a:cubicBezTo>
                <a:cubicBezTo>
                  <a:pt x="592" y="12"/>
                  <a:pt x="592" y="11"/>
                  <a:pt x="593" y="11"/>
                </a:cubicBezTo>
                <a:cubicBezTo>
                  <a:pt x="593" y="11"/>
                  <a:pt x="594" y="11"/>
                  <a:pt x="595" y="10"/>
                </a:cubicBezTo>
                <a:cubicBezTo>
                  <a:pt x="595" y="9"/>
                  <a:pt x="594" y="8"/>
                  <a:pt x="593" y="7"/>
                </a:cubicBezTo>
                <a:cubicBezTo>
                  <a:pt x="592" y="7"/>
                  <a:pt x="591" y="6"/>
                  <a:pt x="591" y="5"/>
                </a:cubicBezTo>
                <a:cubicBezTo>
                  <a:pt x="590" y="5"/>
                  <a:pt x="590" y="4"/>
                  <a:pt x="590" y="4"/>
                </a:cubicBezTo>
                <a:cubicBezTo>
                  <a:pt x="589" y="3"/>
                  <a:pt x="587" y="4"/>
                  <a:pt x="586" y="3"/>
                </a:cubicBezTo>
                <a:cubicBezTo>
                  <a:pt x="584" y="3"/>
                  <a:pt x="584" y="3"/>
                  <a:pt x="584" y="3"/>
                </a:cubicBezTo>
                <a:cubicBezTo>
                  <a:pt x="583" y="4"/>
                  <a:pt x="582" y="3"/>
                  <a:pt x="581" y="4"/>
                </a:cubicBezTo>
                <a:cubicBezTo>
                  <a:pt x="580" y="4"/>
                  <a:pt x="580" y="4"/>
                  <a:pt x="579" y="4"/>
                </a:cubicBezTo>
                <a:cubicBezTo>
                  <a:pt x="578" y="4"/>
                  <a:pt x="578" y="4"/>
                  <a:pt x="577" y="4"/>
                </a:cubicBezTo>
                <a:cubicBezTo>
                  <a:pt x="575" y="4"/>
                  <a:pt x="575" y="7"/>
                  <a:pt x="576" y="8"/>
                </a:cubicBezTo>
                <a:cubicBezTo>
                  <a:pt x="576" y="8"/>
                  <a:pt x="576" y="8"/>
                  <a:pt x="577" y="8"/>
                </a:cubicBezTo>
                <a:cubicBezTo>
                  <a:pt x="577" y="8"/>
                  <a:pt x="578" y="8"/>
                  <a:pt x="578" y="8"/>
                </a:cubicBezTo>
                <a:cubicBezTo>
                  <a:pt x="578" y="9"/>
                  <a:pt x="578" y="9"/>
                  <a:pt x="579" y="10"/>
                </a:cubicBezTo>
                <a:cubicBezTo>
                  <a:pt x="579" y="10"/>
                  <a:pt x="581" y="10"/>
                  <a:pt x="580" y="11"/>
                </a:cubicBezTo>
                <a:cubicBezTo>
                  <a:pt x="580" y="12"/>
                  <a:pt x="579" y="11"/>
                  <a:pt x="578" y="11"/>
                </a:cubicBezTo>
                <a:cubicBezTo>
                  <a:pt x="577" y="12"/>
                  <a:pt x="578" y="15"/>
                  <a:pt x="578" y="16"/>
                </a:cubicBezTo>
                <a:cubicBezTo>
                  <a:pt x="577" y="18"/>
                  <a:pt x="576" y="19"/>
                  <a:pt x="576" y="21"/>
                </a:cubicBezTo>
                <a:cubicBezTo>
                  <a:pt x="575" y="21"/>
                  <a:pt x="574" y="26"/>
                  <a:pt x="573" y="24"/>
                </a:cubicBezTo>
                <a:cubicBezTo>
                  <a:pt x="573" y="23"/>
                  <a:pt x="573" y="22"/>
                  <a:pt x="572" y="22"/>
                </a:cubicBezTo>
                <a:cubicBezTo>
                  <a:pt x="572" y="21"/>
                  <a:pt x="571" y="21"/>
                  <a:pt x="571" y="21"/>
                </a:cubicBezTo>
                <a:cubicBezTo>
                  <a:pt x="570" y="20"/>
                  <a:pt x="570" y="20"/>
                  <a:pt x="569" y="19"/>
                </a:cubicBezTo>
                <a:cubicBezTo>
                  <a:pt x="568" y="19"/>
                  <a:pt x="568" y="19"/>
                  <a:pt x="567" y="19"/>
                </a:cubicBezTo>
                <a:cubicBezTo>
                  <a:pt x="566" y="19"/>
                  <a:pt x="565" y="19"/>
                  <a:pt x="563" y="19"/>
                </a:cubicBezTo>
                <a:cubicBezTo>
                  <a:pt x="563" y="19"/>
                  <a:pt x="561" y="18"/>
                  <a:pt x="561" y="18"/>
                </a:cubicBezTo>
                <a:cubicBezTo>
                  <a:pt x="561" y="17"/>
                  <a:pt x="562" y="18"/>
                  <a:pt x="563" y="17"/>
                </a:cubicBezTo>
                <a:cubicBezTo>
                  <a:pt x="563" y="16"/>
                  <a:pt x="561" y="16"/>
                  <a:pt x="561" y="16"/>
                </a:cubicBezTo>
                <a:cubicBezTo>
                  <a:pt x="559" y="15"/>
                  <a:pt x="558" y="15"/>
                  <a:pt x="556" y="15"/>
                </a:cubicBezTo>
                <a:cubicBezTo>
                  <a:pt x="554" y="15"/>
                  <a:pt x="553" y="15"/>
                  <a:pt x="551" y="15"/>
                </a:cubicBezTo>
                <a:cubicBezTo>
                  <a:pt x="549" y="15"/>
                  <a:pt x="548" y="15"/>
                  <a:pt x="546" y="14"/>
                </a:cubicBezTo>
                <a:cubicBezTo>
                  <a:pt x="544" y="14"/>
                  <a:pt x="544" y="12"/>
                  <a:pt x="542" y="11"/>
                </a:cubicBezTo>
                <a:cubicBezTo>
                  <a:pt x="541" y="10"/>
                  <a:pt x="539" y="9"/>
                  <a:pt x="538" y="8"/>
                </a:cubicBezTo>
                <a:cubicBezTo>
                  <a:pt x="536" y="8"/>
                  <a:pt x="535" y="7"/>
                  <a:pt x="533" y="6"/>
                </a:cubicBezTo>
                <a:cubicBezTo>
                  <a:pt x="532" y="6"/>
                  <a:pt x="531" y="4"/>
                  <a:pt x="529" y="4"/>
                </a:cubicBezTo>
                <a:cubicBezTo>
                  <a:pt x="528" y="4"/>
                  <a:pt x="527" y="4"/>
                  <a:pt x="526" y="4"/>
                </a:cubicBezTo>
                <a:cubicBezTo>
                  <a:pt x="525" y="3"/>
                  <a:pt x="525" y="2"/>
                  <a:pt x="524" y="2"/>
                </a:cubicBezTo>
                <a:cubicBezTo>
                  <a:pt x="523" y="0"/>
                  <a:pt x="522" y="2"/>
                  <a:pt x="520" y="3"/>
                </a:cubicBezTo>
                <a:cubicBezTo>
                  <a:pt x="519" y="3"/>
                  <a:pt x="519" y="3"/>
                  <a:pt x="518" y="4"/>
                </a:cubicBezTo>
                <a:cubicBezTo>
                  <a:pt x="517" y="4"/>
                  <a:pt x="517" y="5"/>
                  <a:pt x="518" y="5"/>
                </a:cubicBezTo>
                <a:cubicBezTo>
                  <a:pt x="519" y="6"/>
                  <a:pt x="520" y="5"/>
                  <a:pt x="521" y="5"/>
                </a:cubicBezTo>
                <a:cubicBezTo>
                  <a:pt x="522" y="5"/>
                  <a:pt x="522" y="6"/>
                  <a:pt x="523" y="6"/>
                </a:cubicBezTo>
                <a:cubicBezTo>
                  <a:pt x="524" y="6"/>
                  <a:pt x="527" y="6"/>
                  <a:pt x="526" y="8"/>
                </a:cubicBezTo>
                <a:cubicBezTo>
                  <a:pt x="526" y="8"/>
                  <a:pt x="525" y="9"/>
                  <a:pt x="525" y="9"/>
                </a:cubicBezTo>
                <a:cubicBezTo>
                  <a:pt x="524" y="10"/>
                  <a:pt x="524" y="10"/>
                  <a:pt x="524" y="11"/>
                </a:cubicBezTo>
                <a:cubicBezTo>
                  <a:pt x="523" y="13"/>
                  <a:pt x="522" y="14"/>
                  <a:pt x="520" y="13"/>
                </a:cubicBezTo>
                <a:cubicBezTo>
                  <a:pt x="519" y="13"/>
                  <a:pt x="518" y="12"/>
                  <a:pt x="517" y="11"/>
                </a:cubicBezTo>
                <a:cubicBezTo>
                  <a:pt x="516" y="10"/>
                  <a:pt x="516" y="10"/>
                  <a:pt x="515" y="10"/>
                </a:cubicBezTo>
                <a:cubicBezTo>
                  <a:pt x="514" y="9"/>
                  <a:pt x="514" y="9"/>
                  <a:pt x="513" y="9"/>
                </a:cubicBezTo>
                <a:cubicBezTo>
                  <a:pt x="511" y="9"/>
                  <a:pt x="511" y="7"/>
                  <a:pt x="509" y="8"/>
                </a:cubicBezTo>
                <a:cubicBezTo>
                  <a:pt x="509" y="9"/>
                  <a:pt x="510" y="9"/>
                  <a:pt x="510" y="10"/>
                </a:cubicBezTo>
                <a:cubicBezTo>
                  <a:pt x="511" y="11"/>
                  <a:pt x="510" y="12"/>
                  <a:pt x="511" y="13"/>
                </a:cubicBezTo>
                <a:cubicBezTo>
                  <a:pt x="511" y="13"/>
                  <a:pt x="512" y="13"/>
                  <a:pt x="512" y="13"/>
                </a:cubicBezTo>
                <a:cubicBezTo>
                  <a:pt x="512" y="14"/>
                  <a:pt x="511" y="14"/>
                  <a:pt x="511" y="14"/>
                </a:cubicBezTo>
                <a:cubicBezTo>
                  <a:pt x="510" y="14"/>
                  <a:pt x="509" y="14"/>
                  <a:pt x="508" y="14"/>
                </a:cubicBezTo>
                <a:cubicBezTo>
                  <a:pt x="506" y="14"/>
                  <a:pt x="505" y="15"/>
                  <a:pt x="503" y="15"/>
                </a:cubicBezTo>
                <a:cubicBezTo>
                  <a:pt x="502" y="16"/>
                  <a:pt x="500" y="15"/>
                  <a:pt x="498" y="16"/>
                </a:cubicBezTo>
                <a:cubicBezTo>
                  <a:pt x="496" y="16"/>
                  <a:pt x="493" y="17"/>
                  <a:pt x="490" y="17"/>
                </a:cubicBezTo>
                <a:cubicBezTo>
                  <a:pt x="489" y="17"/>
                  <a:pt x="489" y="18"/>
                  <a:pt x="488" y="18"/>
                </a:cubicBezTo>
                <a:cubicBezTo>
                  <a:pt x="487" y="17"/>
                  <a:pt x="485" y="17"/>
                  <a:pt x="485" y="17"/>
                </a:cubicBezTo>
                <a:cubicBezTo>
                  <a:pt x="485" y="18"/>
                  <a:pt x="487" y="19"/>
                  <a:pt x="488" y="19"/>
                </a:cubicBezTo>
                <a:close/>
                <a:moveTo>
                  <a:pt x="591" y="400"/>
                </a:moveTo>
                <a:cubicBezTo>
                  <a:pt x="591" y="400"/>
                  <a:pt x="591" y="399"/>
                  <a:pt x="591" y="398"/>
                </a:cubicBezTo>
                <a:cubicBezTo>
                  <a:pt x="592" y="396"/>
                  <a:pt x="594" y="397"/>
                  <a:pt x="595" y="396"/>
                </a:cubicBezTo>
                <a:cubicBezTo>
                  <a:pt x="596" y="395"/>
                  <a:pt x="595" y="395"/>
                  <a:pt x="596" y="394"/>
                </a:cubicBezTo>
                <a:cubicBezTo>
                  <a:pt x="596" y="393"/>
                  <a:pt x="597" y="393"/>
                  <a:pt x="597" y="393"/>
                </a:cubicBezTo>
                <a:cubicBezTo>
                  <a:pt x="599" y="393"/>
                  <a:pt x="599" y="391"/>
                  <a:pt x="598" y="390"/>
                </a:cubicBezTo>
                <a:cubicBezTo>
                  <a:pt x="596" y="389"/>
                  <a:pt x="596" y="391"/>
                  <a:pt x="595" y="392"/>
                </a:cubicBezTo>
                <a:cubicBezTo>
                  <a:pt x="594" y="393"/>
                  <a:pt x="592" y="393"/>
                  <a:pt x="591" y="394"/>
                </a:cubicBezTo>
                <a:cubicBezTo>
                  <a:pt x="591" y="394"/>
                  <a:pt x="590" y="395"/>
                  <a:pt x="589" y="395"/>
                </a:cubicBezTo>
                <a:cubicBezTo>
                  <a:pt x="589" y="396"/>
                  <a:pt x="588" y="396"/>
                  <a:pt x="587" y="396"/>
                </a:cubicBezTo>
                <a:cubicBezTo>
                  <a:pt x="586" y="396"/>
                  <a:pt x="584" y="395"/>
                  <a:pt x="583" y="396"/>
                </a:cubicBezTo>
                <a:cubicBezTo>
                  <a:pt x="582" y="396"/>
                  <a:pt x="581" y="396"/>
                  <a:pt x="580" y="396"/>
                </a:cubicBezTo>
                <a:cubicBezTo>
                  <a:pt x="579" y="396"/>
                  <a:pt x="579" y="395"/>
                  <a:pt x="578" y="395"/>
                </a:cubicBezTo>
                <a:cubicBezTo>
                  <a:pt x="577" y="394"/>
                  <a:pt x="577" y="395"/>
                  <a:pt x="576" y="395"/>
                </a:cubicBezTo>
                <a:cubicBezTo>
                  <a:pt x="576" y="396"/>
                  <a:pt x="576" y="397"/>
                  <a:pt x="575" y="396"/>
                </a:cubicBezTo>
                <a:cubicBezTo>
                  <a:pt x="575" y="396"/>
                  <a:pt x="575" y="396"/>
                  <a:pt x="574" y="396"/>
                </a:cubicBezTo>
                <a:cubicBezTo>
                  <a:pt x="574" y="396"/>
                  <a:pt x="573" y="396"/>
                  <a:pt x="573" y="396"/>
                </a:cubicBezTo>
                <a:cubicBezTo>
                  <a:pt x="573" y="397"/>
                  <a:pt x="573" y="398"/>
                  <a:pt x="572" y="398"/>
                </a:cubicBezTo>
                <a:cubicBezTo>
                  <a:pt x="571" y="397"/>
                  <a:pt x="571" y="396"/>
                  <a:pt x="570" y="395"/>
                </a:cubicBezTo>
                <a:cubicBezTo>
                  <a:pt x="569" y="395"/>
                  <a:pt x="569" y="397"/>
                  <a:pt x="569" y="398"/>
                </a:cubicBezTo>
                <a:cubicBezTo>
                  <a:pt x="569" y="399"/>
                  <a:pt x="570" y="400"/>
                  <a:pt x="571" y="400"/>
                </a:cubicBezTo>
                <a:cubicBezTo>
                  <a:pt x="572" y="401"/>
                  <a:pt x="571" y="403"/>
                  <a:pt x="572" y="403"/>
                </a:cubicBezTo>
                <a:cubicBezTo>
                  <a:pt x="574" y="404"/>
                  <a:pt x="576" y="402"/>
                  <a:pt x="577" y="402"/>
                </a:cubicBezTo>
                <a:cubicBezTo>
                  <a:pt x="578" y="402"/>
                  <a:pt x="578" y="402"/>
                  <a:pt x="579" y="402"/>
                </a:cubicBezTo>
                <a:cubicBezTo>
                  <a:pt x="580" y="402"/>
                  <a:pt x="580" y="402"/>
                  <a:pt x="581" y="401"/>
                </a:cubicBezTo>
                <a:cubicBezTo>
                  <a:pt x="583" y="400"/>
                  <a:pt x="583" y="402"/>
                  <a:pt x="585" y="402"/>
                </a:cubicBezTo>
                <a:cubicBezTo>
                  <a:pt x="586" y="402"/>
                  <a:pt x="587" y="401"/>
                  <a:pt x="589" y="401"/>
                </a:cubicBezTo>
                <a:cubicBezTo>
                  <a:pt x="589" y="401"/>
                  <a:pt x="590" y="401"/>
                  <a:pt x="591" y="400"/>
                </a:cubicBezTo>
                <a:close/>
                <a:moveTo>
                  <a:pt x="588" y="407"/>
                </a:moveTo>
                <a:cubicBezTo>
                  <a:pt x="589" y="407"/>
                  <a:pt x="589" y="408"/>
                  <a:pt x="589" y="408"/>
                </a:cubicBezTo>
                <a:cubicBezTo>
                  <a:pt x="590" y="409"/>
                  <a:pt x="590" y="409"/>
                  <a:pt x="591" y="409"/>
                </a:cubicBezTo>
                <a:cubicBezTo>
                  <a:pt x="592" y="410"/>
                  <a:pt x="593" y="409"/>
                  <a:pt x="594" y="408"/>
                </a:cubicBezTo>
                <a:cubicBezTo>
                  <a:pt x="596" y="408"/>
                  <a:pt x="597" y="407"/>
                  <a:pt x="598" y="406"/>
                </a:cubicBezTo>
                <a:cubicBezTo>
                  <a:pt x="599" y="404"/>
                  <a:pt x="600" y="404"/>
                  <a:pt x="601" y="403"/>
                </a:cubicBezTo>
                <a:cubicBezTo>
                  <a:pt x="602" y="402"/>
                  <a:pt x="602" y="400"/>
                  <a:pt x="601" y="399"/>
                </a:cubicBezTo>
                <a:cubicBezTo>
                  <a:pt x="600" y="399"/>
                  <a:pt x="600" y="399"/>
                  <a:pt x="599" y="398"/>
                </a:cubicBezTo>
                <a:cubicBezTo>
                  <a:pt x="599" y="398"/>
                  <a:pt x="598" y="397"/>
                  <a:pt x="597" y="398"/>
                </a:cubicBezTo>
                <a:cubicBezTo>
                  <a:pt x="596" y="399"/>
                  <a:pt x="599" y="399"/>
                  <a:pt x="598" y="401"/>
                </a:cubicBezTo>
                <a:cubicBezTo>
                  <a:pt x="598" y="402"/>
                  <a:pt x="596" y="402"/>
                  <a:pt x="595" y="402"/>
                </a:cubicBezTo>
                <a:cubicBezTo>
                  <a:pt x="594" y="403"/>
                  <a:pt x="593" y="403"/>
                  <a:pt x="592" y="403"/>
                </a:cubicBezTo>
                <a:cubicBezTo>
                  <a:pt x="591" y="403"/>
                  <a:pt x="590" y="404"/>
                  <a:pt x="589" y="405"/>
                </a:cubicBezTo>
                <a:cubicBezTo>
                  <a:pt x="588" y="405"/>
                  <a:pt x="587" y="404"/>
                  <a:pt x="586" y="404"/>
                </a:cubicBezTo>
                <a:cubicBezTo>
                  <a:pt x="584" y="405"/>
                  <a:pt x="587" y="407"/>
                  <a:pt x="588" y="407"/>
                </a:cubicBezTo>
                <a:close/>
                <a:moveTo>
                  <a:pt x="1077" y="2"/>
                </a:moveTo>
                <a:cubicBezTo>
                  <a:pt x="1082" y="2"/>
                  <a:pt x="1082" y="2"/>
                  <a:pt x="1082" y="2"/>
                </a:cubicBezTo>
                <a:cubicBezTo>
                  <a:pt x="1081" y="2"/>
                  <a:pt x="1081" y="2"/>
                  <a:pt x="1081" y="2"/>
                </a:cubicBezTo>
                <a:cubicBezTo>
                  <a:pt x="1079" y="2"/>
                  <a:pt x="1078" y="2"/>
                  <a:pt x="1077" y="2"/>
                </a:cubicBezTo>
                <a:close/>
                <a:moveTo>
                  <a:pt x="1111" y="439"/>
                </a:moveTo>
                <a:cubicBezTo>
                  <a:pt x="1110" y="439"/>
                  <a:pt x="1109" y="439"/>
                  <a:pt x="1108" y="438"/>
                </a:cubicBezTo>
                <a:cubicBezTo>
                  <a:pt x="1107" y="438"/>
                  <a:pt x="1106" y="438"/>
                  <a:pt x="1105" y="437"/>
                </a:cubicBezTo>
                <a:cubicBezTo>
                  <a:pt x="1103" y="437"/>
                  <a:pt x="1101" y="437"/>
                  <a:pt x="1100" y="437"/>
                </a:cubicBezTo>
                <a:cubicBezTo>
                  <a:pt x="1098" y="438"/>
                  <a:pt x="1097" y="438"/>
                  <a:pt x="1096" y="439"/>
                </a:cubicBezTo>
                <a:cubicBezTo>
                  <a:pt x="1094" y="440"/>
                  <a:pt x="1092" y="440"/>
                  <a:pt x="1091" y="441"/>
                </a:cubicBezTo>
                <a:cubicBezTo>
                  <a:pt x="1090" y="443"/>
                  <a:pt x="1089" y="444"/>
                  <a:pt x="1088" y="446"/>
                </a:cubicBezTo>
                <a:cubicBezTo>
                  <a:pt x="1088" y="446"/>
                  <a:pt x="1088" y="447"/>
                  <a:pt x="1087" y="448"/>
                </a:cubicBezTo>
                <a:cubicBezTo>
                  <a:pt x="1087" y="449"/>
                  <a:pt x="1087" y="450"/>
                  <a:pt x="1086" y="450"/>
                </a:cubicBezTo>
                <a:cubicBezTo>
                  <a:pt x="1085" y="452"/>
                  <a:pt x="1085" y="453"/>
                  <a:pt x="1085" y="455"/>
                </a:cubicBezTo>
                <a:cubicBezTo>
                  <a:pt x="1086" y="456"/>
                  <a:pt x="1086" y="457"/>
                  <a:pt x="1087" y="458"/>
                </a:cubicBezTo>
                <a:cubicBezTo>
                  <a:pt x="1088" y="459"/>
                  <a:pt x="1088" y="460"/>
                  <a:pt x="1089" y="461"/>
                </a:cubicBezTo>
                <a:cubicBezTo>
                  <a:pt x="1090" y="461"/>
                  <a:pt x="1092" y="462"/>
                  <a:pt x="1093" y="462"/>
                </a:cubicBezTo>
                <a:cubicBezTo>
                  <a:pt x="1094" y="463"/>
                  <a:pt x="1094" y="464"/>
                  <a:pt x="1095" y="464"/>
                </a:cubicBezTo>
                <a:cubicBezTo>
                  <a:pt x="1097" y="465"/>
                  <a:pt x="1098" y="464"/>
                  <a:pt x="1099" y="464"/>
                </a:cubicBezTo>
                <a:cubicBezTo>
                  <a:pt x="1101" y="463"/>
                  <a:pt x="1102" y="463"/>
                  <a:pt x="1104" y="463"/>
                </a:cubicBezTo>
                <a:cubicBezTo>
                  <a:pt x="1106" y="463"/>
                  <a:pt x="1107" y="462"/>
                  <a:pt x="1109" y="461"/>
                </a:cubicBezTo>
                <a:cubicBezTo>
                  <a:pt x="1110" y="460"/>
                  <a:pt x="1112" y="459"/>
                  <a:pt x="1114" y="459"/>
                </a:cubicBezTo>
                <a:cubicBezTo>
                  <a:pt x="1115" y="459"/>
                  <a:pt x="1116" y="458"/>
                  <a:pt x="1117" y="457"/>
                </a:cubicBezTo>
                <a:cubicBezTo>
                  <a:pt x="1118" y="456"/>
                  <a:pt x="1118" y="455"/>
                  <a:pt x="1119" y="454"/>
                </a:cubicBezTo>
                <a:cubicBezTo>
                  <a:pt x="1120" y="453"/>
                  <a:pt x="1121" y="452"/>
                  <a:pt x="1122" y="452"/>
                </a:cubicBezTo>
                <a:cubicBezTo>
                  <a:pt x="1123" y="451"/>
                  <a:pt x="1122" y="451"/>
                  <a:pt x="1123" y="450"/>
                </a:cubicBezTo>
                <a:cubicBezTo>
                  <a:pt x="1123" y="449"/>
                  <a:pt x="1124" y="449"/>
                  <a:pt x="1125" y="449"/>
                </a:cubicBezTo>
                <a:cubicBezTo>
                  <a:pt x="1125" y="450"/>
                  <a:pt x="1125" y="450"/>
                  <a:pt x="1124" y="451"/>
                </a:cubicBezTo>
                <a:cubicBezTo>
                  <a:pt x="1124" y="451"/>
                  <a:pt x="1124" y="452"/>
                  <a:pt x="1123" y="453"/>
                </a:cubicBezTo>
                <a:cubicBezTo>
                  <a:pt x="1123" y="453"/>
                  <a:pt x="1122" y="454"/>
                  <a:pt x="1122" y="454"/>
                </a:cubicBezTo>
                <a:cubicBezTo>
                  <a:pt x="1122" y="455"/>
                  <a:pt x="1122" y="456"/>
                  <a:pt x="1123" y="456"/>
                </a:cubicBezTo>
                <a:cubicBezTo>
                  <a:pt x="1123" y="456"/>
                  <a:pt x="1124" y="455"/>
                  <a:pt x="1124" y="454"/>
                </a:cubicBezTo>
                <a:cubicBezTo>
                  <a:pt x="1125" y="454"/>
                  <a:pt x="1125" y="454"/>
                  <a:pt x="1126" y="453"/>
                </a:cubicBezTo>
                <a:cubicBezTo>
                  <a:pt x="1127" y="452"/>
                  <a:pt x="1127" y="450"/>
                  <a:pt x="1126" y="449"/>
                </a:cubicBezTo>
                <a:cubicBezTo>
                  <a:pt x="1125" y="448"/>
                  <a:pt x="1125" y="447"/>
                  <a:pt x="1123" y="447"/>
                </a:cubicBezTo>
                <a:cubicBezTo>
                  <a:pt x="1122" y="446"/>
                  <a:pt x="1121" y="445"/>
                  <a:pt x="1120" y="444"/>
                </a:cubicBezTo>
                <a:cubicBezTo>
                  <a:pt x="1118" y="443"/>
                  <a:pt x="1117" y="442"/>
                  <a:pt x="1115" y="441"/>
                </a:cubicBezTo>
                <a:cubicBezTo>
                  <a:pt x="1114" y="441"/>
                  <a:pt x="1112" y="440"/>
                  <a:pt x="1111" y="439"/>
                </a:cubicBezTo>
                <a:close/>
                <a:moveTo>
                  <a:pt x="1076" y="2"/>
                </a:moveTo>
                <a:cubicBezTo>
                  <a:pt x="1076" y="2"/>
                  <a:pt x="1076" y="2"/>
                  <a:pt x="1077" y="2"/>
                </a:cubicBezTo>
                <a:cubicBezTo>
                  <a:pt x="1070" y="3"/>
                  <a:pt x="1070" y="3"/>
                  <a:pt x="1070" y="3"/>
                </a:cubicBezTo>
                <a:cubicBezTo>
                  <a:pt x="1070" y="4"/>
                  <a:pt x="1075" y="3"/>
                  <a:pt x="1076" y="2"/>
                </a:cubicBezTo>
                <a:close/>
                <a:moveTo>
                  <a:pt x="509" y="425"/>
                </a:moveTo>
                <a:cubicBezTo>
                  <a:pt x="510" y="425"/>
                  <a:pt x="510" y="425"/>
                  <a:pt x="511" y="426"/>
                </a:cubicBezTo>
                <a:cubicBezTo>
                  <a:pt x="511" y="426"/>
                  <a:pt x="511" y="426"/>
                  <a:pt x="512" y="426"/>
                </a:cubicBezTo>
                <a:cubicBezTo>
                  <a:pt x="513" y="427"/>
                  <a:pt x="513" y="426"/>
                  <a:pt x="514" y="426"/>
                </a:cubicBezTo>
                <a:cubicBezTo>
                  <a:pt x="515" y="426"/>
                  <a:pt x="517" y="427"/>
                  <a:pt x="518" y="426"/>
                </a:cubicBezTo>
                <a:cubicBezTo>
                  <a:pt x="519" y="426"/>
                  <a:pt x="520" y="424"/>
                  <a:pt x="521" y="423"/>
                </a:cubicBezTo>
                <a:cubicBezTo>
                  <a:pt x="522" y="423"/>
                  <a:pt x="523" y="422"/>
                  <a:pt x="523" y="420"/>
                </a:cubicBezTo>
                <a:cubicBezTo>
                  <a:pt x="523" y="419"/>
                  <a:pt x="522" y="418"/>
                  <a:pt x="521" y="418"/>
                </a:cubicBezTo>
                <a:cubicBezTo>
                  <a:pt x="520" y="418"/>
                  <a:pt x="518" y="417"/>
                  <a:pt x="517" y="417"/>
                </a:cubicBezTo>
                <a:cubicBezTo>
                  <a:pt x="515" y="417"/>
                  <a:pt x="514" y="416"/>
                  <a:pt x="513" y="417"/>
                </a:cubicBezTo>
                <a:cubicBezTo>
                  <a:pt x="512" y="417"/>
                  <a:pt x="512" y="418"/>
                  <a:pt x="512" y="418"/>
                </a:cubicBezTo>
                <a:cubicBezTo>
                  <a:pt x="511" y="419"/>
                  <a:pt x="511" y="418"/>
                  <a:pt x="510" y="418"/>
                </a:cubicBezTo>
                <a:cubicBezTo>
                  <a:pt x="509" y="419"/>
                  <a:pt x="509" y="419"/>
                  <a:pt x="508" y="420"/>
                </a:cubicBezTo>
                <a:cubicBezTo>
                  <a:pt x="508" y="420"/>
                  <a:pt x="508" y="419"/>
                  <a:pt x="507" y="419"/>
                </a:cubicBezTo>
                <a:cubicBezTo>
                  <a:pt x="507" y="419"/>
                  <a:pt x="507" y="420"/>
                  <a:pt x="507" y="420"/>
                </a:cubicBezTo>
                <a:cubicBezTo>
                  <a:pt x="506" y="421"/>
                  <a:pt x="507" y="423"/>
                  <a:pt x="505" y="424"/>
                </a:cubicBezTo>
                <a:cubicBezTo>
                  <a:pt x="505" y="424"/>
                  <a:pt x="505" y="424"/>
                  <a:pt x="504" y="424"/>
                </a:cubicBezTo>
                <a:cubicBezTo>
                  <a:pt x="504" y="424"/>
                  <a:pt x="504" y="425"/>
                  <a:pt x="504" y="425"/>
                </a:cubicBezTo>
                <a:cubicBezTo>
                  <a:pt x="504" y="426"/>
                  <a:pt x="504" y="426"/>
                  <a:pt x="503" y="427"/>
                </a:cubicBezTo>
                <a:cubicBezTo>
                  <a:pt x="503" y="427"/>
                  <a:pt x="502" y="427"/>
                  <a:pt x="502" y="427"/>
                </a:cubicBezTo>
                <a:cubicBezTo>
                  <a:pt x="502" y="427"/>
                  <a:pt x="502" y="427"/>
                  <a:pt x="501" y="427"/>
                </a:cubicBezTo>
                <a:cubicBezTo>
                  <a:pt x="501" y="428"/>
                  <a:pt x="500" y="428"/>
                  <a:pt x="500" y="428"/>
                </a:cubicBezTo>
                <a:cubicBezTo>
                  <a:pt x="499" y="427"/>
                  <a:pt x="499" y="427"/>
                  <a:pt x="498" y="427"/>
                </a:cubicBezTo>
                <a:cubicBezTo>
                  <a:pt x="497" y="427"/>
                  <a:pt x="497" y="427"/>
                  <a:pt x="497" y="428"/>
                </a:cubicBezTo>
                <a:cubicBezTo>
                  <a:pt x="497" y="429"/>
                  <a:pt x="497" y="430"/>
                  <a:pt x="496" y="430"/>
                </a:cubicBezTo>
                <a:cubicBezTo>
                  <a:pt x="496" y="430"/>
                  <a:pt x="495" y="429"/>
                  <a:pt x="495" y="430"/>
                </a:cubicBezTo>
                <a:cubicBezTo>
                  <a:pt x="494" y="432"/>
                  <a:pt x="497" y="432"/>
                  <a:pt x="496" y="433"/>
                </a:cubicBezTo>
                <a:cubicBezTo>
                  <a:pt x="496" y="434"/>
                  <a:pt x="495" y="433"/>
                  <a:pt x="494" y="433"/>
                </a:cubicBezTo>
                <a:cubicBezTo>
                  <a:pt x="493" y="432"/>
                  <a:pt x="493" y="432"/>
                  <a:pt x="492" y="433"/>
                </a:cubicBezTo>
                <a:cubicBezTo>
                  <a:pt x="492" y="433"/>
                  <a:pt x="491" y="434"/>
                  <a:pt x="491" y="434"/>
                </a:cubicBezTo>
                <a:cubicBezTo>
                  <a:pt x="491" y="435"/>
                  <a:pt x="493" y="435"/>
                  <a:pt x="494" y="435"/>
                </a:cubicBezTo>
                <a:cubicBezTo>
                  <a:pt x="495" y="435"/>
                  <a:pt x="495" y="435"/>
                  <a:pt x="495" y="435"/>
                </a:cubicBezTo>
                <a:cubicBezTo>
                  <a:pt x="497" y="435"/>
                  <a:pt x="498" y="435"/>
                  <a:pt x="500" y="435"/>
                </a:cubicBezTo>
                <a:cubicBezTo>
                  <a:pt x="502" y="435"/>
                  <a:pt x="503" y="436"/>
                  <a:pt x="505" y="435"/>
                </a:cubicBezTo>
                <a:cubicBezTo>
                  <a:pt x="506" y="435"/>
                  <a:pt x="506" y="435"/>
                  <a:pt x="506" y="434"/>
                </a:cubicBezTo>
                <a:cubicBezTo>
                  <a:pt x="507" y="433"/>
                  <a:pt x="507" y="433"/>
                  <a:pt x="507" y="432"/>
                </a:cubicBezTo>
                <a:cubicBezTo>
                  <a:pt x="507" y="430"/>
                  <a:pt x="509" y="432"/>
                  <a:pt x="510" y="430"/>
                </a:cubicBezTo>
                <a:cubicBezTo>
                  <a:pt x="510" y="430"/>
                  <a:pt x="510" y="429"/>
                  <a:pt x="510" y="429"/>
                </a:cubicBezTo>
                <a:cubicBezTo>
                  <a:pt x="511" y="428"/>
                  <a:pt x="512" y="428"/>
                  <a:pt x="512" y="428"/>
                </a:cubicBezTo>
                <a:cubicBezTo>
                  <a:pt x="512" y="427"/>
                  <a:pt x="510" y="426"/>
                  <a:pt x="510" y="426"/>
                </a:cubicBezTo>
                <a:cubicBezTo>
                  <a:pt x="509" y="425"/>
                  <a:pt x="509" y="425"/>
                  <a:pt x="508" y="425"/>
                </a:cubicBezTo>
                <a:cubicBezTo>
                  <a:pt x="507" y="425"/>
                  <a:pt x="506" y="424"/>
                  <a:pt x="507" y="424"/>
                </a:cubicBezTo>
                <a:cubicBezTo>
                  <a:pt x="508" y="424"/>
                  <a:pt x="509" y="425"/>
                  <a:pt x="509" y="425"/>
                </a:cubicBezTo>
                <a:close/>
                <a:moveTo>
                  <a:pt x="302" y="631"/>
                </a:moveTo>
                <a:cubicBezTo>
                  <a:pt x="303" y="631"/>
                  <a:pt x="305" y="630"/>
                  <a:pt x="306" y="630"/>
                </a:cubicBezTo>
                <a:cubicBezTo>
                  <a:pt x="307" y="629"/>
                  <a:pt x="310" y="630"/>
                  <a:pt x="309" y="628"/>
                </a:cubicBezTo>
                <a:cubicBezTo>
                  <a:pt x="309" y="626"/>
                  <a:pt x="307" y="629"/>
                  <a:pt x="306" y="629"/>
                </a:cubicBezTo>
                <a:cubicBezTo>
                  <a:pt x="305" y="629"/>
                  <a:pt x="304" y="629"/>
                  <a:pt x="304" y="629"/>
                </a:cubicBezTo>
                <a:cubicBezTo>
                  <a:pt x="303" y="629"/>
                  <a:pt x="301" y="629"/>
                  <a:pt x="301" y="630"/>
                </a:cubicBezTo>
                <a:cubicBezTo>
                  <a:pt x="300" y="631"/>
                  <a:pt x="301" y="631"/>
                  <a:pt x="302" y="631"/>
                </a:cubicBezTo>
                <a:close/>
                <a:moveTo>
                  <a:pt x="1057" y="12"/>
                </a:moveTo>
                <a:cubicBezTo>
                  <a:pt x="1058" y="12"/>
                  <a:pt x="1059" y="14"/>
                  <a:pt x="1060" y="15"/>
                </a:cubicBezTo>
                <a:cubicBezTo>
                  <a:pt x="1061" y="16"/>
                  <a:pt x="1062" y="16"/>
                  <a:pt x="1063" y="16"/>
                </a:cubicBezTo>
                <a:cubicBezTo>
                  <a:pt x="1064" y="16"/>
                  <a:pt x="1064" y="15"/>
                  <a:pt x="1065" y="15"/>
                </a:cubicBezTo>
                <a:cubicBezTo>
                  <a:pt x="1066" y="15"/>
                  <a:pt x="1066" y="15"/>
                  <a:pt x="1067" y="15"/>
                </a:cubicBezTo>
                <a:cubicBezTo>
                  <a:pt x="1068" y="15"/>
                  <a:pt x="1069" y="14"/>
                  <a:pt x="1069" y="13"/>
                </a:cubicBezTo>
                <a:cubicBezTo>
                  <a:pt x="1070" y="13"/>
                  <a:pt x="1071" y="13"/>
                  <a:pt x="1071" y="13"/>
                </a:cubicBezTo>
                <a:cubicBezTo>
                  <a:pt x="1073" y="13"/>
                  <a:pt x="1074" y="12"/>
                  <a:pt x="1076" y="13"/>
                </a:cubicBezTo>
                <a:cubicBezTo>
                  <a:pt x="1078" y="13"/>
                  <a:pt x="1079" y="13"/>
                  <a:pt x="1080" y="14"/>
                </a:cubicBezTo>
                <a:cubicBezTo>
                  <a:pt x="1080" y="14"/>
                  <a:pt x="1082" y="14"/>
                  <a:pt x="1082" y="14"/>
                </a:cubicBezTo>
                <a:cubicBezTo>
                  <a:pt x="1082" y="15"/>
                  <a:pt x="1081" y="15"/>
                  <a:pt x="1080" y="15"/>
                </a:cubicBezTo>
                <a:cubicBezTo>
                  <a:pt x="1079" y="15"/>
                  <a:pt x="1079" y="15"/>
                  <a:pt x="1078" y="15"/>
                </a:cubicBezTo>
                <a:cubicBezTo>
                  <a:pt x="1077" y="16"/>
                  <a:pt x="1077" y="16"/>
                  <a:pt x="1077" y="17"/>
                </a:cubicBezTo>
                <a:cubicBezTo>
                  <a:pt x="1076" y="17"/>
                  <a:pt x="1075" y="17"/>
                  <a:pt x="1075" y="18"/>
                </a:cubicBezTo>
                <a:cubicBezTo>
                  <a:pt x="1074" y="18"/>
                  <a:pt x="1074" y="19"/>
                  <a:pt x="1075" y="19"/>
                </a:cubicBezTo>
                <a:cubicBezTo>
                  <a:pt x="1076" y="20"/>
                  <a:pt x="1078" y="18"/>
                  <a:pt x="1079" y="18"/>
                </a:cubicBezTo>
                <a:cubicBezTo>
                  <a:pt x="1080" y="18"/>
                  <a:pt x="1082" y="18"/>
                  <a:pt x="1083" y="18"/>
                </a:cubicBezTo>
                <a:cubicBezTo>
                  <a:pt x="1086" y="18"/>
                  <a:pt x="1090" y="17"/>
                  <a:pt x="1093" y="18"/>
                </a:cubicBezTo>
                <a:cubicBezTo>
                  <a:pt x="1095" y="18"/>
                  <a:pt x="1097" y="17"/>
                  <a:pt x="1098" y="17"/>
                </a:cubicBezTo>
                <a:cubicBezTo>
                  <a:pt x="1100" y="17"/>
                  <a:pt x="1102" y="18"/>
                  <a:pt x="1103" y="17"/>
                </a:cubicBezTo>
                <a:cubicBezTo>
                  <a:pt x="1103" y="15"/>
                  <a:pt x="1102" y="16"/>
                  <a:pt x="1102" y="15"/>
                </a:cubicBezTo>
                <a:cubicBezTo>
                  <a:pt x="1101" y="15"/>
                  <a:pt x="1101" y="14"/>
                  <a:pt x="1101" y="14"/>
                </a:cubicBezTo>
                <a:cubicBezTo>
                  <a:pt x="1101" y="13"/>
                  <a:pt x="1100" y="13"/>
                  <a:pt x="1100" y="12"/>
                </a:cubicBezTo>
                <a:cubicBezTo>
                  <a:pt x="1100" y="11"/>
                  <a:pt x="1100" y="11"/>
                  <a:pt x="1099" y="10"/>
                </a:cubicBezTo>
                <a:cubicBezTo>
                  <a:pt x="1099" y="9"/>
                  <a:pt x="1097" y="8"/>
                  <a:pt x="1098" y="7"/>
                </a:cubicBezTo>
                <a:cubicBezTo>
                  <a:pt x="1099" y="5"/>
                  <a:pt x="1101" y="5"/>
                  <a:pt x="1102" y="5"/>
                </a:cubicBezTo>
                <a:cubicBezTo>
                  <a:pt x="1105" y="4"/>
                  <a:pt x="1109" y="3"/>
                  <a:pt x="1112" y="2"/>
                </a:cubicBezTo>
                <a:cubicBezTo>
                  <a:pt x="1114" y="2"/>
                  <a:pt x="1115" y="2"/>
                  <a:pt x="1116" y="2"/>
                </a:cubicBezTo>
                <a:cubicBezTo>
                  <a:pt x="1082" y="2"/>
                  <a:pt x="1082" y="2"/>
                  <a:pt x="1082" y="2"/>
                </a:cubicBezTo>
                <a:cubicBezTo>
                  <a:pt x="1082" y="2"/>
                  <a:pt x="1082" y="3"/>
                  <a:pt x="1082" y="3"/>
                </a:cubicBezTo>
                <a:cubicBezTo>
                  <a:pt x="1083" y="3"/>
                  <a:pt x="1084" y="3"/>
                  <a:pt x="1084" y="3"/>
                </a:cubicBezTo>
                <a:cubicBezTo>
                  <a:pt x="1085" y="4"/>
                  <a:pt x="1081" y="4"/>
                  <a:pt x="1080" y="4"/>
                </a:cubicBezTo>
                <a:cubicBezTo>
                  <a:pt x="1079" y="4"/>
                  <a:pt x="1078" y="5"/>
                  <a:pt x="1077" y="5"/>
                </a:cubicBezTo>
                <a:cubicBezTo>
                  <a:pt x="1077" y="5"/>
                  <a:pt x="1077" y="5"/>
                  <a:pt x="1076" y="5"/>
                </a:cubicBezTo>
                <a:cubicBezTo>
                  <a:pt x="1076" y="5"/>
                  <a:pt x="1076" y="5"/>
                  <a:pt x="1075" y="5"/>
                </a:cubicBezTo>
                <a:cubicBezTo>
                  <a:pt x="1075" y="6"/>
                  <a:pt x="1075" y="5"/>
                  <a:pt x="1074" y="5"/>
                </a:cubicBezTo>
                <a:cubicBezTo>
                  <a:pt x="1074" y="6"/>
                  <a:pt x="1074" y="6"/>
                  <a:pt x="1075" y="7"/>
                </a:cubicBezTo>
                <a:cubicBezTo>
                  <a:pt x="1076" y="7"/>
                  <a:pt x="1077" y="7"/>
                  <a:pt x="1078" y="7"/>
                </a:cubicBezTo>
                <a:cubicBezTo>
                  <a:pt x="1080" y="8"/>
                  <a:pt x="1081" y="8"/>
                  <a:pt x="1083" y="8"/>
                </a:cubicBezTo>
                <a:cubicBezTo>
                  <a:pt x="1083" y="9"/>
                  <a:pt x="1082" y="9"/>
                  <a:pt x="1081" y="9"/>
                </a:cubicBezTo>
                <a:cubicBezTo>
                  <a:pt x="1080" y="9"/>
                  <a:pt x="1080" y="10"/>
                  <a:pt x="1079" y="10"/>
                </a:cubicBezTo>
                <a:cubicBezTo>
                  <a:pt x="1077" y="10"/>
                  <a:pt x="1075" y="10"/>
                  <a:pt x="1074" y="9"/>
                </a:cubicBezTo>
                <a:cubicBezTo>
                  <a:pt x="1072" y="9"/>
                  <a:pt x="1070" y="10"/>
                  <a:pt x="1068" y="9"/>
                </a:cubicBezTo>
                <a:cubicBezTo>
                  <a:pt x="1067" y="9"/>
                  <a:pt x="1066" y="8"/>
                  <a:pt x="1064" y="7"/>
                </a:cubicBezTo>
                <a:cubicBezTo>
                  <a:pt x="1063" y="7"/>
                  <a:pt x="1062" y="7"/>
                  <a:pt x="1061" y="7"/>
                </a:cubicBezTo>
                <a:cubicBezTo>
                  <a:pt x="1060" y="7"/>
                  <a:pt x="1060" y="8"/>
                  <a:pt x="1059" y="8"/>
                </a:cubicBezTo>
                <a:cubicBezTo>
                  <a:pt x="1058" y="8"/>
                  <a:pt x="1057" y="8"/>
                  <a:pt x="1057" y="9"/>
                </a:cubicBezTo>
                <a:cubicBezTo>
                  <a:pt x="1056" y="9"/>
                  <a:pt x="1056" y="10"/>
                  <a:pt x="1056" y="10"/>
                </a:cubicBezTo>
                <a:cubicBezTo>
                  <a:pt x="1055" y="10"/>
                  <a:pt x="1055" y="10"/>
                  <a:pt x="1055" y="11"/>
                </a:cubicBezTo>
                <a:cubicBezTo>
                  <a:pt x="1055" y="12"/>
                  <a:pt x="1056" y="12"/>
                  <a:pt x="1057" y="12"/>
                </a:cubicBezTo>
                <a:close/>
                <a:moveTo>
                  <a:pt x="603" y="400"/>
                </a:moveTo>
                <a:cubicBezTo>
                  <a:pt x="604" y="401"/>
                  <a:pt x="605" y="401"/>
                  <a:pt x="606" y="401"/>
                </a:cubicBezTo>
                <a:cubicBezTo>
                  <a:pt x="608" y="402"/>
                  <a:pt x="609" y="401"/>
                  <a:pt x="610" y="400"/>
                </a:cubicBezTo>
                <a:cubicBezTo>
                  <a:pt x="611" y="399"/>
                  <a:pt x="611" y="397"/>
                  <a:pt x="610" y="397"/>
                </a:cubicBezTo>
                <a:cubicBezTo>
                  <a:pt x="608" y="396"/>
                  <a:pt x="608" y="395"/>
                  <a:pt x="606" y="395"/>
                </a:cubicBezTo>
                <a:cubicBezTo>
                  <a:pt x="605" y="395"/>
                  <a:pt x="605" y="395"/>
                  <a:pt x="604" y="394"/>
                </a:cubicBezTo>
                <a:cubicBezTo>
                  <a:pt x="604" y="394"/>
                  <a:pt x="603" y="393"/>
                  <a:pt x="603" y="394"/>
                </a:cubicBezTo>
                <a:cubicBezTo>
                  <a:pt x="602" y="395"/>
                  <a:pt x="603" y="396"/>
                  <a:pt x="603" y="396"/>
                </a:cubicBezTo>
                <a:cubicBezTo>
                  <a:pt x="603" y="398"/>
                  <a:pt x="602" y="399"/>
                  <a:pt x="603" y="400"/>
                </a:cubicBezTo>
                <a:close/>
                <a:moveTo>
                  <a:pt x="526" y="418"/>
                </a:moveTo>
                <a:cubicBezTo>
                  <a:pt x="527" y="419"/>
                  <a:pt x="528" y="418"/>
                  <a:pt x="529" y="418"/>
                </a:cubicBezTo>
                <a:cubicBezTo>
                  <a:pt x="531" y="417"/>
                  <a:pt x="533" y="416"/>
                  <a:pt x="531" y="415"/>
                </a:cubicBezTo>
                <a:cubicBezTo>
                  <a:pt x="531" y="415"/>
                  <a:pt x="530" y="415"/>
                  <a:pt x="530" y="415"/>
                </a:cubicBezTo>
                <a:cubicBezTo>
                  <a:pt x="529" y="415"/>
                  <a:pt x="529" y="414"/>
                  <a:pt x="529" y="414"/>
                </a:cubicBezTo>
                <a:cubicBezTo>
                  <a:pt x="528" y="413"/>
                  <a:pt x="528" y="413"/>
                  <a:pt x="527" y="412"/>
                </a:cubicBezTo>
                <a:cubicBezTo>
                  <a:pt x="525" y="412"/>
                  <a:pt x="525" y="412"/>
                  <a:pt x="524" y="411"/>
                </a:cubicBezTo>
                <a:cubicBezTo>
                  <a:pt x="523" y="411"/>
                  <a:pt x="521" y="410"/>
                  <a:pt x="521" y="411"/>
                </a:cubicBezTo>
                <a:cubicBezTo>
                  <a:pt x="521" y="413"/>
                  <a:pt x="523" y="414"/>
                  <a:pt x="524" y="415"/>
                </a:cubicBezTo>
                <a:cubicBezTo>
                  <a:pt x="525" y="416"/>
                  <a:pt x="524" y="418"/>
                  <a:pt x="526" y="418"/>
                </a:cubicBezTo>
                <a:close/>
                <a:moveTo>
                  <a:pt x="436" y="477"/>
                </a:moveTo>
                <a:cubicBezTo>
                  <a:pt x="437" y="477"/>
                  <a:pt x="438" y="477"/>
                  <a:pt x="438" y="477"/>
                </a:cubicBezTo>
                <a:cubicBezTo>
                  <a:pt x="440" y="477"/>
                  <a:pt x="442" y="478"/>
                  <a:pt x="444" y="478"/>
                </a:cubicBezTo>
                <a:cubicBezTo>
                  <a:pt x="445" y="479"/>
                  <a:pt x="446" y="478"/>
                  <a:pt x="447" y="476"/>
                </a:cubicBezTo>
                <a:cubicBezTo>
                  <a:pt x="448" y="475"/>
                  <a:pt x="449" y="474"/>
                  <a:pt x="450" y="473"/>
                </a:cubicBezTo>
                <a:cubicBezTo>
                  <a:pt x="451" y="472"/>
                  <a:pt x="452" y="471"/>
                  <a:pt x="453" y="471"/>
                </a:cubicBezTo>
                <a:cubicBezTo>
                  <a:pt x="455" y="470"/>
                  <a:pt x="456" y="470"/>
                  <a:pt x="458" y="470"/>
                </a:cubicBezTo>
                <a:cubicBezTo>
                  <a:pt x="459" y="470"/>
                  <a:pt x="461" y="470"/>
                  <a:pt x="462" y="468"/>
                </a:cubicBezTo>
                <a:cubicBezTo>
                  <a:pt x="462" y="467"/>
                  <a:pt x="462" y="465"/>
                  <a:pt x="462" y="464"/>
                </a:cubicBezTo>
                <a:cubicBezTo>
                  <a:pt x="463" y="463"/>
                  <a:pt x="464" y="461"/>
                  <a:pt x="462" y="460"/>
                </a:cubicBezTo>
                <a:cubicBezTo>
                  <a:pt x="462" y="460"/>
                  <a:pt x="461" y="460"/>
                  <a:pt x="460" y="460"/>
                </a:cubicBezTo>
                <a:cubicBezTo>
                  <a:pt x="459" y="460"/>
                  <a:pt x="459" y="459"/>
                  <a:pt x="459" y="459"/>
                </a:cubicBezTo>
                <a:cubicBezTo>
                  <a:pt x="458" y="458"/>
                  <a:pt x="457" y="458"/>
                  <a:pt x="456" y="459"/>
                </a:cubicBezTo>
                <a:cubicBezTo>
                  <a:pt x="456" y="459"/>
                  <a:pt x="456" y="460"/>
                  <a:pt x="455" y="460"/>
                </a:cubicBezTo>
                <a:cubicBezTo>
                  <a:pt x="454" y="461"/>
                  <a:pt x="454" y="460"/>
                  <a:pt x="454" y="461"/>
                </a:cubicBezTo>
                <a:cubicBezTo>
                  <a:pt x="453" y="462"/>
                  <a:pt x="454" y="462"/>
                  <a:pt x="454" y="463"/>
                </a:cubicBezTo>
                <a:cubicBezTo>
                  <a:pt x="456" y="464"/>
                  <a:pt x="454" y="465"/>
                  <a:pt x="453" y="466"/>
                </a:cubicBezTo>
                <a:cubicBezTo>
                  <a:pt x="452" y="467"/>
                  <a:pt x="452" y="467"/>
                  <a:pt x="451" y="467"/>
                </a:cubicBezTo>
                <a:cubicBezTo>
                  <a:pt x="451" y="467"/>
                  <a:pt x="450" y="468"/>
                  <a:pt x="450" y="469"/>
                </a:cubicBezTo>
                <a:cubicBezTo>
                  <a:pt x="449" y="469"/>
                  <a:pt x="448" y="471"/>
                  <a:pt x="448" y="470"/>
                </a:cubicBezTo>
                <a:cubicBezTo>
                  <a:pt x="447" y="470"/>
                  <a:pt x="448" y="469"/>
                  <a:pt x="448" y="468"/>
                </a:cubicBezTo>
                <a:cubicBezTo>
                  <a:pt x="448" y="467"/>
                  <a:pt x="448" y="467"/>
                  <a:pt x="449" y="467"/>
                </a:cubicBezTo>
                <a:cubicBezTo>
                  <a:pt x="450" y="466"/>
                  <a:pt x="450" y="466"/>
                  <a:pt x="450" y="465"/>
                </a:cubicBezTo>
                <a:cubicBezTo>
                  <a:pt x="450" y="464"/>
                  <a:pt x="449" y="465"/>
                  <a:pt x="448" y="464"/>
                </a:cubicBezTo>
                <a:cubicBezTo>
                  <a:pt x="448" y="464"/>
                  <a:pt x="448" y="463"/>
                  <a:pt x="449" y="462"/>
                </a:cubicBezTo>
                <a:cubicBezTo>
                  <a:pt x="449" y="461"/>
                  <a:pt x="450" y="459"/>
                  <a:pt x="450" y="457"/>
                </a:cubicBezTo>
                <a:cubicBezTo>
                  <a:pt x="450" y="455"/>
                  <a:pt x="447" y="455"/>
                  <a:pt x="446" y="456"/>
                </a:cubicBezTo>
                <a:cubicBezTo>
                  <a:pt x="444" y="457"/>
                  <a:pt x="445" y="459"/>
                  <a:pt x="445" y="460"/>
                </a:cubicBezTo>
                <a:cubicBezTo>
                  <a:pt x="444" y="461"/>
                  <a:pt x="444" y="461"/>
                  <a:pt x="443" y="461"/>
                </a:cubicBezTo>
                <a:cubicBezTo>
                  <a:pt x="443" y="462"/>
                  <a:pt x="443" y="462"/>
                  <a:pt x="443" y="463"/>
                </a:cubicBezTo>
                <a:cubicBezTo>
                  <a:pt x="442" y="464"/>
                  <a:pt x="439" y="464"/>
                  <a:pt x="441" y="465"/>
                </a:cubicBezTo>
                <a:cubicBezTo>
                  <a:pt x="441" y="466"/>
                  <a:pt x="442" y="466"/>
                  <a:pt x="441" y="467"/>
                </a:cubicBezTo>
                <a:cubicBezTo>
                  <a:pt x="441" y="467"/>
                  <a:pt x="441" y="468"/>
                  <a:pt x="440" y="468"/>
                </a:cubicBezTo>
                <a:cubicBezTo>
                  <a:pt x="439" y="468"/>
                  <a:pt x="439" y="469"/>
                  <a:pt x="438" y="470"/>
                </a:cubicBezTo>
                <a:cubicBezTo>
                  <a:pt x="438" y="470"/>
                  <a:pt x="438" y="471"/>
                  <a:pt x="438" y="472"/>
                </a:cubicBezTo>
                <a:cubicBezTo>
                  <a:pt x="438" y="473"/>
                  <a:pt x="438" y="474"/>
                  <a:pt x="436" y="475"/>
                </a:cubicBezTo>
                <a:cubicBezTo>
                  <a:pt x="435" y="475"/>
                  <a:pt x="433" y="476"/>
                  <a:pt x="433" y="477"/>
                </a:cubicBezTo>
                <a:cubicBezTo>
                  <a:pt x="434" y="478"/>
                  <a:pt x="435" y="477"/>
                  <a:pt x="436" y="477"/>
                </a:cubicBezTo>
                <a:close/>
                <a:moveTo>
                  <a:pt x="412" y="478"/>
                </a:moveTo>
                <a:cubicBezTo>
                  <a:pt x="412" y="477"/>
                  <a:pt x="411" y="477"/>
                  <a:pt x="410" y="477"/>
                </a:cubicBezTo>
                <a:cubicBezTo>
                  <a:pt x="409" y="478"/>
                  <a:pt x="409" y="478"/>
                  <a:pt x="409" y="479"/>
                </a:cubicBezTo>
                <a:cubicBezTo>
                  <a:pt x="408" y="479"/>
                  <a:pt x="408" y="479"/>
                  <a:pt x="407" y="480"/>
                </a:cubicBezTo>
                <a:cubicBezTo>
                  <a:pt x="405" y="480"/>
                  <a:pt x="401" y="483"/>
                  <a:pt x="403" y="485"/>
                </a:cubicBezTo>
                <a:cubicBezTo>
                  <a:pt x="404" y="486"/>
                  <a:pt x="406" y="486"/>
                  <a:pt x="407" y="486"/>
                </a:cubicBezTo>
                <a:cubicBezTo>
                  <a:pt x="409" y="486"/>
                  <a:pt x="409" y="485"/>
                  <a:pt x="410" y="484"/>
                </a:cubicBezTo>
                <a:cubicBezTo>
                  <a:pt x="412" y="483"/>
                  <a:pt x="413" y="482"/>
                  <a:pt x="414" y="481"/>
                </a:cubicBezTo>
                <a:cubicBezTo>
                  <a:pt x="416" y="480"/>
                  <a:pt x="414" y="480"/>
                  <a:pt x="413" y="479"/>
                </a:cubicBezTo>
                <a:cubicBezTo>
                  <a:pt x="413" y="478"/>
                  <a:pt x="413" y="478"/>
                  <a:pt x="412" y="478"/>
                </a:cubicBezTo>
                <a:close/>
                <a:moveTo>
                  <a:pt x="419" y="479"/>
                </a:moveTo>
                <a:cubicBezTo>
                  <a:pt x="418" y="480"/>
                  <a:pt x="418" y="480"/>
                  <a:pt x="417" y="481"/>
                </a:cubicBezTo>
                <a:cubicBezTo>
                  <a:pt x="417" y="482"/>
                  <a:pt x="416" y="483"/>
                  <a:pt x="417" y="483"/>
                </a:cubicBezTo>
                <a:cubicBezTo>
                  <a:pt x="418" y="483"/>
                  <a:pt x="419" y="482"/>
                  <a:pt x="419" y="482"/>
                </a:cubicBezTo>
                <a:cubicBezTo>
                  <a:pt x="421" y="481"/>
                  <a:pt x="422" y="481"/>
                  <a:pt x="423" y="481"/>
                </a:cubicBezTo>
                <a:cubicBezTo>
                  <a:pt x="424" y="481"/>
                  <a:pt x="424" y="480"/>
                  <a:pt x="425" y="480"/>
                </a:cubicBezTo>
                <a:cubicBezTo>
                  <a:pt x="426" y="479"/>
                  <a:pt x="426" y="479"/>
                  <a:pt x="427" y="479"/>
                </a:cubicBezTo>
                <a:cubicBezTo>
                  <a:pt x="428" y="478"/>
                  <a:pt x="429" y="478"/>
                  <a:pt x="431" y="477"/>
                </a:cubicBezTo>
                <a:cubicBezTo>
                  <a:pt x="432" y="477"/>
                  <a:pt x="433" y="476"/>
                  <a:pt x="434" y="475"/>
                </a:cubicBezTo>
                <a:cubicBezTo>
                  <a:pt x="434" y="474"/>
                  <a:pt x="436" y="472"/>
                  <a:pt x="434" y="473"/>
                </a:cubicBezTo>
                <a:cubicBezTo>
                  <a:pt x="433" y="473"/>
                  <a:pt x="433" y="473"/>
                  <a:pt x="432" y="474"/>
                </a:cubicBezTo>
                <a:cubicBezTo>
                  <a:pt x="432" y="474"/>
                  <a:pt x="431" y="474"/>
                  <a:pt x="430" y="474"/>
                </a:cubicBezTo>
                <a:cubicBezTo>
                  <a:pt x="429" y="474"/>
                  <a:pt x="427" y="474"/>
                  <a:pt x="426" y="474"/>
                </a:cubicBezTo>
                <a:cubicBezTo>
                  <a:pt x="425" y="475"/>
                  <a:pt x="425" y="475"/>
                  <a:pt x="424" y="475"/>
                </a:cubicBezTo>
                <a:cubicBezTo>
                  <a:pt x="423" y="476"/>
                  <a:pt x="422" y="475"/>
                  <a:pt x="422" y="476"/>
                </a:cubicBezTo>
                <a:cubicBezTo>
                  <a:pt x="421" y="476"/>
                  <a:pt x="421" y="477"/>
                  <a:pt x="420" y="477"/>
                </a:cubicBezTo>
                <a:cubicBezTo>
                  <a:pt x="420" y="478"/>
                  <a:pt x="420" y="479"/>
                  <a:pt x="419" y="479"/>
                </a:cubicBezTo>
                <a:close/>
                <a:moveTo>
                  <a:pt x="395" y="485"/>
                </a:moveTo>
                <a:cubicBezTo>
                  <a:pt x="393" y="484"/>
                  <a:pt x="390" y="492"/>
                  <a:pt x="390" y="493"/>
                </a:cubicBezTo>
                <a:cubicBezTo>
                  <a:pt x="389" y="493"/>
                  <a:pt x="389" y="494"/>
                  <a:pt x="389" y="495"/>
                </a:cubicBezTo>
                <a:cubicBezTo>
                  <a:pt x="390" y="495"/>
                  <a:pt x="391" y="495"/>
                  <a:pt x="391" y="494"/>
                </a:cubicBezTo>
                <a:cubicBezTo>
                  <a:pt x="392" y="493"/>
                  <a:pt x="393" y="492"/>
                  <a:pt x="395" y="491"/>
                </a:cubicBezTo>
                <a:cubicBezTo>
                  <a:pt x="395" y="491"/>
                  <a:pt x="396" y="490"/>
                  <a:pt x="396" y="489"/>
                </a:cubicBezTo>
                <a:cubicBezTo>
                  <a:pt x="395" y="489"/>
                  <a:pt x="394" y="490"/>
                  <a:pt x="394" y="488"/>
                </a:cubicBezTo>
                <a:cubicBezTo>
                  <a:pt x="394" y="487"/>
                  <a:pt x="395" y="487"/>
                  <a:pt x="395" y="487"/>
                </a:cubicBezTo>
                <a:cubicBezTo>
                  <a:pt x="395" y="486"/>
                  <a:pt x="396" y="485"/>
                  <a:pt x="395" y="485"/>
                </a:cubicBezTo>
                <a:close/>
                <a:moveTo>
                  <a:pt x="443" y="455"/>
                </a:moveTo>
                <a:cubicBezTo>
                  <a:pt x="443" y="455"/>
                  <a:pt x="443" y="456"/>
                  <a:pt x="444" y="456"/>
                </a:cubicBezTo>
                <a:cubicBezTo>
                  <a:pt x="445" y="457"/>
                  <a:pt x="446" y="455"/>
                  <a:pt x="447" y="455"/>
                </a:cubicBezTo>
                <a:cubicBezTo>
                  <a:pt x="448" y="454"/>
                  <a:pt x="449" y="454"/>
                  <a:pt x="451" y="453"/>
                </a:cubicBezTo>
                <a:cubicBezTo>
                  <a:pt x="452" y="452"/>
                  <a:pt x="452" y="450"/>
                  <a:pt x="453" y="449"/>
                </a:cubicBezTo>
                <a:cubicBezTo>
                  <a:pt x="454" y="449"/>
                  <a:pt x="456" y="447"/>
                  <a:pt x="455" y="446"/>
                </a:cubicBezTo>
                <a:cubicBezTo>
                  <a:pt x="455" y="445"/>
                  <a:pt x="452" y="447"/>
                  <a:pt x="452" y="447"/>
                </a:cubicBezTo>
                <a:cubicBezTo>
                  <a:pt x="450" y="448"/>
                  <a:pt x="449" y="448"/>
                  <a:pt x="448" y="449"/>
                </a:cubicBezTo>
                <a:cubicBezTo>
                  <a:pt x="446" y="449"/>
                  <a:pt x="445" y="451"/>
                  <a:pt x="444" y="452"/>
                </a:cubicBezTo>
                <a:cubicBezTo>
                  <a:pt x="442" y="453"/>
                  <a:pt x="441" y="455"/>
                  <a:pt x="441" y="458"/>
                </a:cubicBezTo>
                <a:cubicBezTo>
                  <a:pt x="441" y="458"/>
                  <a:pt x="441" y="459"/>
                  <a:pt x="441" y="459"/>
                </a:cubicBezTo>
                <a:cubicBezTo>
                  <a:pt x="442" y="459"/>
                  <a:pt x="442" y="459"/>
                  <a:pt x="442" y="458"/>
                </a:cubicBezTo>
                <a:cubicBezTo>
                  <a:pt x="443" y="457"/>
                  <a:pt x="441" y="457"/>
                  <a:pt x="442" y="456"/>
                </a:cubicBezTo>
                <a:cubicBezTo>
                  <a:pt x="442" y="455"/>
                  <a:pt x="443" y="455"/>
                  <a:pt x="443" y="455"/>
                </a:cubicBezTo>
                <a:close/>
                <a:moveTo>
                  <a:pt x="538" y="416"/>
                </a:moveTo>
                <a:cubicBezTo>
                  <a:pt x="538" y="416"/>
                  <a:pt x="538" y="417"/>
                  <a:pt x="538" y="417"/>
                </a:cubicBezTo>
                <a:cubicBezTo>
                  <a:pt x="539" y="418"/>
                  <a:pt x="539" y="417"/>
                  <a:pt x="540" y="417"/>
                </a:cubicBezTo>
                <a:cubicBezTo>
                  <a:pt x="541" y="417"/>
                  <a:pt x="541" y="418"/>
                  <a:pt x="542" y="418"/>
                </a:cubicBezTo>
                <a:cubicBezTo>
                  <a:pt x="542" y="418"/>
                  <a:pt x="543" y="419"/>
                  <a:pt x="543" y="419"/>
                </a:cubicBezTo>
                <a:cubicBezTo>
                  <a:pt x="544" y="418"/>
                  <a:pt x="544" y="417"/>
                  <a:pt x="544" y="417"/>
                </a:cubicBezTo>
                <a:cubicBezTo>
                  <a:pt x="545" y="415"/>
                  <a:pt x="547" y="415"/>
                  <a:pt x="546" y="413"/>
                </a:cubicBezTo>
                <a:cubicBezTo>
                  <a:pt x="545" y="412"/>
                  <a:pt x="545" y="412"/>
                  <a:pt x="544" y="412"/>
                </a:cubicBezTo>
                <a:cubicBezTo>
                  <a:pt x="543" y="413"/>
                  <a:pt x="543" y="413"/>
                  <a:pt x="542" y="414"/>
                </a:cubicBezTo>
                <a:cubicBezTo>
                  <a:pt x="542" y="414"/>
                  <a:pt x="541" y="414"/>
                  <a:pt x="540" y="414"/>
                </a:cubicBezTo>
                <a:cubicBezTo>
                  <a:pt x="540" y="414"/>
                  <a:pt x="539" y="414"/>
                  <a:pt x="539" y="414"/>
                </a:cubicBezTo>
                <a:cubicBezTo>
                  <a:pt x="538" y="414"/>
                  <a:pt x="538" y="414"/>
                  <a:pt x="538" y="414"/>
                </a:cubicBezTo>
                <a:cubicBezTo>
                  <a:pt x="537" y="414"/>
                  <a:pt x="537" y="414"/>
                  <a:pt x="537" y="415"/>
                </a:cubicBezTo>
                <a:cubicBezTo>
                  <a:pt x="537" y="416"/>
                  <a:pt x="538" y="416"/>
                  <a:pt x="538" y="416"/>
                </a:cubicBezTo>
                <a:close/>
                <a:moveTo>
                  <a:pt x="534" y="92"/>
                </a:moveTo>
                <a:cubicBezTo>
                  <a:pt x="536" y="92"/>
                  <a:pt x="537" y="92"/>
                  <a:pt x="538" y="93"/>
                </a:cubicBezTo>
                <a:cubicBezTo>
                  <a:pt x="540" y="94"/>
                  <a:pt x="541" y="94"/>
                  <a:pt x="542" y="95"/>
                </a:cubicBezTo>
                <a:cubicBezTo>
                  <a:pt x="542" y="96"/>
                  <a:pt x="542" y="97"/>
                  <a:pt x="543" y="98"/>
                </a:cubicBezTo>
                <a:cubicBezTo>
                  <a:pt x="544" y="99"/>
                  <a:pt x="544" y="99"/>
                  <a:pt x="544" y="100"/>
                </a:cubicBezTo>
                <a:cubicBezTo>
                  <a:pt x="544" y="100"/>
                  <a:pt x="544" y="101"/>
                  <a:pt x="544" y="101"/>
                </a:cubicBezTo>
                <a:cubicBezTo>
                  <a:pt x="543" y="102"/>
                  <a:pt x="542" y="102"/>
                  <a:pt x="542" y="103"/>
                </a:cubicBezTo>
                <a:cubicBezTo>
                  <a:pt x="543" y="104"/>
                  <a:pt x="544" y="103"/>
                  <a:pt x="544" y="102"/>
                </a:cubicBezTo>
                <a:cubicBezTo>
                  <a:pt x="545" y="102"/>
                  <a:pt x="547" y="102"/>
                  <a:pt x="548" y="102"/>
                </a:cubicBezTo>
                <a:cubicBezTo>
                  <a:pt x="550" y="102"/>
                  <a:pt x="551" y="102"/>
                  <a:pt x="552" y="102"/>
                </a:cubicBezTo>
                <a:cubicBezTo>
                  <a:pt x="553" y="102"/>
                  <a:pt x="554" y="102"/>
                  <a:pt x="554" y="102"/>
                </a:cubicBezTo>
                <a:cubicBezTo>
                  <a:pt x="555" y="101"/>
                  <a:pt x="556" y="101"/>
                  <a:pt x="556" y="101"/>
                </a:cubicBezTo>
                <a:cubicBezTo>
                  <a:pt x="558" y="100"/>
                  <a:pt x="559" y="101"/>
                  <a:pt x="561" y="101"/>
                </a:cubicBezTo>
                <a:cubicBezTo>
                  <a:pt x="563" y="101"/>
                  <a:pt x="564" y="100"/>
                  <a:pt x="565" y="100"/>
                </a:cubicBezTo>
                <a:cubicBezTo>
                  <a:pt x="568" y="100"/>
                  <a:pt x="575" y="101"/>
                  <a:pt x="574" y="96"/>
                </a:cubicBezTo>
                <a:cubicBezTo>
                  <a:pt x="574" y="95"/>
                  <a:pt x="573" y="95"/>
                  <a:pt x="573" y="95"/>
                </a:cubicBezTo>
                <a:cubicBezTo>
                  <a:pt x="572" y="94"/>
                  <a:pt x="573" y="93"/>
                  <a:pt x="574" y="92"/>
                </a:cubicBezTo>
                <a:cubicBezTo>
                  <a:pt x="575" y="91"/>
                  <a:pt x="574" y="90"/>
                  <a:pt x="573" y="89"/>
                </a:cubicBezTo>
                <a:cubicBezTo>
                  <a:pt x="572" y="89"/>
                  <a:pt x="572" y="89"/>
                  <a:pt x="571" y="88"/>
                </a:cubicBezTo>
                <a:cubicBezTo>
                  <a:pt x="571" y="88"/>
                  <a:pt x="571" y="87"/>
                  <a:pt x="571" y="86"/>
                </a:cubicBezTo>
                <a:cubicBezTo>
                  <a:pt x="570" y="84"/>
                  <a:pt x="569" y="87"/>
                  <a:pt x="568" y="87"/>
                </a:cubicBezTo>
                <a:cubicBezTo>
                  <a:pt x="566" y="88"/>
                  <a:pt x="566" y="86"/>
                  <a:pt x="565" y="86"/>
                </a:cubicBezTo>
                <a:cubicBezTo>
                  <a:pt x="564" y="85"/>
                  <a:pt x="562" y="85"/>
                  <a:pt x="561" y="86"/>
                </a:cubicBezTo>
                <a:cubicBezTo>
                  <a:pt x="560" y="87"/>
                  <a:pt x="559" y="86"/>
                  <a:pt x="557" y="85"/>
                </a:cubicBezTo>
                <a:cubicBezTo>
                  <a:pt x="556" y="85"/>
                  <a:pt x="555" y="84"/>
                  <a:pt x="554" y="84"/>
                </a:cubicBezTo>
                <a:cubicBezTo>
                  <a:pt x="553" y="85"/>
                  <a:pt x="552" y="85"/>
                  <a:pt x="552" y="85"/>
                </a:cubicBezTo>
                <a:cubicBezTo>
                  <a:pt x="552" y="86"/>
                  <a:pt x="551" y="87"/>
                  <a:pt x="551" y="87"/>
                </a:cubicBezTo>
                <a:cubicBezTo>
                  <a:pt x="550" y="87"/>
                  <a:pt x="550" y="87"/>
                  <a:pt x="549" y="87"/>
                </a:cubicBezTo>
                <a:cubicBezTo>
                  <a:pt x="548" y="88"/>
                  <a:pt x="546" y="88"/>
                  <a:pt x="544" y="88"/>
                </a:cubicBezTo>
                <a:cubicBezTo>
                  <a:pt x="543" y="89"/>
                  <a:pt x="541" y="89"/>
                  <a:pt x="540" y="89"/>
                </a:cubicBezTo>
                <a:cubicBezTo>
                  <a:pt x="538" y="89"/>
                  <a:pt x="537" y="89"/>
                  <a:pt x="535" y="90"/>
                </a:cubicBezTo>
                <a:cubicBezTo>
                  <a:pt x="535" y="90"/>
                  <a:pt x="534" y="90"/>
                  <a:pt x="533" y="90"/>
                </a:cubicBezTo>
                <a:cubicBezTo>
                  <a:pt x="533" y="90"/>
                  <a:pt x="532" y="90"/>
                  <a:pt x="531" y="91"/>
                </a:cubicBezTo>
                <a:cubicBezTo>
                  <a:pt x="531" y="91"/>
                  <a:pt x="532" y="91"/>
                  <a:pt x="532" y="91"/>
                </a:cubicBezTo>
                <a:cubicBezTo>
                  <a:pt x="533" y="92"/>
                  <a:pt x="534" y="92"/>
                  <a:pt x="534" y="92"/>
                </a:cubicBezTo>
                <a:close/>
                <a:moveTo>
                  <a:pt x="432" y="459"/>
                </a:moveTo>
                <a:cubicBezTo>
                  <a:pt x="430" y="459"/>
                  <a:pt x="429" y="461"/>
                  <a:pt x="428" y="462"/>
                </a:cubicBezTo>
                <a:cubicBezTo>
                  <a:pt x="427" y="463"/>
                  <a:pt x="425" y="462"/>
                  <a:pt x="424" y="463"/>
                </a:cubicBezTo>
                <a:cubicBezTo>
                  <a:pt x="424" y="464"/>
                  <a:pt x="423" y="465"/>
                  <a:pt x="422" y="465"/>
                </a:cubicBezTo>
                <a:cubicBezTo>
                  <a:pt x="420" y="465"/>
                  <a:pt x="420" y="466"/>
                  <a:pt x="420" y="467"/>
                </a:cubicBezTo>
                <a:cubicBezTo>
                  <a:pt x="421" y="468"/>
                  <a:pt x="421" y="468"/>
                  <a:pt x="421" y="469"/>
                </a:cubicBezTo>
                <a:cubicBezTo>
                  <a:pt x="422" y="469"/>
                  <a:pt x="423" y="469"/>
                  <a:pt x="423" y="469"/>
                </a:cubicBezTo>
                <a:cubicBezTo>
                  <a:pt x="424" y="468"/>
                  <a:pt x="424" y="466"/>
                  <a:pt x="426" y="466"/>
                </a:cubicBezTo>
                <a:cubicBezTo>
                  <a:pt x="427" y="465"/>
                  <a:pt x="429" y="465"/>
                  <a:pt x="430" y="465"/>
                </a:cubicBezTo>
                <a:cubicBezTo>
                  <a:pt x="432" y="465"/>
                  <a:pt x="431" y="467"/>
                  <a:pt x="430" y="468"/>
                </a:cubicBezTo>
                <a:cubicBezTo>
                  <a:pt x="430" y="468"/>
                  <a:pt x="430" y="469"/>
                  <a:pt x="431" y="469"/>
                </a:cubicBezTo>
                <a:cubicBezTo>
                  <a:pt x="431" y="470"/>
                  <a:pt x="432" y="469"/>
                  <a:pt x="433" y="469"/>
                </a:cubicBezTo>
                <a:cubicBezTo>
                  <a:pt x="433" y="469"/>
                  <a:pt x="434" y="469"/>
                  <a:pt x="435" y="469"/>
                </a:cubicBezTo>
                <a:cubicBezTo>
                  <a:pt x="435" y="468"/>
                  <a:pt x="436" y="468"/>
                  <a:pt x="436" y="467"/>
                </a:cubicBezTo>
                <a:cubicBezTo>
                  <a:pt x="437" y="467"/>
                  <a:pt x="438" y="467"/>
                  <a:pt x="438" y="467"/>
                </a:cubicBezTo>
                <a:cubicBezTo>
                  <a:pt x="439" y="466"/>
                  <a:pt x="439" y="466"/>
                  <a:pt x="439" y="465"/>
                </a:cubicBezTo>
                <a:cubicBezTo>
                  <a:pt x="440" y="464"/>
                  <a:pt x="441" y="462"/>
                  <a:pt x="440" y="461"/>
                </a:cubicBezTo>
                <a:cubicBezTo>
                  <a:pt x="439" y="460"/>
                  <a:pt x="437" y="460"/>
                  <a:pt x="437" y="459"/>
                </a:cubicBezTo>
                <a:cubicBezTo>
                  <a:pt x="436" y="458"/>
                  <a:pt x="436" y="458"/>
                  <a:pt x="436" y="457"/>
                </a:cubicBezTo>
                <a:cubicBezTo>
                  <a:pt x="435" y="457"/>
                  <a:pt x="435" y="456"/>
                  <a:pt x="435" y="455"/>
                </a:cubicBezTo>
                <a:cubicBezTo>
                  <a:pt x="434" y="454"/>
                  <a:pt x="432" y="453"/>
                  <a:pt x="432" y="455"/>
                </a:cubicBezTo>
                <a:cubicBezTo>
                  <a:pt x="431" y="457"/>
                  <a:pt x="434" y="458"/>
                  <a:pt x="432" y="459"/>
                </a:cubicBezTo>
                <a:close/>
                <a:moveTo>
                  <a:pt x="349" y="50"/>
                </a:moveTo>
                <a:cubicBezTo>
                  <a:pt x="349" y="51"/>
                  <a:pt x="350" y="51"/>
                  <a:pt x="350" y="52"/>
                </a:cubicBezTo>
                <a:cubicBezTo>
                  <a:pt x="351" y="53"/>
                  <a:pt x="351" y="54"/>
                  <a:pt x="351" y="54"/>
                </a:cubicBezTo>
                <a:cubicBezTo>
                  <a:pt x="352" y="56"/>
                  <a:pt x="353" y="56"/>
                  <a:pt x="354" y="57"/>
                </a:cubicBezTo>
                <a:cubicBezTo>
                  <a:pt x="356" y="58"/>
                  <a:pt x="356" y="59"/>
                  <a:pt x="356" y="61"/>
                </a:cubicBezTo>
                <a:cubicBezTo>
                  <a:pt x="356" y="63"/>
                  <a:pt x="357" y="63"/>
                  <a:pt x="358" y="63"/>
                </a:cubicBezTo>
                <a:cubicBezTo>
                  <a:pt x="360" y="63"/>
                  <a:pt x="361" y="63"/>
                  <a:pt x="362" y="62"/>
                </a:cubicBezTo>
                <a:cubicBezTo>
                  <a:pt x="363" y="62"/>
                  <a:pt x="363" y="62"/>
                  <a:pt x="364" y="61"/>
                </a:cubicBezTo>
                <a:cubicBezTo>
                  <a:pt x="366" y="60"/>
                  <a:pt x="366" y="59"/>
                  <a:pt x="365" y="57"/>
                </a:cubicBezTo>
                <a:cubicBezTo>
                  <a:pt x="365" y="57"/>
                  <a:pt x="365" y="57"/>
                  <a:pt x="364" y="56"/>
                </a:cubicBezTo>
                <a:cubicBezTo>
                  <a:pt x="364" y="56"/>
                  <a:pt x="364" y="55"/>
                  <a:pt x="365" y="55"/>
                </a:cubicBezTo>
                <a:cubicBezTo>
                  <a:pt x="366" y="54"/>
                  <a:pt x="366" y="55"/>
                  <a:pt x="367" y="55"/>
                </a:cubicBezTo>
                <a:cubicBezTo>
                  <a:pt x="368" y="56"/>
                  <a:pt x="368" y="56"/>
                  <a:pt x="369" y="56"/>
                </a:cubicBezTo>
                <a:cubicBezTo>
                  <a:pt x="369" y="56"/>
                  <a:pt x="369" y="57"/>
                  <a:pt x="369" y="57"/>
                </a:cubicBezTo>
                <a:cubicBezTo>
                  <a:pt x="369" y="58"/>
                  <a:pt x="370" y="58"/>
                  <a:pt x="370" y="58"/>
                </a:cubicBezTo>
                <a:cubicBezTo>
                  <a:pt x="370" y="57"/>
                  <a:pt x="370" y="57"/>
                  <a:pt x="370" y="56"/>
                </a:cubicBezTo>
                <a:cubicBezTo>
                  <a:pt x="369" y="55"/>
                  <a:pt x="371" y="56"/>
                  <a:pt x="372" y="56"/>
                </a:cubicBezTo>
                <a:cubicBezTo>
                  <a:pt x="372" y="55"/>
                  <a:pt x="372" y="55"/>
                  <a:pt x="373" y="55"/>
                </a:cubicBezTo>
                <a:cubicBezTo>
                  <a:pt x="374" y="56"/>
                  <a:pt x="374" y="56"/>
                  <a:pt x="374" y="57"/>
                </a:cubicBezTo>
                <a:cubicBezTo>
                  <a:pt x="373" y="58"/>
                  <a:pt x="372" y="59"/>
                  <a:pt x="371" y="60"/>
                </a:cubicBezTo>
                <a:cubicBezTo>
                  <a:pt x="370" y="60"/>
                  <a:pt x="370" y="61"/>
                  <a:pt x="369" y="62"/>
                </a:cubicBezTo>
                <a:cubicBezTo>
                  <a:pt x="369" y="62"/>
                  <a:pt x="369" y="63"/>
                  <a:pt x="368" y="63"/>
                </a:cubicBezTo>
                <a:cubicBezTo>
                  <a:pt x="367" y="64"/>
                  <a:pt x="367" y="63"/>
                  <a:pt x="366" y="64"/>
                </a:cubicBezTo>
                <a:cubicBezTo>
                  <a:pt x="366" y="65"/>
                  <a:pt x="367" y="66"/>
                  <a:pt x="367" y="66"/>
                </a:cubicBezTo>
                <a:cubicBezTo>
                  <a:pt x="369" y="67"/>
                  <a:pt x="370" y="66"/>
                  <a:pt x="372" y="67"/>
                </a:cubicBezTo>
                <a:cubicBezTo>
                  <a:pt x="373" y="68"/>
                  <a:pt x="374" y="69"/>
                  <a:pt x="376" y="68"/>
                </a:cubicBezTo>
                <a:cubicBezTo>
                  <a:pt x="376" y="68"/>
                  <a:pt x="377" y="67"/>
                  <a:pt x="378" y="68"/>
                </a:cubicBezTo>
                <a:cubicBezTo>
                  <a:pt x="378" y="68"/>
                  <a:pt x="378" y="69"/>
                  <a:pt x="378" y="70"/>
                </a:cubicBezTo>
                <a:cubicBezTo>
                  <a:pt x="377" y="70"/>
                  <a:pt x="377" y="71"/>
                  <a:pt x="377" y="72"/>
                </a:cubicBezTo>
                <a:cubicBezTo>
                  <a:pt x="376" y="72"/>
                  <a:pt x="376" y="72"/>
                  <a:pt x="375" y="72"/>
                </a:cubicBezTo>
                <a:cubicBezTo>
                  <a:pt x="374" y="72"/>
                  <a:pt x="373" y="73"/>
                  <a:pt x="371" y="72"/>
                </a:cubicBezTo>
                <a:cubicBezTo>
                  <a:pt x="371" y="72"/>
                  <a:pt x="370" y="71"/>
                  <a:pt x="370" y="71"/>
                </a:cubicBezTo>
                <a:cubicBezTo>
                  <a:pt x="369" y="71"/>
                  <a:pt x="368" y="71"/>
                  <a:pt x="367" y="71"/>
                </a:cubicBezTo>
                <a:cubicBezTo>
                  <a:pt x="365" y="70"/>
                  <a:pt x="362" y="68"/>
                  <a:pt x="359" y="68"/>
                </a:cubicBezTo>
                <a:cubicBezTo>
                  <a:pt x="358" y="68"/>
                  <a:pt x="358" y="69"/>
                  <a:pt x="357" y="68"/>
                </a:cubicBezTo>
                <a:cubicBezTo>
                  <a:pt x="356" y="68"/>
                  <a:pt x="355" y="68"/>
                  <a:pt x="355" y="69"/>
                </a:cubicBezTo>
                <a:cubicBezTo>
                  <a:pt x="354" y="70"/>
                  <a:pt x="357" y="71"/>
                  <a:pt x="357" y="72"/>
                </a:cubicBezTo>
                <a:cubicBezTo>
                  <a:pt x="358" y="73"/>
                  <a:pt x="358" y="73"/>
                  <a:pt x="358" y="74"/>
                </a:cubicBezTo>
                <a:cubicBezTo>
                  <a:pt x="358" y="75"/>
                  <a:pt x="359" y="75"/>
                  <a:pt x="360" y="75"/>
                </a:cubicBezTo>
                <a:cubicBezTo>
                  <a:pt x="360" y="76"/>
                  <a:pt x="361" y="76"/>
                  <a:pt x="360" y="77"/>
                </a:cubicBezTo>
                <a:cubicBezTo>
                  <a:pt x="360" y="78"/>
                  <a:pt x="359" y="78"/>
                  <a:pt x="360" y="79"/>
                </a:cubicBezTo>
                <a:cubicBezTo>
                  <a:pt x="361" y="80"/>
                  <a:pt x="363" y="79"/>
                  <a:pt x="364" y="80"/>
                </a:cubicBezTo>
                <a:cubicBezTo>
                  <a:pt x="365" y="80"/>
                  <a:pt x="365" y="81"/>
                  <a:pt x="366" y="82"/>
                </a:cubicBezTo>
                <a:cubicBezTo>
                  <a:pt x="368" y="83"/>
                  <a:pt x="369" y="82"/>
                  <a:pt x="370" y="83"/>
                </a:cubicBezTo>
                <a:cubicBezTo>
                  <a:pt x="372" y="83"/>
                  <a:pt x="373" y="85"/>
                  <a:pt x="374" y="85"/>
                </a:cubicBezTo>
                <a:cubicBezTo>
                  <a:pt x="376" y="86"/>
                  <a:pt x="377" y="86"/>
                  <a:pt x="378" y="86"/>
                </a:cubicBezTo>
                <a:cubicBezTo>
                  <a:pt x="380" y="87"/>
                  <a:pt x="381" y="89"/>
                  <a:pt x="382" y="89"/>
                </a:cubicBezTo>
                <a:cubicBezTo>
                  <a:pt x="383" y="89"/>
                  <a:pt x="383" y="89"/>
                  <a:pt x="384" y="89"/>
                </a:cubicBezTo>
                <a:cubicBezTo>
                  <a:pt x="385" y="89"/>
                  <a:pt x="386" y="89"/>
                  <a:pt x="386" y="89"/>
                </a:cubicBezTo>
                <a:cubicBezTo>
                  <a:pt x="387" y="89"/>
                  <a:pt x="388" y="88"/>
                  <a:pt x="389" y="88"/>
                </a:cubicBezTo>
                <a:cubicBezTo>
                  <a:pt x="389" y="89"/>
                  <a:pt x="390" y="89"/>
                  <a:pt x="389" y="89"/>
                </a:cubicBezTo>
                <a:cubicBezTo>
                  <a:pt x="389" y="90"/>
                  <a:pt x="388" y="89"/>
                  <a:pt x="388" y="90"/>
                </a:cubicBezTo>
                <a:cubicBezTo>
                  <a:pt x="388" y="90"/>
                  <a:pt x="387" y="90"/>
                  <a:pt x="387" y="90"/>
                </a:cubicBezTo>
                <a:cubicBezTo>
                  <a:pt x="386" y="90"/>
                  <a:pt x="386" y="91"/>
                  <a:pt x="385" y="91"/>
                </a:cubicBezTo>
                <a:cubicBezTo>
                  <a:pt x="384" y="91"/>
                  <a:pt x="383" y="90"/>
                  <a:pt x="383" y="90"/>
                </a:cubicBezTo>
                <a:cubicBezTo>
                  <a:pt x="382" y="90"/>
                  <a:pt x="381" y="90"/>
                  <a:pt x="381" y="90"/>
                </a:cubicBezTo>
                <a:cubicBezTo>
                  <a:pt x="380" y="90"/>
                  <a:pt x="379" y="90"/>
                  <a:pt x="378" y="90"/>
                </a:cubicBezTo>
                <a:cubicBezTo>
                  <a:pt x="377" y="90"/>
                  <a:pt x="377" y="89"/>
                  <a:pt x="376" y="89"/>
                </a:cubicBezTo>
                <a:cubicBezTo>
                  <a:pt x="373" y="89"/>
                  <a:pt x="376" y="91"/>
                  <a:pt x="376" y="92"/>
                </a:cubicBezTo>
                <a:cubicBezTo>
                  <a:pt x="377" y="93"/>
                  <a:pt x="377" y="94"/>
                  <a:pt x="379" y="95"/>
                </a:cubicBezTo>
                <a:cubicBezTo>
                  <a:pt x="380" y="96"/>
                  <a:pt x="381" y="97"/>
                  <a:pt x="382" y="98"/>
                </a:cubicBezTo>
                <a:cubicBezTo>
                  <a:pt x="383" y="99"/>
                  <a:pt x="384" y="100"/>
                  <a:pt x="385" y="101"/>
                </a:cubicBezTo>
                <a:cubicBezTo>
                  <a:pt x="386" y="102"/>
                  <a:pt x="387" y="103"/>
                  <a:pt x="389" y="103"/>
                </a:cubicBezTo>
                <a:cubicBezTo>
                  <a:pt x="391" y="103"/>
                  <a:pt x="392" y="103"/>
                  <a:pt x="394" y="103"/>
                </a:cubicBezTo>
                <a:cubicBezTo>
                  <a:pt x="396" y="103"/>
                  <a:pt x="397" y="102"/>
                  <a:pt x="399" y="103"/>
                </a:cubicBezTo>
                <a:cubicBezTo>
                  <a:pt x="400" y="103"/>
                  <a:pt x="400" y="103"/>
                  <a:pt x="401" y="103"/>
                </a:cubicBezTo>
                <a:cubicBezTo>
                  <a:pt x="402" y="104"/>
                  <a:pt x="404" y="103"/>
                  <a:pt x="404" y="102"/>
                </a:cubicBezTo>
                <a:cubicBezTo>
                  <a:pt x="404" y="102"/>
                  <a:pt x="404" y="101"/>
                  <a:pt x="404" y="101"/>
                </a:cubicBezTo>
                <a:cubicBezTo>
                  <a:pt x="404" y="100"/>
                  <a:pt x="405" y="101"/>
                  <a:pt x="405" y="101"/>
                </a:cubicBezTo>
                <a:cubicBezTo>
                  <a:pt x="406" y="101"/>
                  <a:pt x="406" y="102"/>
                  <a:pt x="407" y="101"/>
                </a:cubicBezTo>
                <a:cubicBezTo>
                  <a:pt x="407" y="100"/>
                  <a:pt x="407" y="100"/>
                  <a:pt x="408" y="99"/>
                </a:cubicBezTo>
                <a:cubicBezTo>
                  <a:pt x="408" y="99"/>
                  <a:pt x="409" y="98"/>
                  <a:pt x="410" y="99"/>
                </a:cubicBezTo>
                <a:cubicBezTo>
                  <a:pt x="411" y="99"/>
                  <a:pt x="410" y="100"/>
                  <a:pt x="411" y="100"/>
                </a:cubicBezTo>
                <a:cubicBezTo>
                  <a:pt x="411" y="101"/>
                  <a:pt x="412" y="100"/>
                  <a:pt x="413" y="99"/>
                </a:cubicBezTo>
                <a:cubicBezTo>
                  <a:pt x="413" y="99"/>
                  <a:pt x="413" y="99"/>
                  <a:pt x="413" y="98"/>
                </a:cubicBezTo>
                <a:cubicBezTo>
                  <a:pt x="413" y="98"/>
                  <a:pt x="414" y="98"/>
                  <a:pt x="414" y="98"/>
                </a:cubicBezTo>
                <a:cubicBezTo>
                  <a:pt x="414" y="97"/>
                  <a:pt x="414" y="96"/>
                  <a:pt x="413" y="96"/>
                </a:cubicBezTo>
                <a:cubicBezTo>
                  <a:pt x="413" y="95"/>
                  <a:pt x="413" y="94"/>
                  <a:pt x="415" y="94"/>
                </a:cubicBezTo>
                <a:cubicBezTo>
                  <a:pt x="416" y="94"/>
                  <a:pt x="416" y="95"/>
                  <a:pt x="417" y="95"/>
                </a:cubicBezTo>
                <a:cubicBezTo>
                  <a:pt x="418" y="95"/>
                  <a:pt x="419" y="94"/>
                  <a:pt x="420" y="94"/>
                </a:cubicBezTo>
                <a:cubicBezTo>
                  <a:pt x="420" y="95"/>
                  <a:pt x="421" y="95"/>
                  <a:pt x="422" y="95"/>
                </a:cubicBezTo>
                <a:cubicBezTo>
                  <a:pt x="423" y="94"/>
                  <a:pt x="421" y="92"/>
                  <a:pt x="420" y="92"/>
                </a:cubicBezTo>
                <a:cubicBezTo>
                  <a:pt x="419" y="92"/>
                  <a:pt x="419" y="92"/>
                  <a:pt x="418" y="91"/>
                </a:cubicBezTo>
                <a:cubicBezTo>
                  <a:pt x="418" y="91"/>
                  <a:pt x="417" y="91"/>
                  <a:pt x="416" y="91"/>
                </a:cubicBezTo>
                <a:cubicBezTo>
                  <a:pt x="416" y="90"/>
                  <a:pt x="417" y="89"/>
                  <a:pt x="418" y="89"/>
                </a:cubicBezTo>
                <a:cubicBezTo>
                  <a:pt x="418" y="89"/>
                  <a:pt x="419" y="89"/>
                  <a:pt x="419" y="88"/>
                </a:cubicBezTo>
                <a:cubicBezTo>
                  <a:pt x="419" y="88"/>
                  <a:pt x="419" y="87"/>
                  <a:pt x="419" y="87"/>
                </a:cubicBezTo>
                <a:cubicBezTo>
                  <a:pt x="419" y="87"/>
                  <a:pt x="419" y="86"/>
                  <a:pt x="420" y="86"/>
                </a:cubicBezTo>
                <a:cubicBezTo>
                  <a:pt x="420" y="85"/>
                  <a:pt x="420" y="85"/>
                  <a:pt x="419" y="84"/>
                </a:cubicBezTo>
                <a:cubicBezTo>
                  <a:pt x="419" y="83"/>
                  <a:pt x="418" y="83"/>
                  <a:pt x="418" y="82"/>
                </a:cubicBezTo>
                <a:cubicBezTo>
                  <a:pt x="419" y="82"/>
                  <a:pt x="420" y="82"/>
                  <a:pt x="421" y="82"/>
                </a:cubicBezTo>
                <a:cubicBezTo>
                  <a:pt x="421" y="81"/>
                  <a:pt x="421" y="80"/>
                  <a:pt x="422" y="80"/>
                </a:cubicBezTo>
                <a:cubicBezTo>
                  <a:pt x="422" y="80"/>
                  <a:pt x="423" y="80"/>
                  <a:pt x="424" y="80"/>
                </a:cubicBezTo>
                <a:cubicBezTo>
                  <a:pt x="425" y="81"/>
                  <a:pt x="424" y="83"/>
                  <a:pt x="425" y="84"/>
                </a:cubicBezTo>
                <a:cubicBezTo>
                  <a:pt x="426" y="84"/>
                  <a:pt x="426" y="84"/>
                  <a:pt x="426" y="84"/>
                </a:cubicBezTo>
                <a:cubicBezTo>
                  <a:pt x="427" y="85"/>
                  <a:pt x="427" y="85"/>
                  <a:pt x="427" y="85"/>
                </a:cubicBezTo>
                <a:cubicBezTo>
                  <a:pt x="428" y="87"/>
                  <a:pt x="429" y="85"/>
                  <a:pt x="430" y="84"/>
                </a:cubicBezTo>
                <a:cubicBezTo>
                  <a:pt x="430" y="83"/>
                  <a:pt x="431" y="83"/>
                  <a:pt x="431" y="83"/>
                </a:cubicBezTo>
                <a:cubicBezTo>
                  <a:pt x="433" y="83"/>
                  <a:pt x="433" y="82"/>
                  <a:pt x="433" y="81"/>
                </a:cubicBezTo>
                <a:cubicBezTo>
                  <a:pt x="433" y="80"/>
                  <a:pt x="433" y="80"/>
                  <a:pt x="434" y="79"/>
                </a:cubicBezTo>
                <a:cubicBezTo>
                  <a:pt x="434" y="78"/>
                  <a:pt x="434" y="77"/>
                  <a:pt x="434" y="77"/>
                </a:cubicBezTo>
                <a:cubicBezTo>
                  <a:pt x="435" y="75"/>
                  <a:pt x="437" y="76"/>
                  <a:pt x="437" y="77"/>
                </a:cubicBezTo>
                <a:cubicBezTo>
                  <a:pt x="437" y="78"/>
                  <a:pt x="438" y="78"/>
                  <a:pt x="438" y="79"/>
                </a:cubicBezTo>
                <a:cubicBezTo>
                  <a:pt x="438" y="79"/>
                  <a:pt x="438" y="80"/>
                  <a:pt x="438" y="81"/>
                </a:cubicBezTo>
                <a:cubicBezTo>
                  <a:pt x="438" y="82"/>
                  <a:pt x="437" y="82"/>
                  <a:pt x="437" y="83"/>
                </a:cubicBezTo>
                <a:cubicBezTo>
                  <a:pt x="437" y="84"/>
                  <a:pt x="437" y="85"/>
                  <a:pt x="437" y="85"/>
                </a:cubicBezTo>
                <a:cubicBezTo>
                  <a:pt x="436" y="87"/>
                  <a:pt x="434" y="87"/>
                  <a:pt x="435" y="89"/>
                </a:cubicBezTo>
                <a:cubicBezTo>
                  <a:pt x="435" y="91"/>
                  <a:pt x="437" y="91"/>
                  <a:pt x="439" y="92"/>
                </a:cubicBezTo>
                <a:cubicBezTo>
                  <a:pt x="440" y="92"/>
                  <a:pt x="441" y="91"/>
                  <a:pt x="443" y="91"/>
                </a:cubicBezTo>
                <a:cubicBezTo>
                  <a:pt x="444" y="90"/>
                  <a:pt x="445" y="91"/>
                  <a:pt x="447" y="91"/>
                </a:cubicBezTo>
                <a:cubicBezTo>
                  <a:pt x="448" y="91"/>
                  <a:pt x="448" y="91"/>
                  <a:pt x="449" y="91"/>
                </a:cubicBezTo>
                <a:cubicBezTo>
                  <a:pt x="450" y="90"/>
                  <a:pt x="451" y="89"/>
                  <a:pt x="452" y="89"/>
                </a:cubicBezTo>
                <a:cubicBezTo>
                  <a:pt x="453" y="88"/>
                  <a:pt x="453" y="88"/>
                  <a:pt x="454" y="88"/>
                </a:cubicBezTo>
                <a:cubicBezTo>
                  <a:pt x="455" y="88"/>
                  <a:pt x="456" y="88"/>
                  <a:pt x="456" y="87"/>
                </a:cubicBezTo>
                <a:cubicBezTo>
                  <a:pt x="456" y="86"/>
                  <a:pt x="456" y="86"/>
                  <a:pt x="456" y="85"/>
                </a:cubicBezTo>
                <a:cubicBezTo>
                  <a:pt x="456" y="85"/>
                  <a:pt x="457" y="85"/>
                  <a:pt x="457" y="84"/>
                </a:cubicBezTo>
                <a:cubicBezTo>
                  <a:pt x="458" y="84"/>
                  <a:pt x="458" y="83"/>
                  <a:pt x="458" y="82"/>
                </a:cubicBezTo>
                <a:cubicBezTo>
                  <a:pt x="458" y="81"/>
                  <a:pt x="459" y="80"/>
                  <a:pt x="461" y="81"/>
                </a:cubicBezTo>
                <a:cubicBezTo>
                  <a:pt x="461" y="81"/>
                  <a:pt x="461" y="82"/>
                  <a:pt x="462" y="82"/>
                </a:cubicBezTo>
                <a:cubicBezTo>
                  <a:pt x="463" y="82"/>
                  <a:pt x="464" y="82"/>
                  <a:pt x="464" y="83"/>
                </a:cubicBezTo>
                <a:cubicBezTo>
                  <a:pt x="465" y="84"/>
                  <a:pt x="462" y="86"/>
                  <a:pt x="462" y="86"/>
                </a:cubicBezTo>
                <a:cubicBezTo>
                  <a:pt x="461" y="87"/>
                  <a:pt x="460" y="87"/>
                  <a:pt x="460" y="88"/>
                </a:cubicBezTo>
                <a:cubicBezTo>
                  <a:pt x="460" y="89"/>
                  <a:pt x="459" y="90"/>
                  <a:pt x="459" y="90"/>
                </a:cubicBezTo>
                <a:cubicBezTo>
                  <a:pt x="458" y="91"/>
                  <a:pt x="457" y="91"/>
                  <a:pt x="457" y="91"/>
                </a:cubicBezTo>
                <a:cubicBezTo>
                  <a:pt x="456" y="93"/>
                  <a:pt x="457" y="93"/>
                  <a:pt x="458" y="93"/>
                </a:cubicBezTo>
                <a:cubicBezTo>
                  <a:pt x="459" y="93"/>
                  <a:pt x="459" y="93"/>
                  <a:pt x="460" y="93"/>
                </a:cubicBezTo>
                <a:cubicBezTo>
                  <a:pt x="460" y="94"/>
                  <a:pt x="461" y="94"/>
                  <a:pt x="461" y="94"/>
                </a:cubicBezTo>
                <a:cubicBezTo>
                  <a:pt x="462" y="94"/>
                  <a:pt x="463" y="94"/>
                  <a:pt x="463" y="94"/>
                </a:cubicBezTo>
                <a:cubicBezTo>
                  <a:pt x="464" y="93"/>
                  <a:pt x="465" y="93"/>
                  <a:pt x="465" y="94"/>
                </a:cubicBezTo>
                <a:cubicBezTo>
                  <a:pt x="464" y="95"/>
                  <a:pt x="463" y="95"/>
                  <a:pt x="463" y="95"/>
                </a:cubicBezTo>
                <a:cubicBezTo>
                  <a:pt x="462" y="95"/>
                  <a:pt x="460" y="95"/>
                  <a:pt x="459" y="96"/>
                </a:cubicBezTo>
                <a:cubicBezTo>
                  <a:pt x="457" y="96"/>
                  <a:pt x="456" y="96"/>
                  <a:pt x="454" y="96"/>
                </a:cubicBezTo>
                <a:cubicBezTo>
                  <a:pt x="453" y="96"/>
                  <a:pt x="451" y="97"/>
                  <a:pt x="450" y="97"/>
                </a:cubicBezTo>
                <a:cubicBezTo>
                  <a:pt x="448" y="97"/>
                  <a:pt x="447" y="96"/>
                  <a:pt x="445" y="97"/>
                </a:cubicBezTo>
                <a:cubicBezTo>
                  <a:pt x="444" y="97"/>
                  <a:pt x="444" y="98"/>
                  <a:pt x="443" y="100"/>
                </a:cubicBezTo>
                <a:cubicBezTo>
                  <a:pt x="442" y="103"/>
                  <a:pt x="438" y="104"/>
                  <a:pt x="435" y="104"/>
                </a:cubicBezTo>
                <a:cubicBezTo>
                  <a:pt x="434" y="104"/>
                  <a:pt x="433" y="105"/>
                  <a:pt x="432" y="105"/>
                </a:cubicBezTo>
                <a:cubicBezTo>
                  <a:pt x="430" y="105"/>
                  <a:pt x="429" y="106"/>
                  <a:pt x="428" y="106"/>
                </a:cubicBezTo>
                <a:cubicBezTo>
                  <a:pt x="426" y="107"/>
                  <a:pt x="424" y="108"/>
                  <a:pt x="422" y="109"/>
                </a:cubicBezTo>
                <a:cubicBezTo>
                  <a:pt x="420" y="110"/>
                  <a:pt x="420" y="110"/>
                  <a:pt x="418" y="110"/>
                </a:cubicBezTo>
                <a:cubicBezTo>
                  <a:pt x="416" y="110"/>
                  <a:pt x="414" y="110"/>
                  <a:pt x="413" y="110"/>
                </a:cubicBezTo>
                <a:cubicBezTo>
                  <a:pt x="411" y="110"/>
                  <a:pt x="410" y="111"/>
                  <a:pt x="409" y="110"/>
                </a:cubicBezTo>
                <a:cubicBezTo>
                  <a:pt x="408" y="109"/>
                  <a:pt x="407" y="108"/>
                  <a:pt x="405" y="107"/>
                </a:cubicBezTo>
                <a:cubicBezTo>
                  <a:pt x="404" y="107"/>
                  <a:pt x="403" y="108"/>
                  <a:pt x="402" y="109"/>
                </a:cubicBezTo>
                <a:cubicBezTo>
                  <a:pt x="401" y="110"/>
                  <a:pt x="399" y="109"/>
                  <a:pt x="400" y="111"/>
                </a:cubicBezTo>
                <a:cubicBezTo>
                  <a:pt x="400" y="112"/>
                  <a:pt x="401" y="112"/>
                  <a:pt x="401" y="113"/>
                </a:cubicBezTo>
                <a:cubicBezTo>
                  <a:pt x="401" y="113"/>
                  <a:pt x="401" y="114"/>
                  <a:pt x="401" y="115"/>
                </a:cubicBezTo>
                <a:cubicBezTo>
                  <a:pt x="401" y="116"/>
                  <a:pt x="400" y="119"/>
                  <a:pt x="401" y="120"/>
                </a:cubicBezTo>
                <a:cubicBezTo>
                  <a:pt x="401" y="121"/>
                  <a:pt x="402" y="121"/>
                  <a:pt x="403" y="121"/>
                </a:cubicBezTo>
                <a:cubicBezTo>
                  <a:pt x="404" y="121"/>
                  <a:pt x="404" y="121"/>
                  <a:pt x="405" y="122"/>
                </a:cubicBezTo>
                <a:cubicBezTo>
                  <a:pt x="405" y="122"/>
                  <a:pt x="406" y="123"/>
                  <a:pt x="406" y="123"/>
                </a:cubicBezTo>
                <a:cubicBezTo>
                  <a:pt x="408" y="122"/>
                  <a:pt x="409" y="121"/>
                  <a:pt x="410" y="121"/>
                </a:cubicBezTo>
                <a:cubicBezTo>
                  <a:pt x="412" y="121"/>
                  <a:pt x="414" y="121"/>
                  <a:pt x="415" y="121"/>
                </a:cubicBezTo>
                <a:cubicBezTo>
                  <a:pt x="417" y="121"/>
                  <a:pt x="418" y="121"/>
                  <a:pt x="420" y="120"/>
                </a:cubicBezTo>
                <a:cubicBezTo>
                  <a:pt x="422" y="120"/>
                  <a:pt x="423" y="121"/>
                  <a:pt x="425" y="121"/>
                </a:cubicBezTo>
                <a:cubicBezTo>
                  <a:pt x="427" y="121"/>
                  <a:pt x="429" y="120"/>
                  <a:pt x="430" y="119"/>
                </a:cubicBezTo>
                <a:cubicBezTo>
                  <a:pt x="431" y="119"/>
                  <a:pt x="432" y="118"/>
                  <a:pt x="433" y="118"/>
                </a:cubicBezTo>
                <a:cubicBezTo>
                  <a:pt x="433" y="118"/>
                  <a:pt x="434" y="118"/>
                  <a:pt x="435" y="118"/>
                </a:cubicBezTo>
                <a:cubicBezTo>
                  <a:pt x="436" y="117"/>
                  <a:pt x="438" y="116"/>
                  <a:pt x="439" y="116"/>
                </a:cubicBezTo>
                <a:cubicBezTo>
                  <a:pt x="441" y="115"/>
                  <a:pt x="441" y="117"/>
                  <a:pt x="443" y="117"/>
                </a:cubicBezTo>
                <a:cubicBezTo>
                  <a:pt x="444" y="118"/>
                  <a:pt x="445" y="118"/>
                  <a:pt x="447" y="119"/>
                </a:cubicBezTo>
                <a:cubicBezTo>
                  <a:pt x="448" y="119"/>
                  <a:pt x="450" y="119"/>
                  <a:pt x="452" y="118"/>
                </a:cubicBezTo>
                <a:cubicBezTo>
                  <a:pt x="454" y="117"/>
                  <a:pt x="456" y="117"/>
                  <a:pt x="458" y="118"/>
                </a:cubicBezTo>
                <a:cubicBezTo>
                  <a:pt x="459" y="118"/>
                  <a:pt x="460" y="118"/>
                  <a:pt x="461" y="118"/>
                </a:cubicBezTo>
                <a:cubicBezTo>
                  <a:pt x="462" y="117"/>
                  <a:pt x="462" y="116"/>
                  <a:pt x="463" y="116"/>
                </a:cubicBezTo>
                <a:cubicBezTo>
                  <a:pt x="464" y="115"/>
                  <a:pt x="465" y="115"/>
                  <a:pt x="465" y="115"/>
                </a:cubicBezTo>
                <a:cubicBezTo>
                  <a:pt x="466" y="115"/>
                  <a:pt x="467" y="115"/>
                  <a:pt x="467" y="115"/>
                </a:cubicBezTo>
                <a:cubicBezTo>
                  <a:pt x="467" y="114"/>
                  <a:pt x="467" y="113"/>
                  <a:pt x="468" y="114"/>
                </a:cubicBezTo>
                <a:cubicBezTo>
                  <a:pt x="468" y="115"/>
                  <a:pt x="468" y="117"/>
                  <a:pt x="466" y="116"/>
                </a:cubicBezTo>
                <a:cubicBezTo>
                  <a:pt x="465" y="116"/>
                  <a:pt x="464" y="116"/>
                  <a:pt x="465" y="117"/>
                </a:cubicBezTo>
                <a:cubicBezTo>
                  <a:pt x="465" y="117"/>
                  <a:pt x="466" y="118"/>
                  <a:pt x="466" y="118"/>
                </a:cubicBezTo>
                <a:cubicBezTo>
                  <a:pt x="466" y="119"/>
                  <a:pt x="468" y="119"/>
                  <a:pt x="468" y="120"/>
                </a:cubicBezTo>
                <a:cubicBezTo>
                  <a:pt x="468" y="121"/>
                  <a:pt x="467" y="120"/>
                  <a:pt x="467" y="120"/>
                </a:cubicBezTo>
                <a:cubicBezTo>
                  <a:pt x="465" y="119"/>
                  <a:pt x="464" y="119"/>
                  <a:pt x="463" y="119"/>
                </a:cubicBezTo>
                <a:cubicBezTo>
                  <a:pt x="461" y="119"/>
                  <a:pt x="460" y="120"/>
                  <a:pt x="458" y="120"/>
                </a:cubicBezTo>
                <a:cubicBezTo>
                  <a:pt x="458" y="120"/>
                  <a:pt x="457" y="120"/>
                  <a:pt x="456" y="120"/>
                </a:cubicBezTo>
                <a:cubicBezTo>
                  <a:pt x="455" y="120"/>
                  <a:pt x="455" y="121"/>
                  <a:pt x="454" y="121"/>
                </a:cubicBezTo>
                <a:cubicBezTo>
                  <a:pt x="452" y="122"/>
                  <a:pt x="450" y="121"/>
                  <a:pt x="448" y="121"/>
                </a:cubicBezTo>
                <a:cubicBezTo>
                  <a:pt x="446" y="121"/>
                  <a:pt x="445" y="122"/>
                  <a:pt x="443" y="122"/>
                </a:cubicBezTo>
                <a:cubicBezTo>
                  <a:pt x="441" y="123"/>
                  <a:pt x="440" y="122"/>
                  <a:pt x="438" y="123"/>
                </a:cubicBezTo>
                <a:cubicBezTo>
                  <a:pt x="437" y="123"/>
                  <a:pt x="436" y="123"/>
                  <a:pt x="435" y="123"/>
                </a:cubicBezTo>
                <a:cubicBezTo>
                  <a:pt x="434" y="123"/>
                  <a:pt x="433" y="123"/>
                  <a:pt x="432" y="124"/>
                </a:cubicBezTo>
                <a:cubicBezTo>
                  <a:pt x="431" y="124"/>
                  <a:pt x="429" y="125"/>
                  <a:pt x="428" y="125"/>
                </a:cubicBezTo>
                <a:cubicBezTo>
                  <a:pt x="427" y="125"/>
                  <a:pt x="426" y="124"/>
                  <a:pt x="425" y="124"/>
                </a:cubicBezTo>
                <a:cubicBezTo>
                  <a:pt x="424" y="125"/>
                  <a:pt x="424" y="125"/>
                  <a:pt x="424" y="126"/>
                </a:cubicBezTo>
                <a:cubicBezTo>
                  <a:pt x="424" y="126"/>
                  <a:pt x="424" y="126"/>
                  <a:pt x="425" y="126"/>
                </a:cubicBezTo>
                <a:cubicBezTo>
                  <a:pt x="425" y="126"/>
                  <a:pt x="425" y="127"/>
                  <a:pt x="426" y="127"/>
                </a:cubicBezTo>
                <a:cubicBezTo>
                  <a:pt x="426" y="127"/>
                  <a:pt x="427" y="127"/>
                  <a:pt x="428" y="127"/>
                </a:cubicBezTo>
                <a:cubicBezTo>
                  <a:pt x="429" y="128"/>
                  <a:pt x="428" y="129"/>
                  <a:pt x="429" y="128"/>
                </a:cubicBezTo>
                <a:cubicBezTo>
                  <a:pt x="430" y="128"/>
                  <a:pt x="431" y="128"/>
                  <a:pt x="432" y="128"/>
                </a:cubicBezTo>
                <a:cubicBezTo>
                  <a:pt x="433" y="128"/>
                  <a:pt x="434" y="128"/>
                  <a:pt x="435" y="128"/>
                </a:cubicBezTo>
                <a:cubicBezTo>
                  <a:pt x="437" y="128"/>
                  <a:pt x="439" y="128"/>
                  <a:pt x="441" y="129"/>
                </a:cubicBezTo>
                <a:cubicBezTo>
                  <a:pt x="443" y="129"/>
                  <a:pt x="444" y="129"/>
                  <a:pt x="445" y="130"/>
                </a:cubicBezTo>
                <a:cubicBezTo>
                  <a:pt x="447" y="130"/>
                  <a:pt x="448" y="131"/>
                  <a:pt x="449" y="132"/>
                </a:cubicBezTo>
                <a:cubicBezTo>
                  <a:pt x="449" y="132"/>
                  <a:pt x="450" y="133"/>
                  <a:pt x="450" y="133"/>
                </a:cubicBezTo>
                <a:cubicBezTo>
                  <a:pt x="451" y="133"/>
                  <a:pt x="452" y="133"/>
                  <a:pt x="453" y="133"/>
                </a:cubicBezTo>
                <a:cubicBezTo>
                  <a:pt x="454" y="133"/>
                  <a:pt x="454" y="133"/>
                  <a:pt x="453" y="134"/>
                </a:cubicBezTo>
                <a:cubicBezTo>
                  <a:pt x="452" y="134"/>
                  <a:pt x="452" y="134"/>
                  <a:pt x="452" y="135"/>
                </a:cubicBezTo>
                <a:cubicBezTo>
                  <a:pt x="451" y="136"/>
                  <a:pt x="450" y="134"/>
                  <a:pt x="450" y="134"/>
                </a:cubicBezTo>
                <a:cubicBezTo>
                  <a:pt x="449" y="133"/>
                  <a:pt x="448" y="132"/>
                  <a:pt x="447" y="131"/>
                </a:cubicBezTo>
                <a:cubicBezTo>
                  <a:pt x="446" y="130"/>
                  <a:pt x="444" y="130"/>
                  <a:pt x="443" y="130"/>
                </a:cubicBezTo>
                <a:cubicBezTo>
                  <a:pt x="441" y="130"/>
                  <a:pt x="439" y="130"/>
                  <a:pt x="438" y="130"/>
                </a:cubicBezTo>
                <a:cubicBezTo>
                  <a:pt x="436" y="130"/>
                  <a:pt x="435" y="131"/>
                  <a:pt x="433" y="130"/>
                </a:cubicBezTo>
                <a:cubicBezTo>
                  <a:pt x="432" y="130"/>
                  <a:pt x="432" y="130"/>
                  <a:pt x="431" y="130"/>
                </a:cubicBezTo>
                <a:cubicBezTo>
                  <a:pt x="429" y="129"/>
                  <a:pt x="428" y="130"/>
                  <a:pt x="426" y="130"/>
                </a:cubicBezTo>
                <a:cubicBezTo>
                  <a:pt x="425" y="130"/>
                  <a:pt x="424" y="131"/>
                  <a:pt x="423" y="132"/>
                </a:cubicBezTo>
                <a:cubicBezTo>
                  <a:pt x="422" y="133"/>
                  <a:pt x="420" y="133"/>
                  <a:pt x="419" y="132"/>
                </a:cubicBezTo>
                <a:cubicBezTo>
                  <a:pt x="419" y="131"/>
                  <a:pt x="419" y="130"/>
                  <a:pt x="418" y="129"/>
                </a:cubicBezTo>
                <a:cubicBezTo>
                  <a:pt x="415" y="128"/>
                  <a:pt x="412" y="130"/>
                  <a:pt x="409" y="130"/>
                </a:cubicBezTo>
                <a:cubicBezTo>
                  <a:pt x="408" y="130"/>
                  <a:pt x="407" y="131"/>
                  <a:pt x="407" y="133"/>
                </a:cubicBezTo>
                <a:cubicBezTo>
                  <a:pt x="408" y="134"/>
                  <a:pt x="408" y="135"/>
                  <a:pt x="409" y="136"/>
                </a:cubicBezTo>
                <a:cubicBezTo>
                  <a:pt x="410" y="139"/>
                  <a:pt x="411" y="142"/>
                  <a:pt x="414" y="143"/>
                </a:cubicBezTo>
                <a:cubicBezTo>
                  <a:pt x="415" y="144"/>
                  <a:pt x="416" y="144"/>
                  <a:pt x="417" y="145"/>
                </a:cubicBezTo>
                <a:cubicBezTo>
                  <a:pt x="418" y="146"/>
                  <a:pt x="419" y="146"/>
                  <a:pt x="421" y="146"/>
                </a:cubicBezTo>
                <a:cubicBezTo>
                  <a:pt x="422" y="146"/>
                  <a:pt x="424" y="146"/>
                  <a:pt x="425" y="147"/>
                </a:cubicBezTo>
                <a:cubicBezTo>
                  <a:pt x="426" y="147"/>
                  <a:pt x="428" y="148"/>
                  <a:pt x="429" y="148"/>
                </a:cubicBezTo>
                <a:cubicBezTo>
                  <a:pt x="430" y="149"/>
                  <a:pt x="432" y="150"/>
                  <a:pt x="433" y="150"/>
                </a:cubicBezTo>
                <a:cubicBezTo>
                  <a:pt x="436" y="152"/>
                  <a:pt x="438" y="153"/>
                  <a:pt x="442" y="153"/>
                </a:cubicBezTo>
                <a:cubicBezTo>
                  <a:pt x="443" y="153"/>
                  <a:pt x="444" y="154"/>
                  <a:pt x="446" y="153"/>
                </a:cubicBezTo>
                <a:cubicBezTo>
                  <a:pt x="447" y="153"/>
                  <a:pt x="447" y="152"/>
                  <a:pt x="446" y="152"/>
                </a:cubicBezTo>
                <a:cubicBezTo>
                  <a:pt x="446" y="151"/>
                  <a:pt x="446" y="151"/>
                  <a:pt x="447" y="150"/>
                </a:cubicBezTo>
                <a:cubicBezTo>
                  <a:pt x="449" y="149"/>
                  <a:pt x="449" y="150"/>
                  <a:pt x="450" y="151"/>
                </a:cubicBezTo>
                <a:cubicBezTo>
                  <a:pt x="451" y="152"/>
                  <a:pt x="451" y="152"/>
                  <a:pt x="452" y="152"/>
                </a:cubicBezTo>
                <a:cubicBezTo>
                  <a:pt x="452" y="152"/>
                  <a:pt x="453" y="153"/>
                  <a:pt x="453" y="153"/>
                </a:cubicBezTo>
                <a:cubicBezTo>
                  <a:pt x="454" y="154"/>
                  <a:pt x="455" y="154"/>
                  <a:pt x="455" y="155"/>
                </a:cubicBezTo>
                <a:cubicBezTo>
                  <a:pt x="455" y="155"/>
                  <a:pt x="454" y="156"/>
                  <a:pt x="454" y="155"/>
                </a:cubicBezTo>
                <a:cubicBezTo>
                  <a:pt x="453" y="155"/>
                  <a:pt x="453" y="154"/>
                  <a:pt x="452" y="154"/>
                </a:cubicBezTo>
                <a:cubicBezTo>
                  <a:pt x="452" y="154"/>
                  <a:pt x="451" y="154"/>
                  <a:pt x="450" y="154"/>
                </a:cubicBezTo>
                <a:cubicBezTo>
                  <a:pt x="449" y="154"/>
                  <a:pt x="449" y="154"/>
                  <a:pt x="448" y="154"/>
                </a:cubicBezTo>
                <a:cubicBezTo>
                  <a:pt x="448" y="155"/>
                  <a:pt x="447" y="155"/>
                  <a:pt x="446" y="155"/>
                </a:cubicBezTo>
                <a:cubicBezTo>
                  <a:pt x="444" y="155"/>
                  <a:pt x="443" y="156"/>
                  <a:pt x="442" y="156"/>
                </a:cubicBezTo>
                <a:cubicBezTo>
                  <a:pt x="441" y="157"/>
                  <a:pt x="438" y="157"/>
                  <a:pt x="439" y="158"/>
                </a:cubicBezTo>
                <a:cubicBezTo>
                  <a:pt x="439" y="159"/>
                  <a:pt x="440" y="159"/>
                  <a:pt x="440" y="159"/>
                </a:cubicBezTo>
                <a:cubicBezTo>
                  <a:pt x="441" y="159"/>
                  <a:pt x="442" y="159"/>
                  <a:pt x="442" y="160"/>
                </a:cubicBezTo>
                <a:cubicBezTo>
                  <a:pt x="443" y="160"/>
                  <a:pt x="443" y="161"/>
                  <a:pt x="444" y="161"/>
                </a:cubicBezTo>
                <a:cubicBezTo>
                  <a:pt x="445" y="161"/>
                  <a:pt x="446" y="161"/>
                  <a:pt x="446" y="161"/>
                </a:cubicBezTo>
                <a:cubicBezTo>
                  <a:pt x="448" y="162"/>
                  <a:pt x="451" y="164"/>
                  <a:pt x="452" y="165"/>
                </a:cubicBezTo>
                <a:cubicBezTo>
                  <a:pt x="454" y="166"/>
                  <a:pt x="455" y="166"/>
                  <a:pt x="455" y="168"/>
                </a:cubicBezTo>
                <a:cubicBezTo>
                  <a:pt x="455" y="169"/>
                  <a:pt x="454" y="172"/>
                  <a:pt x="456" y="171"/>
                </a:cubicBezTo>
                <a:cubicBezTo>
                  <a:pt x="458" y="169"/>
                  <a:pt x="460" y="170"/>
                  <a:pt x="461" y="171"/>
                </a:cubicBezTo>
                <a:cubicBezTo>
                  <a:pt x="463" y="171"/>
                  <a:pt x="466" y="172"/>
                  <a:pt x="467" y="171"/>
                </a:cubicBezTo>
                <a:cubicBezTo>
                  <a:pt x="469" y="170"/>
                  <a:pt x="469" y="168"/>
                  <a:pt x="471" y="168"/>
                </a:cubicBezTo>
                <a:cubicBezTo>
                  <a:pt x="472" y="167"/>
                  <a:pt x="474" y="166"/>
                  <a:pt x="472" y="165"/>
                </a:cubicBezTo>
                <a:cubicBezTo>
                  <a:pt x="472" y="164"/>
                  <a:pt x="471" y="164"/>
                  <a:pt x="471" y="164"/>
                </a:cubicBezTo>
                <a:cubicBezTo>
                  <a:pt x="470" y="163"/>
                  <a:pt x="470" y="163"/>
                  <a:pt x="469" y="163"/>
                </a:cubicBezTo>
                <a:cubicBezTo>
                  <a:pt x="467" y="162"/>
                  <a:pt x="469" y="161"/>
                  <a:pt x="470" y="160"/>
                </a:cubicBezTo>
                <a:cubicBezTo>
                  <a:pt x="471" y="159"/>
                  <a:pt x="471" y="158"/>
                  <a:pt x="472" y="157"/>
                </a:cubicBezTo>
                <a:cubicBezTo>
                  <a:pt x="474" y="156"/>
                  <a:pt x="476" y="156"/>
                  <a:pt x="475" y="154"/>
                </a:cubicBezTo>
                <a:cubicBezTo>
                  <a:pt x="474" y="154"/>
                  <a:pt x="474" y="153"/>
                  <a:pt x="473" y="153"/>
                </a:cubicBezTo>
                <a:cubicBezTo>
                  <a:pt x="473" y="152"/>
                  <a:pt x="472" y="152"/>
                  <a:pt x="472" y="151"/>
                </a:cubicBezTo>
                <a:cubicBezTo>
                  <a:pt x="472" y="151"/>
                  <a:pt x="473" y="150"/>
                  <a:pt x="473" y="151"/>
                </a:cubicBezTo>
                <a:cubicBezTo>
                  <a:pt x="474" y="151"/>
                  <a:pt x="475" y="151"/>
                  <a:pt x="475" y="151"/>
                </a:cubicBezTo>
                <a:cubicBezTo>
                  <a:pt x="476" y="150"/>
                  <a:pt x="477" y="149"/>
                  <a:pt x="477" y="148"/>
                </a:cubicBezTo>
                <a:cubicBezTo>
                  <a:pt x="477" y="146"/>
                  <a:pt x="477" y="145"/>
                  <a:pt x="478" y="144"/>
                </a:cubicBezTo>
                <a:cubicBezTo>
                  <a:pt x="478" y="143"/>
                  <a:pt x="479" y="142"/>
                  <a:pt x="479" y="141"/>
                </a:cubicBezTo>
                <a:cubicBezTo>
                  <a:pt x="479" y="139"/>
                  <a:pt x="480" y="138"/>
                  <a:pt x="481" y="137"/>
                </a:cubicBezTo>
                <a:cubicBezTo>
                  <a:pt x="482" y="136"/>
                  <a:pt x="482" y="135"/>
                  <a:pt x="483" y="134"/>
                </a:cubicBezTo>
                <a:cubicBezTo>
                  <a:pt x="484" y="134"/>
                  <a:pt x="485" y="133"/>
                  <a:pt x="485" y="133"/>
                </a:cubicBezTo>
                <a:cubicBezTo>
                  <a:pt x="486" y="132"/>
                  <a:pt x="488" y="131"/>
                  <a:pt x="489" y="132"/>
                </a:cubicBezTo>
                <a:cubicBezTo>
                  <a:pt x="490" y="133"/>
                  <a:pt x="490" y="133"/>
                  <a:pt x="491" y="133"/>
                </a:cubicBezTo>
                <a:cubicBezTo>
                  <a:pt x="492" y="133"/>
                  <a:pt x="493" y="133"/>
                  <a:pt x="493" y="133"/>
                </a:cubicBezTo>
                <a:cubicBezTo>
                  <a:pt x="495" y="133"/>
                  <a:pt x="495" y="131"/>
                  <a:pt x="495" y="129"/>
                </a:cubicBezTo>
                <a:cubicBezTo>
                  <a:pt x="495" y="129"/>
                  <a:pt x="495" y="128"/>
                  <a:pt x="495" y="127"/>
                </a:cubicBezTo>
                <a:cubicBezTo>
                  <a:pt x="495" y="127"/>
                  <a:pt x="496" y="126"/>
                  <a:pt x="496" y="125"/>
                </a:cubicBezTo>
                <a:cubicBezTo>
                  <a:pt x="496" y="124"/>
                  <a:pt x="497" y="123"/>
                  <a:pt x="498" y="122"/>
                </a:cubicBezTo>
                <a:cubicBezTo>
                  <a:pt x="498" y="120"/>
                  <a:pt x="498" y="119"/>
                  <a:pt x="498" y="117"/>
                </a:cubicBezTo>
                <a:cubicBezTo>
                  <a:pt x="498" y="117"/>
                  <a:pt x="498" y="117"/>
                  <a:pt x="498" y="116"/>
                </a:cubicBezTo>
                <a:cubicBezTo>
                  <a:pt x="498" y="115"/>
                  <a:pt x="498" y="115"/>
                  <a:pt x="498" y="114"/>
                </a:cubicBezTo>
                <a:cubicBezTo>
                  <a:pt x="499" y="113"/>
                  <a:pt x="499" y="113"/>
                  <a:pt x="499" y="111"/>
                </a:cubicBezTo>
                <a:cubicBezTo>
                  <a:pt x="499" y="111"/>
                  <a:pt x="498" y="110"/>
                  <a:pt x="499" y="109"/>
                </a:cubicBezTo>
                <a:cubicBezTo>
                  <a:pt x="499" y="109"/>
                  <a:pt x="500" y="109"/>
                  <a:pt x="500" y="109"/>
                </a:cubicBezTo>
                <a:cubicBezTo>
                  <a:pt x="502" y="110"/>
                  <a:pt x="503" y="110"/>
                  <a:pt x="505" y="109"/>
                </a:cubicBezTo>
                <a:cubicBezTo>
                  <a:pt x="505" y="109"/>
                  <a:pt x="506" y="109"/>
                  <a:pt x="507" y="109"/>
                </a:cubicBezTo>
                <a:cubicBezTo>
                  <a:pt x="508" y="109"/>
                  <a:pt x="510" y="109"/>
                  <a:pt x="510" y="107"/>
                </a:cubicBezTo>
                <a:cubicBezTo>
                  <a:pt x="511" y="106"/>
                  <a:pt x="511" y="105"/>
                  <a:pt x="511" y="104"/>
                </a:cubicBezTo>
                <a:cubicBezTo>
                  <a:pt x="510" y="103"/>
                  <a:pt x="510" y="103"/>
                  <a:pt x="509" y="102"/>
                </a:cubicBezTo>
                <a:cubicBezTo>
                  <a:pt x="509" y="101"/>
                  <a:pt x="509" y="101"/>
                  <a:pt x="509" y="100"/>
                </a:cubicBezTo>
                <a:cubicBezTo>
                  <a:pt x="509" y="99"/>
                  <a:pt x="509" y="98"/>
                  <a:pt x="509" y="98"/>
                </a:cubicBezTo>
                <a:cubicBezTo>
                  <a:pt x="509" y="97"/>
                  <a:pt x="510" y="97"/>
                  <a:pt x="510" y="96"/>
                </a:cubicBezTo>
                <a:cubicBezTo>
                  <a:pt x="511" y="94"/>
                  <a:pt x="509" y="93"/>
                  <a:pt x="509" y="92"/>
                </a:cubicBezTo>
                <a:cubicBezTo>
                  <a:pt x="510" y="91"/>
                  <a:pt x="510" y="92"/>
                  <a:pt x="511" y="92"/>
                </a:cubicBezTo>
                <a:cubicBezTo>
                  <a:pt x="512" y="92"/>
                  <a:pt x="513" y="91"/>
                  <a:pt x="514" y="91"/>
                </a:cubicBezTo>
                <a:cubicBezTo>
                  <a:pt x="515" y="91"/>
                  <a:pt x="516" y="91"/>
                  <a:pt x="516" y="91"/>
                </a:cubicBezTo>
                <a:cubicBezTo>
                  <a:pt x="518" y="91"/>
                  <a:pt x="519" y="90"/>
                  <a:pt x="520" y="90"/>
                </a:cubicBezTo>
                <a:cubicBezTo>
                  <a:pt x="521" y="90"/>
                  <a:pt x="522" y="90"/>
                  <a:pt x="522" y="90"/>
                </a:cubicBezTo>
                <a:cubicBezTo>
                  <a:pt x="523" y="89"/>
                  <a:pt x="523" y="89"/>
                  <a:pt x="523" y="88"/>
                </a:cubicBezTo>
                <a:cubicBezTo>
                  <a:pt x="523" y="87"/>
                  <a:pt x="523" y="87"/>
                  <a:pt x="523" y="86"/>
                </a:cubicBezTo>
                <a:cubicBezTo>
                  <a:pt x="523" y="86"/>
                  <a:pt x="524" y="85"/>
                  <a:pt x="524" y="85"/>
                </a:cubicBezTo>
                <a:cubicBezTo>
                  <a:pt x="524" y="85"/>
                  <a:pt x="525" y="85"/>
                  <a:pt x="525" y="84"/>
                </a:cubicBezTo>
                <a:cubicBezTo>
                  <a:pt x="525" y="84"/>
                  <a:pt x="526" y="84"/>
                  <a:pt x="526" y="84"/>
                </a:cubicBezTo>
                <a:cubicBezTo>
                  <a:pt x="527" y="85"/>
                  <a:pt x="527" y="85"/>
                  <a:pt x="528" y="86"/>
                </a:cubicBezTo>
                <a:cubicBezTo>
                  <a:pt x="528" y="86"/>
                  <a:pt x="529" y="86"/>
                  <a:pt x="530" y="85"/>
                </a:cubicBezTo>
                <a:cubicBezTo>
                  <a:pt x="530" y="85"/>
                  <a:pt x="531" y="84"/>
                  <a:pt x="531" y="84"/>
                </a:cubicBezTo>
                <a:cubicBezTo>
                  <a:pt x="532" y="84"/>
                  <a:pt x="532" y="84"/>
                  <a:pt x="533" y="84"/>
                </a:cubicBezTo>
                <a:cubicBezTo>
                  <a:pt x="534" y="84"/>
                  <a:pt x="534" y="84"/>
                  <a:pt x="534" y="83"/>
                </a:cubicBezTo>
                <a:cubicBezTo>
                  <a:pt x="535" y="83"/>
                  <a:pt x="536" y="83"/>
                  <a:pt x="536" y="83"/>
                </a:cubicBezTo>
                <a:cubicBezTo>
                  <a:pt x="537" y="84"/>
                  <a:pt x="538" y="85"/>
                  <a:pt x="540" y="85"/>
                </a:cubicBezTo>
                <a:cubicBezTo>
                  <a:pt x="541" y="84"/>
                  <a:pt x="540" y="82"/>
                  <a:pt x="542" y="82"/>
                </a:cubicBezTo>
                <a:cubicBezTo>
                  <a:pt x="543" y="82"/>
                  <a:pt x="545" y="82"/>
                  <a:pt x="546" y="82"/>
                </a:cubicBezTo>
                <a:cubicBezTo>
                  <a:pt x="548" y="82"/>
                  <a:pt x="548" y="83"/>
                  <a:pt x="550" y="84"/>
                </a:cubicBezTo>
                <a:cubicBezTo>
                  <a:pt x="550" y="84"/>
                  <a:pt x="551" y="83"/>
                  <a:pt x="551" y="83"/>
                </a:cubicBezTo>
                <a:cubicBezTo>
                  <a:pt x="552" y="83"/>
                  <a:pt x="553" y="83"/>
                  <a:pt x="553" y="83"/>
                </a:cubicBezTo>
                <a:cubicBezTo>
                  <a:pt x="554" y="83"/>
                  <a:pt x="555" y="83"/>
                  <a:pt x="556" y="82"/>
                </a:cubicBezTo>
                <a:cubicBezTo>
                  <a:pt x="556" y="82"/>
                  <a:pt x="556" y="81"/>
                  <a:pt x="557" y="81"/>
                </a:cubicBezTo>
                <a:cubicBezTo>
                  <a:pt x="557" y="80"/>
                  <a:pt x="557" y="79"/>
                  <a:pt x="558" y="79"/>
                </a:cubicBezTo>
                <a:cubicBezTo>
                  <a:pt x="559" y="79"/>
                  <a:pt x="560" y="79"/>
                  <a:pt x="560" y="78"/>
                </a:cubicBezTo>
                <a:cubicBezTo>
                  <a:pt x="561" y="77"/>
                  <a:pt x="558" y="77"/>
                  <a:pt x="557" y="76"/>
                </a:cubicBezTo>
                <a:cubicBezTo>
                  <a:pt x="556" y="76"/>
                  <a:pt x="554" y="75"/>
                  <a:pt x="553" y="75"/>
                </a:cubicBezTo>
                <a:cubicBezTo>
                  <a:pt x="552" y="74"/>
                  <a:pt x="550" y="74"/>
                  <a:pt x="549" y="74"/>
                </a:cubicBezTo>
                <a:cubicBezTo>
                  <a:pt x="547" y="73"/>
                  <a:pt x="546" y="73"/>
                  <a:pt x="545" y="72"/>
                </a:cubicBezTo>
                <a:cubicBezTo>
                  <a:pt x="542" y="72"/>
                  <a:pt x="540" y="71"/>
                  <a:pt x="537" y="69"/>
                </a:cubicBezTo>
                <a:cubicBezTo>
                  <a:pt x="535" y="69"/>
                  <a:pt x="534" y="69"/>
                  <a:pt x="533" y="68"/>
                </a:cubicBezTo>
                <a:cubicBezTo>
                  <a:pt x="531" y="68"/>
                  <a:pt x="530" y="68"/>
                  <a:pt x="529" y="68"/>
                </a:cubicBezTo>
                <a:cubicBezTo>
                  <a:pt x="527" y="67"/>
                  <a:pt x="527" y="66"/>
                  <a:pt x="526" y="65"/>
                </a:cubicBezTo>
                <a:cubicBezTo>
                  <a:pt x="525" y="63"/>
                  <a:pt x="523" y="61"/>
                  <a:pt x="521" y="61"/>
                </a:cubicBezTo>
                <a:cubicBezTo>
                  <a:pt x="520" y="61"/>
                  <a:pt x="520" y="61"/>
                  <a:pt x="519" y="61"/>
                </a:cubicBezTo>
                <a:cubicBezTo>
                  <a:pt x="518" y="61"/>
                  <a:pt x="517" y="59"/>
                  <a:pt x="516" y="60"/>
                </a:cubicBezTo>
                <a:cubicBezTo>
                  <a:pt x="514" y="60"/>
                  <a:pt x="514" y="62"/>
                  <a:pt x="512" y="62"/>
                </a:cubicBezTo>
                <a:cubicBezTo>
                  <a:pt x="510" y="62"/>
                  <a:pt x="510" y="61"/>
                  <a:pt x="508" y="61"/>
                </a:cubicBezTo>
                <a:cubicBezTo>
                  <a:pt x="507" y="60"/>
                  <a:pt x="507" y="60"/>
                  <a:pt x="507" y="59"/>
                </a:cubicBezTo>
                <a:cubicBezTo>
                  <a:pt x="507" y="58"/>
                  <a:pt x="506" y="57"/>
                  <a:pt x="506" y="56"/>
                </a:cubicBezTo>
                <a:cubicBezTo>
                  <a:pt x="506" y="55"/>
                  <a:pt x="507" y="54"/>
                  <a:pt x="506" y="53"/>
                </a:cubicBezTo>
                <a:cubicBezTo>
                  <a:pt x="506" y="52"/>
                  <a:pt x="505" y="51"/>
                  <a:pt x="506" y="50"/>
                </a:cubicBezTo>
                <a:cubicBezTo>
                  <a:pt x="506" y="49"/>
                  <a:pt x="506" y="49"/>
                  <a:pt x="506" y="48"/>
                </a:cubicBezTo>
                <a:cubicBezTo>
                  <a:pt x="506" y="47"/>
                  <a:pt x="505" y="47"/>
                  <a:pt x="504" y="46"/>
                </a:cubicBezTo>
                <a:cubicBezTo>
                  <a:pt x="504" y="46"/>
                  <a:pt x="503" y="45"/>
                  <a:pt x="503" y="45"/>
                </a:cubicBezTo>
                <a:cubicBezTo>
                  <a:pt x="502" y="44"/>
                  <a:pt x="501" y="44"/>
                  <a:pt x="500" y="44"/>
                </a:cubicBezTo>
                <a:cubicBezTo>
                  <a:pt x="500" y="44"/>
                  <a:pt x="499" y="44"/>
                  <a:pt x="498" y="44"/>
                </a:cubicBezTo>
                <a:cubicBezTo>
                  <a:pt x="497" y="43"/>
                  <a:pt x="496" y="44"/>
                  <a:pt x="494" y="43"/>
                </a:cubicBezTo>
                <a:cubicBezTo>
                  <a:pt x="492" y="43"/>
                  <a:pt x="491" y="41"/>
                  <a:pt x="490" y="44"/>
                </a:cubicBezTo>
                <a:cubicBezTo>
                  <a:pt x="490" y="45"/>
                  <a:pt x="490" y="45"/>
                  <a:pt x="489" y="46"/>
                </a:cubicBezTo>
                <a:cubicBezTo>
                  <a:pt x="489" y="47"/>
                  <a:pt x="489" y="48"/>
                  <a:pt x="489" y="49"/>
                </a:cubicBezTo>
                <a:cubicBezTo>
                  <a:pt x="488" y="50"/>
                  <a:pt x="486" y="49"/>
                  <a:pt x="485" y="51"/>
                </a:cubicBezTo>
                <a:cubicBezTo>
                  <a:pt x="485" y="51"/>
                  <a:pt x="484" y="53"/>
                  <a:pt x="483" y="52"/>
                </a:cubicBezTo>
                <a:cubicBezTo>
                  <a:pt x="483" y="52"/>
                  <a:pt x="484" y="50"/>
                  <a:pt x="484" y="50"/>
                </a:cubicBezTo>
                <a:cubicBezTo>
                  <a:pt x="484" y="49"/>
                  <a:pt x="484" y="49"/>
                  <a:pt x="484" y="48"/>
                </a:cubicBezTo>
                <a:cubicBezTo>
                  <a:pt x="484" y="46"/>
                  <a:pt x="485" y="46"/>
                  <a:pt x="485" y="44"/>
                </a:cubicBezTo>
                <a:cubicBezTo>
                  <a:pt x="485" y="43"/>
                  <a:pt x="485" y="42"/>
                  <a:pt x="485" y="41"/>
                </a:cubicBezTo>
                <a:cubicBezTo>
                  <a:pt x="485" y="40"/>
                  <a:pt x="486" y="40"/>
                  <a:pt x="487" y="39"/>
                </a:cubicBezTo>
                <a:cubicBezTo>
                  <a:pt x="488" y="39"/>
                  <a:pt x="488" y="39"/>
                  <a:pt x="488" y="38"/>
                </a:cubicBezTo>
                <a:cubicBezTo>
                  <a:pt x="489" y="37"/>
                  <a:pt x="489" y="37"/>
                  <a:pt x="490" y="37"/>
                </a:cubicBezTo>
                <a:cubicBezTo>
                  <a:pt x="491" y="37"/>
                  <a:pt x="492" y="37"/>
                  <a:pt x="491" y="36"/>
                </a:cubicBezTo>
                <a:cubicBezTo>
                  <a:pt x="491" y="35"/>
                  <a:pt x="490" y="36"/>
                  <a:pt x="489" y="35"/>
                </a:cubicBezTo>
                <a:cubicBezTo>
                  <a:pt x="488" y="35"/>
                  <a:pt x="488" y="35"/>
                  <a:pt x="487" y="34"/>
                </a:cubicBezTo>
                <a:cubicBezTo>
                  <a:pt x="486" y="34"/>
                  <a:pt x="484" y="34"/>
                  <a:pt x="482" y="34"/>
                </a:cubicBezTo>
                <a:cubicBezTo>
                  <a:pt x="481" y="34"/>
                  <a:pt x="480" y="33"/>
                  <a:pt x="478" y="33"/>
                </a:cubicBezTo>
                <a:cubicBezTo>
                  <a:pt x="477" y="33"/>
                  <a:pt x="476" y="31"/>
                  <a:pt x="474" y="31"/>
                </a:cubicBezTo>
                <a:cubicBezTo>
                  <a:pt x="473" y="31"/>
                  <a:pt x="472" y="31"/>
                  <a:pt x="470" y="31"/>
                </a:cubicBezTo>
                <a:cubicBezTo>
                  <a:pt x="469" y="31"/>
                  <a:pt x="469" y="31"/>
                  <a:pt x="468" y="30"/>
                </a:cubicBezTo>
                <a:cubicBezTo>
                  <a:pt x="467" y="30"/>
                  <a:pt x="466" y="30"/>
                  <a:pt x="466" y="29"/>
                </a:cubicBezTo>
                <a:cubicBezTo>
                  <a:pt x="465" y="29"/>
                  <a:pt x="465" y="28"/>
                  <a:pt x="465" y="27"/>
                </a:cubicBezTo>
                <a:cubicBezTo>
                  <a:pt x="463" y="26"/>
                  <a:pt x="462" y="27"/>
                  <a:pt x="462" y="25"/>
                </a:cubicBezTo>
                <a:cubicBezTo>
                  <a:pt x="461" y="23"/>
                  <a:pt x="460" y="22"/>
                  <a:pt x="459" y="22"/>
                </a:cubicBezTo>
                <a:cubicBezTo>
                  <a:pt x="458" y="22"/>
                  <a:pt x="457" y="22"/>
                  <a:pt x="456" y="22"/>
                </a:cubicBezTo>
                <a:cubicBezTo>
                  <a:pt x="456" y="22"/>
                  <a:pt x="455" y="23"/>
                  <a:pt x="454" y="23"/>
                </a:cubicBezTo>
                <a:cubicBezTo>
                  <a:pt x="454" y="23"/>
                  <a:pt x="450" y="22"/>
                  <a:pt x="451" y="23"/>
                </a:cubicBezTo>
                <a:cubicBezTo>
                  <a:pt x="452" y="24"/>
                  <a:pt x="453" y="23"/>
                  <a:pt x="454" y="24"/>
                </a:cubicBezTo>
                <a:cubicBezTo>
                  <a:pt x="454" y="25"/>
                  <a:pt x="454" y="25"/>
                  <a:pt x="454" y="26"/>
                </a:cubicBezTo>
                <a:cubicBezTo>
                  <a:pt x="455" y="28"/>
                  <a:pt x="458" y="28"/>
                  <a:pt x="457" y="30"/>
                </a:cubicBezTo>
                <a:cubicBezTo>
                  <a:pt x="456" y="31"/>
                  <a:pt x="455" y="30"/>
                  <a:pt x="455" y="30"/>
                </a:cubicBezTo>
                <a:cubicBezTo>
                  <a:pt x="454" y="30"/>
                  <a:pt x="453" y="29"/>
                  <a:pt x="453" y="30"/>
                </a:cubicBezTo>
                <a:cubicBezTo>
                  <a:pt x="452" y="30"/>
                  <a:pt x="451" y="30"/>
                  <a:pt x="451" y="30"/>
                </a:cubicBezTo>
                <a:cubicBezTo>
                  <a:pt x="450" y="30"/>
                  <a:pt x="449" y="29"/>
                  <a:pt x="449" y="29"/>
                </a:cubicBezTo>
                <a:cubicBezTo>
                  <a:pt x="448" y="29"/>
                  <a:pt x="447" y="29"/>
                  <a:pt x="447" y="30"/>
                </a:cubicBezTo>
                <a:cubicBezTo>
                  <a:pt x="447" y="31"/>
                  <a:pt x="447" y="33"/>
                  <a:pt x="447" y="35"/>
                </a:cubicBezTo>
                <a:cubicBezTo>
                  <a:pt x="447" y="37"/>
                  <a:pt x="448" y="38"/>
                  <a:pt x="449" y="39"/>
                </a:cubicBezTo>
                <a:cubicBezTo>
                  <a:pt x="449" y="40"/>
                  <a:pt x="450" y="41"/>
                  <a:pt x="450" y="41"/>
                </a:cubicBezTo>
                <a:cubicBezTo>
                  <a:pt x="450" y="42"/>
                  <a:pt x="451" y="42"/>
                  <a:pt x="451" y="42"/>
                </a:cubicBezTo>
                <a:cubicBezTo>
                  <a:pt x="453" y="45"/>
                  <a:pt x="451" y="49"/>
                  <a:pt x="452" y="52"/>
                </a:cubicBezTo>
                <a:cubicBezTo>
                  <a:pt x="453" y="52"/>
                  <a:pt x="453" y="53"/>
                  <a:pt x="454" y="54"/>
                </a:cubicBezTo>
                <a:cubicBezTo>
                  <a:pt x="454" y="54"/>
                  <a:pt x="454" y="55"/>
                  <a:pt x="454" y="55"/>
                </a:cubicBezTo>
                <a:cubicBezTo>
                  <a:pt x="455" y="56"/>
                  <a:pt x="456" y="56"/>
                  <a:pt x="457" y="57"/>
                </a:cubicBezTo>
                <a:cubicBezTo>
                  <a:pt x="458" y="58"/>
                  <a:pt x="457" y="60"/>
                  <a:pt x="457" y="61"/>
                </a:cubicBezTo>
                <a:cubicBezTo>
                  <a:pt x="458" y="63"/>
                  <a:pt x="459" y="64"/>
                  <a:pt x="460" y="66"/>
                </a:cubicBezTo>
                <a:cubicBezTo>
                  <a:pt x="461" y="67"/>
                  <a:pt x="461" y="68"/>
                  <a:pt x="462" y="69"/>
                </a:cubicBezTo>
                <a:cubicBezTo>
                  <a:pt x="462" y="69"/>
                  <a:pt x="464" y="69"/>
                  <a:pt x="464" y="70"/>
                </a:cubicBezTo>
                <a:cubicBezTo>
                  <a:pt x="464" y="70"/>
                  <a:pt x="464" y="71"/>
                  <a:pt x="463" y="71"/>
                </a:cubicBezTo>
                <a:cubicBezTo>
                  <a:pt x="462" y="72"/>
                  <a:pt x="461" y="70"/>
                  <a:pt x="460" y="69"/>
                </a:cubicBezTo>
                <a:cubicBezTo>
                  <a:pt x="459" y="68"/>
                  <a:pt x="457" y="69"/>
                  <a:pt x="456" y="68"/>
                </a:cubicBezTo>
                <a:cubicBezTo>
                  <a:pt x="456" y="68"/>
                  <a:pt x="458" y="67"/>
                  <a:pt x="457" y="66"/>
                </a:cubicBezTo>
                <a:cubicBezTo>
                  <a:pt x="457" y="66"/>
                  <a:pt x="456" y="65"/>
                  <a:pt x="456" y="65"/>
                </a:cubicBezTo>
                <a:cubicBezTo>
                  <a:pt x="455" y="64"/>
                  <a:pt x="454" y="64"/>
                  <a:pt x="454" y="63"/>
                </a:cubicBezTo>
                <a:cubicBezTo>
                  <a:pt x="453" y="62"/>
                  <a:pt x="453" y="62"/>
                  <a:pt x="453" y="61"/>
                </a:cubicBezTo>
                <a:cubicBezTo>
                  <a:pt x="452" y="61"/>
                  <a:pt x="451" y="60"/>
                  <a:pt x="451" y="60"/>
                </a:cubicBezTo>
                <a:cubicBezTo>
                  <a:pt x="450" y="60"/>
                  <a:pt x="450" y="61"/>
                  <a:pt x="449" y="61"/>
                </a:cubicBezTo>
                <a:cubicBezTo>
                  <a:pt x="448" y="61"/>
                  <a:pt x="448" y="60"/>
                  <a:pt x="449" y="59"/>
                </a:cubicBezTo>
                <a:cubicBezTo>
                  <a:pt x="450" y="58"/>
                  <a:pt x="450" y="58"/>
                  <a:pt x="449" y="57"/>
                </a:cubicBezTo>
                <a:cubicBezTo>
                  <a:pt x="449" y="57"/>
                  <a:pt x="448" y="57"/>
                  <a:pt x="448" y="56"/>
                </a:cubicBezTo>
                <a:cubicBezTo>
                  <a:pt x="447" y="56"/>
                  <a:pt x="447" y="55"/>
                  <a:pt x="446" y="55"/>
                </a:cubicBezTo>
                <a:cubicBezTo>
                  <a:pt x="445" y="54"/>
                  <a:pt x="444" y="53"/>
                  <a:pt x="443" y="51"/>
                </a:cubicBezTo>
                <a:cubicBezTo>
                  <a:pt x="442" y="50"/>
                  <a:pt x="441" y="49"/>
                  <a:pt x="441" y="47"/>
                </a:cubicBezTo>
                <a:cubicBezTo>
                  <a:pt x="440" y="45"/>
                  <a:pt x="439" y="44"/>
                  <a:pt x="439" y="42"/>
                </a:cubicBezTo>
                <a:cubicBezTo>
                  <a:pt x="439" y="41"/>
                  <a:pt x="439" y="40"/>
                  <a:pt x="437" y="40"/>
                </a:cubicBezTo>
                <a:cubicBezTo>
                  <a:pt x="434" y="40"/>
                  <a:pt x="434" y="35"/>
                  <a:pt x="431" y="34"/>
                </a:cubicBezTo>
                <a:cubicBezTo>
                  <a:pt x="430" y="34"/>
                  <a:pt x="430" y="34"/>
                  <a:pt x="429" y="33"/>
                </a:cubicBezTo>
                <a:cubicBezTo>
                  <a:pt x="428" y="33"/>
                  <a:pt x="428" y="33"/>
                  <a:pt x="427" y="32"/>
                </a:cubicBezTo>
                <a:cubicBezTo>
                  <a:pt x="426" y="32"/>
                  <a:pt x="424" y="33"/>
                  <a:pt x="423" y="34"/>
                </a:cubicBezTo>
                <a:cubicBezTo>
                  <a:pt x="422" y="35"/>
                  <a:pt x="421" y="36"/>
                  <a:pt x="420" y="37"/>
                </a:cubicBezTo>
                <a:cubicBezTo>
                  <a:pt x="419" y="37"/>
                  <a:pt x="419" y="38"/>
                  <a:pt x="418" y="39"/>
                </a:cubicBezTo>
                <a:cubicBezTo>
                  <a:pt x="418" y="39"/>
                  <a:pt x="418" y="40"/>
                  <a:pt x="417" y="41"/>
                </a:cubicBezTo>
                <a:cubicBezTo>
                  <a:pt x="416" y="42"/>
                  <a:pt x="414" y="41"/>
                  <a:pt x="412" y="42"/>
                </a:cubicBezTo>
                <a:cubicBezTo>
                  <a:pt x="411" y="42"/>
                  <a:pt x="410" y="44"/>
                  <a:pt x="411" y="45"/>
                </a:cubicBezTo>
                <a:cubicBezTo>
                  <a:pt x="412" y="46"/>
                  <a:pt x="413" y="47"/>
                  <a:pt x="414" y="48"/>
                </a:cubicBezTo>
                <a:cubicBezTo>
                  <a:pt x="414" y="49"/>
                  <a:pt x="414" y="49"/>
                  <a:pt x="414" y="50"/>
                </a:cubicBezTo>
                <a:cubicBezTo>
                  <a:pt x="414" y="51"/>
                  <a:pt x="415" y="51"/>
                  <a:pt x="415" y="52"/>
                </a:cubicBezTo>
                <a:cubicBezTo>
                  <a:pt x="417" y="53"/>
                  <a:pt x="415" y="54"/>
                  <a:pt x="414" y="54"/>
                </a:cubicBezTo>
                <a:cubicBezTo>
                  <a:pt x="413" y="55"/>
                  <a:pt x="412" y="56"/>
                  <a:pt x="411" y="55"/>
                </a:cubicBezTo>
                <a:cubicBezTo>
                  <a:pt x="411" y="54"/>
                  <a:pt x="411" y="53"/>
                  <a:pt x="411" y="53"/>
                </a:cubicBezTo>
                <a:cubicBezTo>
                  <a:pt x="411" y="52"/>
                  <a:pt x="411" y="51"/>
                  <a:pt x="410" y="51"/>
                </a:cubicBezTo>
                <a:cubicBezTo>
                  <a:pt x="410" y="50"/>
                  <a:pt x="409" y="50"/>
                  <a:pt x="409" y="49"/>
                </a:cubicBezTo>
                <a:cubicBezTo>
                  <a:pt x="408" y="49"/>
                  <a:pt x="408" y="48"/>
                  <a:pt x="407" y="48"/>
                </a:cubicBezTo>
                <a:cubicBezTo>
                  <a:pt x="406" y="47"/>
                  <a:pt x="404" y="47"/>
                  <a:pt x="402" y="47"/>
                </a:cubicBezTo>
                <a:cubicBezTo>
                  <a:pt x="401" y="47"/>
                  <a:pt x="401" y="47"/>
                  <a:pt x="400" y="48"/>
                </a:cubicBezTo>
                <a:cubicBezTo>
                  <a:pt x="399" y="48"/>
                  <a:pt x="399" y="48"/>
                  <a:pt x="398" y="48"/>
                </a:cubicBezTo>
                <a:cubicBezTo>
                  <a:pt x="398" y="47"/>
                  <a:pt x="399" y="47"/>
                  <a:pt x="399" y="46"/>
                </a:cubicBezTo>
                <a:cubicBezTo>
                  <a:pt x="399" y="45"/>
                  <a:pt x="400" y="45"/>
                  <a:pt x="401" y="45"/>
                </a:cubicBezTo>
                <a:cubicBezTo>
                  <a:pt x="402" y="45"/>
                  <a:pt x="402" y="44"/>
                  <a:pt x="403" y="43"/>
                </a:cubicBezTo>
                <a:cubicBezTo>
                  <a:pt x="403" y="42"/>
                  <a:pt x="402" y="42"/>
                  <a:pt x="401" y="42"/>
                </a:cubicBezTo>
                <a:cubicBezTo>
                  <a:pt x="398" y="41"/>
                  <a:pt x="395" y="42"/>
                  <a:pt x="392" y="42"/>
                </a:cubicBezTo>
                <a:cubicBezTo>
                  <a:pt x="391" y="43"/>
                  <a:pt x="390" y="43"/>
                  <a:pt x="389" y="44"/>
                </a:cubicBezTo>
                <a:cubicBezTo>
                  <a:pt x="388" y="44"/>
                  <a:pt x="388" y="43"/>
                  <a:pt x="387" y="43"/>
                </a:cubicBezTo>
                <a:cubicBezTo>
                  <a:pt x="385" y="43"/>
                  <a:pt x="384" y="45"/>
                  <a:pt x="382" y="44"/>
                </a:cubicBezTo>
                <a:cubicBezTo>
                  <a:pt x="382" y="42"/>
                  <a:pt x="387" y="41"/>
                  <a:pt x="388" y="41"/>
                </a:cubicBezTo>
                <a:cubicBezTo>
                  <a:pt x="388" y="40"/>
                  <a:pt x="389" y="40"/>
                  <a:pt x="390" y="40"/>
                </a:cubicBezTo>
                <a:cubicBezTo>
                  <a:pt x="391" y="39"/>
                  <a:pt x="391" y="39"/>
                  <a:pt x="392" y="38"/>
                </a:cubicBezTo>
                <a:cubicBezTo>
                  <a:pt x="393" y="37"/>
                  <a:pt x="395" y="37"/>
                  <a:pt x="396" y="37"/>
                </a:cubicBezTo>
                <a:cubicBezTo>
                  <a:pt x="398" y="37"/>
                  <a:pt x="400" y="37"/>
                  <a:pt x="401" y="37"/>
                </a:cubicBezTo>
                <a:cubicBezTo>
                  <a:pt x="403" y="37"/>
                  <a:pt x="406" y="38"/>
                  <a:pt x="408" y="37"/>
                </a:cubicBezTo>
                <a:cubicBezTo>
                  <a:pt x="409" y="36"/>
                  <a:pt x="409" y="36"/>
                  <a:pt x="410" y="36"/>
                </a:cubicBezTo>
                <a:cubicBezTo>
                  <a:pt x="411" y="36"/>
                  <a:pt x="411" y="36"/>
                  <a:pt x="411" y="35"/>
                </a:cubicBezTo>
                <a:cubicBezTo>
                  <a:pt x="412" y="34"/>
                  <a:pt x="412" y="34"/>
                  <a:pt x="412" y="34"/>
                </a:cubicBezTo>
                <a:cubicBezTo>
                  <a:pt x="413" y="33"/>
                  <a:pt x="413" y="33"/>
                  <a:pt x="413" y="32"/>
                </a:cubicBezTo>
                <a:cubicBezTo>
                  <a:pt x="412" y="30"/>
                  <a:pt x="411" y="30"/>
                  <a:pt x="410" y="30"/>
                </a:cubicBezTo>
                <a:cubicBezTo>
                  <a:pt x="409" y="30"/>
                  <a:pt x="408" y="30"/>
                  <a:pt x="407" y="30"/>
                </a:cubicBezTo>
                <a:cubicBezTo>
                  <a:pt x="406" y="30"/>
                  <a:pt x="405" y="30"/>
                  <a:pt x="404" y="30"/>
                </a:cubicBezTo>
                <a:cubicBezTo>
                  <a:pt x="404" y="30"/>
                  <a:pt x="403" y="30"/>
                  <a:pt x="402" y="30"/>
                </a:cubicBezTo>
                <a:cubicBezTo>
                  <a:pt x="401" y="30"/>
                  <a:pt x="399" y="31"/>
                  <a:pt x="398" y="31"/>
                </a:cubicBezTo>
                <a:cubicBezTo>
                  <a:pt x="397" y="31"/>
                  <a:pt x="397" y="31"/>
                  <a:pt x="396" y="31"/>
                </a:cubicBezTo>
                <a:cubicBezTo>
                  <a:pt x="395" y="31"/>
                  <a:pt x="394" y="32"/>
                  <a:pt x="393" y="32"/>
                </a:cubicBezTo>
                <a:cubicBezTo>
                  <a:pt x="392" y="32"/>
                  <a:pt x="391" y="32"/>
                  <a:pt x="391" y="32"/>
                </a:cubicBezTo>
                <a:cubicBezTo>
                  <a:pt x="390" y="32"/>
                  <a:pt x="390" y="33"/>
                  <a:pt x="389" y="33"/>
                </a:cubicBezTo>
                <a:cubicBezTo>
                  <a:pt x="388" y="34"/>
                  <a:pt x="387" y="34"/>
                  <a:pt x="385" y="34"/>
                </a:cubicBezTo>
                <a:cubicBezTo>
                  <a:pt x="384" y="35"/>
                  <a:pt x="383" y="35"/>
                  <a:pt x="382" y="34"/>
                </a:cubicBezTo>
                <a:cubicBezTo>
                  <a:pt x="382" y="34"/>
                  <a:pt x="382" y="33"/>
                  <a:pt x="382" y="33"/>
                </a:cubicBezTo>
                <a:cubicBezTo>
                  <a:pt x="382" y="32"/>
                  <a:pt x="381" y="32"/>
                  <a:pt x="381" y="32"/>
                </a:cubicBezTo>
                <a:cubicBezTo>
                  <a:pt x="380" y="32"/>
                  <a:pt x="380" y="32"/>
                  <a:pt x="380" y="32"/>
                </a:cubicBezTo>
                <a:cubicBezTo>
                  <a:pt x="379" y="31"/>
                  <a:pt x="379" y="31"/>
                  <a:pt x="379" y="31"/>
                </a:cubicBezTo>
                <a:cubicBezTo>
                  <a:pt x="379" y="30"/>
                  <a:pt x="378" y="30"/>
                  <a:pt x="377" y="31"/>
                </a:cubicBezTo>
                <a:cubicBezTo>
                  <a:pt x="377" y="31"/>
                  <a:pt x="377" y="32"/>
                  <a:pt x="376" y="32"/>
                </a:cubicBezTo>
                <a:cubicBezTo>
                  <a:pt x="376" y="33"/>
                  <a:pt x="375" y="33"/>
                  <a:pt x="375" y="33"/>
                </a:cubicBezTo>
                <a:cubicBezTo>
                  <a:pt x="374" y="34"/>
                  <a:pt x="375" y="36"/>
                  <a:pt x="375" y="37"/>
                </a:cubicBezTo>
                <a:cubicBezTo>
                  <a:pt x="374" y="38"/>
                  <a:pt x="373" y="37"/>
                  <a:pt x="373" y="37"/>
                </a:cubicBezTo>
                <a:cubicBezTo>
                  <a:pt x="373" y="36"/>
                  <a:pt x="373" y="36"/>
                  <a:pt x="372" y="35"/>
                </a:cubicBezTo>
                <a:cubicBezTo>
                  <a:pt x="372" y="35"/>
                  <a:pt x="372" y="35"/>
                  <a:pt x="371" y="35"/>
                </a:cubicBezTo>
                <a:cubicBezTo>
                  <a:pt x="371" y="34"/>
                  <a:pt x="371" y="33"/>
                  <a:pt x="371" y="32"/>
                </a:cubicBezTo>
                <a:cubicBezTo>
                  <a:pt x="370" y="32"/>
                  <a:pt x="369" y="32"/>
                  <a:pt x="369" y="31"/>
                </a:cubicBezTo>
                <a:cubicBezTo>
                  <a:pt x="368" y="31"/>
                  <a:pt x="368" y="31"/>
                  <a:pt x="367" y="31"/>
                </a:cubicBezTo>
                <a:cubicBezTo>
                  <a:pt x="365" y="30"/>
                  <a:pt x="365" y="33"/>
                  <a:pt x="363" y="33"/>
                </a:cubicBezTo>
                <a:cubicBezTo>
                  <a:pt x="362" y="33"/>
                  <a:pt x="362" y="33"/>
                  <a:pt x="361" y="33"/>
                </a:cubicBezTo>
                <a:cubicBezTo>
                  <a:pt x="360" y="33"/>
                  <a:pt x="360" y="34"/>
                  <a:pt x="359" y="34"/>
                </a:cubicBezTo>
                <a:cubicBezTo>
                  <a:pt x="358" y="35"/>
                  <a:pt x="357" y="34"/>
                  <a:pt x="357" y="35"/>
                </a:cubicBezTo>
                <a:cubicBezTo>
                  <a:pt x="357" y="36"/>
                  <a:pt x="357" y="37"/>
                  <a:pt x="357" y="38"/>
                </a:cubicBezTo>
                <a:cubicBezTo>
                  <a:pt x="357" y="39"/>
                  <a:pt x="356" y="40"/>
                  <a:pt x="355" y="40"/>
                </a:cubicBezTo>
                <a:cubicBezTo>
                  <a:pt x="354" y="40"/>
                  <a:pt x="353" y="39"/>
                  <a:pt x="353" y="39"/>
                </a:cubicBezTo>
                <a:cubicBezTo>
                  <a:pt x="352" y="39"/>
                  <a:pt x="352" y="40"/>
                  <a:pt x="351" y="40"/>
                </a:cubicBezTo>
                <a:cubicBezTo>
                  <a:pt x="351" y="40"/>
                  <a:pt x="349" y="40"/>
                  <a:pt x="349" y="41"/>
                </a:cubicBezTo>
                <a:cubicBezTo>
                  <a:pt x="350" y="42"/>
                  <a:pt x="351" y="41"/>
                  <a:pt x="351" y="41"/>
                </a:cubicBezTo>
                <a:cubicBezTo>
                  <a:pt x="352" y="42"/>
                  <a:pt x="351" y="43"/>
                  <a:pt x="351" y="43"/>
                </a:cubicBezTo>
                <a:cubicBezTo>
                  <a:pt x="349" y="43"/>
                  <a:pt x="347" y="42"/>
                  <a:pt x="347" y="43"/>
                </a:cubicBezTo>
                <a:cubicBezTo>
                  <a:pt x="345" y="44"/>
                  <a:pt x="347" y="46"/>
                  <a:pt x="347" y="47"/>
                </a:cubicBezTo>
                <a:cubicBezTo>
                  <a:pt x="348" y="48"/>
                  <a:pt x="348" y="49"/>
                  <a:pt x="349" y="50"/>
                </a:cubicBezTo>
                <a:close/>
                <a:moveTo>
                  <a:pt x="1044" y="4"/>
                </a:moveTo>
                <a:cubicBezTo>
                  <a:pt x="1046" y="4"/>
                  <a:pt x="1047" y="4"/>
                  <a:pt x="1049" y="3"/>
                </a:cubicBezTo>
                <a:cubicBezTo>
                  <a:pt x="1050" y="3"/>
                  <a:pt x="1051" y="3"/>
                  <a:pt x="1053" y="2"/>
                </a:cubicBezTo>
                <a:cubicBezTo>
                  <a:pt x="1042" y="3"/>
                  <a:pt x="1042" y="3"/>
                  <a:pt x="1042" y="3"/>
                </a:cubicBezTo>
                <a:cubicBezTo>
                  <a:pt x="1041" y="4"/>
                  <a:pt x="1043" y="4"/>
                  <a:pt x="1044" y="4"/>
                </a:cubicBezTo>
                <a:close/>
                <a:moveTo>
                  <a:pt x="2964" y="296"/>
                </a:moveTo>
                <a:cubicBezTo>
                  <a:pt x="2964" y="295"/>
                  <a:pt x="2964" y="294"/>
                  <a:pt x="2963" y="293"/>
                </a:cubicBezTo>
                <a:cubicBezTo>
                  <a:pt x="2963" y="292"/>
                  <a:pt x="2961" y="291"/>
                  <a:pt x="2960" y="290"/>
                </a:cubicBezTo>
                <a:cubicBezTo>
                  <a:pt x="2959" y="289"/>
                  <a:pt x="2958" y="288"/>
                  <a:pt x="2956" y="287"/>
                </a:cubicBezTo>
                <a:cubicBezTo>
                  <a:pt x="2955" y="286"/>
                  <a:pt x="2953" y="286"/>
                  <a:pt x="2952" y="285"/>
                </a:cubicBezTo>
                <a:cubicBezTo>
                  <a:pt x="2951" y="284"/>
                  <a:pt x="2950" y="283"/>
                  <a:pt x="2949" y="282"/>
                </a:cubicBezTo>
                <a:cubicBezTo>
                  <a:pt x="2947" y="281"/>
                  <a:pt x="2946" y="280"/>
                  <a:pt x="2945" y="280"/>
                </a:cubicBezTo>
                <a:cubicBezTo>
                  <a:pt x="2944" y="279"/>
                  <a:pt x="2944" y="279"/>
                  <a:pt x="2943" y="279"/>
                </a:cubicBezTo>
                <a:cubicBezTo>
                  <a:pt x="2941" y="278"/>
                  <a:pt x="2939" y="276"/>
                  <a:pt x="2937" y="276"/>
                </a:cubicBezTo>
                <a:cubicBezTo>
                  <a:pt x="2934" y="275"/>
                  <a:pt x="2932" y="276"/>
                  <a:pt x="2930" y="276"/>
                </a:cubicBezTo>
                <a:cubicBezTo>
                  <a:pt x="2926" y="278"/>
                  <a:pt x="2922" y="278"/>
                  <a:pt x="2918" y="278"/>
                </a:cubicBezTo>
                <a:cubicBezTo>
                  <a:pt x="2916" y="278"/>
                  <a:pt x="2914" y="279"/>
                  <a:pt x="2912" y="280"/>
                </a:cubicBezTo>
                <a:cubicBezTo>
                  <a:pt x="2911" y="281"/>
                  <a:pt x="2910" y="283"/>
                  <a:pt x="2909" y="285"/>
                </a:cubicBezTo>
                <a:cubicBezTo>
                  <a:pt x="2907" y="288"/>
                  <a:pt x="2905" y="291"/>
                  <a:pt x="2902" y="292"/>
                </a:cubicBezTo>
                <a:cubicBezTo>
                  <a:pt x="2900" y="293"/>
                  <a:pt x="2899" y="294"/>
                  <a:pt x="2897" y="294"/>
                </a:cubicBezTo>
                <a:cubicBezTo>
                  <a:pt x="2896" y="294"/>
                  <a:pt x="2895" y="294"/>
                  <a:pt x="2894" y="294"/>
                </a:cubicBezTo>
                <a:cubicBezTo>
                  <a:pt x="2893" y="294"/>
                  <a:pt x="2892" y="294"/>
                  <a:pt x="2891" y="294"/>
                </a:cubicBezTo>
                <a:cubicBezTo>
                  <a:pt x="2890" y="294"/>
                  <a:pt x="2888" y="294"/>
                  <a:pt x="2887" y="296"/>
                </a:cubicBezTo>
                <a:cubicBezTo>
                  <a:pt x="2887" y="298"/>
                  <a:pt x="2890" y="298"/>
                  <a:pt x="2891" y="298"/>
                </a:cubicBezTo>
                <a:cubicBezTo>
                  <a:pt x="2892" y="298"/>
                  <a:pt x="2894" y="298"/>
                  <a:pt x="2895" y="297"/>
                </a:cubicBezTo>
                <a:cubicBezTo>
                  <a:pt x="2896" y="297"/>
                  <a:pt x="2897" y="296"/>
                  <a:pt x="2899" y="296"/>
                </a:cubicBezTo>
                <a:cubicBezTo>
                  <a:pt x="2900" y="295"/>
                  <a:pt x="2901" y="294"/>
                  <a:pt x="2903" y="294"/>
                </a:cubicBezTo>
                <a:cubicBezTo>
                  <a:pt x="2904" y="294"/>
                  <a:pt x="2906" y="294"/>
                  <a:pt x="2907" y="294"/>
                </a:cubicBezTo>
                <a:cubicBezTo>
                  <a:pt x="2910" y="294"/>
                  <a:pt x="2914" y="294"/>
                  <a:pt x="2916" y="296"/>
                </a:cubicBezTo>
                <a:cubicBezTo>
                  <a:pt x="2918" y="296"/>
                  <a:pt x="2920" y="297"/>
                  <a:pt x="2921" y="298"/>
                </a:cubicBezTo>
                <a:cubicBezTo>
                  <a:pt x="2923" y="299"/>
                  <a:pt x="2925" y="299"/>
                  <a:pt x="2927" y="299"/>
                </a:cubicBezTo>
                <a:cubicBezTo>
                  <a:pt x="2929" y="299"/>
                  <a:pt x="2931" y="299"/>
                  <a:pt x="2933" y="300"/>
                </a:cubicBezTo>
                <a:cubicBezTo>
                  <a:pt x="2935" y="300"/>
                  <a:pt x="2937" y="301"/>
                  <a:pt x="2939" y="302"/>
                </a:cubicBezTo>
                <a:cubicBezTo>
                  <a:pt x="2942" y="302"/>
                  <a:pt x="2944" y="301"/>
                  <a:pt x="2947" y="301"/>
                </a:cubicBezTo>
                <a:cubicBezTo>
                  <a:pt x="2949" y="301"/>
                  <a:pt x="2950" y="301"/>
                  <a:pt x="2952" y="302"/>
                </a:cubicBezTo>
                <a:cubicBezTo>
                  <a:pt x="2954" y="303"/>
                  <a:pt x="2955" y="304"/>
                  <a:pt x="2957" y="303"/>
                </a:cubicBezTo>
                <a:cubicBezTo>
                  <a:pt x="2959" y="303"/>
                  <a:pt x="2961" y="303"/>
                  <a:pt x="2962" y="302"/>
                </a:cubicBezTo>
                <a:cubicBezTo>
                  <a:pt x="2963" y="301"/>
                  <a:pt x="2963" y="301"/>
                  <a:pt x="2963" y="300"/>
                </a:cubicBezTo>
                <a:cubicBezTo>
                  <a:pt x="2963" y="299"/>
                  <a:pt x="2962" y="299"/>
                  <a:pt x="2963" y="298"/>
                </a:cubicBezTo>
                <a:cubicBezTo>
                  <a:pt x="2963" y="297"/>
                  <a:pt x="2964" y="296"/>
                  <a:pt x="2964" y="296"/>
                </a:cubicBezTo>
                <a:close/>
                <a:moveTo>
                  <a:pt x="2806" y="215"/>
                </a:moveTo>
                <a:cubicBezTo>
                  <a:pt x="2806" y="216"/>
                  <a:pt x="2806" y="216"/>
                  <a:pt x="2806" y="217"/>
                </a:cubicBezTo>
                <a:cubicBezTo>
                  <a:pt x="2805" y="218"/>
                  <a:pt x="2804" y="218"/>
                  <a:pt x="2806" y="219"/>
                </a:cubicBezTo>
                <a:cubicBezTo>
                  <a:pt x="2806" y="219"/>
                  <a:pt x="2808" y="219"/>
                  <a:pt x="2809" y="219"/>
                </a:cubicBezTo>
                <a:cubicBezTo>
                  <a:pt x="2810" y="219"/>
                  <a:pt x="2812" y="218"/>
                  <a:pt x="2813" y="218"/>
                </a:cubicBezTo>
                <a:cubicBezTo>
                  <a:pt x="2814" y="218"/>
                  <a:pt x="2815" y="217"/>
                  <a:pt x="2815" y="217"/>
                </a:cubicBezTo>
                <a:cubicBezTo>
                  <a:pt x="2815" y="216"/>
                  <a:pt x="2816" y="215"/>
                  <a:pt x="2816" y="215"/>
                </a:cubicBezTo>
                <a:cubicBezTo>
                  <a:pt x="2817" y="213"/>
                  <a:pt x="2818" y="212"/>
                  <a:pt x="2818" y="210"/>
                </a:cubicBezTo>
                <a:cubicBezTo>
                  <a:pt x="2817" y="209"/>
                  <a:pt x="2817" y="209"/>
                  <a:pt x="2816" y="209"/>
                </a:cubicBezTo>
                <a:cubicBezTo>
                  <a:pt x="2816" y="208"/>
                  <a:pt x="2815" y="208"/>
                  <a:pt x="2814" y="208"/>
                </a:cubicBezTo>
                <a:cubicBezTo>
                  <a:pt x="2813" y="207"/>
                  <a:pt x="2812" y="206"/>
                  <a:pt x="2812" y="205"/>
                </a:cubicBezTo>
                <a:cubicBezTo>
                  <a:pt x="2812" y="204"/>
                  <a:pt x="2812" y="203"/>
                  <a:pt x="2811" y="203"/>
                </a:cubicBezTo>
                <a:cubicBezTo>
                  <a:pt x="2811" y="202"/>
                  <a:pt x="2810" y="202"/>
                  <a:pt x="2810" y="201"/>
                </a:cubicBezTo>
                <a:cubicBezTo>
                  <a:pt x="2810" y="201"/>
                  <a:pt x="2810" y="199"/>
                  <a:pt x="2809" y="199"/>
                </a:cubicBezTo>
                <a:cubicBezTo>
                  <a:pt x="2808" y="198"/>
                  <a:pt x="2808" y="200"/>
                  <a:pt x="2808" y="200"/>
                </a:cubicBezTo>
                <a:cubicBezTo>
                  <a:pt x="2808" y="202"/>
                  <a:pt x="2808" y="203"/>
                  <a:pt x="2808" y="205"/>
                </a:cubicBezTo>
                <a:cubicBezTo>
                  <a:pt x="2807" y="206"/>
                  <a:pt x="2805" y="206"/>
                  <a:pt x="2806" y="208"/>
                </a:cubicBezTo>
                <a:cubicBezTo>
                  <a:pt x="2806" y="208"/>
                  <a:pt x="2806" y="209"/>
                  <a:pt x="2806" y="210"/>
                </a:cubicBezTo>
                <a:cubicBezTo>
                  <a:pt x="2807" y="210"/>
                  <a:pt x="2807" y="211"/>
                  <a:pt x="2807" y="211"/>
                </a:cubicBezTo>
                <a:cubicBezTo>
                  <a:pt x="2807" y="211"/>
                  <a:pt x="2807" y="211"/>
                  <a:pt x="2807" y="212"/>
                </a:cubicBezTo>
                <a:cubicBezTo>
                  <a:pt x="2807" y="213"/>
                  <a:pt x="2806" y="214"/>
                  <a:pt x="2806" y="215"/>
                </a:cubicBezTo>
                <a:close/>
                <a:moveTo>
                  <a:pt x="2900" y="274"/>
                </a:moveTo>
                <a:cubicBezTo>
                  <a:pt x="2901" y="275"/>
                  <a:pt x="2901" y="277"/>
                  <a:pt x="2903" y="277"/>
                </a:cubicBezTo>
                <a:cubicBezTo>
                  <a:pt x="2903" y="277"/>
                  <a:pt x="2904" y="277"/>
                  <a:pt x="2905" y="276"/>
                </a:cubicBezTo>
                <a:cubicBezTo>
                  <a:pt x="2905" y="275"/>
                  <a:pt x="2906" y="275"/>
                  <a:pt x="2906" y="275"/>
                </a:cubicBezTo>
                <a:cubicBezTo>
                  <a:pt x="2909" y="273"/>
                  <a:pt x="2915" y="274"/>
                  <a:pt x="2916" y="271"/>
                </a:cubicBezTo>
                <a:cubicBezTo>
                  <a:pt x="2916" y="270"/>
                  <a:pt x="2916" y="269"/>
                  <a:pt x="2915" y="268"/>
                </a:cubicBezTo>
                <a:cubicBezTo>
                  <a:pt x="2915" y="267"/>
                  <a:pt x="2915" y="267"/>
                  <a:pt x="2915" y="266"/>
                </a:cubicBezTo>
                <a:cubicBezTo>
                  <a:pt x="2914" y="265"/>
                  <a:pt x="2913" y="263"/>
                  <a:pt x="2911" y="262"/>
                </a:cubicBezTo>
                <a:cubicBezTo>
                  <a:pt x="2910" y="262"/>
                  <a:pt x="2908" y="262"/>
                  <a:pt x="2906" y="262"/>
                </a:cubicBezTo>
                <a:cubicBezTo>
                  <a:pt x="2906" y="262"/>
                  <a:pt x="2905" y="262"/>
                  <a:pt x="2904" y="262"/>
                </a:cubicBezTo>
                <a:cubicBezTo>
                  <a:pt x="2904" y="262"/>
                  <a:pt x="2903" y="262"/>
                  <a:pt x="2903" y="262"/>
                </a:cubicBezTo>
                <a:cubicBezTo>
                  <a:pt x="2903" y="262"/>
                  <a:pt x="2902" y="262"/>
                  <a:pt x="2902" y="262"/>
                </a:cubicBezTo>
                <a:cubicBezTo>
                  <a:pt x="2901" y="262"/>
                  <a:pt x="2899" y="262"/>
                  <a:pt x="2898" y="263"/>
                </a:cubicBezTo>
                <a:cubicBezTo>
                  <a:pt x="2898" y="264"/>
                  <a:pt x="2898" y="265"/>
                  <a:pt x="2897" y="265"/>
                </a:cubicBezTo>
                <a:cubicBezTo>
                  <a:pt x="2897" y="266"/>
                  <a:pt x="2896" y="266"/>
                  <a:pt x="2896" y="267"/>
                </a:cubicBezTo>
                <a:cubicBezTo>
                  <a:pt x="2896" y="268"/>
                  <a:pt x="2896" y="269"/>
                  <a:pt x="2896" y="269"/>
                </a:cubicBezTo>
                <a:cubicBezTo>
                  <a:pt x="2897" y="270"/>
                  <a:pt x="2897" y="271"/>
                  <a:pt x="2897" y="271"/>
                </a:cubicBezTo>
                <a:cubicBezTo>
                  <a:pt x="2897" y="273"/>
                  <a:pt x="2899" y="273"/>
                  <a:pt x="2900" y="274"/>
                </a:cubicBezTo>
                <a:close/>
                <a:moveTo>
                  <a:pt x="1313" y="430"/>
                </a:moveTo>
                <a:cubicBezTo>
                  <a:pt x="1314" y="431"/>
                  <a:pt x="1314" y="431"/>
                  <a:pt x="1315" y="432"/>
                </a:cubicBezTo>
                <a:cubicBezTo>
                  <a:pt x="1316" y="432"/>
                  <a:pt x="1317" y="431"/>
                  <a:pt x="1318" y="430"/>
                </a:cubicBezTo>
                <a:cubicBezTo>
                  <a:pt x="1321" y="430"/>
                  <a:pt x="1324" y="432"/>
                  <a:pt x="1326" y="430"/>
                </a:cubicBezTo>
                <a:cubicBezTo>
                  <a:pt x="1327" y="429"/>
                  <a:pt x="1327" y="428"/>
                  <a:pt x="1326" y="426"/>
                </a:cubicBezTo>
                <a:cubicBezTo>
                  <a:pt x="1326" y="425"/>
                  <a:pt x="1327" y="424"/>
                  <a:pt x="1326" y="422"/>
                </a:cubicBezTo>
                <a:cubicBezTo>
                  <a:pt x="1325" y="421"/>
                  <a:pt x="1324" y="421"/>
                  <a:pt x="1323" y="420"/>
                </a:cubicBezTo>
                <a:cubicBezTo>
                  <a:pt x="1322" y="419"/>
                  <a:pt x="1321" y="419"/>
                  <a:pt x="1320" y="419"/>
                </a:cubicBezTo>
                <a:cubicBezTo>
                  <a:pt x="1319" y="418"/>
                  <a:pt x="1318" y="417"/>
                  <a:pt x="1318" y="417"/>
                </a:cubicBezTo>
                <a:cubicBezTo>
                  <a:pt x="1317" y="416"/>
                  <a:pt x="1316" y="415"/>
                  <a:pt x="1315" y="415"/>
                </a:cubicBezTo>
                <a:cubicBezTo>
                  <a:pt x="1314" y="414"/>
                  <a:pt x="1313" y="414"/>
                  <a:pt x="1312" y="413"/>
                </a:cubicBezTo>
                <a:cubicBezTo>
                  <a:pt x="1312" y="413"/>
                  <a:pt x="1312" y="413"/>
                  <a:pt x="1312" y="413"/>
                </a:cubicBezTo>
                <a:cubicBezTo>
                  <a:pt x="1310" y="411"/>
                  <a:pt x="1308" y="410"/>
                  <a:pt x="1307" y="408"/>
                </a:cubicBezTo>
                <a:cubicBezTo>
                  <a:pt x="1306" y="407"/>
                  <a:pt x="1306" y="407"/>
                  <a:pt x="1305" y="407"/>
                </a:cubicBezTo>
                <a:cubicBezTo>
                  <a:pt x="1304" y="407"/>
                  <a:pt x="1304" y="406"/>
                  <a:pt x="1303" y="406"/>
                </a:cubicBezTo>
                <a:cubicBezTo>
                  <a:pt x="1301" y="404"/>
                  <a:pt x="1299" y="402"/>
                  <a:pt x="1296" y="403"/>
                </a:cubicBezTo>
                <a:cubicBezTo>
                  <a:pt x="1296" y="404"/>
                  <a:pt x="1295" y="404"/>
                  <a:pt x="1295" y="404"/>
                </a:cubicBezTo>
                <a:cubicBezTo>
                  <a:pt x="1294" y="405"/>
                  <a:pt x="1294" y="405"/>
                  <a:pt x="1293" y="405"/>
                </a:cubicBezTo>
                <a:cubicBezTo>
                  <a:pt x="1291" y="405"/>
                  <a:pt x="1292" y="407"/>
                  <a:pt x="1290" y="407"/>
                </a:cubicBezTo>
                <a:cubicBezTo>
                  <a:pt x="1289" y="407"/>
                  <a:pt x="1289" y="407"/>
                  <a:pt x="1288" y="408"/>
                </a:cubicBezTo>
                <a:cubicBezTo>
                  <a:pt x="1287" y="408"/>
                  <a:pt x="1288" y="409"/>
                  <a:pt x="1289" y="409"/>
                </a:cubicBezTo>
                <a:cubicBezTo>
                  <a:pt x="1290" y="409"/>
                  <a:pt x="1290" y="410"/>
                  <a:pt x="1290" y="410"/>
                </a:cubicBezTo>
                <a:cubicBezTo>
                  <a:pt x="1291" y="410"/>
                  <a:pt x="1292" y="410"/>
                  <a:pt x="1292" y="411"/>
                </a:cubicBezTo>
                <a:cubicBezTo>
                  <a:pt x="1292" y="412"/>
                  <a:pt x="1289" y="411"/>
                  <a:pt x="1288" y="411"/>
                </a:cubicBezTo>
                <a:cubicBezTo>
                  <a:pt x="1288" y="412"/>
                  <a:pt x="1288" y="415"/>
                  <a:pt x="1289" y="416"/>
                </a:cubicBezTo>
                <a:cubicBezTo>
                  <a:pt x="1289" y="417"/>
                  <a:pt x="1290" y="418"/>
                  <a:pt x="1291" y="419"/>
                </a:cubicBezTo>
                <a:cubicBezTo>
                  <a:pt x="1291" y="419"/>
                  <a:pt x="1292" y="420"/>
                  <a:pt x="1292" y="420"/>
                </a:cubicBezTo>
                <a:cubicBezTo>
                  <a:pt x="1293" y="421"/>
                  <a:pt x="1294" y="422"/>
                  <a:pt x="1295" y="423"/>
                </a:cubicBezTo>
                <a:cubicBezTo>
                  <a:pt x="1295" y="423"/>
                  <a:pt x="1296" y="423"/>
                  <a:pt x="1297" y="423"/>
                </a:cubicBezTo>
                <a:cubicBezTo>
                  <a:pt x="1297" y="424"/>
                  <a:pt x="1298" y="426"/>
                  <a:pt x="1299" y="425"/>
                </a:cubicBezTo>
                <a:cubicBezTo>
                  <a:pt x="1299" y="424"/>
                  <a:pt x="1299" y="423"/>
                  <a:pt x="1298" y="423"/>
                </a:cubicBezTo>
                <a:cubicBezTo>
                  <a:pt x="1297" y="422"/>
                  <a:pt x="1297" y="422"/>
                  <a:pt x="1298" y="422"/>
                </a:cubicBezTo>
                <a:cubicBezTo>
                  <a:pt x="1299" y="423"/>
                  <a:pt x="1300" y="423"/>
                  <a:pt x="1300" y="423"/>
                </a:cubicBezTo>
                <a:cubicBezTo>
                  <a:pt x="1301" y="423"/>
                  <a:pt x="1302" y="424"/>
                  <a:pt x="1302" y="424"/>
                </a:cubicBezTo>
                <a:cubicBezTo>
                  <a:pt x="1303" y="425"/>
                  <a:pt x="1305" y="424"/>
                  <a:pt x="1307" y="425"/>
                </a:cubicBezTo>
                <a:cubicBezTo>
                  <a:pt x="1307" y="425"/>
                  <a:pt x="1307" y="426"/>
                  <a:pt x="1308" y="426"/>
                </a:cubicBezTo>
                <a:cubicBezTo>
                  <a:pt x="1308" y="427"/>
                  <a:pt x="1309" y="427"/>
                  <a:pt x="1310" y="428"/>
                </a:cubicBezTo>
                <a:cubicBezTo>
                  <a:pt x="1310" y="428"/>
                  <a:pt x="1309" y="429"/>
                  <a:pt x="1310" y="430"/>
                </a:cubicBezTo>
                <a:cubicBezTo>
                  <a:pt x="1310" y="431"/>
                  <a:pt x="1312" y="430"/>
                  <a:pt x="1313" y="430"/>
                </a:cubicBezTo>
                <a:close/>
                <a:moveTo>
                  <a:pt x="2806" y="266"/>
                </a:moveTo>
                <a:cubicBezTo>
                  <a:pt x="2807" y="267"/>
                  <a:pt x="2808" y="267"/>
                  <a:pt x="2809" y="269"/>
                </a:cubicBezTo>
                <a:cubicBezTo>
                  <a:pt x="2810" y="269"/>
                  <a:pt x="2810" y="270"/>
                  <a:pt x="2810" y="271"/>
                </a:cubicBezTo>
                <a:cubicBezTo>
                  <a:pt x="2811" y="272"/>
                  <a:pt x="2813" y="274"/>
                  <a:pt x="2814" y="274"/>
                </a:cubicBezTo>
                <a:cubicBezTo>
                  <a:pt x="2815" y="275"/>
                  <a:pt x="2815" y="275"/>
                  <a:pt x="2816" y="276"/>
                </a:cubicBezTo>
                <a:cubicBezTo>
                  <a:pt x="2818" y="277"/>
                  <a:pt x="2820" y="276"/>
                  <a:pt x="2820" y="274"/>
                </a:cubicBezTo>
                <a:cubicBezTo>
                  <a:pt x="2820" y="272"/>
                  <a:pt x="2818" y="272"/>
                  <a:pt x="2817" y="271"/>
                </a:cubicBezTo>
                <a:cubicBezTo>
                  <a:pt x="2816" y="270"/>
                  <a:pt x="2816" y="269"/>
                  <a:pt x="2814" y="268"/>
                </a:cubicBezTo>
                <a:cubicBezTo>
                  <a:pt x="2813" y="267"/>
                  <a:pt x="2812" y="268"/>
                  <a:pt x="2811" y="267"/>
                </a:cubicBezTo>
                <a:cubicBezTo>
                  <a:pt x="2810" y="265"/>
                  <a:pt x="2809" y="265"/>
                  <a:pt x="2808" y="264"/>
                </a:cubicBezTo>
                <a:cubicBezTo>
                  <a:pt x="2807" y="264"/>
                  <a:pt x="2806" y="264"/>
                  <a:pt x="2805" y="264"/>
                </a:cubicBezTo>
                <a:cubicBezTo>
                  <a:pt x="2805" y="263"/>
                  <a:pt x="2805" y="263"/>
                  <a:pt x="2804" y="263"/>
                </a:cubicBezTo>
                <a:cubicBezTo>
                  <a:pt x="2803" y="263"/>
                  <a:pt x="2805" y="266"/>
                  <a:pt x="2806" y="266"/>
                </a:cubicBezTo>
                <a:close/>
                <a:moveTo>
                  <a:pt x="2839" y="229"/>
                </a:moveTo>
                <a:cubicBezTo>
                  <a:pt x="2840" y="230"/>
                  <a:pt x="2840" y="231"/>
                  <a:pt x="2842" y="232"/>
                </a:cubicBezTo>
                <a:cubicBezTo>
                  <a:pt x="2843" y="232"/>
                  <a:pt x="2844" y="233"/>
                  <a:pt x="2845" y="234"/>
                </a:cubicBezTo>
                <a:cubicBezTo>
                  <a:pt x="2847" y="234"/>
                  <a:pt x="2848" y="235"/>
                  <a:pt x="2849" y="236"/>
                </a:cubicBezTo>
                <a:cubicBezTo>
                  <a:pt x="2850" y="236"/>
                  <a:pt x="2850" y="238"/>
                  <a:pt x="2851" y="239"/>
                </a:cubicBezTo>
                <a:cubicBezTo>
                  <a:pt x="2854" y="241"/>
                  <a:pt x="2857" y="241"/>
                  <a:pt x="2860" y="242"/>
                </a:cubicBezTo>
                <a:cubicBezTo>
                  <a:pt x="2861" y="242"/>
                  <a:pt x="2862" y="243"/>
                  <a:pt x="2863" y="243"/>
                </a:cubicBezTo>
                <a:cubicBezTo>
                  <a:pt x="2865" y="244"/>
                  <a:pt x="2866" y="245"/>
                  <a:pt x="2868" y="245"/>
                </a:cubicBezTo>
                <a:cubicBezTo>
                  <a:pt x="2870" y="246"/>
                  <a:pt x="2871" y="247"/>
                  <a:pt x="2873" y="247"/>
                </a:cubicBezTo>
                <a:cubicBezTo>
                  <a:pt x="2873" y="247"/>
                  <a:pt x="2874" y="247"/>
                  <a:pt x="2875" y="247"/>
                </a:cubicBezTo>
                <a:cubicBezTo>
                  <a:pt x="2876" y="247"/>
                  <a:pt x="2876" y="248"/>
                  <a:pt x="2877" y="248"/>
                </a:cubicBezTo>
                <a:cubicBezTo>
                  <a:pt x="2877" y="248"/>
                  <a:pt x="2878" y="248"/>
                  <a:pt x="2879" y="248"/>
                </a:cubicBezTo>
                <a:cubicBezTo>
                  <a:pt x="2880" y="248"/>
                  <a:pt x="2880" y="247"/>
                  <a:pt x="2881" y="246"/>
                </a:cubicBezTo>
                <a:cubicBezTo>
                  <a:pt x="2882" y="245"/>
                  <a:pt x="2883" y="245"/>
                  <a:pt x="2884" y="244"/>
                </a:cubicBezTo>
                <a:cubicBezTo>
                  <a:pt x="2884" y="243"/>
                  <a:pt x="2884" y="241"/>
                  <a:pt x="2885" y="241"/>
                </a:cubicBezTo>
                <a:cubicBezTo>
                  <a:pt x="2886" y="240"/>
                  <a:pt x="2886" y="240"/>
                  <a:pt x="2886" y="240"/>
                </a:cubicBezTo>
                <a:cubicBezTo>
                  <a:pt x="2886" y="238"/>
                  <a:pt x="2885" y="239"/>
                  <a:pt x="2884" y="239"/>
                </a:cubicBezTo>
                <a:cubicBezTo>
                  <a:pt x="2883" y="238"/>
                  <a:pt x="2885" y="236"/>
                  <a:pt x="2886" y="236"/>
                </a:cubicBezTo>
                <a:cubicBezTo>
                  <a:pt x="2887" y="235"/>
                  <a:pt x="2889" y="235"/>
                  <a:pt x="2890" y="235"/>
                </a:cubicBezTo>
                <a:cubicBezTo>
                  <a:pt x="2891" y="236"/>
                  <a:pt x="2891" y="236"/>
                  <a:pt x="2892" y="237"/>
                </a:cubicBezTo>
                <a:cubicBezTo>
                  <a:pt x="2892" y="237"/>
                  <a:pt x="2893" y="237"/>
                  <a:pt x="2893" y="238"/>
                </a:cubicBezTo>
                <a:cubicBezTo>
                  <a:pt x="2895" y="238"/>
                  <a:pt x="2894" y="240"/>
                  <a:pt x="2895" y="241"/>
                </a:cubicBezTo>
                <a:cubicBezTo>
                  <a:pt x="2896" y="241"/>
                  <a:pt x="2898" y="241"/>
                  <a:pt x="2899" y="241"/>
                </a:cubicBezTo>
                <a:cubicBezTo>
                  <a:pt x="2901" y="240"/>
                  <a:pt x="2902" y="240"/>
                  <a:pt x="2903" y="239"/>
                </a:cubicBezTo>
                <a:cubicBezTo>
                  <a:pt x="2905" y="239"/>
                  <a:pt x="2907" y="239"/>
                  <a:pt x="2908" y="239"/>
                </a:cubicBezTo>
                <a:cubicBezTo>
                  <a:pt x="2910" y="238"/>
                  <a:pt x="2912" y="238"/>
                  <a:pt x="2914" y="238"/>
                </a:cubicBezTo>
                <a:cubicBezTo>
                  <a:pt x="2916" y="237"/>
                  <a:pt x="2919" y="238"/>
                  <a:pt x="2920" y="237"/>
                </a:cubicBezTo>
                <a:cubicBezTo>
                  <a:pt x="2921" y="236"/>
                  <a:pt x="2921" y="236"/>
                  <a:pt x="2922" y="236"/>
                </a:cubicBezTo>
                <a:cubicBezTo>
                  <a:pt x="2923" y="236"/>
                  <a:pt x="2924" y="236"/>
                  <a:pt x="2925" y="236"/>
                </a:cubicBezTo>
                <a:cubicBezTo>
                  <a:pt x="2926" y="236"/>
                  <a:pt x="2927" y="235"/>
                  <a:pt x="2928" y="235"/>
                </a:cubicBezTo>
                <a:cubicBezTo>
                  <a:pt x="2930" y="234"/>
                  <a:pt x="2933" y="234"/>
                  <a:pt x="2935" y="234"/>
                </a:cubicBezTo>
                <a:cubicBezTo>
                  <a:pt x="2936" y="234"/>
                  <a:pt x="2936" y="235"/>
                  <a:pt x="2937" y="235"/>
                </a:cubicBezTo>
                <a:cubicBezTo>
                  <a:pt x="2938" y="235"/>
                  <a:pt x="2939" y="235"/>
                  <a:pt x="2939" y="235"/>
                </a:cubicBezTo>
                <a:cubicBezTo>
                  <a:pt x="2940" y="236"/>
                  <a:pt x="2940" y="235"/>
                  <a:pt x="2940" y="236"/>
                </a:cubicBezTo>
                <a:cubicBezTo>
                  <a:pt x="2940" y="236"/>
                  <a:pt x="2940" y="236"/>
                  <a:pt x="2939" y="236"/>
                </a:cubicBezTo>
                <a:cubicBezTo>
                  <a:pt x="2938" y="237"/>
                  <a:pt x="2938" y="236"/>
                  <a:pt x="2938" y="236"/>
                </a:cubicBezTo>
                <a:cubicBezTo>
                  <a:pt x="2937" y="235"/>
                  <a:pt x="2936" y="235"/>
                  <a:pt x="2936" y="235"/>
                </a:cubicBezTo>
                <a:cubicBezTo>
                  <a:pt x="2935" y="235"/>
                  <a:pt x="2934" y="235"/>
                  <a:pt x="2934" y="235"/>
                </a:cubicBezTo>
                <a:cubicBezTo>
                  <a:pt x="2932" y="235"/>
                  <a:pt x="2934" y="238"/>
                  <a:pt x="2935" y="238"/>
                </a:cubicBezTo>
                <a:cubicBezTo>
                  <a:pt x="2935" y="239"/>
                  <a:pt x="2936" y="240"/>
                  <a:pt x="2938" y="240"/>
                </a:cubicBezTo>
                <a:cubicBezTo>
                  <a:pt x="2939" y="240"/>
                  <a:pt x="2940" y="240"/>
                  <a:pt x="2942" y="240"/>
                </a:cubicBezTo>
                <a:cubicBezTo>
                  <a:pt x="2943" y="241"/>
                  <a:pt x="2944" y="241"/>
                  <a:pt x="2945" y="241"/>
                </a:cubicBezTo>
                <a:cubicBezTo>
                  <a:pt x="2947" y="241"/>
                  <a:pt x="2948" y="240"/>
                  <a:pt x="2949" y="239"/>
                </a:cubicBezTo>
                <a:cubicBezTo>
                  <a:pt x="2950" y="238"/>
                  <a:pt x="2952" y="238"/>
                  <a:pt x="2954" y="238"/>
                </a:cubicBezTo>
                <a:cubicBezTo>
                  <a:pt x="2956" y="238"/>
                  <a:pt x="2957" y="238"/>
                  <a:pt x="2959" y="238"/>
                </a:cubicBezTo>
                <a:cubicBezTo>
                  <a:pt x="2961" y="237"/>
                  <a:pt x="2963" y="238"/>
                  <a:pt x="2965" y="237"/>
                </a:cubicBezTo>
                <a:cubicBezTo>
                  <a:pt x="2965" y="236"/>
                  <a:pt x="2965" y="236"/>
                  <a:pt x="2965" y="235"/>
                </a:cubicBezTo>
                <a:cubicBezTo>
                  <a:pt x="2963" y="234"/>
                  <a:pt x="2962" y="235"/>
                  <a:pt x="2960" y="234"/>
                </a:cubicBezTo>
                <a:cubicBezTo>
                  <a:pt x="2959" y="234"/>
                  <a:pt x="2957" y="233"/>
                  <a:pt x="2956" y="232"/>
                </a:cubicBezTo>
                <a:cubicBezTo>
                  <a:pt x="2955" y="232"/>
                  <a:pt x="2953" y="233"/>
                  <a:pt x="2952" y="232"/>
                </a:cubicBezTo>
                <a:cubicBezTo>
                  <a:pt x="2951" y="232"/>
                  <a:pt x="2950" y="232"/>
                  <a:pt x="2949" y="231"/>
                </a:cubicBezTo>
                <a:cubicBezTo>
                  <a:pt x="2949" y="231"/>
                  <a:pt x="2948" y="231"/>
                  <a:pt x="2947" y="231"/>
                </a:cubicBezTo>
                <a:cubicBezTo>
                  <a:pt x="2944" y="229"/>
                  <a:pt x="2944" y="226"/>
                  <a:pt x="2942" y="224"/>
                </a:cubicBezTo>
                <a:cubicBezTo>
                  <a:pt x="2941" y="223"/>
                  <a:pt x="2941" y="222"/>
                  <a:pt x="2940" y="222"/>
                </a:cubicBezTo>
                <a:cubicBezTo>
                  <a:pt x="2940" y="222"/>
                  <a:pt x="2939" y="221"/>
                  <a:pt x="2938" y="221"/>
                </a:cubicBezTo>
                <a:cubicBezTo>
                  <a:pt x="2936" y="220"/>
                  <a:pt x="2937" y="219"/>
                  <a:pt x="2937" y="218"/>
                </a:cubicBezTo>
                <a:cubicBezTo>
                  <a:pt x="2938" y="216"/>
                  <a:pt x="2936" y="216"/>
                  <a:pt x="2935" y="214"/>
                </a:cubicBezTo>
                <a:cubicBezTo>
                  <a:pt x="2934" y="213"/>
                  <a:pt x="2935" y="211"/>
                  <a:pt x="2936" y="210"/>
                </a:cubicBezTo>
                <a:cubicBezTo>
                  <a:pt x="2936" y="209"/>
                  <a:pt x="2938" y="208"/>
                  <a:pt x="2939" y="208"/>
                </a:cubicBezTo>
                <a:cubicBezTo>
                  <a:pt x="2940" y="208"/>
                  <a:pt x="2941" y="208"/>
                  <a:pt x="2941" y="208"/>
                </a:cubicBezTo>
                <a:cubicBezTo>
                  <a:pt x="2942" y="207"/>
                  <a:pt x="2942" y="206"/>
                  <a:pt x="2942" y="206"/>
                </a:cubicBezTo>
                <a:cubicBezTo>
                  <a:pt x="2943" y="205"/>
                  <a:pt x="2944" y="206"/>
                  <a:pt x="2944" y="205"/>
                </a:cubicBezTo>
                <a:cubicBezTo>
                  <a:pt x="2945" y="205"/>
                  <a:pt x="2946" y="205"/>
                  <a:pt x="2947" y="205"/>
                </a:cubicBezTo>
                <a:cubicBezTo>
                  <a:pt x="2948" y="205"/>
                  <a:pt x="2950" y="205"/>
                  <a:pt x="2951" y="206"/>
                </a:cubicBezTo>
                <a:cubicBezTo>
                  <a:pt x="2952" y="207"/>
                  <a:pt x="2954" y="208"/>
                  <a:pt x="2954" y="210"/>
                </a:cubicBezTo>
                <a:cubicBezTo>
                  <a:pt x="2953" y="211"/>
                  <a:pt x="2951" y="211"/>
                  <a:pt x="2950" y="211"/>
                </a:cubicBezTo>
                <a:cubicBezTo>
                  <a:pt x="2949" y="212"/>
                  <a:pt x="2947" y="213"/>
                  <a:pt x="2946" y="213"/>
                </a:cubicBezTo>
                <a:cubicBezTo>
                  <a:pt x="2945" y="214"/>
                  <a:pt x="2944" y="215"/>
                  <a:pt x="2943" y="217"/>
                </a:cubicBezTo>
                <a:cubicBezTo>
                  <a:pt x="2943" y="218"/>
                  <a:pt x="2943" y="219"/>
                  <a:pt x="2944" y="220"/>
                </a:cubicBezTo>
                <a:cubicBezTo>
                  <a:pt x="2946" y="221"/>
                  <a:pt x="2946" y="222"/>
                  <a:pt x="2947" y="224"/>
                </a:cubicBezTo>
                <a:cubicBezTo>
                  <a:pt x="2948" y="225"/>
                  <a:pt x="2949" y="225"/>
                  <a:pt x="2950" y="226"/>
                </a:cubicBezTo>
                <a:cubicBezTo>
                  <a:pt x="2951" y="227"/>
                  <a:pt x="2951" y="227"/>
                  <a:pt x="2952" y="228"/>
                </a:cubicBezTo>
                <a:cubicBezTo>
                  <a:pt x="2952" y="228"/>
                  <a:pt x="2953" y="229"/>
                  <a:pt x="2953" y="229"/>
                </a:cubicBezTo>
                <a:cubicBezTo>
                  <a:pt x="2955" y="230"/>
                  <a:pt x="2956" y="230"/>
                  <a:pt x="2958" y="230"/>
                </a:cubicBezTo>
                <a:cubicBezTo>
                  <a:pt x="2959" y="231"/>
                  <a:pt x="2960" y="231"/>
                  <a:pt x="2962" y="231"/>
                </a:cubicBezTo>
                <a:cubicBezTo>
                  <a:pt x="2964" y="231"/>
                  <a:pt x="2965" y="230"/>
                  <a:pt x="2967" y="231"/>
                </a:cubicBezTo>
                <a:cubicBezTo>
                  <a:pt x="2969" y="231"/>
                  <a:pt x="2970" y="232"/>
                  <a:pt x="2971" y="233"/>
                </a:cubicBezTo>
                <a:cubicBezTo>
                  <a:pt x="2975" y="234"/>
                  <a:pt x="2978" y="232"/>
                  <a:pt x="2981" y="231"/>
                </a:cubicBezTo>
                <a:cubicBezTo>
                  <a:pt x="2983" y="230"/>
                  <a:pt x="2985" y="229"/>
                  <a:pt x="2986" y="227"/>
                </a:cubicBezTo>
                <a:cubicBezTo>
                  <a:pt x="2986" y="227"/>
                  <a:pt x="2986" y="226"/>
                  <a:pt x="2986" y="225"/>
                </a:cubicBezTo>
                <a:cubicBezTo>
                  <a:pt x="2987" y="225"/>
                  <a:pt x="2988" y="224"/>
                  <a:pt x="2989" y="224"/>
                </a:cubicBezTo>
                <a:cubicBezTo>
                  <a:pt x="2990" y="224"/>
                  <a:pt x="2991" y="222"/>
                  <a:pt x="2990" y="221"/>
                </a:cubicBezTo>
                <a:cubicBezTo>
                  <a:pt x="2989" y="220"/>
                  <a:pt x="2988" y="219"/>
                  <a:pt x="2989" y="217"/>
                </a:cubicBezTo>
                <a:cubicBezTo>
                  <a:pt x="2989" y="216"/>
                  <a:pt x="2991" y="216"/>
                  <a:pt x="2992" y="215"/>
                </a:cubicBezTo>
                <a:cubicBezTo>
                  <a:pt x="2994" y="215"/>
                  <a:pt x="2995" y="214"/>
                  <a:pt x="2996" y="214"/>
                </a:cubicBezTo>
                <a:cubicBezTo>
                  <a:pt x="2997" y="214"/>
                  <a:pt x="2998" y="214"/>
                  <a:pt x="2998" y="214"/>
                </a:cubicBezTo>
                <a:cubicBezTo>
                  <a:pt x="2999" y="214"/>
                  <a:pt x="3000" y="213"/>
                  <a:pt x="2999" y="213"/>
                </a:cubicBezTo>
                <a:cubicBezTo>
                  <a:pt x="2999" y="212"/>
                  <a:pt x="2998" y="212"/>
                  <a:pt x="2997" y="212"/>
                </a:cubicBezTo>
                <a:cubicBezTo>
                  <a:pt x="2997" y="211"/>
                  <a:pt x="2996" y="211"/>
                  <a:pt x="2996" y="210"/>
                </a:cubicBezTo>
                <a:cubicBezTo>
                  <a:pt x="2995" y="210"/>
                  <a:pt x="2993" y="209"/>
                  <a:pt x="2992" y="209"/>
                </a:cubicBezTo>
                <a:cubicBezTo>
                  <a:pt x="2990" y="208"/>
                  <a:pt x="2989" y="208"/>
                  <a:pt x="2987" y="207"/>
                </a:cubicBezTo>
                <a:cubicBezTo>
                  <a:pt x="2985" y="206"/>
                  <a:pt x="2983" y="206"/>
                  <a:pt x="2981" y="205"/>
                </a:cubicBezTo>
                <a:cubicBezTo>
                  <a:pt x="2979" y="204"/>
                  <a:pt x="2977" y="203"/>
                  <a:pt x="2975" y="202"/>
                </a:cubicBezTo>
                <a:cubicBezTo>
                  <a:pt x="2973" y="202"/>
                  <a:pt x="2972" y="201"/>
                  <a:pt x="2970" y="200"/>
                </a:cubicBezTo>
                <a:cubicBezTo>
                  <a:pt x="2968" y="200"/>
                  <a:pt x="2967" y="199"/>
                  <a:pt x="2965" y="199"/>
                </a:cubicBezTo>
                <a:cubicBezTo>
                  <a:pt x="2963" y="198"/>
                  <a:pt x="2962" y="198"/>
                  <a:pt x="2960" y="198"/>
                </a:cubicBezTo>
                <a:cubicBezTo>
                  <a:pt x="2958" y="197"/>
                  <a:pt x="2957" y="197"/>
                  <a:pt x="2955" y="197"/>
                </a:cubicBezTo>
                <a:cubicBezTo>
                  <a:pt x="2954" y="196"/>
                  <a:pt x="2952" y="196"/>
                  <a:pt x="2950" y="196"/>
                </a:cubicBezTo>
                <a:cubicBezTo>
                  <a:pt x="2947" y="195"/>
                  <a:pt x="2944" y="194"/>
                  <a:pt x="2941" y="194"/>
                </a:cubicBezTo>
                <a:cubicBezTo>
                  <a:pt x="2939" y="193"/>
                  <a:pt x="2937" y="193"/>
                  <a:pt x="2936" y="193"/>
                </a:cubicBezTo>
                <a:cubicBezTo>
                  <a:pt x="2935" y="193"/>
                  <a:pt x="2934" y="192"/>
                  <a:pt x="2933" y="192"/>
                </a:cubicBezTo>
                <a:cubicBezTo>
                  <a:pt x="2932" y="191"/>
                  <a:pt x="2931" y="191"/>
                  <a:pt x="2929" y="190"/>
                </a:cubicBezTo>
                <a:cubicBezTo>
                  <a:pt x="2928" y="188"/>
                  <a:pt x="2926" y="189"/>
                  <a:pt x="2924" y="188"/>
                </a:cubicBezTo>
                <a:cubicBezTo>
                  <a:pt x="2923" y="188"/>
                  <a:pt x="2924" y="187"/>
                  <a:pt x="2923" y="186"/>
                </a:cubicBezTo>
                <a:cubicBezTo>
                  <a:pt x="2922" y="186"/>
                  <a:pt x="2922" y="186"/>
                  <a:pt x="2922" y="187"/>
                </a:cubicBezTo>
                <a:cubicBezTo>
                  <a:pt x="2921" y="188"/>
                  <a:pt x="2922" y="190"/>
                  <a:pt x="2923" y="190"/>
                </a:cubicBezTo>
                <a:cubicBezTo>
                  <a:pt x="2923" y="191"/>
                  <a:pt x="2926" y="192"/>
                  <a:pt x="2925" y="194"/>
                </a:cubicBezTo>
                <a:cubicBezTo>
                  <a:pt x="2924" y="194"/>
                  <a:pt x="2923" y="194"/>
                  <a:pt x="2923" y="194"/>
                </a:cubicBezTo>
                <a:cubicBezTo>
                  <a:pt x="2922" y="194"/>
                  <a:pt x="2921" y="194"/>
                  <a:pt x="2920" y="194"/>
                </a:cubicBezTo>
                <a:cubicBezTo>
                  <a:pt x="2919" y="194"/>
                  <a:pt x="2919" y="193"/>
                  <a:pt x="2918" y="193"/>
                </a:cubicBezTo>
                <a:cubicBezTo>
                  <a:pt x="2917" y="193"/>
                  <a:pt x="2917" y="194"/>
                  <a:pt x="2916" y="194"/>
                </a:cubicBezTo>
                <a:cubicBezTo>
                  <a:pt x="2914" y="193"/>
                  <a:pt x="2913" y="193"/>
                  <a:pt x="2912" y="194"/>
                </a:cubicBezTo>
                <a:cubicBezTo>
                  <a:pt x="2911" y="196"/>
                  <a:pt x="2912" y="198"/>
                  <a:pt x="2912" y="199"/>
                </a:cubicBezTo>
                <a:cubicBezTo>
                  <a:pt x="2912" y="201"/>
                  <a:pt x="2912" y="202"/>
                  <a:pt x="2912" y="204"/>
                </a:cubicBezTo>
                <a:cubicBezTo>
                  <a:pt x="2912" y="205"/>
                  <a:pt x="2912" y="205"/>
                  <a:pt x="2912" y="206"/>
                </a:cubicBezTo>
                <a:cubicBezTo>
                  <a:pt x="2913" y="206"/>
                  <a:pt x="2914" y="206"/>
                  <a:pt x="2914" y="207"/>
                </a:cubicBezTo>
                <a:cubicBezTo>
                  <a:pt x="2914" y="207"/>
                  <a:pt x="2914" y="208"/>
                  <a:pt x="2914" y="209"/>
                </a:cubicBezTo>
                <a:cubicBezTo>
                  <a:pt x="2914" y="209"/>
                  <a:pt x="2913" y="209"/>
                  <a:pt x="2912" y="209"/>
                </a:cubicBezTo>
                <a:cubicBezTo>
                  <a:pt x="2911" y="209"/>
                  <a:pt x="2910" y="209"/>
                  <a:pt x="2910" y="209"/>
                </a:cubicBezTo>
                <a:cubicBezTo>
                  <a:pt x="2909" y="209"/>
                  <a:pt x="2909" y="209"/>
                  <a:pt x="2908" y="208"/>
                </a:cubicBezTo>
                <a:cubicBezTo>
                  <a:pt x="2907" y="208"/>
                  <a:pt x="2907" y="208"/>
                  <a:pt x="2906" y="207"/>
                </a:cubicBezTo>
                <a:cubicBezTo>
                  <a:pt x="2906" y="206"/>
                  <a:pt x="2906" y="205"/>
                  <a:pt x="2906" y="205"/>
                </a:cubicBezTo>
                <a:cubicBezTo>
                  <a:pt x="2905" y="202"/>
                  <a:pt x="2903" y="202"/>
                  <a:pt x="2901" y="201"/>
                </a:cubicBezTo>
                <a:cubicBezTo>
                  <a:pt x="2900" y="201"/>
                  <a:pt x="2899" y="201"/>
                  <a:pt x="2898" y="202"/>
                </a:cubicBezTo>
                <a:cubicBezTo>
                  <a:pt x="2897" y="202"/>
                  <a:pt x="2896" y="201"/>
                  <a:pt x="2894" y="201"/>
                </a:cubicBezTo>
                <a:cubicBezTo>
                  <a:pt x="2893" y="201"/>
                  <a:pt x="2893" y="201"/>
                  <a:pt x="2892" y="200"/>
                </a:cubicBezTo>
                <a:cubicBezTo>
                  <a:pt x="2891" y="199"/>
                  <a:pt x="2890" y="197"/>
                  <a:pt x="2888" y="197"/>
                </a:cubicBezTo>
                <a:cubicBezTo>
                  <a:pt x="2887" y="196"/>
                  <a:pt x="2885" y="195"/>
                  <a:pt x="2884" y="194"/>
                </a:cubicBezTo>
                <a:cubicBezTo>
                  <a:pt x="2884" y="193"/>
                  <a:pt x="2883" y="193"/>
                  <a:pt x="2883" y="192"/>
                </a:cubicBezTo>
                <a:cubicBezTo>
                  <a:pt x="2882" y="191"/>
                  <a:pt x="2882" y="191"/>
                  <a:pt x="2881" y="190"/>
                </a:cubicBezTo>
                <a:cubicBezTo>
                  <a:pt x="2879" y="189"/>
                  <a:pt x="2878" y="189"/>
                  <a:pt x="2876" y="188"/>
                </a:cubicBezTo>
                <a:cubicBezTo>
                  <a:pt x="2875" y="187"/>
                  <a:pt x="2874" y="185"/>
                  <a:pt x="2873" y="186"/>
                </a:cubicBezTo>
                <a:cubicBezTo>
                  <a:pt x="2872" y="186"/>
                  <a:pt x="2872" y="187"/>
                  <a:pt x="2871" y="187"/>
                </a:cubicBezTo>
                <a:cubicBezTo>
                  <a:pt x="2870" y="188"/>
                  <a:pt x="2870" y="188"/>
                  <a:pt x="2869" y="188"/>
                </a:cubicBezTo>
                <a:cubicBezTo>
                  <a:pt x="2868" y="188"/>
                  <a:pt x="2867" y="189"/>
                  <a:pt x="2867" y="189"/>
                </a:cubicBezTo>
                <a:cubicBezTo>
                  <a:pt x="2866" y="189"/>
                  <a:pt x="2865" y="191"/>
                  <a:pt x="2864" y="191"/>
                </a:cubicBezTo>
                <a:cubicBezTo>
                  <a:pt x="2863" y="191"/>
                  <a:pt x="2863" y="190"/>
                  <a:pt x="2863" y="190"/>
                </a:cubicBezTo>
                <a:cubicBezTo>
                  <a:pt x="2862" y="189"/>
                  <a:pt x="2862" y="187"/>
                  <a:pt x="2860" y="188"/>
                </a:cubicBezTo>
                <a:cubicBezTo>
                  <a:pt x="2859" y="188"/>
                  <a:pt x="2858" y="188"/>
                  <a:pt x="2857" y="189"/>
                </a:cubicBezTo>
                <a:cubicBezTo>
                  <a:pt x="2856" y="190"/>
                  <a:pt x="2856" y="190"/>
                  <a:pt x="2855" y="191"/>
                </a:cubicBezTo>
                <a:cubicBezTo>
                  <a:pt x="2855" y="192"/>
                  <a:pt x="2855" y="193"/>
                  <a:pt x="2855" y="193"/>
                </a:cubicBezTo>
                <a:cubicBezTo>
                  <a:pt x="2854" y="193"/>
                  <a:pt x="2853" y="193"/>
                  <a:pt x="2852" y="193"/>
                </a:cubicBezTo>
                <a:cubicBezTo>
                  <a:pt x="2851" y="194"/>
                  <a:pt x="2850" y="193"/>
                  <a:pt x="2848" y="194"/>
                </a:cubicBezTo>
                <a:cubicBezTo>
                  <a:pt x="2848" y="194"/>
                  <a:pt x="2847" y="194"/>
                  <a:pt x="2846" y="194"/>
                </a:cubicBezTo>
                <a:cubicBezTo>
                  <a:pt x="2846" y="195"/>
                  <a:pt x="2845" y="195"/>
                  <a:pt x="2845" y="195"/>
                </a:cubicBezTo>
                <a:cubicBezTo>
                  <a:pt x="2844" y="196"/>
                  <a:pt x="2844" y="195"/>
                  <a:pt x="2843" y="196"/>
                </a:cubicBezTo>
                <a:cubicBezTo>
                  <a:pt x="2842" y="196"/>
                  <a:pt x="2842" y="197"/>
                  <a:pt x="2843" y="197"/>
                </a:cubicBezTo>
                <a:cubicBezTo>
                  <a:pt x="2843" y="198"/>
                  <a:pt x="2843" y="198"/>
                  <a:pt x="2843" y="198"/>
                </a:cubicBezTo>
                <a:cubicBezTo>
                  <a:pt x="2843" y="199"/>
                  <a:pt x="2843" y="199"/>
                  <a:pt x="2844" y="200"/>
                </a:cubicBezTo>
                <a:cubicBezTo>
                  <a:pt x="2844" y="200"/>
                  <a:pt x="2844" y="201"/>
                  <a:pt x="2845" y="201"/>
                </a:cubicBezTo>
                <a:cubicBezTo>
                  <a:pt x="2845" y="201"/>
                  <a:pt x="2845" y="203"/>
                  <a:pt x="2844" y="203"/>
                </a:cubicBezTo>
                <a:cubicBezTo>
                  <a:pt x="2844" y="203"/>
                  <a:pt x="2843" y="202"/>
                  <a:pt x="2843" y="202"/>
                </a:cubicBezTo>
                <a:cubicBezTo>
                  <a:pt x="2843" y="202"/>
                  <a:pt x="2842" y="203"/>
                  <a:pt x="2842" y="203"/>
                </a:cubicBezTo>
                <a:cubicBezTo>
                  <a:pt x="2840" y="203"/>
                  <a:pt x="2839" y="202"/>
                  <a:pt x="2838" y="203"/>
                </a:cubicBezTo>
                <a:cubicBezTo>
                  <a:pt x="2838" y="204"/>
                  <a:pt x="2836" y="205"/>
                  <a:pt x="2836" y="206"/>
                </a:cubicBezTo>
                <a:cubicBezTo>
                  <a:pt x="2836" y="207"/>
                  <a:pt x="2836" y="208"/>
                  <a:pt x="2835" y="208"/>
                </a:cubicBezTo>
                <a:cubicBezTo>
                  <a:pt x="2835" y="209"/>
                  <a:pt x="2834" y="209"/>
                  <a:pt x="2835" y="210"/>
                </a:cubicBezTo>
                <a:cubicBezTo>
                  <a:pt x="2836" y="210"/>
                  <a:pt x="2835" y="209"/>
                  <a:pt x="2836" y="209"/>
                </a:cubicBezTo>
                <a:cubicBezTo>
                  <a:pt x="2836" y="209"/>
                  <a:pt x="2837" y="209"/>
                  <a:pt x="2837" y="209"/>
                </a:cubicBezTo>
                <a:cubicBezTo>
                  <a:pt x="2839" y="209"/>
                  <a:pt x="2838" y="211"/>
                  <a:pt x="2839" y="212"/>
                </a:cubicBezTo>
                <a:cubicBezTo>
                  <a:pt x="2839" y="212"/>
                  <a:pt x="2839" y="213"/>
                  <a:pt x="2840" y="213"/>
                </a:cubicBezTo>
                <a:cubicBezTo>
                  <a:pt x="2840" y="214"/>
                  <a:pt x="2840" y="214"/>
                  <a:pt x="2839" y="214"/>
                </a:cubicBezTo>
                <a:cubicBezTo>
                  <a:pt x="2839" y="215"/>
                  <a:pt x="2839" y="215"/>
                  <a:pt x="2838" y="215"/>
                </a:cubicBezTo>
                <a:cubicBezTo>
                  <a:pt x="2838" y="215"/>
                  <a:pt x="2837" y="215"/>
                  <a:pt x="2837" y="216"/>
                </a:cubicBezTo>
                <a:cubicBezTo>
                  <a:pt x="2837" y="216"/>
                  <a:pt x="2838" y="217"/>
                  <a:pt x="2838" y="217"/>
                </a:cubicBezTo>
                <a:cubicBezTo>
                  <a:pt x="2839" y="218"/>
                  <a:pt x="2840" y="218"/>
                  <a:pt x="2840" y="219"/>
                </a:cubicBezTo>
                <a:cubicBezTo>
                  <a:pt x="2841" y="220"/>
                  <a:pt x="2840" y="221"/>
                  <a:pt x="2838" y="221"/>
                </a:cubicBezTo>
                <a:cubicBezTo>
                  <a:pt x="2837" y="220"/>
                  <a:pt x="2836" y="219"/>
                  <a:pt x="2835" y="219"/>
                </a:cubicBezTo>
                <a:cubicBezTo>
                  <a:pt x="2835" y="218"/>
                  <a:pt x="2834" y="218"/>
                  <a:pt x="2833" y="218"/>
                </a:cubicBezTo>
                <a:cubicBezTo>
                  <a:pt x="2832" y="219"/>
                  <a:pt x="2833" y="222"/>
                  <a:pt x="2834" y="223"/>
                </a:cubicBezTo>
                <a:cubicBezTo>
                  <a:pt x="2834" y="225"/>
                  <a:pt x="2837" y="227"/>
                  <a:pt x="2839" y="229"/>
                </a:cubicBezTo>
                <a:close/>
                <a:moveTo>
                  <a:pt x="3658" y="389"/>
                </a:moveTo>
                <a:cubicBezTo>
                  <a:pt x="3658" y="390"/>
                  <a:pt x="3657" y="391"/>
                  <a:pt x="3657" y="392"/>
                </a:cubicBezTo>
                <a:cubicBezTo>
                  <a:pt x="3657" y="393"/>
                  <a:pt x="3658" y="393"/>
                  <a:pt x="3659" y="393"/>
                </a:cubicBezTo>
                <a:cubicBezTo>
                  <a:pt x="3659" y="393"/>
                  <a:pt x="3660" y="392"/>
                  <a:pt x="3661" y="392"/>
                </a:cubicBezTo>
                <a:cubicBezTo>
                  <a:pt x="3662" y="392"/>
                  <a:pt x="3662" y="392"/>
                  <a:pt x="3663" y="392"/>
                </a:cubicBezTo>
                <a:cubicBezTo>
                  <a:pt x="3663" y="392"/>
                  <a:pt x="3664" y="392"/>
                  <a:pt x="3664" y="391"/>
                </a:cubicBezTo>
                <a:cubicBezTo>
                  <a:pt x="3665" y="391"/>
                  <a:pt x="3666" y="391"/>
                  <a:pt x="3666" y="390"/>
                </a:cubicBezTo>
                <a:cubicBezTo>
                  <a:pt x="3667" y="390"/>
                  <a:pt x="3667" y="390"/>
                  <a:pt x="3667" y="389"/>
                </a:cubicBezTo>
                <a:cubicBezTo>
                  <a:pt x="3668" y="389"/>
                  <a:pt x="3669" y="389"/>
                  <a:pt x="3669" y="389"/>
                </a:cubicBezTo>
                <a:cubicBezTo>
                  <a:pt x="3670" y="388"/>
                  <a:pt x="3671" y="388"/>
                  <a:pt x="3672" y="388"/>
                </a:cubicBezTo>
                <a:cubicBezTo>
                  <a:pt x="3673" y="389"/>
                  <a:pt x="3673" y="389"/>
                  <a:pt x="3674" y="388"/>
                </a:cubicBezTo>
                <a:cubicBezTo>
                  <a:pt x="3675" y="388"/>
                  <a:pt x="3675" y="387"/>
                  <a:pt x="3675" y="387"/>
                </a:cubicBezTo>
                <a:cubicBezTo>
                  <a:pt x="3675" y="386"/>
                  <a:pt x="3676" y="386"/>
                  <a:pt x="3677" y="386"/>
                </a:cubicBezTo>
                <a:cubicBezTo>
                  <a:pt x="3678" y="386"/>
                  <a:pt x="3679" y="386"/>
                  <a:pt x="3679" y="385"/>
                </a:cubicBezTo>
                <a:cubicBezTo>
                  <a:pt x="3680" y="385"/>
                  <a:pt x="3681" y="384"/>
                  <a:pt x="3682" y="384"/>
                </a:cubicBezTo>
                <a:cubicBezTo>
                  <a:pt x="3683" y="384"/>
                  <a:pt x="3684" y="384"/>
                  <a:pt x="3684" y="384"/>
                </a:cubicBezTo>
                <a:cubicBezTo>
                  <a:pt x="3685" y="385"/>
                  <a:pt x="3684" y="386"/>
                  <a:pt x="3685" y="386"/>
                </a:cubicBezTo>
                <a:cubicBezTo>
                  <a:pt x="3685" y="387"/>
                  <a:pt x="3688" y="386"/>
                  <a:pt x="3689" y="386"/>
                </a:cubicBezTo>
                <a:cubicBezTo>
                  <a:pt x="3690" y="386"/>
                  <a:pt x="3690" y="388"/>
                  <a:pt x="3691" y="388"/>
                </a:cubicBezTo>
                <a:cubicBezTo>
                  <a:pt x="3692" y="388"/>
                  <a:pt x="3693" y="388"/>
                  <a:pt x="3693" y="388"/>
                </a:cubicBezTo>
                <a:cubicBezTo>
                  <a:pt x="3694" y="388"/>
                  <a:pt x="3694" y="388"/>
                  <a:pt x="3695" y="387"/>
                </a:cubicBezTo>
                <a:cubicBezTo>
                  <a:pt x="3696" y="386"/>
                  <a:pt x="3697" y="387"/>
                  <a:pt x="3699" y="388"/>
                </a:cubicBezTo>
                <a:cubicBezTo>
                  <a:pt x="3700" y="389"/>
                  <a:pt x="3701" y="388"/>
                  <a:pt x="3703" y="387"/>
                </a:cubicBezTo>
                <a:cubicBezTo>
                  <a:pt x="3704" y="386"/>
                  <a:pt x="3707" y="386"/>
                  <a:pt x="3709" y="386"/>
                </a:cubicBezTo>
                <a:cubicBezTo>
                  <a:pt x="3710" y="386"/>
                  <a:pt x="3710" y="385"/>
                  <a:pt x="3711" y="385"/>
                </a:cubicBezTo>
                <a:cubicBezTo>
                  <a:pt x="3712" y="384"/>
                  <a:pt x="3713" y="384"/>
                  <a:pt x="3714" y="384"/>
                </a:cubicBezTo>
                <a:cubicBezTo>
                  <a:pt x="3716" y="383"/>
                  <a:pt x="3718" y="383"/>
                  <a:pt x="3719" y="383"/>
                </a:cubicBezTo>
                <a:cubicBezTo>
                  <a:pt x="3721" y="383"/>
                  <a:pt x="3722" y="383"/>
                  <a:pt x="3723" y="382"/>
                </a:cubicBezTo>
                <a:cubicBezTo>
                  <a:pt x="3724" y="382"/>
                  <a:pt x="3725" y="381"/>
                  <a:pt x="3726" y="381"/>
                </a:cubicBezTo>
                <a:cubicBezTo>
                  <a:pt x="3726" y="380"/>
                  <a:pt x="3728" y="378"/>
                  <a:pt x="3728" y="378"/>
                </a:cubicBezTo>
                <a:cubicBezTo>
                  <a:pt x="3729" y="377"/>
                  <a:pt x="3730" y="378"/>
                  <a:pt x="3730" y="377"/>
                </a:cubicBezTo>
                <a:cubicBezTo>
                  <a:pt x="3731" y="376"/>
                  <a:pt x="3731" y="376"/>
                  <a:pt x="3731" y="375"/>
                </a:cubicBezTo>
                <a:cubicBezTo>
                  <a:pt x="3730" y="374"/>
                  <a:pt x="3729" y="373"/>
                  <a:pt x="3728" y="373"/>
                </a:cubicBezTo>
                <a:cubicBezTo>
                  <a:pt x="3726" y="373"/>
                  <a:pt x="3725" y="372"/>
                  <a:pt x="3724" y="372"/>
                </a:cubicBezTo>
                <a:cubicBezTo>
                  <a:pt x="3723" y="371"/>
                  <a:pt x="3723" y="370"/>
                  <a:pt x="3722" y="369"/>
                </a:cubicBezTo>
                <a:cubicBezTo>
                  <a:pt x="3721" y="368"/>
                  <a:pt x="3719" y="368"/>
                  <a:pt x="3717" y="367"/>
                </a:cubicBezTo>
                <a:cubicBezTo>
                  <a:pt x="3717" y="367"/>
                  <a:pt x="3717" y="366"/>
                  <a:pt x="3716" y="365"/>
                </a:cubicBezTo>
                <a:cubicBezTo>
                  <a:pt x="3716" y="365"/>
                  <a:pt x="3715" y="365"/>
                  <a:pt x="3715" y="364"/>
                </a:cubicBezTo>
                <a:cubicBezTo>
                  <a:pt x="3713" y="364"/>
                  <a:pt x="3712" y="364"/>
                  <a:pt x="3710" y="364"/>
                </a:cubicBezTo>
                <a:cubicBezTo>
                  <a:pt x="3709" y="364"/>
                  <a:pt x="3707" y="363"/>
                  <a:pt x="3706" y="363"/>
                </a:cubicBezTo>
                <a:cubicBezTo>
                  <a:pt x="3705" y="363"/>
                  <a:pt x="3704" y="364"/>
                  <a:pt x="3703" y="364"/>
                </a:cubicBezTo>
                <a:cubicBezTo>
                  <a:pt x="3702" y="364"/>
                  <a:pt x="3701" y="365"/>
                  <a:pt x="3700" y="365"/>
                </a:cubicBezTo>
                <a:cubicBezTo>
                  <a:pt x="3698" y="365"/>
                  <a:pt x="3696" y="365"/>
                  <a:pt x="3694" y="365"/>
                </a:cubicBezTo>
                <a:cubicBezTo>
                  <a:pt x="3693" y="365"/>
                  <a:pt x="3691" y="365"/>
                  <a:pt x="3689" y="365"/>
                </a:cubicBezTo>
                <a:cubicBezTo>
                  <a:pt x="3688" y="365"/>
                  <a:pt x="3686" y="364"/>
                  <a:pt x="3685" y="364"/>
                </a:cubicBezTo>
                <a:cubicBezTo>
                  <a:pt x="3682" y="364"/>
                  <a:pt x="3680" y="366"/>
                  <a:pt x="3678" y="368"/>
                </a:cubicBezTo>
                <a:cubicBezTo>
                  <a:pt x="3676" y="368"/>
                  <a:pt x="3675" y="369"/>
                  <a:pt x="3673" y="369"/>
                </a:cubicBezTo>
                <a:cubicBezTo>
                  <a:pt x="3672" y="370"/>
                  <a:pt x="3671" y="371"/>
                  <a:pt x="3669" y="372"/>
                </a:cubicBezTo>
                <a:cubicBezTo>
                  <a:pt x="3668" y="373"/>
                  <a:pt x="3667" y="374"/>
                  <a:pt x="3665" y="374"/>
                </a:cubicBezTo>
                <a:cubicBezTo>
                  <a:pt x="3663" y="375"/>
                  <a:pt x="3662" y="375"/>
                  <a:pt x="3660" y="376"/>
                </a:cubicBezTo>
                <a:cubicBezTo>
                  <a:pt x="3659" y="377"/>
                  <a:pt x="3658" y="378"/>
                  <a:pt x="3657" y="378"/>
                </a:cubicBezTo>
                <a:cubicBezTo>
                  <a:pt x="3656" y="380"/>
                  <a:pt x="3656" y="381"/>
                  <a:pt x="3656" y="383"/>
                </a:cubicBezTo>
                <a:cubicBezTo>
                  <a:pt x="3656" y="384"/>
                  <a:pt x="3656" y="385"/>
                  <a:pt x="3657" y="387"/>
                </a:cubicBezTo>
                <a:cubicBezTo>
                  <a:pt x="3657" y="387"/>
                  <a:pt x="3658" y="388"/>
                  <a:pt x="3658" y="389"/>
                </a:cubicBezTo>
                <a:close/>
                <a:moveTo>
                  <a:pt x="3443" y="428"/>
                </a:moveTo>
                <a:cubicBezTo>
                  <a:pt x="3444" y="428"/>
                  <a:pt x="3445" y="429"/>
                  <a:pt x="3446" y="429"/>
                </a:cubicBezTo>
                <a:cubicBezTo>
                  <a:pt x="3448" y="430"/>
                  <a:pt x="3448" y="431"/>
                  <a:pt x="3450" y="431"/>
                </a:cubicBezTo>
                <a:cubicBezTo>
                  <a:pt x="3450" y="431"/>
                  <a:pt x="3451" y="431"/>
                  <a:pt x="3452" y="432"/>
                </a:cubicBezTo>
                <a:cubicBezTo>
                  <a:pt x="3452" y="432"/>
                  <a:pt x="3453" y="432"/>
                  <a:pt x="3453" y="433"/>
                </a:cubicBezTo>
                <a:cubicBezTo>
                  <a:pt x="3455" y="434"/>
                  <a:pt x="3456" y="434"/>
                  <a:pt x="3457" y="434"/>
                </a:cubicBezTo>
                <a:cubicBezTo>
                  <a:pt x="3459" y="434"/>
                  <a:pt x="3460" y="434"/>
                  <a:pt x="3461" y="435"/>
                </a:cubicBezTo>
                <a:cubicBezTo>
                  <a:pt x="3463" y="435"/>
                  <a:pt x="3464" y="435"/>
                  <a:pt x="3466" y="435"/>
                </a:cubicBezTo>
                <a:cubicBezTo>
                  <a:pt x="3467" y="435"/>
                  <a:pt x="3469" y="435"/>
                  <a:pt x="3470" y="434"/>
                </a:cubicBezTo>
                <a:cubicBezTo>
                  <a:pt x="3471" y="434"/>
                  <a:pt x="3471" y="433"/>
                  <a:pt x="3472" y="431"/>
                </a:cubicBezTo>
                <a:cubicBezTo>
                  <a:pt x="3472" y="430"/>
                  <a:pt x="3472" y="430"/>
                  <a:pt x="3472" y="429"/>
                </a:cubicBezTo>
                <a:cubicBezTo>
                  <a:pt x="3473" y="428"/>
                  <a:pt x="3473" y="428"/>
                  <a:pt x="3473" y="427"/>
                </a:cubicBezTo>
                <a:cubicBezTo>
                  <a:pt x="3473" y="426"/>
                  <a:pt x="3473" y="424"/>
                  <a:pt x="3472" y="424"/>
                </a:cubicBezTo>
                <a:cubicBezTo>
                  <a:pt x="3471" y="423"/>
                  <a:pt x="3469" y="423"/>
                  <a:pt x="3468" y="423"/>
                </a:cubicBezTo>
                <a:cubicBezTo>
                  <a:pt x="3467" y="423"/>
                  <a:pt x="3467" y="423"/>
                  <a:pt x="3466" y="423"/>
                </a:cubicBezTo>
                <a:cubicBezTo>
                  <a:pt x="3465" y="423"/>
                  <a:pt x="3465" y="422"/>
                  <a:pt x="3464" y="422"/>
                </a:cubicBezTo>
                <a:cubicBezTo>
                  <a:pt x="3463" y="422"/>
                  <a:pt x="3462" y="422"/>
                  <a:pt x="3461" y="421"/>
                </a:cubicBezTo>
                <a:cubicBezTo>
                  <a:pt x="3459" y="421"/>
                  <a:pt x="3458" y="421"/>
                  <a:pt x="3457" y="420"/>
                </a:cubicBezTo>
                <a:cubicBezTo>
                  <a:pt x="3455" y="419"/>
                  <a:pt x="3451" y="419"/>
                  <a:pt x="3449" y="420"/>
                </a:cubicBezTo>
                <a:cubicBezTo>
                  <a:pt x="3448" y="420"/>
                  <a:pt x="3447" y="421"/>
                  <a:pt x="3446" y="421"/>
                </a:cubicBezTo>
                <a:cubicBezTo>
                  <a:pt x="3445" y="422"/>
                  <a:pt x="3444" y="422"/>
                  <a:pt x="3443" y="423"/>
                </a:cubicBezTo>
                <a:cubicBezTo>
                  <a:pt x="3443" y="424"/>
                  <a:pt x="3441" y="425"/>
                  <a:pt x="3441" y="426"/>
                </a:cubicBezTo>
                <a:cubicBezTo>
                  <a:pt x="3440" y="428"/>
                  <a:pt x="3442" y="428"/>
                  <a:pt x="3443" y="428"/>
                </a:cubicBezTo>
                <a:close/>
                <a:moveTo>
                  <a:pt x="3016" y="226"/>
                </a:moveTo>
                <a:cubicBezTo>
                  <a:pt x="3018" y="227"/>
                  <a:pt x="3019" y="228"/>
                  <a:pt x="3020" y="228"/>
                </a:cubicBezTo>
                <a:cubicBezTo>
                  <a:pt x="3021" y="229"/>
                  <a:pt x="3022" y="229"/>
                  <a:pt x="3023" y="229"/>
                </a:cubicBezTo>
                <a:cubicBezTo>
                  <a:pt x="3024" y="229"/>
                  <a:pt x="3025" y="230"/>
                  <a:pt x="3026" y="230"/>
                </a:cubicBezTo>
                <a:cubicBezTo>
                  <a:pt x="3028" y="231"/>
                  <a:pt x="3030" y="231"/>
                  <a:pt x="3032" y="232"/>
                </a:cubicBezTo>
                <a:cubicBezTo>
                  <a:pt x="3034" y="234"/>
                  <a:pt x="3036" y="234"/>
                  <a:pt x="3039" y="235"/>
                </a:cubicBezTo>
                <a:cubicBezTo>
                  <a:pt x="3040" y="235"/>
                  <a:pt x="3041" y="236"/>
                  <a:pt x="3042" y="236"/>
                </a:cubicBezTo>
                <a:cubicBezTo>
                  <a:pt x="3044" y="237"/>
                  <a:pt x="3045" y="238"/>
                  <a:pt x="3046" y="238"/>
                </a:cubicBezTo>
                <a:cubicBezTo>
                  <a:pt x="3048" y="239"/>
                  <a:pt x="3050" y="239"/>
                  <a:pt x="3051" y="240"/>
                </a:cubicBezTo>
                <a:cubicBezTo>
                  <a:pt x="3053" y="241"/>
                  <a:pt x="3055" y="241"/>
                  <a:pt x="3057" y="241"/>
                </a:cubicBezTo>
                <a:cubicBezTo>
                  <a:pt x="3059" y="241"/>
                  <a:pt x="3061" y="242"/>
                  <a:pt x="3063" y="243"/>
                </a:cubicBezTo>
                <a:cubicBezTo>
                  <a:pt x="3064" y="243"/>
                  <a:pt x="3066" y="243"/>
                  <a:pt x="3068" y="243"/>
                </a:cubicBezTo>
                <a:cubicBezTo>
                  <a:pt x="3070" y="242"/>
                  <a:pt x="3072" y="242"/>
                  <a:pt x="3074" y="242"/>
                </a:cubicBezTo>
                <a:cubicBezTo>
                  <a:pt x="3076" y="242"/>
                  <a:pt x="3077" y="242"/>
                  <a:pt x="3079" y="243"/>
                </a:cubicBezTo>
                <a:cubicBezTo>
                  <a:pt x="3081" y="244"/>
                  <a:pt x="3082" y="244"/>
                  <a:pt x="3084" y="244"/>
                </a:cubicBezTo>
                <a:cubicBezTo>
                  <a:pt x="3086" y="244"/>
                  <a:pt x="3087" y="243"/>
                  <a:pt x="3088" y="242"/>
                </a:cubicBezTo>
                <a:cubicBezTo>
                  <a:pt x="3089" y="241"/>
                  <a:pt x="3091" y="240"/>
                  <a:pt x="3093" y="239"/>
                </a:cubicBezTo>
                <a:cubicBezTo>
                  <a:pt x="3095" y="239"/>
                  <a:pt x="3097" y="239"/>
                  <a:pt x="3098" y="239"/>
                </a:cubicBezTo>
                <a:cubicBezTo>
                  <a:pt x="3100" y="239"/>
                  <a:pt x="3103" y="239"/>
                  <a:pt x="3104" y="238"/>
                </a:cubicBezTo>
                <a:cubicBezTo>
                  <a:pt x="3104" y="237"/>
                  <a:pt x="3105" y="235"/>
                  <a:pt x="3105" y="234"/>
                </a:cubicBezTo>
                <a:cubicBezTo>
                  <a:pt x="3106" y="233"/>
                  <a:pt x="3106" y="232"/>
                  <a:pt x="3106" y="232"/>
                </a:cubicBezTo>
                <a:cubicBezTo>
                  <a:pt x="3106" y="230"/>
                  <a:pt x="3106" y="231"/>
                  <a:pt x="3107" y="230"/>
                </a:cubicBezTo>
                <a:cubicBezTo>
                  <a:pt x="3108" y="230"/>
                  <a:pt x="3109" y="230"/>
                  <a:pt x="3108" y="229"/>
                </a:cubicBezTo>
                <a:cubicBezTo>
                  <a:pt x="3108" y="228"/>
                  <a:pt x="3107" y="229"/>
                  <a:pt x="3106" y="229"/>
                </a:cubicBezTo>
                <a:cubicBezTo>
                  <a:pt x="3105" y="228"/>
                  <a:pt x="3103" y="229"/>
                  <a:pt x="3102" y="229"/>
                </a:cubicBezTo>
                <a:cubicBezTo>
                  <a:pt x="3100" y="229"/>
                  <a:pt x="3099" y="229"/>
                  <a:pt x="3097" y="228"/>
                </a:cubicBezTo>
                <a:cubicBezTo>
                  <a:pt x="3095" y="228"/>
                  <a:pt x="3095" y="227"/>
                  <a:pt x="3094" y="226"/>
                </a:cubicBezTo>
                <a:cubicBezTo>
                  <a:pt x="3093" y="225"/>
                  <a:pt x="3091" y="224"/>
                  <a:pt x="3090" y="224"/>
                </a:cubicBezTo>
                <a:cubicBezTo>
                  <a:pt x="3089" y="224"/>
                  <a:pt x="3088" y="224"/>
                  <a:pt x="3087" y="224"/>
                </a:cubicBezTo>
                <a:cubicBezTo>
                  <a:pt x="3086" y="224"/>
                  <a:pt x="3085" y="224"/>
                  <a:pt x="3084" y="224"/>
                </a:cubicBezTo>
                <a:cubicBezTo>
                  <a:pt x="3082" y="224"/>
                  <a:pt x="3080" y="223"/>
                  <a:pt x="3079" y="222"/>
                </a:cubicBezTo>
                <a:cubicBezTo>
                  <a:pt x="3078" y="222"/>
                  <a:pt x="3077" y="222"/>
                  <a:pt x="3076" y="222"/>
                </a:cubicBezTo>
                <a:cubicBezTo>
                  <a:pt x="3075" y="223"/>
                  <a:pt x="3074" y="223"/>
                  <a:pt x="3074" y="224"/>
                </a:cubicBezTo>
                <a:cubicBezTo>
                  <a:pt x="3073" y="224"/>
                  <a:pt x="3072" y="224"/>
                  <a:pt x="3072" y="224"/>
                </a:cubicBezTo>
                <a:cubicBezTo>
                  <a:pt x="3071" y="224"/>
                  <a:pt x="3070" y="224"/>
                  <a:pt x="3069" y="225"/>
                </a:cubicBezTo>
                <a:cubicBezTo>
                  <a:pt x="3068" y="225"/>
                  <a:pt x="3068" y="225"/>
                  <a:pt x="3067" y="225"/>
                </a:cubicBezTo>
                <a:cubicBezTo>
                  <a:pt x="3066" y="225"/>
                  <a:pt x="3064" y="225"/>
                  <a:pt x="3063" y="225"/>
                </a:cubicBezTo>
                <a:cubicBezTo>
                  <a:pt x="3062" y="225"/>
                  <a:pt x="3062" y="224"/>
                  <a:pt x="3062" y="224"/>
                </a:cubicBezTo>
                <a:cubicBezTo>
                  <a:pt x="3061" y="223"/>
                  <a:pt x="3061" y="223"/>
                  <a:pt x="3061" y="222"/>
                </a:cubicBezTo>
                <a:cubicBezTo>
                  <a:pt x="3061" y="222"/>
                  <a:pt x="3062" y="221"/>
                  <a:pt x="3062" y="221"/>
                </a:cubicBezTo>
                <a:cubicBezTo>
                  <a:pt x="3064" y="217"/>
                  <a:pt x="3057" y="217"/>
                  <a:pt x="3055" y="217"/>
                </a:cubicBezTo>
                <a:cubicBezTo>
                  <a:pt x="3054" y="217"/>
                  <a:pt x="3052" y="218"/>
                  <a:pt x="3050" y="217"/>
                </a:cubicBezTo>
                <a:cubicBezTo>
                  <a:pt x="3049" y="217"/>
                  <a:pt x="3048" y="218"/>
                  <a:pt x="3047" y="217"/>
                </a:cubicBezTo>
                <a:cubicBezTo>
                  <a:pt x="3046" y="217"/>
                  <a:pt x="3046" y="217"/>
                  <a:pt x="3045" y="216"/>
                </a:cubicBezTo>
                <a:cubicBezTo>
                  <a:pt x="3043" y="215"/>
                  <a:pt x="3042" y="216"/>
                  <a:pt x="3040" y="217"/>
                </a:cubicBezTo>
                <a:cubicBezTo>
                  <a:pt x="3038" y="218"/>
                  <a:pt x="3036" y="219"/>
                  <a:pt x="3035" y="220"/>
                </a:cubicBezTo>
                <a:cubicBezTo>
                  <a:pt x="3034" y="221"/>
                  <a:pt x="3032" y="221"/>
                  <a:pt x="3031" y="221"/>
                </a:cubicBezTo>
                <a:cubicBezTo>
                  <a:pt x="3029" y="220"/>
                  <a:pt x="3028" y="220"/>
                  <a:pt x="3027" y="219"/>
                </a:cubicBezTo>
                <a:cubicBezTo>
                  <a:pt x="3026" y="219"/>
                  <a:pt x="3025" y="218"/>
                  <a:pt x="3025" y="217"/>
                </a:cubicBezTo>
                <a:cubicBezTo>
                  <a:pt x="3025" y="216"/>
                  <a:pt x="3026" y="216"/>
                  <a:pt x="3026" y="215"/>
                </a:cubicBezTo>
                <a:cubicBezTo>
                  <a:pt x="3027" y="215"/>
                  <a:pt x="3026" y="214"/>
                  <a:pt x="3026" y="213"/>
                </a:cubicBezTo>
                <a:cubicBezTo>
                  <a:pt x="3025" y="213"/>
                  <a:pt x="3025" y="212"/>
                  <a:pt x="3024" y="211"/>
                </a:cubicBezTo>
                <a:cubicBezTo>
                  <a:pt x="3024" y="210"/>
                  <a:pt x="3022" y="209"/>
                  <a:pt x="3021" y="210"/>
                </a:cubicBezTo>
                <a:cubicBezTo>
                  <a:pt x="3020" y="211"/>
                  <a:pt x="3020" y="213"/>
                  <a:pt x="3019" y="214"/>
                </a:cubicBezTo>
                <a:cubicBezTo>
                  <a:pt x="3019" y="215"/>
                  <a:pt x="3019" y="216"/>
                  <a:pt x="3018" y="216"/>
                </a:cubicBezTo>
                <a:cubicBezTo>
                  <a:pt x="3017" y="216"/>
                  <a:pt x="3017" y="217"/>
                  <a:pt x="3017" y="217"/>
                </a:cubicBezTo>
                <a:cubicBezTo>
                  <a:pt x="3016" y="219"/>
                  <a:pt x="3015" y="221"/>
                  <a:pt x="3015" y="222"/>
                </a:cubicBezTo>
                <a:cubicBezTo>
                  <a:pt x="3015" y="224"/>
                  <a:pt x="3014" y="223"/>
                  <a:pt x="3013" y="224"/>
                </a:cubicBezTo>
                <a:cubicBezTo>
                  <a:pt x="3013" y="225"/>
                  <a:pt x="3015" y="226"/>
                  <a:pt x="3016" y="226"/>
                </a:cubicBezTo>
                <a:close/>
                <a:moveTo>
                  <a:pt x="2042" y="18"/>
                </a:moveTo>
                <a:cubicBezTo>
                  <a:pt x="2041" y="19"/>
                  <a:pt x="2039" y="18"/>
                  <a:pt x="2038" y="18"/>
                </a:cubicBezTo>
                <a:cubicBezTo>
                  <a:pt x="2036" y="19"/>
                  <a:pt x="2036" y="20"/>
                  <a:pt x="2034" y="19"/>
                </a:cubicBezTo>
                <a:cubicBezTo>
                  <a:pt x="2033" y="19"/>
                  <a:pt x="2033" y="19"/>
                  <a:pt x="2032" y="19"/>
                </a:cubicBezTo>
                <a:cubicBezTo>
                  <a:pt x="2031" y="19"/>
                  <a:pt x="2031" y="19"/>
                  <a:pt x="2030" y="20"/>
                </a:cubicBezTo>
                <a:cubicBezTo>
                  <a:pt x="2029" y="20"/>
                  <a:pt x="2028" y="19"/>
                  <a:pt x="2026" y="19"/>
                </a:cubicBezTo>
                <a:cubicBezTo>
                  <a:pt x="2025" y="19"/>
                  <a:pt x="2023" y="19"/>
                  <a:pt x="2022" y="19"/>
                </a:cubicBezTo>
                <a:cubicBezTo>
                  <a:pt x="2020" y="19"/>
                  <a:pt x="2019" y="19"/>
                  <a:pt x="2017" y="19"/>
                </a:cubicBezTo>
                <a:cubicBezTo>
                  <a:pt x="2016" y="19"/>
                  <a:pt x="2015" y="20"/>
                  <a:pt x="2014" y="21"/>
                </a:cubicBezTo>
                <a:cubicBezTo>
                  <a:pt x="2013" y="21"/>
                  <a:pt x="2013" y="23"/>
                  <a:pt x="2011" y="22"/>
                </a:cubicBezTo>
                <a:cubicBezTo>
                  <a:pt x="2010" y="22"/>
                  <a:pt x="2009" y="20"/>
                  <a:pt x="2008" y="20"/>
                </a:cubicBezTo>
                <a:cubicBezTo>
                  <a:pt x="2006" y="20"/>
                  <a:pt x="2005" y="20"/>
                  <a:pt x="2004" y="21"/>
                </a:cubicBezTo>
                <a:cubicBezTo>
                  <a:pt x="2003" y="22"/>
                  <a:pt x="2003" y="22"/>
                  <a:pt x="2002" y="23"/>
                </a:cubicBezTo>
                <a:cubicBezTo>
                  <a:pt x="2002" y="23"/>
                  <a:pt x="2001" y="24"/>
                  <a:pt x="2001" y="24"/>
                </a:cubicBezTo>
                <a:cubicBezTo>
                  <a:pt x="1999" y="25"/>
                  <a:pt x="1998" y="25"/>
                  <a:pt x="1997" y="25"/>
                </a:cubicBezTo>
                <a:cubicBezTo>
                  <a:pt x="1996" y="25"/>
                  <a:pt x="1995" y="25"/>
                  <a:pt x="1995" y="25"/>
                </a:cubicBezTo>
                <a:cubicBezTo>
                  <a:pt x="1994" y="25"/>
                  <a:pt x="1994" y="26"/>
                  <a:pt x="1994" y="26"/>
                </a:cubicBezTo>
                <a:cubicBezTo>
                  <a:pt x="1993" y="27"/>
                  <a:pt x="1992" y="27"/>
                  <a:pt x="1992" y="28"/>
                </a:cubicBezTo>
                <a:cubicBezTo>
                  <a:pt x="1992" y="29"/>
                  <a:pt x="1993" y="29"/>
                  <a:pt x="1994" y="29"/>
                </a:cubicBezTo>
                <a:cubicBezTo>
                  <a:pt x="1994" y="30"/>
                  <a:pt x="1994" y="30"/>
                  <a:pt x="1995" y="31"/>
                </a:cubicBezTo>
                <a:cubicBezTo>
                  <a:pt x="1995" y="31"/>
                  <a:pt x="1996" y="31"/>
                  <a:pt x="1996" y="32"/>
                </a:cubicBezTo>
                <a:cubicBezTo>
                  <a:pt x="1997" y="33"/>
                  <a:pt x="1996" y="33"/>
                  <a:pt x="1995" y="33"/>
                </a:cubicBezTo>
                <a:cubicBezTo>
                  <a:pt x="1995" y="33"/>
                  <a:pt x="1994" y="33"/>
                  <a:pt x="1993" y="33"/>
                </a:cubicBezTo>
                <a:cubicBezTo>
                  <a:pt x="1992" y="33"/>
                  <a:pt x="1992" y="34"/>
                  <a:pt x="1991" y="34"/>
                </a:cubicBezTo>
                <a:cubicBezTo>
                  <a:pt x="1990" y="34"/>
                  <a:pt x="1990" y="34"/>
                  <a:pt x="1989" y="35"/>
                </a:cubicBezTo>
                <a:cubicBezTo>
                  <a:pt x="1988" y="35"/>
                  <a:pt x="1987" y="36"/>
                  <a:pt x="1986" y="36"/>
                </a:cubicBezTo>
                <a:cubicBezTo>
                  <a:pt x="1984" y="37"/>
                  <a:pt x="1983" y="38"/>
                  <a:pt x="1982" y="39"/>
                </a:cubicBezTo>
                <a:cubicBezTo>
                  <a:pt x="1979" y="41"/>
                  <a:pt x="1977" y="43"/>
                  <a:pt x="1974" y="44"/>
                </a:cubicBezTo>
                <a:cubicBezTo>
                  <a:pt x="1972" y="44"/>
                  <a:pt x="1971" y="44"/>
                  <a:pt x="1969" y="44"/>
                </a:cubicBezTo>
                <a:cubicBezTo>
                  <a:pt x="1969" y="44"/>
                  <a:pt x="1966" y="42"/>
                  <a:pt x="1966" y="43"/>
                </a:cubicBezTo>
                <a:cubicBezTo>
                  <a:pt x="1964" y="44"/>
                  <a:pt x="1968" y="45"/>
                  <a:pt x="1968" y="45"/>
                </a:cubicBezTo>
                <a:cubicBezTo>
                  <a:pt x="1969" y="46"/>
                  <a:pt x="1969" y="47"/>
                  <a:pt x="1969" y="47"/>
                </a:cubicBezTo>
                <a:cubicBezTo>
                  <a:pt x="1970" y="48"/>
                  <a:pt x="1970" y="48"/>
                  <a:pt x="1971" y="48"/>
                </a:cubicBezTo>
                <a:cubicBezTo>
                  <a:pt x="1972" y="49"/>
                  <a:pt x="1972" y="49"/>
                  <a:pt x="1972" y="49"/>
                </a:cubicBezTo>
                <a:cubicBezTo>
                  <a:pt x="1973" y="48"/>
                  <a:pt x="1974" y="48"/>
                  <a:pt x="1974" y="47"/>
                </a:cubicBezTo>
                <a:cubicBezTo>
                  <a:pt x="1975" y="46"/>
                  <a:pt x="1976" y="45"/>
                  <a:pt x="1978" y="44"/>
                </a:cubicBezTo>
                <a:cubicBezTo>
                  <a:pt x="1978" y="44"/>
                  <a:pt x="1979" y="44"/>
                  <a:pt x="1979" y="43"/>
                </a:cubicBezTo>
                <a:cubicBezTo>
                  <a:pt x="1980" y="43"/>
                  <a:pt x="1981" y="42"/>
                  <a:pt x="1981" y="42"/>
                </a:cubicBezTo>
                <a:cubicBezTo>
                  <a:pt x="1982" y="42"/>
                  <a:pt x="1983" y="42"/>
                  <a:pt x="1983" y="43"/>
                </a:cubicBezTo>
                <a:cubicBezTo>
                  <a:pt x="1983" y="43"/>
                  <a:pt x="1984" y="43"/>
                  <a:pt x="1984" y="44"/>
                </a:cubicBezTo>
                <a:cubicBezTo>
                  <a:pt x="1984" y="44"/>
                  <a:pt x="1984" y="44"/>
                  <a:pt x="1984" y="45"/>
                </a:cubicBezTo>
                <a:cubicBezTo>
                  <a:pt x="1984" y="45"/>
                  <a:pt x="1986" y="46"/>
                  <a:pt x="1986" y="47"/>
                </a:cubicBezTo>
                <a:cubicBezTo>
                  <a:pt x="1985" y="48"/>
                  <a:pt x="1983" y="46"/>
                  <a:pt x="1983" y="48"/>
                </a:cubicBezTo>
                <a:cubicBezTo>
                  <a:pt x="1982" y="49"/>
                  <a:pt x="1985" y="48"/>
                  <a:pt x="1986" y="49"/>
                </a:cubicBezTo>
                <a:cubicBezTo>
                  <a:pt x="1986" y="49"/>
                  <a:pt x="1987" y="49"/>
                  <a:pt x="1988" y="49"/>
                </a:cubicBezTo>
                <a:cubicBezTo>
                  <a:pt x="1988" y="49"/>
                  <a:pt x="1989" y="50"/>
                  <a:pt x="1990" y="49"/>
                </a:cubicBezTo>
                <a:cubicBezTo>
                  <a:pt x="1991" y="49"/>
                  <a:pt x="1992" y="49"/>
                  <a:pt x="1993" y="49"/>
                </a:cubicBezTo>
                <a:cubicBezTo>
                  <a:pt x="1994" y="49"/>
                  <a:pt x="1994" y="50"/>
                  <a:pt x="1994" y="51"/>
                </a:cubicBezTo>
                <a:cubicBezTo>
                  <a:pt x="1994" y="51"/>
                  <a:pt x="1993" y="51"/>
                  <a:pt x="1993" y="52"/>
                </a:cubicBezTo>
                <a:cubicBezTo>
                  <a:pt x="1993" y="52"/>
                  <a:pt x="1994" y="53"/>
                  <a:pt x="1994" y="53"/>
                </a:cubicBezTo>
                <a:cubicBezTo>
                  <a:pt x="1994" y="54"/>
                  <a:pt x="1994" y="55"/>
                  <a:pt x="1994" y="56"/>
                </a:cubicBezTo>
                <a:cubicBezTo>
                  <a:pt x="1994" y="57"/>
                  <a:pt x="1994" y="58"/>
                  <a:pt x="1995" y="58"/>
                </a:cubicBezTo>
                <a:cubicBezTo>
                  <a:pt x="1996" y="59"/>
                  <a:pt x="1997" y="58"/>
                  <a:pt x="1997" y="58"/>
                </a:cubicBezTo>
                <a:cubicBezTo>
                  <a:pt x="1998" y="58"/>
                  <a:pt x="1999" y="58"/>
                  <a:pt x="1999" y="58"/>
                </a:cubicBezTo>
                <a:cubicBezTo>
                  <a:pt x="2000" y="59"/>
                  <a:pt x="2000" y="60"/>
                  <a:pt x="2000" y="60"/>
                </a:cubicBezTo>
                <a:cubicBezTo>
                  <a:pt x="2000" y="61"/>
                  <a:pt x="1999" y="62"/>
                  <a:pt x="2000" y="63"/>
                </a:cubicBezTo>
                <a:cubicBezTo>
                  <a:pt x="2000" y="63"/>
                  <a:pt x="2001" y="64"/>
                  <a:pt x="2002" y="64"/>
                </a:cubicBezTo>
                <a:cubicBezTo>
                  <a:pt x="2003" y="64"/>
                  <a:pt x="2003" y="64"/>
                  <a:pt x="2004" y="65"/>
                </a:cubicBezTo>
                <a:cubicBezTo>
                  <a:pt x="2005" y="65"/>
                  <a:pt x="2005" y="65"/>
                  <a:pt x="2006" y="66"/>
                </a:cubicBezTo>
                <a:cubicBezTo>
                  <a:pt x="2007" y="66"/>
                  <a:pt x="2008" y="66"/>
                  <a:pt x="2008" y="66"/>
                </a:cubicBezTo>
                <a:cubicBezTo>
                  <a:pt x="2009" y="66"/>
                  <a:pt x="2010" y="66"/>
                  <a:pt x="2010" y="67"/>
                </a:cubicBezTo>
                <a:cubicBezTo>
                  <a:pt x="2012" y="67"/>
                  <a:pt x="2013" y="66"/>
                  <a:pt x="2014" y="66"/>
                </a:cubicBezTo>
                <a:cubicBezTo>
                  <a:pt x="2016" y="66"/>
                  <a:pt x="2017" y="65"/>
                  <a:pt x="2018" y="65"/>
                </a:cubicBezTo>
                <a:cubicBezTo>
                  <a:pt x="2020" y="65"/>
                  <a:pt x="2019" y="67"/>
                  <a:pt x="2021" y="68"/>
                </a:cubicBezTo>
                <a:cubicBezTo>
                  <a:pt x="2022" y="68"/>
                  <a:pt x="2022" y="68"/>
                  <a:pt x="2023" y="68"/>
                </a:cubicBezTo>
                <a:cubicBezTo>
                  <a:pt x="2024" y="68"/>
                  <a:pt x="2024" y="69"/>
                  <a:pt x="2025" y="69"/>
                </a:cubicBezTo>
                <a:cubicBezTo>
                  <a:pt x="2026" y="69"/>
                  <a:pt x="2028" y="68"/>
                  <a:pt x="2029" y="68"/>
                </a:cubicBezTo>
                <a:cubicBezTo>
                  <a:pt x="2031" y="67"/>
                  <a:pt x="2032" y="66"/>
                  <a:pt x="2033" y="68"/>
                </a:cubicBezTo>
                <a:cubicBezTo>
                  <a:pt x="2034" y="69"/>
                  <a:pt x="2036" y="69"/>
                  <a:pt x="2037" y="69"/>
                </a:cubicBezTo>
                <a:cubicBezTo>
                  <a:pt x="2039" y="68"/>
                  <a:pt x="2041" y="68"/>
                  <a:pt x="2042" y="69"/>
                </a:cubicBezTo>
                <a:cubicBezTo>
                  <a:pt x="2043" y="70"/>
                  <a:pt x="2044" y="71"/>
                  <a:pt x="2045" y="72"/>
                </a:cubicBezTo>
                <a:cubicBezTo>
                  <a:pt x="2047" y="72"/>
                  <a:pt x="2048" y="71"/>
                  <a:pt x="2049" y="73"/>
                </a:cubicBezTo>
                <a:cubicBezTo>
                  <a:pt x="2050" y="74"/>
                  <a:pt x="2051" y="74"/>
                  <a:pt x="2052" y="74"/>
                </a:cubicBezTo>
                <a:cubicBezTo>
                  <a:pt x="2053" y="74"/>
                  <a:pt x="2054" y="74"/>
                  <a:pt x="2055" y="74"/>
                </a:cubicBezTo>
                <a:cubicBezTo>
                  <a:pt x="2055" y="75"/>
                  <a:pt x="2056" y="75"/>
                  <a:pt x="2056" y="76"/>
                </a:cubicBezTo>
                <a:cubicBezTo>
                  <a:pt x="2058" y="76"/>
                  <a:pt x="2059" y="76"/>
                  <a:pt x="2061" y="76"/>
                </a:cubicBezTo>
                <a:cubicBezTo>
                  <a:pt x="2063" y="77"/>
                  <a:pt x="2064" y="77"/>
                  <a:pt x="2066" y="77"/>
                </a:cubicBezTo>
                <a:cubicBezTo>
                  <a:pt x="2067" y="77"/>
                  <a:pt x="2069" y="77"/>
                  <a:pt x="2070" y="78"/>
                </a:cubicBezTo>
                <a:cubicBezTo>
                  <a:pt x="2071" y="78"/>
                  <a:pt x="2073" y="78"/>
                  <a:pt x="2074" y="78"/>
                </a:cubicBezTo>
                <a:cubicBezTo>
                  <a:pt x="2076" y="78"/>
                  <a:pt x="2078" y="78"/>
                  <a:pt x="2080" y="78"/>
                </a:cubicBezTo>
                <a:cubicBezTo>
                  <a:pt x="2082" y="78"/>
                  <a:pt x="2083" y="77"/>
                  <a:pt x="2085" y="77"/>
                </a:cubicBezTo>
                <a:cubicBezTo>
                  <a:pt x="2088" y="77"/>
                  <a:pt x="2091" y="76"/>
                  <a:pt x="2094" y="76"/>
                </a:cubicBezTo>
                <a:cubicBezTo>
                  <a:pt x="2096" y="75"/>
                  <a:pt x="2099" y="74"/>
                  <a:pt x="2101" y="73"/>
                </a:cubicBezTo>
                <a:cubicBezTo>
                  <a:pt x="2103" y="72"/>
                  <a:pt x="2105" y="70"/>
                  <a:pt x="2105" y="68"/>
                </a:cubicBezTo>
                <a:cubicBezTo>
                  <a:pt x="2105" y="67"/>
                  <a:pt x="2104" y="67"/>
                  <a:pt x="2104" y="66"/>
                </a:cubicBezTo>
                <a:cubicBezTo>
                  <a:pt x="2103" y="65"/>
                  <a:pt x="2103" y="64"/>
                  <a:pt x="2102" y="64"/>
                </a:cubicBezTo>
                <a:cubicBezTo>
                  <a:pt x="2101" y="63"/>
                  <a:pt x="2099" y="62"/>
                  <a:pt x="2098" y="62"/>
                </a:cubicBezTo>
                <a:cubicBezTo>
                  <a:pt x="2095" y="61"/>
                  <a:pt x="2093" y="60"/>
                  <a:pt x="2091" y="58"/>
                </a:cubicBezTo>
                <a:cubicBezTo>
                  <a:pt x="2090" y="57"/>
                  <a:pt x="2090" y="57"/>
                  <a:pt x="2090" y="56"/>
                </a:cubicBezTo>
                <a:cubicBezTo>
                  <a:pt x="2090" y="55"/>
                  <a:pt x="2091" y="55"/>
                  <a:pt x="2092" y="55"/>
                </a:cubicBezTo>
                <a:cubicBezTo>
                  <a:pt x="2093" y="56"/>
                  <a:pt x="2094" y="57"/>
                  <a:pt x="2095" y="57"/>
                </a:cubicBezTo>
                <a:cubicBezTo>
                  <a:pt x="2097" y="58"/>
                  <a:pt x="2097" y="56"/>
                  <a:pt x="2098" y="55"/>
                </a:cubicBezTo>
                <a:cubicBezTo>
                  <a:pt x="2099" y="54"/>
                  <a:pt x="2101" y="54"/>
                  <a:pt x="2101" y="52"/>
                </a:cubicBezTo>
                <a:cubicBezTo>
                  <a:pt x="2101" y="51"/>
                  <a:pt x="2101" y="50"/>
                  <a:pt x="2101" y="49"/>
                </a:cubicBezTo>
                <a:cubicBezTo>
                  <a:pt x="2100" y="49"/>
                  <a:pt x="2100" y="48"/>
                  <a:pt x="2100" y="47"/>
                </a:cubicBezTo>
                <a:cubicBezTo>
                  <a:pt x="2101" y="46"/>
                  <a:pt x="2101" y="46"/>
                  <a:pt x="2102" y="45"/>
                </a:cubicBezTo>
                <a:cubicBezTo>
                  <a:pt x="2102" y="45"/>
                  <a:pt x="2102" y="44"/>
                  <a:pt x="2102" y="43"/>
                </a:cubicBezTo>
                <a:cubicBezTo>
                  <a:pt x="2102" y="42"/>
                  <a:pt x="2101" y="41"/>
                  <a:pt x="2102" y="39"/>
                </a:cubicBezTo>
                <a:cubicBezTo>
                  <a:pt x="2103" y="39"/>
                  <a:pt x="2104" y="38"/>
                  <a:pt x="2104" y="37"/>
                </a:cubicBezTo>
                <a:cubicBezTo>
                  <a:pt x="2104" y="37"/>
                  <a:pt x="2104" y="36"/>
                  <a:pt x="2104" y="36"/>
                </a:cubicBezTo>
                <a:cubicBezTo>
                  <a:pt x="2105" y="35"/>
                  <a:pt x="2106" y="35"/>
                  <a:pt x="2107" y="34"/>
                </a:cubicBezTo>
                <a:cubicBezTo>
                  <a:pt x="2107" y="32"/>
                  <a:pt x="2105" y="31"/>
                  <a:pt x="2104" y="30"/>
                </a:cubicBezTo>
                <a:cubicBezTo>
                  <a:pt x="2103" y="29"/>
                  <a:pt x="2102" y="29"/>
                  <a:pt x="2101" y="28"/>
                </a:cubicBezTo>
                <a:cubicBezTo>
                  <a:pt x="2100" y="28"/>
                  <a:pt x="2099" y="27"/>
                  <a:pt x="2099" y="27"/>
                </a:cubicBezTo>
                <a:cubicBezTo>
                  <a:pt x="2098" y="27"/>
                  <a:pt x="2098" y="26"/>
                  <a:pt x="2097" y="25"/>
                </a:cubicBezTo>
                <a:cubicBezTo>
                  <a:pt x="2097" y="25"/>
                  <a:pt x="2096" y="25"/>
                  <a:pt x="2095" y="25"/>
                </a:cubicBezTo>
                <a:cubicBezTo>
                  <a:pt x="2095" y="24"/>
                  <a:pt x="2094" y="24"/>
                  <a:pt x="2094" y="24"/>
                </a:cubicBezTo>
                <a:cubicBezTo>
                  <a:pt x="2091" y="21"/>
                  <a:pt x="2089" y="22"/>
                  <a:pt x="2086" y="23"/>
                </a:cubicBezTo>
                <a:cubicBezTo>
                  <a:pt x="2084" y="24"/>
                  <a:pt x="2082" y="23"/>
                  <a:pt x="2080" y="24"/>
                </a:cubicBezTo>
                <a:cubicBezTo>
                  <a:pt x="2078" y="24"/>
                  <a:pt x="2076" y="26"/>
                  <a:pt x="2074" y="26"/>
                </a:cubicBezTo>
                <a:cubicBezTo>
                  <a:pt x="2072" y="26"/>
                  <a:pt x="2070" y="26"/>
                  <a:pt x="2068" y="27"/>
                </a:cubicBezTo>
                <a:cubicBezTo>
                  <a:pt x="2068" y="27"/>
                  <a:pt x="2067" y="28"/>
                  <a:pt x="2067" y="28"/>
                </a:cubicBezTo>
                <a:cubicBezTo>
                  <a:pt x="2066" y="29"/>
                  <a:pt x="2065" y="29"/>
                  <a:pt x="2064" y="30"/>
                </a:cubicBezTo>
                <a:cubicBezTo>
                  <a:pt x="2062" y="32"/>
                  <a:pt x="2060" y="36"/>
                  <a:pt x="2056" y="36"/>
                </a:cubicBezTo>
                <a:cubicBezTo>
                  <a:pt x="2055" y="36"/>
                  <a:pt x="2053" y="37"/>
                  <a:pt x="2053" y="35"/>
                </a:cubicBezTo>
                <a:cubicBezTo>
                  <a:pt x="2053" y="34"/>
                  <a:pt x="2055" y="33"/>
                  <a:pt x="2056" y="32"/>
                </a:cubicBezTo>
                <a:cubicBezTo>
                  <a:pt x="2057" y="31"/>
                  <a:pt x="2057" y="29"/>
                  <a:pt x="2059" y="28"/>
                </a:cubicBezTo>
                <a:cubicBezTo>
                  <a:pt x="2060" y="27"/>
                  <a:pt x="2061" y="27"/>
                  <a:pt x="2062" y="26"/>
                </a:cubicBezTo>
                <a:cubicBezTo>
                  <a:pt x="2063" y="25"/>
                  <a:pt x="2064" y="24"/>
                  <a:pt x="2065" y="24"/>
                </a:cubicBezTo>
                <a:cubicBezTo>
                  <a:pt x="2065" y="23"/>
                  <a:pt x="2069" y="22"/>
                  <a:pt x="2067" y="20"/>
                </a:cubicBezTo>
                <a:cubicBezTo>
                  <a:pt x="2067" y="20"/>
                  <a:pt x="2066" y="20"/>
                  <a:pt x="2065" y="20"/>
                </a:cubicBezTo>
                <a:cubicBezTo>
                  <a:pt x="2065" y="19"/>
                  <a:pt x="2064" y="19"/>
                  <a:pt x="2064" y="19"/>
                </a:cubicBezTo>
                <a:cubicBezTo>
                  <a:pt x="2063" y="18"/>
                  <a:pt x="2062" y="17"/>
                  <a:pt x="2061" y="17"/>
                </a:cubicBezTo>
                <a:cubicBezTo>
                  <a:pt x="2058" y="17"/>
                  <a:pt x="2056" y="16"/>
                  <a:pt x="2053" y="16"/>
                </a:cubicBezTo>
                <a:cubicBezTo>
                  <a:pt x="2051" y="16"/>
                  <a:pt x="2050" y="16"/>
                  <a:pt x="2048" y="16"/>
                </a:cubicBezTo>
                <a:cubicBezTo>
                  <a:pt x="2046" y="17"/>
                  <a:pt x="2044" y="18"/>
                  <a:pt x="2042" y="18"/>
                </a:cubicBezTo>
                <a:close/>
                <a:moveTo>
                  <a:pt x="2102" y="100"/>
                </a:moveTo>
                <a:cubicBezTo>
                  <a:pt x="2101" y="100"/>
                  <a:pt x="2101" y="101"/>
                  <a:pt x="2100" y="102"/>
                </a:cubicBezTo>
                <a:cubicBezTo>
                  <a:pt x="2099" y="103"/>
                  <a:pt x="2097" y="103"/>
                  <a:pt x="2096" y="105"/>
                </a:cubicBezTo>
                <a:cubicBezTo>
                  <a:pt x="2096" y="106"/>
                  <a:pt x="2094" y="107"/>
                  <a:pt x="2094" y="109"/>
                </a:cubicBezTo>
                <a:cubicBezTo>
                  <a:pt x="2093" y="111"/>
                  <a:pt x="2095" y="111"/>
                  <a:pt x="2096" y="111"/>
                </a:cubicBezTo>
                <a:cubicBezTo>
                  <a:pt x="2097" y="112"/>
                  <a:pt x="2098" y="113"/>
                  <a:pt x="2099" y="113"/>
                </a:cubicBezTo>
                <a:cubicBezTo>
                  <a:pt x="2101" y="114"/>
                  <a:pt x="2102" y="113"/>
                  <a:pt x="2104" y="113"/>
                </a:cubicBezTo>
                <a:cubicBezTo>
                  <a:pt x="2105" y="113"/>
                  <a:pt x="2106" y="112"/>
                  <a:pt x="2108" y="112"/>
                </a:cubicBezTo>
                <a:cubicBezTo>
                  <a:pt x="2109" y="111"/>
                  <a:pt x="2111" y="111"/>
                  <a:pt x="2112" y="110"/>
                </a:cubicBezTo>
                <a:cubicBezTo>
                  <a:pt x="2114" y="110"/>
                  <a:pt x="2115" y="109"/>
                  <a:pt x="2116" y="108"/>
                </a:cubicBezTo>
                <a:cubicBezTo>
                  <a:pt x="2119" y="107"/>
                  <a:pt x="2122" y="107"/>
                  <a:pt x="2125" y="106"/>
                </a:cubicBezTo>
                <a:cubicBezTo>
                  <a:pt x="2128" y="104"/>
                  <a:pt x="2130" y="102"/>
                  <a:pt x="2134" y="102"/>
                </a:cubicBezTo>
                <a:cubicBezTo>
                  <a:pt x="2134" y="102"/>
                  <a:pt x="2135" y="102"/>
                  <a:pt x="2136" y="102"/>
                </a:cubicBezTo>
                <a:cubicBezTo>
                  <a:pt x="2137" y="102"/>
                  <a:pt x="2137" y="103"/>
                  <a:pt x="2138" y="103"/>
                </a:cubicBezTo>
                <a:cubicBezTo>
                  <a:pt x="2140" y="103"/>
                  <a:pt x="2141" y="102"/>
                  <a:pt x="2142" y="102"/>
                </a:cubicBezTo>
                <a:cubicBezTo>
                  <a:pt x="2143" y="102"/>
                  <a:pt x="2144" y="103"/>
                  <a:pt x="2145" y="103"/>
                </a:cubicBezTo>
                <a:cubicBezTo>
                  <a:pt x="2146" y="103"/>
                  <a:pt x="2147" y="103"/>
                  <a:pt x="2148" y="102"/>
                </a:cubicBezTo>
                <a:cubicBezTo>
                  <a:pt x="2149" y="102"/>
                  <a:pt x="2150" y="102"/>
                  <a:pt x="2152" y="102"/>
                </a:cubicBezTo>
                <a:cubicBezTo>
                  <a:pt x="2154" y="102"/>
                  <a:pt x="2159" y="102"/>
                  <a:pt x="2160" y="104"/>
                </a:cubicBezTo>
                <a:cubicBezTo>
                  <a:pt x="2161" y="104"/>
                  <a:pt x="2162" y="104"/>
                  <a:pt x="2162" y="103"/>
                </a:cubicBezTo>
                <a:cubicBezTo>
                  <a:pt x="2164" y="102"/>
                  <a:pt x="2165" y="100"/>
                  <a:pt x="2167" y="100"/>
                </a:cubicBezTo>
                <a:cubicBezTo>
                  <a:pt x="2168" y="100"/>
                  <a:pt x="2169" y="101"/>
                  <a:pt x="2171" y="101"/>
                </a:cubicBezTo>
                <a:cubicBezTo>
                  <a:pt x="2172" y="101"/>
                  <a:pt x="2174" y="100"/>
                  <a:pt x="2175" y="99"/>
                </a:cubicBezTo>
                <a:cubicBezTo>
                  <a:pt x="2177" y="99"/>
                  <a:pt x="2179" y="99"/>
                  <a:pt x="2181" y="99"/>
                </a:cubicBezTo>
                <a:cubicBezTo>
                  <a:pt x="2182" y="99"/>
                  <a:pt x="2185" y="100"/>
                  <a:pt x="2186" y="99"/>
                </a:cubicBezTo>
                <a:cubicBezTo>
                  <a:pt x="2187" y="99"/>
                  <a:pt x="2188" y="98"/>
                  <a:pt x="2189" y="97"/>
                </a:cubicBezTo>
                <a:cubicBezTo>
                  <a:pt x="2190" y="97"/>
                  <a:pt x="2190" y="97"/>
                  <a:pt x="2191" y="97"/>
                </a:cubicBezTo>
                <a:cubicBezTo>
                  <a:pt x="2193" y="97"/>
                  <a:pt x="2196" y="95"/>
                  <a:pt x="2197" y="96"/>
                </a:cubicBezTo>
                <a:cubicBezTo>
                  <a:pt x="2199" y="96"/>
                  <a:pt x="2200" y="97"/>
                  <a:pt x="2201" y="97"/>
                </a:cubicBezTo>
                <a:cubicBezTo>
                  <a:pt x="2203" y="97"/>
                  <a:pt x="2204" y="96"/>
                  <a:pt x="2205" y="96"/>
                </a:cubicBezTo>
                <a:cubicBezTo>
                  <a:pt x="2207" y="95"/>
                  <a:pt x="2208" y="93"/>
                  <a:pt x="2209" y="92"/>
                </a:cubicBezTo>
                <a:cubicBezTo>
                  <a:pt x="2211" y="90"/>
                  <a:pt x="2213" y="90"/>
                  <a:pt x="2215" y="89"/>
                </a:cubicBezTo>
                <a:cubicBezTo>
                  <a:pt x="2216" y="87"/>
                  <a:pt x="2215" y="86"/>
                  <a:pt x="2214" y="84"/>
                </a:cubicBezTo>
                <a:cubicBezTo>
                  <a:pt x="2214" y="84"/>
                  <a:pt x="2214" y="83"/>
                  <a:pt x="2213" y="82"/>
                </a:cubicBezTo>
                <a:cubicBezTo>
                  <a:pt x="2213" y="82"/>
                  <a:pt x="2212" y="81"/>
                  <a:pt x="2212" y="80"/>
                </a:cubicBezTo>
                <a:cubicBezTo>
                  <a:pt x="2211" y="79"/>
                  <a:pt x="2212" y="77"/>
                  <a:pt x="2211" y="76"/>
                </a:cubicBezTo>
                <a:cubicBezTo>
                  <a:pt x="2210" y="75"/>
                  <a:pt x="2208" y="75"/>
                  <a:pt x="2207" y="75"/>
                </a:cubicBezTo>
                <a:cubicBezTo>
                  <a:pt x="2204" y="75"/>
                  <a:pt x="2201" y="74"/>
                  <a:pt x="2198" y="74"/>
                </a:cubicBezTo>
                <a:cubicBezTo>
                  <a:pt x="2197" y="74"/>
                  <a:pt x="2197" y="74"/>
                  <a:pt x="2197" y="73"/>
                </a:cubicBezTo>
                <a:cubicBezTo>
                  <a:pt x="2197" y="72"/>
                  <a:pt x="2198" y="73"/>
                  <a:pt x="2197" y="71"/>
                </a:cubicBezTo>
                <a:cubicBezTo>
                  <a:pt x="2197" y="70"/>
                  <a:pt x="2197" y="69"/>
                  <a:pt x="2195" y="68"/>
                </a:cubicBezTo>
                <a:cubicBezTo>
                  <a:pt x="2193" y="68"/>
                  <a:pt x="2191" y="69"/>
                  <a:pt x="2189" y="68"/>
                </a:cubicBezTo>
                <a:cubicBezTo>
                  <a:pt x="2188" y="68"/>
                  <a:pt x="2185" y="67"/>
                  <a:pt x="2186" y="65"/>
                </a:cubicBezTo>
                <a:cubicBezTo>
                  <a:pt x="2186" y="65"/>
                  <a:pt x="2187" y="65"/>
                  <a:pt x="2187" y="64"/>
                </a:cubicBezTo>
                <a:cubicBezTo>
                  <a:pt x="2187" y="63"/>
                  <a:pt x="2186" y="63"/>
                  <a:pt x="2186" y="62"/>
                </a:cubicBezTo>
                <a:cubicBezTo>
                  <a:pt x="2183" y="61"/>
                  <a:pt x="2179" y="62"/>
                  <a:pt x="2175" y="61"/>
                </a:cubicBezTo>
                <a:cubicBezTo>
                  <a:pt x="2173" y="61"/>
                  <a:pt x="2172" y="61"/>
                  <a:pt x="2170" y="62"/>
                </a:cubicBezTo>
                <a:cubicBezTo>
                  <a:pt x="2168" y="63"/>
                  <a:pt x="2167" y="63"/>
                  <a:pt x="2165" y="63"/>
                </a:cubicBezTo>
                <a:cubicBezTo>
                  <a:pt x="2164" y="63"/>
                  <a:pt x="2162" y="65"/>
                  <a:pt x="2161" y="64"/>
                </a:cubicBezTo>
                <a:cubicBezTo>
                  <a:pt x="2160" y="63"/>
                  <a:pt x="2161" y="60"/>
                  <a:pt x="2161" y="60"/>
                </a:cubicBezTo>
                <a:cubicBezTo>
                  <a:pt x="2162" y="59"/>
                  <a:pt x="2162" y="58"/>
                  <a:pt x="2162" y="58"/>
                </a:cubicBezTo>
                <a:cubicBezTo>
                  <a:pt x="2163" y="57"/>
                  <a:pt x="2164" y="57"/>
                  <a:pt x="2164" y="57"/>
                </a:cubicBezTo>
                <a:cubicBezTo>
                  <a:pt x="2165" y="56"/>
                  <a:pt x="2165" y="56"/>
                  <a:pt x="2166" y="55"/>
                </a:cubicBezTo>
                <a:cubicBezTo>
                  <a:pt x="2167" y="55"/>
                  <a:pt x="2167" y="55"/>
                  <a:pt x="2168" y="55"/>
                </a:cubicBezTo>
                <a:cubicBezTo>
                  <a:pt x="2170" y="54"/>
                  <a:pt x="2168" y="53"/>
                  <a:pt x="2167" y="53"/>
                </a:cubicBezTo>
                <a:cubicBezTo>
                  <a:pt x="2166" y="53"/>
                  <a:pt x="2164" y="52"/>
                  <a:pt x="2163" y="52"/>
                </a:cubicBezTo>
                <a:cubicBezTo>
                  <a:pt x="2162" y="51"/>
                  <a:pt x="2161" y="50"/>
                  <a:pt x="2159" y="50"/>
                </a:cubicBezTo>
                <a:cubicBezTo>
                  <a:pt x="2158" y="50"/>
                  <a:pt x="2157" y="50"/>
                  <a:pt x="2155" y="50"/>
                </a:cubicBezTo>
                <a:cubicBezTo>
                  <a:pt x="2154" y="49"/>
                  <a:pt x="2154" y="49"/>
                  <a:pt x="2153" y="49"/>
                </a:cubicBezTo>
                <a:cubicBezTo>
                  <a:pt x="2152" y="50"/>
                  <a:pt x="2152" y="50"/>
                  <a:pt x="2152" y="51"/>
                </a:cubicBezTo>
                <a:cubicBezTo>
                  <a:pt x="2152" y="52"/>
                  <a:pt x="2151" y="53"/>
                  <a:pt x="2151" y="53"/>
                </a:cubicBezTo>
                <a:cubicBezTo>
                  <a:pt x="2150" y="54"/>
                  <a:pt x="2151" y="54"/>
                  <a:pt x="2150" y="55"/>
                </a:cubicBezTo>
                <a:cubicBezTo>
                  <a:pt x="2150" y="56"/>
                  <a:pt x="2149" y="57"/>
                  <a:pt x="2149" y="57"/>
                </a:cubicBezTo>
                <a:cubicBezTo>
                  <a:pt x="2148" y="58"/>
                  <a:pt x="2148" y="57"/>
                  <a:pt x="2147" y="57"/>
                </a:cubicBezTo>
                <a:cubicBezTo>
                  <a:pt x="2145" y="57"/>
                  <a:pt x="2145" y="56"/>
                  <a:pt x="2144" y="54"/>
                </a:cubicBezTo>
                <a:cubicBezTo>
                  <a:pt x="2143" y="53"/>
                  <a:pt x="2142" y="52"/>
                  <a:pt x="2140" y="52"/>
                </a:cubicBezTo>
                <a:cubicBezTo>
                  <a:pt x="2139" y="52"/>
                  <a:pt x="2139" y="52"/>
                  <a:pt x="2138" y="52"/>
                </a:cubicBezTo>
                <a:cubicBezTo>
                  <a:pt x="2136" y="53"/>
                  <a:pt x="2134" y="54"/>
                  <a:pt x="2133" y="56"/>
                </a:cubicBezTo>
                <a:cubicBezTo>
                  <a:pt x="2132" y="57"/>
                  <a:pt x="2132" y="58"/>
                  <a:pt x="2131" y="58"/>
                </a:cubicBezTo>
                <a:cubicBezTo>
                  <a:pt x="2130" y="59"/>
                  <a:pt x="2128" y="61"/>
                  <a:pt x="2128" y="63"/>
                </a:cubicBezTo>
                <a:cubicBezTo>
                  <a:pt x="2129" y="63"/>
                  <a:pt x="2129" y="63"/>
                  <a:pt x="2129" y="64"/>
                </a:cubicBezTo>
                <a:cubicBezTo>
                  <a:pt x="2129" y="64"/>
                  <a:pt x="2129" y="64"/>
                  <a:pt x="2129" y="64"/>
                </a:cubicBezTo>
                <a:cubicBezTo>
                  <a:pt x="2130" y="65"/>
                  <a:pt x="2130" y="65"/>
                  <a:pt x="2130" y="66"/>
                </a:cubicBezTo>
                <a:cubicBezTo>
                  <a:pt x="2130" y="68"/>
                  <a:pt x="2128" y="67"/>
                  <a:pt x="2127" y="67"/>
                </a:cubicBezTo>
                <a:cubicBezTo>
                  <a:pt x="2125" y="68"/>
                  <a:pt x="2124" y="70"/>
                  <a:pt x="2124" y="72"/>
                </a:cubicBezTo>
                <a:cubicBezTo>
                  <a:pt x="2124" y="72"/>
                  <a:pt x="2124" y="72"/>
                  <a:pt x="2124" y="73"/>
                </a:cubicBezTo>
                <a:cubicBezTo>
                  <a:pt x="2124" y="73"/>
                  <a:pt x="2123" y="74"/>
                  <a:pt x="2123" y="74"/>
                </a:cubicBezTo>
                <a:cubicBezTo>
                  <a:pt x="2122" y="75"/>
                  <a:pt x="2122" y="76"/>
                  <a:pt x="2123" y="76"/>
                </a:cubicBezTo>
                <a:cubicBezTo>
                  <a:pt x="2124" y="77"/>
                  <a:pt x="2124" y="77"/>
                  <a:pt x="2125" y="78"/>
                </a:cubicBezTo>
                <a:cubicBezTo>
                  <a:pt x="2126" y="78"/>
                  <a:pt x="2126" y="78"/>
                  <a:pt x="2127" y="79"/>
                </a:cubicBezTo>
                <a:cubicBezTo>
                  <a:pt x="2127" y="79"/>
                  <a:pt x="2127" y="79"/>
                  <a:pt x="2127" y="79"/>
                </a:cubicBezTo>
                <a:cubicBezTo>
                  <a:pt x="2127" y="79"/>
                  <a:pt x="2125" y="79"/>
                  <a:pt x="2125" y="78"/>
                </a:cubicBezTo>
                <a:cubicBezTo>
                  <a:pt x="2124" y="78"/>
                  <a:pt x="2124" y="78"/>
                  <a:pt x="2123" y="78"/>
                </a:cubicBezTo>
                <a:cubicBezTo>
                  <a:pt x="2123" y="77"/>
                  <a:pt x="2122" y="77"/>
                  <a:pt x="2121" y="77"/>
                </a:cubicBezTo>
                <a:cubicBezTo>
                  <a:pt x="2120" y="77"/>
                  <a:pt x="2120" y="77"/>
                  <a:pt x="2119" y="77"/>
                </a:cubicBezTo>
                <a:cubicBezTo>
                  <a:pt x="2118" y="77"/>
                  <a:pt x="2116" y="78"/>
                  <a:pt x="2115" y="78"/>
                </a:cubicBezTo>
                <a:cubicBezTo>
                  <a:pt x="2113" y="79"/>
                  <a:pt x="2113" y="81"/>
                  <a:pt x="2112" y="82"/>
                </a:cubicBezTo>
                <a:cubicBezTo>
                  <a:pt x="2111" y="83"/>
                  <a:pt x="2111" y="83"/>
                  <a:pt x="2110" y="84"/>
                </a:cubicBezTo>
                <a:cubicBezTo>
                  <a:pt x="2110" y="85"/>
                  <a:pt x="2109" y="86"/>
                  <a:pt x="2109" y="87"/>
                </a:cubicBezTo>
                <a:cubicBezTo>
                  <a:pt x="2108" y="88"/>
                  <a:pt x="2108" y="89"/>
                  <a:pt x="2108" y="90"/>
                </a:cubicBezTo>
                <a:cubicBezTo>
                  <a:pt x="2107" y="91"/>
                  <a:pt x="2107" y="92"/>
                  <a:pt x="2107" y="92"/>
                </a:cubicBezTo>
                <a:cubicBezTo>
                  <a:pt x="2106" y="94"/>
                  <a:pt x="2106" y="96"/>
                  <a:pt x="2104" y="98"/>
                </a:cubicBezTo>
                <a:cubicBezTo>
                  <a:pt x="2104" y="99"/>
                  <a:pt x="2103" y="99"/>
                  <a:pt x="2102" y="100"/>
                </a:cubicBezTo>
                <a:close/>
                <a:moveTo>
                  <a:pt x="1237" y="19"/>
                </a:moveTo>
                <a:cubicBezTo>
                  <a:pt x="1237" y="19"/>
                  <a:pt x="1237" y="19"/>
                  <a:pt x="1238" y="19"/>
                </a:cubicBezTo>
                <a:cubicBezTo>
                  <a:pt x="1239" y="20"/>
                  <a:pt x="1238" y="20"/>
                  <a:pt x="1239" y="20"/>
                </a:cubicBezTo>
                <a:cubicBezTo>
                  <a:pt x="1240" y="20"/>
                  <a:pt x="1241" y="20"/>
                  <a:pt x="1242" y="20"/>
                </a:cubicBezTo>
                <a:cubicBezTo>
                  <a:pt x="1244" y="19"/>
                  <a:pt x="1247" y="19"/>
                  <a:pt x="1249" y="20"/>
                </a:cubicBezTo>
                <a:cubicBezTo>
                  <a:pt x="1250" y="20"/>
                  <a:pt x="1251" y="21"/>
                  <a:pt x="1252" y="21"/>
                </a:cubicBezTo>
                <a:cubicBezTo>
                  <a:pt x="1253" y="21"/>
                  <a:pt x="1254" y="21"/>
                  <a:pt x="1255" y="21"/>
                </a:cubicBezTo>
                <a:cubicBezTo>
                  <a:pt x="1256" y="21"/>
                  <a:pt x="1259" y="21"/>
                  <a:pt x="1260" y="20"/>
                </a:cubicBezTo>
                <a:cubicBezTo>
                  <a:pt x="1260" y="20"/>
                  <a:pt x="1260" y="19"/>
                  <a:pt x="1260" y="19"/>
                </a:cubicBezTo>
                <a:cubicBezTo>
                  <a:pt x="1260" y="19"/>
                  <a:pt x="1260" y="18"/>
                  <a:pt x="1261" y="18"/>
                </a:cubicBezTo>
                <a:cubicBezTo>
                  <a:pt x="1261" y="17"/>
                  <a:pt x="1261" y="17"/>
                  <a:pt x="1261" y="16"/>
                </a:cubicBezTo>
                <a:cubicBezTo>
                  <a:pt x="1261" y="15"/>
                  <a:pt x="1261" y="11"/>
                  <a:pt x="1262" y="12"/>
                </a:cubicBezTo>
                <a:cubicBezTo>
                  <a:pt x="1262" y="13"/>
                  <a:pt x="1263" y="14"/>
                  <a:pt x="1264" y="15"/>
                </a:cubicBezTo>
                <a:cubicBezTo>
                  <a:pt x="1265" y="16"/>
                  <a:pt x="1266" y="16"/>
                  <a:pt x="1266" y="16"/>
                </a:cubicBezTo>
                <a:cubicBezTo>
                  <a:pt x="1267" y="17"/>
                  <a:pt x="1267" y="17"/>
                  <a:pt x="1268" y="18"/>
                </a:cubicBezTo>
                <a:cubicBezTo>
                  <a:pt x="1269" y="18"/>
                  <a:pt x="1271" y="17"/>
                  <a:pt x="1272" y="19"/>
                </a:cubicBezTo>
                <a:cubicBezTo>
                  <a:pt x="1273" y="19"/>
                  <a:pt x="1273" y="20"/>
                  <a:pt x="1274" y="20"/>
                </a:cubicBezTo>
                <a:cubicBezTo>
                  <a:pt x="1275" y="20"/>
                  <a:pt x="1276" y="20"/>
                  <a:pt x="1277" y="20"/>
                </a:cubicBezTo>
                <a:cubicBezTo>
                  <a:pt x="1277" y="19"/>
                  <a:pt x="1277" y="19"/>
                  <a:pt x="1277" y="19"/>
                </a:cubicBezTo>
                <a:cubicBezTo>
                  <a:pt x="1277" y="18"/>
                  <a:pt x="1277" y="18"/>
                  <a:pt x="1278" y="18"/>
                </a:cubicBezTo>
                <a:cubicBezTo>
                  <a:pt x="1278" y="18"/>
                  <a:pt x="1279" y="18"/>
                  <a:pt x="1279" y="17"/>
                </a:cubicBezTo>
                <a:cubicBezTo>
                  <a:pt x="1279" y="16"/>
                  <a:pt x="1278" y="15"/>
                  <a:pt x="1279" y="15"/>
                </a:cubicBezTo>
                <a:cubicBezTo>
                  <a:pt x="1279" y="15"/>
                  <a:pt x="1280" y="15"/>
                  <a:pt x="1280" y="15"/>
                </a:cubicBezTo>
                <a:cubicBezTo>
                  <a:pt x="1281" y="15"/>
                  <a:pt x="1281" y="15"/>
                  <a:pt x="1281" y="15"/>
                </a:cubicBezTo>
                <a:cubicBezTo>
                  <a:pt x="1283" y="14"/>
                  <a:pt x="1284" y="16"/>
                  <a:pt x="1286" y="16"/>
                </a:cubicBezTo>
                <a:cubicBezTo>
                  <a:pt x="1288" y="16"/>
                  <a:pt x="1286" y="14"/>
                  <a:pt x="1286" y="13"/>
                </a:cubicBezTo>
                <a:cubicBezTo>
                  <a:pt x="1285" y="12"/>
                  <a:pt x="1285" y="12"/>
                  <a:pt x="1284" y="11"/>
                </a:cubicBezTo>
                <a:cubicBezTo>
                  <a:pt x="1284" y="11"/>
                  <a:pt x="1283" y="11"/>
                  <a:pt x="1283" y="10"/>
                </a:cubicBezTo>
                <a:cubicBezTo>
                  <a:pt x="1285" y="10"/>
                  <a:pt x="1286" y="10"/>
                  <a:pt x="1287" y="9"/>
                </a:cubicBezTo>
                <a:cubicBezTo>
                  <a:pt x="1288" y="9"/>
                  <a:pt x="1288" y="9"/>
                  <a:pt x="1288" y="8"/>
                </a:cubicBezTo>
                <a:cubicBezTo>
                  <a:pt x="1289" y="8"/>
                  <a:pt x="1290" y="9"/>
                  <a:pt x="1290" y="9"/>
                </a:cubicBezTo>
                <a:cubicBezTo>
                  <a:pt x="1293" y="9"/>
                  <a:pt x="1296" y="7"/>
                  <a:pt x="1299" y="8"/>
                </a:cubicBezTo>
                <a:cubicBezTo>
                  <a:pt x="1299" y="9"/>
                  <a:pt x="1303" y="10"/>
                  <a:pt x="1302" y="8"/>
                </a:cubicBezTo>
                <a:cubicBezTo>
                  <a:pt x="1302" y="7"/>
                  <a:pt x="1300" y="6"/>
                  <a:pt x="1299" y="6"/>
                </a:cubicBezTo>
                <a:cubicBezTo>
                  <a:pt x="1298" y="5"/>
                  <a:pt x="1296" y="5"/>
                  <a:pt x="1295" y="4"/>
                </a:cubicBezTo>
                <a:cubicBezTo>
                  <a:pt x="1293" y="4"/>
                  <a:pt x="1292" y="3"/>
                  <a:pt x="1290" y="3"/>
                </a:cubicBezTo>
                <a:cubicBezTo>
                  <a:pt x="1288" y="3"/>
                  <a:pt x="1286" y="3"/>
                  <a:pt x="1283" y="2"/>
                </a:cubicBezTo>
                <a:cubicBezTo>
                  <a:pt x="1281" y="2"/>
                  <a:pt x="1280" y="2"/>
                  <a:pt x="1278" y="2"/>
                </a:cubicBezTo>
                <a:cubicBezTo>
                  <a:pt x="1275" y="2"/>
                  <a:pt x="1272" y="2"/>
                  <a:pt x="1269" y="2"/>
                </a:cubicBezTo>
                <a:cubicBezTo>
                  <a:pt x="1261" y="2"/>
                  <a:pt x="1261" y="2"/>
                  <a:pt x="1261" y="2"/>
                </a:cubicBezTo>
                <a:cubicBezTo>
                  <a:pt x="1260" y="2"/>
                  <a:pt x="1260" y="2"/>
                  <a:pt x="1259" y="2"/>
                </a:cubicBezTo>
                <a:cubicBezTo>
                  <a:pt x="1258" y="2"/>
                  <a:pt x="1259" y="3"/>
                  <a:pt x="1259" y="3"/>
                </a:cubicBezTo>
                <a:cubicBezTo>
                  <a:pt x="1260" y="4"/>
                  <a:pt x="1259" y="4"/>
                  <a:pt x="1259" y="5"/>
                </a:cubicBezTo>
                <a:cubicBezTo>
                  <a:pt x="1259" y="6"/>
                  <a:pt x="1260" y="6"/>
                  <a:pt x="1260" y="6"/>
                </a:cubicBezTo>
                <a:cubicBezTo>
                  <a:pt x="1261" y="7"/>
                  <a:pt x="1260" y="8"/>
                  <a:pt x="1259" y="8"/>
                </a:cubicBezTo>
                <a:cubicBezTo>
                  <a:pt x="1258" y="8"/>
                  <a:pt x="1257" y="7"/>
                  <a:pt x="1255" y="7"/>
                </a:cubicBezTo>
                <a:cubicBezTo>
                  <a:pt x="1254" y="7"/>
                  <a:pt x="1252" y="7"/>
                  <a:pt x="1251" y="7"/>
                </a:cubicBezTo>
                <a:cubicBezTo>
                  <a:pt x="1249" y="7"/>
                  <a:pt x="1248" y="8"/>
                  <a:pt x="1246" y="8"/>
                </a:cubicBezTo>
                <a:cubicBezTo>
                  <a:pt x="1246" y="9"/>
                  <a:pt x="1245" y="8"/>
                  <a:pt x="1244" y="8"/>
                </a:cubicBezTo>
                <a:cubicBezTo>
                  <a:pt x="1244" y="8"/>
                  <a:pt x="1243" y="9"/>
                  <a:pt x="1242" y="9"/>
                </a:cubicBezTo>
                <a:cubicBezTo>
                  <a:pt x="1240" y="10"/>
                  <a:pt x="1240" y="11"/>
                  <a:pt x="1239" y="13"/>
                </a:cubicBezTo>
                <a:cubicBezTo>
                  <a:pt x="1238" y="14"/>
                  <a:pt x="1237" y="15"/>
                  <a:pt x="1237" y="16"/>
                </a:cubicBezTo>
                <a:cubicBezTo>
                  <a:pt x="1236" y="16"/>
                  <a:pt x="1235" y="18"/>
                  <a:pt x="1236" y="19"/>
                </a:cubicBezTo>
                <a:cubicBezTo>
                  <a:pt x="1236" y="20"/>
                  <a:pt x="1236" y="19"/>
                  <a:pt x="1237" y="19"/>
                </a:cubicBezTo>
                <a:close/>
                <a:moveTo>
                  <a:pt x="1313" y="4"/>
                </a:moveTo>
                <a:cubicBezTo>
                  <a:pt x="1315" y="4"/>
                  <a:pt x="1316" y="4"/>
                  <a:pt x="1318" y="4"/>
                </a:cubicBezTo>
                <a:cubicBezTo>
                  <a:pt x="1308" y="2"/>
                  <a:pt x="1308" y="2"/>
                  <a:pt x="1308" y="2"/>
                </a:cubicBezTo>
                <a:cubicBezTo>
                  <a:pt x="1309" y="2"/>
                  <a:pt x="1309" y="3"/>
                  <a:pt x="1310" y="4"/>
                </a:cubicBezTo>
                <a:cubicBezTo>
                  <a:pt x="1311" y="5"/>
                  <a:pt x="1312" y="4"/>
                  <a:pt x="1313" y="4"/>
                </a:cubicBezTo>
                <a:close/>
                <a:moveTo>
                  <a:pt x="1938" y="10"/>
                </a:moveTo>
                <a:cubicBezTo>
                  <a:pt x="1939" y="10"/>
                  <a:pt x="1941" y="10"/>
                  <a:pt x="1942" y="10"/>
                </a:cubicBezTo>
                <a:cubicBezTo>
                  <a:pt x="1948" y="9"/>
                  <a:pt x="1954" y="10"/>
                  <a:pt x="1960" y="10"/>
                </a:cubicBezTo>
                <a:cubicBezTo>
                  <a:pt x="1961" y="10"/>
                  <a:pt x="1963" y="9"/>
                  <a:pt x="1964" y="9"/>
                </a:cubicBezTo>
                <a:cubicBezTo>
                  <a:pt x="1966" y="9"/>
                  <a:pt x="1967" y="10"/>
                  <a:pt x="1969" y="10"/>
                </a:cubicBezTo>
                <a:cubicBezTo>
                  <a:pt x="1970" y="10"/>
                  <a:pt x="1973" y="9"/>
                  <a:pt x="1973" y="10"/>
                </a:cubicBezTo>
                <a:cubicBezTo>
                  <a:pt x="1974" y="11"/>
                  <a:pt x="1970" y="11"/>
                  <a:pt x="1969" y="11"/>
                </a:cubicBezTo>
                <a:cubicBezTo>
                  <a:pt x="1968" y="11"/>
                  <a:pt x="1967" y="11"/>
                  <a:pt x="1965" y="11"/>
                </a:cubicBezTo>
                <a:cubicBezTo>
                  <a:pt x="1964" y="11"/>
                  <a:pt x="1962" y="12"/>
                  <a:pt x="1961" y="12"/>
                </a:cubicBezTo>
                <a:cubicBezTo>
                  <a:pt x="1959" y="11"/>
                  <a:pt x="1955" y="10"/>
                  <a:pt x="1952" y="11"/>
                </a:cubicBezTo>
                <a:cubicBezTo>
                  <a:pt x="1952" y="12"/>
                  <a:pt x="1954" y="12"/>
                  <a:pt x="1955" y="13"/>
                </a:cubicBezTo>
                <a:cubicBezTo>
                  <a:pt x="1955" y="13"/>
                  <a:pt x="1955" y="13"/>
                  <a:pt x="1956" y="14"/>
                </a:cubicBezTo>
                <a:cubicBezTo>
                  <a:pt x="1956" y="14"/>
                  <a:pt x="1957" y="14"/>
                  <a:pt x="1957" y="14"/>
                </a:cubicBezTo>
                <a:cubicBezTo>
                  <a:pt x="1958" y="14"/>
                  <a:pt x="1959" y="14"/>
                  <a:pt x="1960" y="15"/>
                </a:cubicBezTo>
                <a:cubicBezTo>
                  <a:pt x="1961" y="15"/>
                  <a:pt x="1962" y="15"/>
                  <a:pt x="1963" y="15"/>
                </a:cubicBezTo>
                <a:cubicBezTo>
                  <a:pt x="1964" y="16"/>
                  <a:pt x="1963" y="16"/>
                  <a:pt x="1963" y="16"/>
                </a:cubicBezTo>
                <a:cubicBezTo>
                  <a:pt x="1962" y="16"/>
                  <a:pt x="1961" y="16"/>
                  <a:pt x="1961" y="16"/>
                </a:cubicBezTo>
                <a:cubicBezTo>
                  <a:pt x="1959" y="15"/>
                  <a:pt x="1958" y="15"/>
                  <a:pt x="1957" y="15"/>
                </a:cubicBezTo>
                <a:cubicBezTo>
                  <a:pt x="1956" y="15"/>
                  <a:pt x="1955" y="15"/>
                  <a:pt x="1956" y="16"/>
                </a:cubicBezTo>
                <a:cubicBezTo>
                  <a:pt x="1956" y="16"/>
                  <a:pt x="1957" y="16"/>
                  <a:pt x="1957" y="16"/>
                </a:cubicBezTo>
                <a:cubicBezTo>
                  <a:pt x="1959" y="16"/>
                  <a:pt x="1960" y="16"/>
                  <a:pt x="1962" y="17"/>
                </a:cubicBezTo>
                <a:cubicBezTo>
                  <a:pt x="1964" y="19"/>
                  <a:pt x="1968" y="17"/>
                  <a:pt x="1970" y="20"/>
                </a:cubicBezTo>
                <a:cubicBezTo>
                  <a:pt x="1970" y="20"/>
                  <a:pt x="1970" y="21"/>
                  <a:pt x="1971" y="21"/>
                </a:cubicBezTo>
                <a:cubicBezTo>
                  <a:pt x="1971" y="22"/>
                  <a:pt x="1972" y="22"/>
                  <a:pt x="1973" y="22"/>
                </a:cubicBezTo>
                <a:cubicBezTo>
                  <a:pt x="1974" y="22"/>
                  <a:pt x="1976" y="23"/>
                  <a:pt x="1977" y="23"/>
                </a:cubicBezTo>
                <a:cubicBezTo>
                  <a:pt x="1980" y="24"/>
                  <a:pt x="1983" y="24"/>
                  <a:pt x="1986" y="23"/>
                </a:cubicBezTo>
                <a:cubicBezTo>
                  <a:pt x="1989" y="23"/>
                  <a:pt x="1992" y="21"/>
                  <a:pt x="1994" y="21"/>
                </a:cubicBezTo>
                <a:cubicBezTo>
                  <a:pt x="1996" y="21"/>
                  <a:pt x="1997" y="21"/>
                  <a:pt x="1998" y="21"/>
                </a:cubicBezTo>
                <a:cubicBezTo>
                  <a:pt x="1999" y="20"/>
                  <a:pt x="2000" y="19"/>
                  <a:pt x="2002" y="19"/>
                </a:cubicBezTo>
                <a:cubicBezTo>
                  <a:pt x="2003" y="19"/>
                  <a:pt x="2005" y="19"/>
                  <a:pt x="2006" y="19"/>
                </a:cubicBezTo>
                <a:cubicBezTo>
                  <a:pt x="2009" y="18"/>
                  <a:pt x="2012" y="16"/>
                  <a:pt x="2015" y="16"/>
                </a:cubicBezTo>
                <a:cubicBezTo>
                  <a:pt x="2017" y="16"/>
                  <a:pt x="2019" y="16"/>
                  <a:pt x="2021" y="15"/>
                </a:cubicBezTo>
                <a:cubicBezTo>
                  <a:pt x="2022" y="15"/>
                  <a:pt x="2024" y="14"/>
                  <a:pt x="2026" y="14"/>
                </a:cubicBezTo>
                <a:cubicBezTo>
                  <a:pt x="2030" y="13"/>
                  <a:pt x="2034" y="13"/>
                  <a:pt x="2038" y="14"/>
                </a:cubicBezTo>
                <a:cubicBezTo>
                  <a:pt x="2039" y="14"/>
                  <a:pt x="2041" y="14"/>
                  <a:pt x="2042" y="14"/>
                </a:cubicBezTo>
                <a:cubicBezTo>
                  <a:pt x="2044" y="13"/>
                  <a:pt x="2046" y="14"/>
                  <a:pt x="2047" y="13"/>
                </a:cubicBezTo>
                <a:cubicBezTo>
                  <a:pt x="2049" y="13"/>
                  <a:pt x="2050" y="12"/>
                  <a:pt x="2050" y="10"/>
                </a:cubicBezTo>
                <a:cubicBezTo>
                  <a:pt x="2051" y="9"/>
                  <a:pt x="2051" y="7"/>
                  <a:pt x="2051" y="5"/>
                </a:cubicBezTo>
                <a:cubicBezTo>
                  <a:pt x="2051" y="4"/>
                  <a:pt x="2050" y="4"/>
                  <a:pt x="2050" y="3"/>
                </a:cubicBezTo>
                <a:cubicBezTo>
                  <a:pt x="1949" y="2"/>
                  <a:pt x="1949" y="2"/>
                  <a:pt x="1949" y="2"/>
                </a:cubicBezTo>
                <a:cubicBezTo>
                  <a:pt x="1948" y="3"/>
                  <a:pt x="1948" y="2"/>
                  <a:pt x="1947" y="2"/>
                </a:cubicBezTo>
                <a:cubicBezTo>
                  <a:pt x="1946" y="2"/>
                  <a:pt x="1947" y="3"/>
                  <a:pt x="1947" y="3"/>
                </a:cubicBezTo>
                <a:cubicBezTo>
                  <a:pt x="1947" y="3"/>
                  <a:pt x="1947" y="4"/>
                  <a:pt x="1947" y="4"/>
                </a:cubicBezTo>
                <a:cubicBezTo>
                  <a:pt x="1948" y="4"/>
                  <a:pt x="1948" y="4"/>
                  <a:pt x="1948" y="5"/>
                </a:cubicBezTo>
                <a:cubicBezTo>
                  <a:pt x="1949" y="5"/>
                  <a:pt x="1949" y="6"/>
                  <a:pt x="1948" y="6"/>
                </a:cubicBezTo>
                <a:cubicBezTo>
                  <a:pt x="1947" y="6"/>
                  <a:pt x="1946" y="6"/>
                  <a:pt x="1946" y="6"/>
                </a:cubicBezTo>
                <a:cubicBezTo>
                  <a:pt x="1945" y="6"/>
                  <a:pt x="1944" y="6"/>
                  <a:pt x="1944" y="6"/>
                </a:cubicBezTo>
                <a:cubicBezTo>
                  <a:pt x="1942" y="7"/>
                  <a:pt x="1941" y="7"/>
                  <a:pt x="1940" y="8"/>
                </a:cubicBezTo>
                <a:cubicBezTo>
                  <a:pt x="1939" y="8"/>
                  <a:pt x="1939" y="9"/>
                  <a:pt x="1938" y="9"/>
                </a:cubicBezTo>
                <a:cubicBezTo>
                  <a:pt x="1937" y="9"/>
                  <a:pt x="1937" y="9"/>
                  <a:pt x="1936" y="10"/>
                </a:cubicBezTo>
                <a:cubicBezTo>
                  <a:pt x="1936" y="11"/>
                  <a:pt x="1938" y="11"/>
                  <a:pt x="1938" y="10"/>
                </a:cubicBezTo>
                <a:close/>
                <a:moveTo>
                  <a:pt x="1167" y="14"/>
                </a:moveTo>
                <a:cubicBezTo>
                  <a:pt x="1168" y="15"/>
                  <a:pt x="1169" y="15"/>
                  <a:pt x="1170" y="15"/>
                </a:cubicBezTo>
                <a:cubicBezTo>
                  <a:pt x="1171" y="15"/>
                  <a:pt x="1172" y="16"/>
                  <a:pt x="1173" y="17"/>
                </a:cubicBezTo>
                <a:cubicBezTo>
                  <a:pt x="1174" y="17"/>
                  <a:pt x="1175" y="16"/>
                  <a:pt x="1176" y="16"/>
                </a:cubicBezTo>
                <a:cubicBezTo>
                  <a:pt x="1178" y="15"/>
                  <a:pt x="1179" y="16"/>
                  <a:pt x="1181" y="15"/>
                </a:cubicBezTo>
                <a:cubicBezTo>
                  <a:pt x="1182" y="15"/>
                  <a:pt x="1184" y="15"/>
                  <a:pt x="1186" y="16"/>
                </a:cubicBezTo>
                <a:cubicBezTo>
                  <a:pt x="1186" y="16"/>
                  <a:pt x="1187" y="17"/>
                  <a:pt x="1187" y="17"/>
                </a:cubicBezTo>
                <a:cubicBezTo>
                  <a:pt x="1188" y="16"/>
                  <a:pt x="1189" y="16"/>
                  <a:pt x="1190" y="15"/>
                </a:cubicBezTo>
                <a:cubicBezTo>
                  <a:pt x="1190" y="15"/>
                  <a:pt x="1190" y="14"/>
                  <a:pt x="1190" y="14"/>
                </a:cubicBezTo>
                <a:cubicBezTo>
                  <a:pt x="1191" y="13"/>
                  <a:pt x="1192" y="13"/>
                  <a:pt x="1193" y="13"/>
                </a:cubicBezTo>
                <a:cubicBezTo>
                  <a:pt x="1193" y="13"/>
                  <a:pt x="1194" y="13"/>
                  <a:pt x="1195" y="13"/>
                </a:cubicBezTo>
                <a:cubicBezTo>
                  <a:pt x="1196" y="13"/>
                  <a:pt x="1197" y="13"/>
                  <a:pt x="1196" y="12"/>
                </a:cubicBezTo>
                <a:cubicBezTo>
                  <a:pt x="1196" y="11"/>
                  <a:pt x="1194" y="11"/>
                  <a:pt x="1193" y="10"/>
                </a:cubicBezTo>
                <a:cubicBezTo>
                  <a:pt x="1192" y="10"/>
                  <a:pt x="1191" y="9"/>
                  <a:pt x="1191" y="9"/>
                </a:cubicBezTo>
                <a:cubicBezTo>
                  <a:pt x="1190" y="9"/>
                  <a:pt x="1189" y="9"/>
                  <a:pt x="1189" y="9"/>
                </a:cubicBezTo>
                <a:cubicBezTo>
                  <a:pt x="1187" y="8"/>
                  <a:pt x="1187" y="7"/>
                  <a:pt x="1186" y="6"/>
                </a:cubicBezTo>
                <a:cubicBezTo>
                  <a:pt x="1184" y="5"/>
                  <a:pt x="1183" y="5"/>
                  <a:pt x="1182" y="5"/>
                </a:cubicBezTo>
                <a:cubicBezTo>
                  <a:pt x="1181" y="5"/>
                  <a:pt x="1180" y="5"/>
                  <a:pt x="1180" y="6"/>
                </a:cubicBezTo>
                <a:cubicBezTo>
                  <a:pt x="1179" y="6"/>
                  <a:pt x="1178" y="6"/>
                  <a:pt x="1178" y="6"/>
                </a:cubicBezTo>
                <a:cubicBezTo>
                  <a:pt x="1176" y="6"/>
                  <a:pt x="1175" y="7"/>
                  <a:pt x="1174" y="8"/>
                </a:cubicBezTo>
                <a:cubicBezTo>
                  <a:pt x="1173" y="9"/>
                  <a:pt x="1172" y="10"/>
                  <a:pt x="1172" y="10"/>
                </a:cubicBezTo>
                <a:cubicBezTo>
                  <a:pt x="1171" y="11"/>
                  <a:pt x="1171" y="11"/>
                  <a:pt x="1170" y="11"/>
                </a:cubicBezTo>
                <a:cubicBezTo>
                  <a:pt x="1170" y="12"/>
                  <a:pt x="1169" y="12"/>
                  <a:pt x="1169" y="12"/>
                </a:cubicBezTo>
                <a:cubicBezTo>
                  <a:pt x="1168" y="12"/>
                  <a:pt x="1166" y="14"/>
                  <a:pt x="1167" y="14"/>
                </a:cubicBezTo>
                <a:close/>
                <a:moveTo>
                  <a:pt x="1150" y="359"/>
                </a:moveTo>
                <a:cubicBezTo>
                  <a:pt x="1150" y="359"/>
                  <a:pt x="1151" y="360"/>
                  <a:pt x="1151" y="360"/>
                </a:cubicBezTo>
                <a:cubicBezTo>
                  <a:pt x="1152" y="361"/>
                  <a:pt x="1151" y="362"/>
                  <a:pt x="1151" y="363"/>
                </a:cubicBezTo>
                <a:cubicBezTo>
                  <a:pt x="1151" y="364"/>
                  <a:pt x="1154" y="364"/>
                  <a:pt x="1155" y="364"/>
                </a:cubicBezTo>
                <a:cubicBezTo>
                  <a:pt x="1156" y="364"/>
                  <a:pt x="1156" y="364"/>
                  <a:pt x="1157" y="364"/>
                </a:cubicBezTo>
                <a:cubicBezTo>
                  <a:pt x="1158" y="364"/>
                  <a:pt x="1159" y="364"/>
                  <a:pt x="1159" y="364"/>
                </a:cubicBezTo>
                <a:cubicBezTo>
                  <a:pt x="1161" y="364"/>
                  <a:pt x="1162" y="364"/>
                  <a:pt x="1164" y="364"/>
                </a:cubicBezTo>
                <a:cubicBezTo>
                  <a:pt x="1165" y="363"/>
                  <a:pt x="1166" y="365"/>
                  <a:pt x="1168" y="364"/>
                </a:cubicBezTo>
                <a:cubicBezTo>
                  <a:pt x="1168" y="364"/>
                  <a:pt x="1169" y="364"/>
                  <a:pt x="1169" y="364"/>
                </a:cubicBezTo>
                <a:cubicBezTo>
                  <a:pt x="1169" y="364"/>
                  <a:pt x="1169" y="363"/>
                  <a:pt x="1169" y="363"/>
                </a:cubicBezTo>
                <a:cubicBezTo>
                  <a:pt x="1170" y="362"/>
                  <a:pt x="1171" y="362"/>
                  <a:pt x="1171" y="363"/>
                </a:cubicBezTo>
                <a:cubicBezTo>
                  <a:pt x="1172" y="363"/>
                  <a:pt x="1171" y="365"/>
                  <a:pt x="1171" y="365"/>
                </a:cubicBezTo>
                <a:cubicBezTo>
                  <a:pt x="1171" y="366"/>
                  <a:pt x="1171" y="366"/>
                  <a:pt x="1171" y="367"/>
                </a:cubicBezTo>
                <a:cubicBezTo>
                  <a:pt x="1172" y="367"/>
                  <a:pt x="1172" y="367"/>
                  <a:pt x="1172" y="367"/>
                </a:cubicBezTo>
                <a:cubicBezTo>
                  <a:pt x="1173" y="368"/>
                  <a:pt x="1173" y="369"/>
                  <a:pt x="1174" y="369"/>
                </a:cubicBezTo>
                <a:cubicBezTo>
                  <a:pt x="1175" y="369"/>
                  <a:pt x="1176" y="369"/>
                  <a:pt x="1176" y="369"/>
                </a:cubicBezTo>
                <a:cubicBezTo>
                  <a:pt x="1178" y="370"/>
                  <a:pt x="1179" y="370"/>
                  <a:pt x="1179" y="368"/>
                </a:cubicBezTo>
                <a:cubicBezTo>
                  <a:pt x="1180" y="367"/>
                  <a:pt x="1179" y="367"/>
                  <a:pt x="1180" y="367"/>
                </a:cubicBezTo>
                <a:cubicBezTo>
                  <a:pt x="1181" y="367"/>
                  <a:pt x="1182" y="367"/>
                  <a:pt x="1183" y="367"/>
                </a:cubicBezTo>
                <a:cubicBezTo>
                  <a:pt x="1184" y="367"/>
                  <a:pt x="1184" y="367"/>
                  <a:pt x="1185" y="366"/>
                </a:cubicBezTo>
                <a:cubicBezTo>
                  <a:pt x="1185" y="365"/>
                  <a:pt x="1185" y="364"/>
                  <a:pt x="1186" y="364"/>
                </a:cubicBezTo>
                <a:cubicBezTo>
                  <a:pt x="1187" y="364"/>
                  <a:pt x="1187" y="366"/>
                  <a:pt x="1186" y="367"/>
                </a:cubicBezTo>
                <a:cubicBezTo>
                  <a:pt x="1186" y="367"/>
                  <a:pt x="1185" y="367"/>
                  <a:pt x="1185" y="368"/>
                </a:cubicBezTo>
                <a:cubicBezTo>
                  <a:pt x="1185" y="369"/>
                  <a:pt x="1185" y="369"/>
                  <a:pt x="1185" y="370"/>
                </a:cubicBezTo>
                <a:cubicBezTo>
                  <a:pt x="1186" y="371"/>
                  <a:pt x="1186" y="371"/>
                  <a:pt x="1186" y="371"/>
                </a:cubicBezTo>
                <a:cubicBezTo>
                  <a:pt x="1187" y="372"/>
                  <a:pt x="1186" y="373"/>
                  <a:pt x="1187" y="373"/>
                </a:cubicBezTo>
                <a:cubicBezTo>
                  <a:pt x="1189" y="373"/>
                  <a:pt x="1191" y="372"/>
                  <a:pt x="1191" y="371"/>
                </a:cubicBezTo>
                <a:cubicBezTo>
                  <a:pt x="1192" y="371"/>
                  <a:pt x="1192" y="370"/>
                  <a:pt x="1193" y="370"/>
                </a:cubicBezTo>
                <a:cubicBezTo>
                  <a:pt x="1194" y="370"/>
                  <a:pt x="1193" y="371"/>
                  <a:pt x="1192" y="371"/>
                </a:cubicBezTo>
                <a:cubicBezTo>
                  <a:pt x="1192" y="372"/>
                  <a:pt x="1191" y="373"/>
                  <a:pt x="1191" y="373"/>
                </a:cubicBezTo>
                <a:cubicBezTo>
                  <a:pt x="1190" y="374"/>
                  <a:pt x="1190" y="374"/>
                  <a:pt x="1189" y="374"/>
                </a:cubicBezTo>
                <a:cubicBezTo>
                  <a:pt x="1188" y="375"/>
                  <a:pt x="1190" y="376"/>
                  <a:pt x="1191" y="377"/>
                </a:cubicBezTo>
                <a:cubicBezTo>
                  <a:pt x="1192" y="379"/>
                  <a:pt x="1193" y="378"/>
                  <a:pt x="1195" y="379"/>
                </a:cubicBezTo>
                <a:cubicBezTo>
                  <a:pt x="1196" y="380"/>
                  <a:pt x="1196" y="380"/>
                  <a:pt x="1196" y="381"/>
                </a:cubicBezTo>
                <a:cubicBezTo>
                  <a:pt x="1197" y="382"/>
                  <a:pt x="1197" y="381"/>
                  <a:pt x="1198" y="382"/>
                </a:cubicBezTo>
                <a:cubicBezTo>
                  <a:pt x="1198" y="382"/>
                  <a:pt x="1198" y="383"/>
                  <a:pt x="1197" y="383"/>
                </a:cubicBezTo>
                <a:cubicBezTo>
                  <a:pt x="1196" y="383"/>
                  <a:pt x="1196" y="382"/>
                  <a:pt x="1195" y="382"/>
                </a:cubicBezTo>
                <a:cubicBezTo>
                  <a:pt x="1195" y="382"/>
                  <a:pt x="1194" y="382"/>
                  <a:pt x="1193" y="382"/>
                </a:cubicBezTo>
                <a:cubicBezTo>
                  <a:pt x="1192" y="382"/>
                  <a:pt x="1192" y="382"/>
                  <a:pt x="1191" y="381"/>
                </a:cubicBezTo>
                <a:cubicBezTo>
                  <a:pt x="1190" y="381"/>
                  <a:pt x="1190" y="381"/>
                  <a:pt x="1190" y="382"/>
                </a:cubicBezTo>
                <a:cubicBezTo>
                  <a:pt x="1190" y="383"/>
                  <a:pt x="1191" y="383"/>
                  <a:pt x="1191" y="383"/>
                </a:cubicBezTo>
                <a:cubicBezTo>
                  <a:pt x="1193" y="384"/>
                  <a:pt x="1194" y="384"/>
                  <a:pt x="1194" y="385"/>
                </a:cubicBezTo>
                <a:cubicBezTo>
                  <a:pt x="1195" y="386"/>
                  <a:pt x="1194" y="386"/>
                  <a:pt x="1194" y="387"/>
                </a:cubicBezTo>
                <a:cubicBezTo>
                  <a:pt x="1193" y="388"/>
                  <a:pt x="1193" y="388"/>
                  <a:pt x="1193" y="389"/>
                </a:cubicBezTo>
                <a:cubicBezTo>
                  <a:pt x="1193" y="390"/>
                  <a:pt x="1193" y="390"/>
                  <a:pt x="1192" y="390"/>
                </a:cubicBezTo>
                <a:cubicBezTo>
                  <a:pt x="1191" y="390"/>
                  <a:pt x="1191" y="390"/>
                  <a:pt x="1190" y="389"/>
                </a:cubicBezTo>
                <a:cubicBezTo>
                  <a:pt x="1190" y="389"/>
                  <a:pt x="1186" y="389"/>
                  <a:pt x="1186" y="389"/>
                </a:cubicBezTo>
                <a:cubicBezTo>
                  <a:pt x="1186" y="390"/>
                  <a:pt x="1187" y="390"/>
                  <a:pt x="1188" y="390"/>
                </a:cubicBezTo>
                <a:cubicBezTo>
                  <a:pt x="1188" y="390"/>
                  <a:pt x="1189" y="391"/>
                  <a:pt x="1189" y="391"/>
                </a:cubicBezTo>
                <a:cubicBezTo>
                  <a:pt x="1191" y="392"/>
                  <a:pt x="1195" y="392"/>
                  <a:pt x="1197" y="393"/>
                </a:cubicBezTo>
                <a:cubicBezTo>
                  <a:pt x="1199" y="393"/>
                  <a:pt x="1200" y="393"/>
                  <a:pt x="1201" y="394"/>
                </a:cubicBezTo>
                <a:cubicBezTo>
                  <a:pt x="1202" y="394"/>
                  <a:pt x="1203" y="394"/>
                  <a:pt x="1204" y="394"/>
                </a:cubicBezTo>
                <a:cubicBezTo>
                  <a:pt x="1205" y="395"/>
                  <a:pt x="1206" y="395"/>
                  <a:pt x="1208" y="395"/>
                </a:cubicBezTo>
                <a:cubicBezTo>
                  <a:pt x="1209" y="395"/>
                  <a:pt x="1209" y="396"/>
                  <a:pt x="1210" y="396"/>
                </a:cubicBezTo>
                <a:cubicBezTo>
                  <a:pt x="1211" y="397"/>
                  <a:pt x="1212" y="398"/>
                  <a:pt x="1213" y="397"/>
                </a:cubicBezTo>
                <a:cubicBezTo>
                  <a:pt x="1213" y="396"/>
                  <a:pt x="1210" y="394"/>
                  <a:pt x="1210" y="393"/>
                </a:cubicBezTo>
                <a:cubicBezTo>
                  <a:pt x="1208" y="392"/>
                  <a:pt x="1212" y="393"/>
                  <a:pt x="1212" y="394"/>
                </a:cubicBezTo>
                <a:cubicBezTo>
                  <a:pt x="1213" y="394"/>
                  <a:pt x="1213" y="395"/>
                  <a:pt x="1214" y="395"/>
                </a:cubicBezTo>
                <a:cubicBezTo>
                  <a:pt x="1214" y="396"/>
                  <a:pt x="1215" y="396"/>
                  <a:pt x="1216" y="396"/>
                </a:cubicBezTo>
                <a:cubicBezTo>
                  <a:pt x="1217" y="396"/>
                  <a:pt x="1219" y="397"/>
                  <a:pt x="1219" y="398"/>
                </a:cubicBezTo>
                <a:cubicBezTo>
                  <a:pt x="1220" y="398"/>
                  <a:pt x="1219" y="399"/>
                  <a:pt x="1220" y="399"/>
                </a:cubicBezTo>
                <a:cubicBezTo>
                  <a:pt x="1221" y="400"/>
                  <a:pt x="1222" y="400"/>
                  <a:pt x="1222" y="399"/>
                </a:cubicBezTo>
                <a:cubicBezTo>
                  <a:pt x="1224" y="398"/>
                  <a:pt x="1223" y="397"/>
                  <a:pt x="1224" y="396"/>
                </a:cubicBezTo>
                <a:cubicBezTo>
                  <a:pt x="1225" y="394"/>
                  <a:pt x="1226" y="394"/>
                  <a:pt x="1228" y="395"/>
                </a:cubicBezTo>
                <a:cubicBezTo>
                  <a:pt x="1229" y="395"/>
                  <a:pt x="1231" y="395"/>
                  <a:pt x="1232" y="396"/>
                </a:cubicBezTo>
                <a:cubicBezTo>
                  <a:pt x="1233" y="396"/>
                  <a:pt x="1234" y="396"/>
                  <a:pt x="1233" y="397"/>
                </a:cubicBezTo>
                <a:cubicBezTo>
                  <a:pt x="1233" y="397"/>
                  <a:pt x="1232" y="397"/>
                  <a:pt x="1232" y="398"/>
                </a:cubicBezTo>
                <a:cubicBezTo>
                  <a:pt x="1232" y="398"/>
                  <a:pt x="1232" y="398"/>
                  <a:pt x="1233" y="398"/>
                </a:cubicBezTo>
                <a:cubicBezTo>
                  <a:pt x="1234" y="399"/>
                  <a:pt x="1235" y="398"/>
                  <a:pt x="1237" y="399"/>
                </a:cubicBezTo>
                <a:cubicBezTo>
                  <a:pt x="1237" y="399"/>
                  <a:pt x="1238" y="400"/>
                  <a:pt x="1238" y="400"/>
                </a:cubicBezTo>
                <a:cubicBezTo>
                  <a:pt x="1239" y="400"/>
                  <a:pt x="1239" y="399"/>
                  <a:pt x="1239" y="398"/>
                </a:cubicBezTo>
                <a:cubicBezTo>
                  <a:pt x="1238" y="398"/>
                  <a:pt x="1237" y="398"/>
                  <a:pt x="1237" y="398"/>
                </a:cubicBezTo>
                <a:cubicBezTo>
                  <a:pt x="1236" y="397"/>
                  <a:pt x="1236" y="397"/>
                  <a:pt x="1237" y="396"/>
                </a:cubicBezTo>
                <a:cubicBezTo>
                  <a:pt x="1239" y="396"/>
                  <a:pt x="1239" y="398"/>
                  <a:pt x="1240" y="398"/>
                </a:cubicBezTo>
                <a:cubicBezTo>
                  <a:pt x="1242" y="399"/>
                  <a:pt x="1242" y="399"/>
                  <a:pt x="1244" y="399"/>
                </a:cubicBezTo>
                <a:cubicBezTo>
                  <a:pt x="1245" y="398"/>
                  <a:pt x="1246" y="398"/>
                  <a:pt x="1246" y="399"/>
                </a:cubicBezTo>
                <a:cubicBezTo>
                  <a:pt x="1247" y="399"/>
                  <a:pt x="1247" y="400"/>
                  <a:pt x="1248" y="400"/>
                </a:cubicBezTo>
                <a:cubicBezTo>
                  <a:pt x="1250" y="400"/>
                  <a:pt x="1247" y="397"/>
                  <a:pt x="1247" y="397"/>
                </a:cubicBezTo>
                <a:cubicBezTo>
                  <a:pt x="1246" y="396"/>
                  <a:pt x="1246" y="396"/>
                  <a:pt x="1245" y="395"/>
                </a:cubicBezTo>
                <a:cubicBezTo>
                  <a:pt x="1245" y="395"/>
                  <a:pt x="1243" y="396"/>
                  <a:pt x="1243" y="395"/>
                </a:cubicBezTo>
                <a:cubicBezTo>
                  <a:pt x="1245" y="394"/>
                  <a:pt x="1247" y="396"/>
                  <a:pt x="1249" y="396"/>
                </a:cubicBezTo>
                <a:cubicBezTo>
                  <a:pt x="1250" y="397"/>
                  <a:pt x="1253" y="396"/>
                  <a:pt x="1254" y="398"/>
                </a:cubicBezTo>
                <a:cubicBezTo>
                  <a:pt x="1255" y="398"/>
                  <a:pt x="1255" y="398"/>
                  <a:pt x="1256" y="398"/>
                </a:cubicBezTo>
                <a:cubicBezTo>
                  <a:pt x="1256" y="399"/>
                  <a:pt x="1257" y="398"/>
                  <a:pt x="1258" y="399"/>
                </a:cubicBezTo>
                <a:cubicBezTo>
                  <a:pt x="1259" y="399"/>
                  <a:pt x="1260" y="400"/>
                  <a:pt x="1261" y="400"/>
                </a:cubicBezTo>
                <a:cubicBezTo>
                  <a:pt x="1261" y="400"/>
                  <a:pt x="1264" y="401"/>
                  <a:pt x="1263" y="399"/>
                </a:cubicBezTo>
                <a:cubicBezTo>
                  <a:pt x="1262" y="398"/>
                  <a:pt x="1261" y="398"/>
                  <a:pt x="1260" y="398"/>
                </a:cubicBezTo>
                <a:cubicBezTo>
                  <a:pt x="1259" y="398"/>
                  <a:pt x="1256" y="398"/>
                  <a:pt x="1256" y="397"/>
                </a:cubicBezTo>
                <a:cubicBezTo>
                  <a:pt x="1255" y="396"/>
                  <a:pt x="1256" y="396"/>
                  <a:pt x="1257" y="397"/>
                </a:cubicBezTo>
                <a:cubicBezTo>
                  <a:pt x="1257" y="397"/>
                  <a:pt x="1258" y="397"/>
                  <a:pt x="1259" y="397"/>
                </a:cubicBezTo>
                <a:cubicBezTo>
                  <a:pt x="1260" y="397"/>
                  <a:pt x="1261" y="397"/>
                  <a:pt x="1263" y="398"/>
                </a:cubicBezTo>
                <a:cubicBezTo>
                  <a:pt x="1263" y="398"/>
                  <a:pt x="1263" y="398"/>
                  <a:pt x="1264" y="398"/>
                </a:cubicBezTo>
                <a:cubicBezTo>
                  <a:pt x="1264" y="398"/>
                  <a:pt x="1264" y="398"/>
                  <a:pt x="1264" y="398"/>
                </a:cubicBezTo>
                <a:cubicBezTo>
                  <a:pt x="1267" y="399"/>
                  <a:pt x="1266" y="397"/>
                  <a:pt x="1267" y="395"/>
                </a:cubicBezTo>
                <a:cubicBezTo>
                  <a:pt x="1268" y="394"/>
                  <a:pt x="1269" y="394"/>
                  <a:pt x="1269" y="395"/>
                </a:cubicBezTo>
                <a:cubicBezTo>
                  <a:pt x="1270" y="395"/>
                  <a:pt x="1271" y="395"/>
                  <a:pt x="1271" y="394"/>
                </a:cubicBezTo>
                <a:cubicBezTo>
                  <a:pt x="1271" y="393"/>
                  <a:pt x="1269" y="393"/>
                  <a:pt x="1268" y="393"/>
                </a:cubicBezTo>
                <a:cubicBezTo>
                  <a:pt x="1266" y="392"/>
                  <a:pt x="1265" y="392"/>
                  <a:pt x="1264" y="391"/>
                </a:cubicBezTo>
                <a:cubicBezTo>
                  <a:pt x="1262" y="391"/>
                  <a:pt x="1260" y="390"/>
                  <a:pt x="1259" y="389"/>
                </a:cubicBezTo>
                <a:cubicBezTo>
                  <a:pt x="1257" y="388"/>
                  <a:pt x="1256" y="387"/>
                  <a:pt x="1254" y="386"/>
                </a:cubicBezTo>
                <a:cubicBezTo>
                  <a:pt x="1253" y="386"/>
                  <a:pt x="1251" y="384"/>
                  <a:pt x="1250" y="383"/>
                </a:cubicBezTo>
                <a:cubicBezTo>
                  <a:pt x="1249" y="382"/>
                  <a:pt x="1248" y="380"/>
                  <a:pt x="1246" y="379"/>
                </a:cubicBezTo>
                <a:cubicBezTo>
                  <a:pt x="1244" y="378"/>
                  <a:pt x="1242" y="377"/>
                  <a:pt x="1241" y="375"/>
                </a:cubicBezTo>
                <a:cubicBezTo>
                  <a:pt x="1241" y="374"/>
                  <a:pt x="1240" y="372"/>
                  <a:pt x="1239" y="371"/>
                </a:cubicBezTo>
                <a:cubicBezTo>
                  <a:pt x="1238" y="369"/>
                  <a:pt x="1236" y="369"/>
                  <a:pt x="1235" y="366"/>
                </a:cubicBezTo>
                <a:cubicBezTo>
                  <a:pt x="1234" y="365"/>
                  <a:pt x="1234" y="363"/>
                  <a:pt x="1232" y="362"/>
                </a:cubicBezTo>
                <a:cubicBezTo>
                  <a:pt x="1232" y="361"/>
                  <a:pt x="1231" y="360"/>
                  <a:pt x="1231" y="359"/>
                </a:cubicBezTo>
                <a:cubicBezTo>
                  <a:pt x="1230" y="359"/>
                  <a:pt x="1230" y="358"/>
                  <a:pt x="1230" y="357"/>
                </a:cubicBezTo>
                <a:cubicBezTo>
                  <a:pt x="1229" y="354"/>
                  <a:pt x="1228" y="353"/>
                  <a:pt x="1227" y="352"/>
                </a:cubicBezTo>
                <a:cubicBezTo>
                  <a:pt x="1226" y="351"/>
                  <a:pt x="1226" y="350"/>
                  <a:pt x="1226" y="350"/>
                </a:cubicBezTo>
                <a:cubicBezTo>
                  <a:pt x="1228" y="350"/>
                  <a:pt x="1227" y="348"/>
                  <a:pt x="1227" y="347"/>
                </a:cubicBezTo>
                <a:cubicBezTo>
                  <a:pt x="1227" y="346"/>
                  <a:pt x="1228" y="346"/>
                  <a:pt x="1228" y="345"/>
                </a:cubicBezTo>
                <a:cubicBezTo>
                  <a:pt x="1228" y="345"/>
                  <a:pt x="1228" y="344"/>
                  <a:pt x="1228" y="344"/>
                </a:cubicBezTo>
                <a:cubicBezTo>
                  <a:pt x="1228" y="343"/>
                  <a:pt x="1231" y="342"/>
                  <a:pt x="1230" y="341"/>
                </a:cubicBezTo>
                <a:cubicBezTo>
                  <a:pt x="1230" y="340"/>
                  <a:pt x="1229" y="340"/>
                  <a:pt x="1229" y="340"/>
                </a:cubicBezTo>
                <a:cubicBezTo>
                  <a:pt x="1229" y="340"/>
                  <a:pt x="1229" y="339"/>
                  <a:pt x="1229" y="339"/>
                </a:cubicBezTo>
                <a:cubicBezTo>
                  <a:pt x="1228" y="338"/>
                  <a:pt x="1228" y="338"/>
                  <a:pt x="1227" y="338"/>
                </a:cubicBezTo>
                <a:cubicBezTo>
                  <a:pt x="1226" y="336"/>
                  <a:pt x="1229" y="336"/>
                  <a:pt x="1228" y="334"/>
                </a:cubicBezTo>
                <a:cubicBezTo>
                  <a:pt x="1228" y="334"/>
                  <a:pt x="1228" y="334"/>
                  <a:pt x="1228" y="334"/>
                </a:cubicBezTo>
                <a:cubicBezTo>
                  <a:pt x="1227" y="333"/>
                  <a:pt x="1227" y="333"/>
                  <a:pt x="1227" y="333"/>
                </a:cubicBezTo>
                <a:cubicBezTo>
                  <a:pt x="1227" y="332"/>
                  <a:pt x="1226" y="332"/>
                  <a:pt x="1225" y="332"/>
                </a:cubicBezTo>
                <a:cubicBezTo>
                  <a:pt x="1225" y="331"/>
                  <a:pt x="1226" y="331"/>
                  <a:pt x="1227" y="331"/>
                </a:cubicBezTo>
                <a:cubicBezTo>
                  <a:pt x="1228" y="331"/>
                  <a:pt x="1228" y="331"/>
                  <a:pt x="1229" y="331"/>
                </a:cubicBezTo>
                <a:cubicBezTo>
                  <a:pt x="1229" y="331"/>
                  <a:pt x="1230" y="331"/>
                  <a:pt x="1230" y="330"/>
                </a:cubicBezTo>
                <a:cubicBezTo>
                  <a:pt x="1230" y="329"/>
                  <a:pt x="1229" y="329"/>
                  <a:pt x="1228" y="329"/>
                </a:cubicBezTo>
                <a:cubicBezTo>
                  <a:pt x="1228" y="328"/>
                  <a:pt x="1230" y="328"/>
                  <a:pt x="1230" y="328"/>
                </a:cubicBezTo>
                <a:cubicBezTo>
                  <a:pt x="1232" y="328"/>
                  <a:pt x="1233" y="327"/>
                  <a:pt x="1233" y="326"/>
                </a:cubicBezTo>
                <a:cubicBezTo>
                  <a:pt x="1233" y="325"/>
                  <a:pt x="1234" y="324"/>
                  <a:pt x="1235" y="324"/>
                </a:cubicBezTo>
                <a:cubicBezTo>
                  <a:pt x="1235" y="323"/>
                  <a:pt x="1236" y="324"/>
                  <a:pt x="1236" y="323"/>
                </a:cubicBezTo>
                <a:cubicBezTo>
                  <a:pt x="1237" y="323"/>
                  <a:pt x="1236" y="322"/>
                  <a:pt x="1236" y="321"/>
                </a:cubicBezTo>
                <a:cubicBezTo>
                  <a:pt x="1236" y="320"/>
                  <a:pt x="1236" y="320"/>
                  <a:pt x="1235" y="320"/>
                </a:cubicBezTo>
                <a:cubicBezTo>
                  <a:pt x="1234" y="320"/>
                  <a:pt x="1233" y="320"/>
                  <a:pt x="1233" y="319"/>
                </a:cubicBezTo>
                <a:cubicBezTo>
                  <a:pt x="1233" y="319"/>
                  <a:pt x="1235" y="318"/>
                  <a:pt x="1235" y="318"/>
                </a:cubicBezTo>
                <a:cubicBezTo>
                  <a:pt x="1235" y="318"/>
                  <a:pt x="1236" y="319"/>
                  <a:pt x="1237" y="319"/>
                </a:cubicBezTo>
                <a:cubicBezTo>
                  <a:pt x="1238" y="319"/>
                  <a:pt x="1240" y="320"/>
                  <a:pt x="1241" y="319"/>
                </a:cubicBezTo>
                <a:cubicBezTo>
                  <a:pt x="1242" y="319"/>
                  <a:pt x="1242" y="319"/>
                  <a:pt x="1243" y="318"/>
                </a:cubicBezTo>
                <a:cubicBezTo>
                  <a:pt x="1243" y="317"/>
                  <a:pt x="1243" y="316"/>
                  <a:pt x="1243" y="316"/>
                </a:cubicBezTo>
                <a:cubicBezTo>
                  <a:pt x="1243" y="315"/>
                  <a:pt x="1244" y="315"/>
                  <a:pt x="1244" y="314"/>
                </a:cubicBezTo>
                <a:cubicBezTo>
                  <a:pt x="1245" y="313"/>
                  <a:pt x="1244" y="313"/>
                  <a:pt x="1243" y="313"/>
                </a:cubicBezTo>
                <a:cubicBezTo>
                  <a:pt x="1242" y="313"/>
                  <a:pt x="1242" y="314"/>
                  <a:pt x="1241" y="313"/>
                </a:cubicBezTo>
                <a:cubicBezTo>
                  <a:pt x="1240" y="313"/>
                  <a:pt x="1239" y="313"/>
                  <a:pt x="1239" y="313"/>
                </a:cubicBezTo>
                <a:cubicBezTo>
                  <a:pt x="1237" y="313"/>
                  <a:pt x="1235" y="313"/>
                  <a:pt x="1234" y="313"/>
                </a:cubicBezTo>
                <a:cubicBezTo>
                  <a:pt x="1234" y="312"/>
                  <a:pt x="1235" y="312"/>
                  <a:pt x="1236" y="312"/>
                </a:cubicBezTo>
                <a:cubicBezTo>
                  <a:pt x="1237" y="311"/>
                  <a:pt x="1237" y="311"/>
                  <a:pt x="1238" y="311"/>
                </a:cubicBezTo>
                <a:cubicBezTo>
                  <a:pt x="1240" y="311"/>
                  <a:pt x="1241" y="311"/>
                  <a:pt x="1242" y="311"/>
                </a:cubicBezTo>
                <a:cubicBezTo>
                  <a:pt x="1243" y="311"/>
                  <a:pt x="1244" y="311"/>
                  <a:pt x="1245" y="310"/>
                </a:cubicBezTo>
                <a:cubicBezTo>
                  <a:pt x="1245" y="310"/>
                  <a:pt x="1247" y="310"/>
                  <a:pt x="1247" y="310"/>
                </a:cubicBezTo>
                <a:cubicBezTo>
                  <a:pt x="1248" y="308"/>
                  <a:pt x="1244" y="309"/>
                  <a:pt x="1243" y="308"/>
                </a:cubicBezTo>
                <a:cubicBezTo>
                  <a:pt x="1244" y="307"/>
                  <a:pt x="1244" y="307"/>
                  <a:pt x="1245" y="307"/>
                </a:cubicBezTo>
                <a:cubicBezTo>
                  <a:pt x="1246" y="307"/>
                  <a:pt x="1246" y="307"/>
                  <a:pt x="1247" y="307"/>
                </a:cubicBezTo>
                <a:cubicBezTo>
                  <a:pt x="1248" y="307"/>
                  <a:pt x="1248" y="306"/>
                  <a:pt x="1249" y="306"/>
                </a:cubicBezTo>
                <a:cubicBezTo>
                  <a:pt x="1250" y="307"/>
                  <a:pt x="1251" y="307"/>
                  <a:pt x="1251" y="306"/>
                </a:cubicBezTo>
                <a:cubicBezTo>
                  <a:pt x="1251" y="305"/>
                  <a:pt x="1248" y="305"/>
                  <a:pt x="1247" y="304"/>
                </a:cubicBezTo>
                <a:cubicBezTo>
                  <a:pt x="1246" y="304"/>
                  <a:pt x="1244" y="304"/>
                  <a:pt x="1243" y="303"/>
                </a:cubicBezTo>
                <a:cubicBezTo>
                  <a:pt x="1242" y="303"/>
                  <a:pt x="1240" y="302"/>
                  <a:pt x="1239" y="302"/>
                </a:cubicBezTo>
                <a:cubicBezTo>
                  <a:pt x="1238" y="302"/>
                  <a:pt x="1237" y="301"/>
                  <a:pt x="1235" y="301"/>
                </a:cubicBezTo>
                <a:cubicBezTo>
                  <a:pt x="1234" y="301"/>
                  <a:pt x="1234" y="301"/>
                  <a:pt x="1233" y="301"/>
                </a:cubicBezTo>
                <a:cubicBezTo>
                  <a:pt x="1232" y="300"/>
                  <a:pt x="1232" y="300"/>
                  <a:pt x="1232" y="299"/>
                </a:cubicBezTo>
                <a:cubicBezTo>
                  <a:pt x="1231" y="299"/>
                  <a:pt x="1230" y="299"/>
                  <a:pt x="1229" y="299"/>
                </a:cubicBezTo>
                <a:cubicBezTo>
                  <a:pt x="1229" y="298"/>
                  <a:pt x="1230" y="298"/>
                  <a:pt x="1231" y="298"/>
                </a:cubicBezTo>
                <a:cubicBezTo>
                  <a:pt x="1232" y="299"/>
                  <a:pt x="1233" y="298"/>
                  <a:pt x="1235" y="299"/>
                </a:cubicBezTo>
                <a:cubicBezTo>
                  <a:pt x="1235" y="299"/>
                  <a:pt x="1236" y="300"/>
                  <a:pt x="1236" y="300"/>
                </a:cubicBezTo>
                <a:cubicBezTo>
                  <a:pt x="1237" y="300"/>
                  <a:pt x="1237" y="298"/>
                  <a:pt x="1237" y="298"/>
                </a:cubicBezTo>
                <a:cubicBezTo>
                  <a:pt x="1237" y="297"/>
                  <a:pt x="1236" y="296"/>
                  <a:pt x="1237" y="296"/>
                </a:cubicBezTo>
                <a:cubicBezTo>
                  <a:pt x="1238" y="296"/>
                  <a:pt x="1239" y="296"/>
                  <a:pt x="1239" y="297"/>
                </a:cubicBezTo>
                <a:cubicBezTo>
                  <a:pt x="1239" y="298"/>
                  <a:pt x="1239" y="298"/>
                  <a:pt x="1240" y="299"/>
                </a:cubicBezTo>
                <a:cubicBezTo>
                  <a:pt x="1240" y="299"/>
                  <a:pt x="1241" y="300"/>
                  <a:pt x="1242" y="300"/>
                </a:cubicBezTo>
                <a:cubicBezTo>
                  <a:pt x="1243" y="300"/>
                  <a:pt x="1244" y="300"/>
                  <a:pt x="1246" y="300"/>
                </a:cubicBezTo>
                <a:cubicBezTo>
                  <a:pt x="1247" y="300"/>
                  <a:pt x="1248" y="300"/>
                  <a:pt x="1248" y="300"/>
                </a:cubicBezTo>
                <a:cubicBezTo>
                  <a:pt x="1249" y="300"/>
                  <a:pt x="1249" y="301"/>
                  <a:pt x="1250" y="301"/>
                </a:cubicBezTo>
                <a:cubicBezTo>
                  <a:pt x="1251" y="302"/>
                  <a:pt x="1253" y="302"/>
                  <a:pt x="1253" y="301"/>
                </a:cubicBezTo>
                <a:cubicBezTo>
                  <a:pt x="1254" y="300"/>
                  <a:pt x="1254" y="300"/>
                  <a:pt x="1254" y="299"/>
                </a:cubicBezTo>
                <a:cubicBezTo>
                  <a:pt x="1254" y="298"/>
                  <a:pt x="1255" y="298"/>
                  <a:pt x="1255" y="297"/>
                </a:cubicBezTo>
                <a:cubicBezTo>
                  <a:pt x="1255" y="297"/>
                  <a:pt x="1256" y="296"/>
                  <a:pt x="1256" y="295"/>
                </a:cubicBezTo>
                <a:cubicBezTo>
                  <a:pt x="1257" y="295"/>
                  <a:pt x="1257" y="295"/>
                  <a:pt x="1258" y="295"/>
                </a:cubicBezTo>
                <a:cubicBezTo>
                  <a:pt x="1259" y="295"/>
                  <a:pt x="1259" y="294"/>
                  <a:pt x="1260" y="293"/>
                </a:cubicBezTo>
                <a:cubicBezTo>
                  <a:pt x="1261" y="293"/>
                  <a:pt x="1263" y="293"/>
                  <a:pt x="1262" y="291"/>
                </a:cubicBezTo>
                <a:cubicBezTo>
                  <a:pt x="1262" y="291"/>
                  <a:pt x="1261" y="291"/>
                  <a:pt x="1261" y="290"/>
                </a:cubicBezTo>
                <a:cubicBezTo>
                  <a:pt x="1260" y="290"/>
                  <a:pt x="1260" y="289"/>
                  <a:pt x="1259" y="289"/>
                </a:cubicBezTo>
                <a:cubicBezTo>
                  <a:pt x="1258" y="289"/>
                  <a:pt x="1257" y="289"/>
                  <a:pt x="1257" y="288"/>
                </a:cubicBezTo>
                <a:cubicBezTo>
                  <a:pt x="1256" y="287"/>
                  <a:pt x="1255" y="287"/>
                  <a:pt x="1255" y="287"/>
                </a:cubicBezTo>
                <a:cubicBezTo>
                  <a:pt x="1255" y="286"/>
                  <a:pt x="1256" y="287"/>
                  <a:pt x="1256" y="287"/>
                </a:cubicBezTo>
                <a:cubicBezTo>
                  <a:pt x="1257" y="287"/>
                  <a:pt x="1258" y="287"/>
                  <a:pt x="1258" y="287"/>
                </a:cubicBezTo>
                <a:cubicBezTo>
                  <a:pt x="1260" y="288"/>
                  <a:pt x="1260" y="289"/>
                  <a:pt x="1262" y="290"/>
                </a:cubicBezTo>
                <a:cubicBezTo>
                  <a:pt x="1263" y="290"/>
                  <a:pt x="1265" y="290"/>
                  <a:pt x="1266" y="289"/>
                </a:cubicBezTo>
                <a:cubicBezTo>
                  <a:pt x="1266" y="288"/>
                  <a:pt x="1266" y="288"/>
                  <a:pt x="1267" y="287"/>
                </a:cubicBezTo>
                <a:cubicBezTo>
                  <a:pt x="1267" y="287"/>
                  <a:pt x="1268" y="286"/>
                  <a:pt x="1268" y="286"/>
                </a:cubicBezTo>
                <a:cubicBezTo>
                  <a:pt x="1269" y="284"/>
                  <a:pt x="1269" y="283"/>
                  <a:pt x="1268" y="282"/>
                </a:cubicBezTo>
                <a:cubicBezTo>
                  <a:pt x="1267" y="281"/>
                  <a:pt x="1266" y="280"/>
                  <a:pt x="1265" y="280"/>
                </a:cubicBezTo>
                <a:cubicBezTo>
                  <a:pt x="1263" y="279"/>
                  <a:pt x="1262" y="279"/>
                  <a:pt x="1260" y="279"/>
                </a:cubicBezTo>
                <a:cubicBezTo>
                  <a:pt x="1259" y="279"/>
                  <a:pt x="1257" y="279"/>
                  <a:pt x="1256" y="278"/>
                </a:cubicBezTo>
                <a:cubicBezTo>
                  <a:pt x="1257" y="277"/>
                  <a:pt x="1260" y="278"/>
                  <a:pt x="1261" y="278"/>
                </a:cubicBezTo>
                <a:cubicBezTo>
                  <a:pt x="1262" y="278"/>
                  <a:pt x="1263" y="278"/>
                  <a:pt x="1264" y="278"/>
                </a:cubicBezTo>
                <a:cubicBezTo>
                  <a:pt x="1265" y="279"/>
                  <a:pt x="1267" y="279"/>
                  <a:pt x="1268" y="280"/>
                </a:cubicBezTo>
                <a:cubicBezTo>
                  <a:pt x="1269" y="281"/>
                  <a:pt x="1270" y="282"/>
                  <a:pt x="1271" y="283"/>
                </a:cubicBezTo>
                <a:cubicBezTo>
                  <a:pt x="1271" y="283"/>
                  <a:pt x="1271" y="284"/>
                  <a:pt x="1272" y="284"/>
                </a:cubicBezTo>
                <a:cubicBezTo>
                  <a:pt x="1273" y="284"/>
                  <a:pt x="1273" y="283"/>
                  <a:pt x="1274" y="283"/>
                </a:cubicBezTo>
                <a:cubicBezTo>
                  <a:pt x="1274" y="282"/>
                  <a:pt x="1275" y="282"/>
                  <a:pt x="1275" y="281"/>
                </a:cubicBezTo>
                <a:cubicBezTo>
                  <a:pt x="1275" y="281"/>
                  <a:pt x="1275" y="280"/>
                  <a:pt x="1275" y="279"/>
                </a:cubicBezTo>
                <a:cubicBezTo>
                  <a:pt x="1275" y="278"/>
                  <a:pt x="1276" y="276"/>
                  <a:pt x="1275" y="275"/>
                </a:cubicBezTo>
                <a:cubicBezTo>
                  <a:pt x="1275" y="275"/>
                  <a:pt x="1274" y="275"/>
                  <a:pt x="1274" y="274"/>
                </a:cubicBezTo>
                <a:cubicBezTo>
                  <a:pt x="1273" y="274"/>
                  <a:pt x="1273" y="274"/>
                  <a:pt x="1272" y="273"/>
                </a:cubicBezTo>
                <a:cubicBezTo>
                  <a:pt x="1272" y="273"/>
                  <a:pt x="1271" y="272"/>
                  <a:pt x="1271" y="272"/>
                </a:cubicBezTo>
                <a:cubicBezTo>
                  <a:pt x="1270" y="271"/>
                  <a:pt x="1270" y="271"/>
                  <a:pt x="1269" y="271"/>
                </a:cubicBezTo>
                <a:cubicBezTo>
                  <a:pt x="1269" y="270"/>
                  <a:pt x="1265" y="271"/>
                  <a:pt x="1266" y="270"/>
                </a:cubicBezTo>
                <a:cubicBezTo>
                  <a:pt x="1266" y="269"/>
                  <a:pt x="1267" y="269"/>
                  <a:pt x="1267" y="268"/>
                </a:cubicBezTo>
                <a:cubicBezTo>
                  <a:pt x="1267" y="267"/>
                  <a:pt x="1267" y="266"/>
                  <a:pt x="1268" y="267"/>
                </a:cubicBezTo>
                <a:cubicBezTo>
                  <a:pt x="1269" y="267"/>
                  <a:pt x="1270" y="268"/>
                  <a:pt x="1271" y="269"/>
                </a:cubicBezTo>
                <a:cubicBezTo>
                  <a:pt x="1272" y="270"/>
                  <a:pt x="1273" y="271"/>
                  <a:pt x="1274" y="272"/>
                </a:cubicBezTo>
                <a:cubicBezTo>
                  <a:pt x="1275" y="272"/>
                  <a:pt x="1277" y="272"/>
                  <a:pt x="1278" y="273"/>
                </a:cubicBezTo>
                <a:cubicBezTo>
                  <a:pt x="1279" y="274"/>
                  <a:pt x="1280" y="274"/>
                  <a:pt x="1281" y="273"/>
                </a:cubicBezTo>
                <a:cubicBezTo>
                  <a:pt x="1281" y="272"/>
                  <a:pt x="1281" y="270"/>
                  <a:pt x="1281" y="269"/>
                </a:cubicBezTo>
                <a:cubicBezTo>
                  <a:pt x="1281" y="268"/>
                  <a:pt x="1282" y="268"/>
                  <a:pt x="1282" y="267"/>
                </a:cubicBezTo>
                <a:cubicBezTo>
                  <a:pt x="1283" y="266"/>
                  <a:pt x="1283" y="265"/>
                  <a:pt x="1285" y="265"/>
                </a:cubicBezTo>
                <a:cubicBezTo>
                  <a:pt x="1286" y="265"/>
                  <a:pt x="1286" y="265"/>
                  <a:pt x="1287" y="266"/>
                </a:cubicBezTo>
                <a:cubicBezTo>
                  <a:pt x="1287" y="267"/>
                  <a:pt x="1288" y="267"/>
                  <a:pt x="1289" y="266"/>
                </a:cubicBezTo>
                <a:cubicBezTo>
                  <a:pt x="1289" y="266"/>
                  <a:pt x="1290" y="266"/>
                  <a:pt x="1290" y="265"/>
                </a:cubicBezTo>
                <a:cubicBezTo>
                  <a:pt x="1291" y="265"/>
                  <a:pt x="1291" y="264"/>
                  <a:pt x="1291" y="263"/>
                </a:cubicBezTo>
                <a:cubicBezTo>
                  <a:pt x="1291" y="262"/>
                  <a:pt x="1292" y="261"/>
                  <a:pt x="1292" y="260"/>
                </a:cubicBezTo>
                <a:cubicBezTo>
                  <a:pt x="1291" y="259"/>
                  <a:pt x="1290" y="259"/>
                  <a:pt x="1290" y="259"/>
                </a:cubicBezTo>
                <a:cubicBezTo>
                  <a:pt x="1290" y="258"/>
                  <a:pt x="1291" y="257"/>
                  <a:pt x="1290" y="256"/>
                </a:cubicBezTo>
                <a:cubicBezTo>
                  <a:pt x="1290" y="255"/>
                  <a:pt x="1289" y="255"/>
                  <a:pt x="1288" y="255"/>
                </a:cubicBezTo>
                <a:cubicBezTo>
                  <a:pt x="1288" y="254"/>
                  <a:pt x="1288" y="254"/>
                  <a:pt x="1287" y="253"/>
                </a:cubicBezTo>
                <a:cubicBezTo>
                  <a:pt x="1286" y="253"/>
                  <a:pt x="1285" y="253"/>
                  <a:pt x="1285" y="253"/>
                </a:cubicBezTo>
                <a:cubicBezTo>
                  <a:pt x="1284" y="252"/>
                  <a:pt x="1283" y="252"/>
                  <a:pt x="1283" y="252"/>
                </a:cubicBezTo>
                <a:cubicBezTo>
                  <a:pt x="1282" y="251"/>
                  <a:pt x="1283" y="251"/>
                  <a:pt x="1284" y="251"/>
                </a:cubicBezTo>
                <a:cubicBezTo>
                  <a:pt x="1285" y="251"/>
                  <a:pt x="1286" y="252"/>
                  <a:pt x="1286" y="252"/>
                </a:cubicBezTo>
                <a:cubicBezTo>
                  <a:pt x="1287" y="252"/>
                  <a:pt x="1288" y="252"/>
                  <a:pt x="1288" y="252"/>
                </a:cubicBezTo>
                <a:cubicBezTo>
                  <a:pt x="1289" y="252"/>
                  <a:pt x="1289" y="253"/>
                  <a:pt x="1290" y="253"/>
                </a:cubicBezTo>
                <a:cubicBezTo>
                  <a:pt x="1291" y="254"/>
                  <a:pt x="1292" y="254"/>
                  <a:pt x="1294" y="254"/>
                </a:cubicBezTo>
                <a:cubicBezTo>
                  <a:pt x="1295" y="255"/>
                  <a:pt x="1295" y="255"/>
                  <a:pt x="1296" y="256"/>
                </a:cubicBezTo>
                <a:cubicBezTo>
                  <a:pt x="1297" y="256"/>
                  <a:pt x="1299" y="257"/>
                  <a:pt x="1299" y="256"/>
                </a:cubicBezTo>
                <a:cubicBezTo>
                  <a:pt x="1301" y="256"/>
                  <a:pt x="1300" y="253"/>
                  <a:pt x="1301" y="252"/>
                </a:cubicBezTo>
                <a:cubicBezTo>
                  <a:pt x="1301" y="251"/>
                  <a:pt x="1302" y="250"/>
                  <a:pt x="1302" y="250"/>
                </a:cubicBezTo>
                <a:cubicBezTo>
                  <a:pt x="1302" y="249"/>
                  <a:pt x="1302" y="249"/>
                  <a:pt x="1302" y="249"/>
                </a:cubicBezTo>
                <a:cubicBezTo>
                  <a:pt x="1302" y="248"/>
                  <a:pt x="1301" y="248"/>
                  <a:pt x="1301" y="248"/>
                </a:cubicBezTo>
                <a:cubicBezTo>
                  <a:pt x="1301" y="247"/>
                  <a:pt x="1302" y="247"/>
                  <a:pt x="1302" y="246"/>
                </a:cubicBezTo>
                <a:cubicBezTo>
                  <a:pt x="1302" y="246"/>
                  <a:pt x="1301" y="245"/>
                  <a:pt x="1302" y="245"/>
                </a:cubicBezTo>
                <a:cubicBezTo>
                  <a:pt x="1303" y="245"/>
                  <a:pt x="1303" y="246"/>
                  <a:pt x="1304" y="246"/>
                </a:cubicBezTo>
                <a:cubicBezTo>
                  <a:pt x="1304" y="247"/>
                  <a:pt x="1305" y="247"/>
                  <a:pt x="1305" y="247"/>
                </a:cubicBezTo>
                <a:cubicBezTo>
                  <a:pt x="1306" y="248"/>
                  <a:pt x="1306" y="248"/>
                  <a:pt x="1307" y="248"/>
                </a:cubicBezTo>
                <a:cubicBezTo>
                  <a:pt x="1308" y="248"/>
                  <a:pt x="1308" y="248"/>
                  <a:pt x="1309" y="249"/>
                </a:cubicBezTo>
                <a:cubicBezTo>
                  <a:pt x="1309" y="249"/>
                  <a:pt x="1310" y="250"/>
                  <a:pt x="1310" y="250"/>
                </a:cubicBezTo>
                <a:cubicBezTo>
                  <a:pt x="1312" y="251"/>
                  <a:pt x="1312" y="249"/>
                  <a:pt x="1313" y="248"/>
                </a:cubicBezTo>
                <a:cubicBezTo>
                  <a:pt x="1313" y="248"/>
                  <a:pt x="1314" y="247"/>
                  <a:pt x="1314" y="246"/>
                </a:cubicBezTo>
                <a:cubicBezTo>
                  <a:pt x="1314" y="246"/>
                  <a:pt x="1313" y="246"/>
                  <a:pt x="1312" y="245"/>
                </a:cubicBezTo>
                <a:cubicBezTo>
                  <a:pt x="1312" y="245"/>
                  <a:pt x="1312" y="244"/>
                  <a:pt x="1311" y="244"/>
                </a:cubicBezTo>
                <a:cubicBezTo>
                  <a:pt x="1311" y="244"/>
                  <a:pt x="1309" y="244"/>
                  <a:pt x="1309" y="243"/>
                </a:cubicBezTo>
                <a:cubicBezTo>
                  <a:pt x="1311" y="243"/>
                  <a:pt x="1311" y="244"/>
                  <a:pt x="1313" y="244"/>
                </a:cubicBezTo>
                <a:cubicBezTo>
                  <a:pt x="1314" y="244"/>
                  <a:pt x="1315" y="244"/>
                  <a:pt x="1316" y="244"/>
                </a:cubicBezTo>
                <a:cubicBezTo>
                  <a:pt x="1317" y="245"/>
                  <a:pt x="1318" y="245"/>
                  <a:pt x="1319" y="245"/>
                </a:cubicBezTo>
                <a:cubicBezTo>
                  <a:pt x="1320" y="245"/>
                  <a:pt x="1320" y="245"/>
                  <a:pt x="1321" y="245"/>
                </a:cubicBezTo>
                <a:cubicBezTo>
                  <a:pt x="1322" y="244"/>
                  <a:pt x="1322" y="242"/>
                  <a:pt x="1322" y="241"/>
                </a:cubicBezTo>
                <a:cubicBezTo>
                  <a:pt x="1322" y="239"/>
                  <a:pt x="1324" y="239"/>
                  <a:pt x="1325" y="238"/>
                </a:cubicBezTo>
                <a:cubicBezTo>
                  <a:pt x="1326" y="238"/>
                  <a:pt x="1326" y="237"/>
                  <a:pt x="1327" y="237"/>
                </a:cubicBezTo>
                <a:cubicBezTo>
                  <a:pt x="1327" y="237"/>
                  <a:pt x="1328" y="237"/>
                  <a:pt x="1329" y="236"/>
                </a:cubicBezTo>
                <a:cubicBezTo>
                  <a:pt x="1329" y="235"/>
                  <a:pt x="1328" y="235"/>
                  <a:pt x="1327" y="236"/>
                </a:cubicBezTo>
                <a:cubicBezTo>
                  <a:pt x="1326" y="236"/>
                  <a:pt x="1324" y="236"/>
                  <a:pt x="1324" y="235"/>
                </a:cubicBezTo>
                <a:cubicBezTo>
                  <a:pt x="1323" y="235"/>
                  <a:pt x="1323" y="235"/>
                  <a:pt x="1323" y="234"/>
                </a:cubicBezTo>
                <a:cubicBezTo>
                  <a:pt x="1323" y="234"/>
                  <a:pt x="1322" y="234"/>
                  <a:pt x="1321" y="234"/>
                </a:cubicBezTo>
                <a:cubicBezTo>
                  <a:pt x="1321" y="234"/>
                  <a:pt x="1319" y="234"/>
                  <a:pt x="1319" y="234"/>
                </a:cubicBezTo>
                <a:cubicBezTo>
                  <a:pt x="1321" y="233"/>
                  <a:pt x="1323" y="233"/>
                  <a:pt x="1326" y="233"/>
                </a:cubicBezTo>
                <a:cubicBezTo>
                  <a:pt x="1327" y="233"/>
                  <a:pt x="1329" y="234"/>
                  <a:pt x="1330" y="233"/>
                </a:cubicBezTo>
                <a:cubicBezTo>
                  <a:pt x="1331" y="233"/>
                  <a:pt x="1331" y="232"/>
                  <a:pt x="1331" y="232"/>
                </a:cubicBezTo>
                <a:cubicBezTo>
                  <a:pt x="1332" y="231"/>
                  <a:pt x="1332" y="230"/>
                  <a:pt x="1333" y="230"/>
                </a:cubicBezTo>
                <a:cubicBezTo>
                  <a:pt x="1334" y="229"/>
                  <a:pt x="1334" y="229"/>
                  <a:pt x="1335" y="228"/>
                </a:cubicBezTo>
                <a:cubicBezTo>
                  <a:pt x="1336" y="228"/>
                  <a:pt x="1336" y="227"/>
                  <a:pt x="1337" y="227"/>
                </a:cubicBezTo>
                <a:cubicBezTo>
                  <a:pt x="1338" y="226"/>
                  <a:pt x="1340" y="226"/>
                  <a:pt x="1341" y="225"/>
                </a:cubicBezTo>
                <a:cubicBezTo>
                  <a:pt x="1342" y="225"/>
                  <a:pt x="1342" y="223"/>
                  <a:pt x="1343" y="223"/>
                </a:cubicBezTo>
                <a:cubicBezTo>
                  <a:pt x="1344" y="222"/>
                  <a:pt x="1344" y="223"/>
                  <a:pt x="1344" y="224"/>
                </a:cubicBezTo>
                <a:cubicBezTo>
                  <a:pt x="1345" y="224"/>
                  <a:pt x="1345" y="224"/>
                  <a:pt x="1346" y="225"/>
                </a:cubicBezTo>
                <a:cubicBezTo>
                  <a:pt x="1346" y="225"/>
                  <a:pt x="1346" y="225"/>
                  <a:pt x="1346" y="226"/>
                </a:cubicBezTo>
                <a:cubicBezTo>
                  <a:pt x="1348" y="226"/>
                  <a:pt x="1348" y="224"/>
                  <a:pt x="1348" y="223"/>
                </a:cubicBezTo>
                <a:cubicBezTo>
                  <a:pt x="1349" y="222"/>
                  <a:pt x="1349" y="221"/>
                  <a:pt x="1350" y="220"/>
                </a:cubicBezTo>
                <a:cubicBezTo>
                  <a:pt x="1351" y="219"/>
                  <a:pt x="1352" y="219"/>
                  <a:pt x="1353" y="218"/>
                </a:cubicBezTo>
                <a:cubicBezTo>
                  <a:pt x="1354" y="217"/>
                  <a:pt x="1356" y="217"/>
                  <a:pt x="1357" y="216"/>
                </a:cubicBezTo>
                <a:cubicBezTo>
                  <a:pt x="1358" y="216"/>
                  <a:pt x="1360" y="215"/>
                  <a:pt x="1361" y="215"/>
                </a:cubicBezTo>
                <a:cubicBezTo>
                  <a:pt x="1363" y="214"/>
                  <a:pt x="1365" y="214"/>
                  <a:pt x="1367" y="214"/>
                </a:cubicBezTo>
                <a:cubicBezTo>
                  <a:pt x="1370" y="214"/>
                  <a:pt x="1372" y="213"/>
                  <a:pt x="1374" y="212"/>
                </a:cubicBezTo>
                <a:cubicBezTo>
                  <a:pt x="1376" y="212"/>
                  <a:pt x="1378" y="211"/>
                  <a:pt x="1380" y="210"/>
                </a:cubicBezTo>
                <a:cubicBezTo>
                  <a:pt x="1382" y="210"/>
                  <a:pt x="1383" y="210"/>
                  <a:pt x="1384" y="210"/>
                </a:cubicBezTo>
                <a:cubicBezTo>
                  <a:pt x="1385" y="210"/>
                  <a:pt x="1386" y="210"/>
                  <a:pt x="1388" y="209"/>
                </a:cubicBezTo>
                <a:cubicBezTo>
                  <a:pt x="1390" y="209"/>
                  <a:pt x="1392" y="209"/>
                  <a:pt x="1395" y="208"/>
                </a:cubicBezTo>
                <a:cubicBezTo>
                  <a:pt x="1396" y="207"/>
                  <a:pt x="1397" y="207"/>
                  <a:pt x="1399" y="206"/>
                </a:cubicBezTo>
                <a:cubicBezTo>
                  <a:pt x="1400" y="206"/>
                  <a:pt x="1401" y="205"/>
                  <a:pt x="1403" y="205"/>
                </a:cubicBezTo>
                <a:cubicBezTo>
                  <a:pt x="1405" y="204"/>
                  <a:pt x="1407" y="204"/>
                  <a:pt x="1408" y="203"/>
                </a:cubicBezTo>
                <a:cubicBezTo>
                  <a:pt x="1414" y="201"/>
                  <a:pt x="1420" y="202"/>
                  <a:pt x="1425" y="200"/>
                </a:cubicBezTo>
                <a:cubicBezTo>
                  <a:pt x="1427" y="199"/>
                  <a:pt x="1428" y="198"/>
                  <a:pt x="1430" y="197"/>
                </a:cubicBezTo>
                <a:cubicBezTo>
                  <a:pt x="1432" y="197"/>
                  <a:pt x="1433" y="196"/>
                  <a:pt x="1435" y="196"/>
                </a:cubicBezTo>
                <a:cubicBezTo>
                  <a:pt x="1437" y="196"/>
                  <a:pt x="1439" y="196"/>
                  <a:pt x="1440" y="195"/>
                </a:cubicBezTo>
                <a:cubicBezTo>
                  <a:pt x="1443" y="195"/>
                  <a:pt x="1445" y="193"/>
                  <a:pt x="1447" y="193"/>
                </a:cubicBezTo>
                <a:cubicBezTo>
                  <a:pt x="1449" y="192"/>
                  <a:pt x="1451" y="192"/>
                  <a:pt x="1453" y="192"/>
                </a:cubicBezTo>
                <a:cubicBezTo>
                  <a:pt x="1456" y="191"/>
                  <a:pt x="1457" y="189"/>
                  <a:pt x="1460" y="189"/>
                </a:cubicBezTo>
                <a:cubicBezTo>
                  <a:pt x="1462" y="188"/>
                  <a:pt x="1464" y="188"/>
                  <a:pt x="1466" y="187"/>
                </a:cubicBezTo>
                <a:cubicBezTo>
                  <a:pt x="1467" y="187"/>
                  <a:pt x="1468" y="186"/>
                  <a:pt x="1469" y="185"/>
                </a:cubicBezTo>
                <a:cubicBezTo>
                  <a:pt x="1470" y="185"/>
                  <a:pt x="1471" y="184"/>
                  <a:pt x="1473" y="184"/>
                </a:cubicBezTo>
                <a:cubicBezTo>
                  <a:pt x="1474" y="183"/>
                  <a:pt x="1475" y="183"/>
                  <a:pt x="1477" y="183"/>
                </a:cubicBezTo>
                <a:cubicBezTo>
                  <a:pt x="1478" y="184"/>
                  <a:pt x="1479" y="183"/>
                  <a:pt x="1479" y="183"/>
                </a:cubicBezTo>
                <a:cubicBezTo>
                  <a:pt x="1480" y="182"/>
                  <a:pt x="1480" y="182"/>
                  <a:pt x="1480" y="181"/>
                </a:cubicBezTo>
                <a:cubicBezTo>
                  <a:pt x="1481" y="180"/>
                  <a:pt x="1481" y="180"/>
                  <a:pt x="1482" y="179"/>
                </a:cubicBezTo>
                <a:cubicBezTo>
                  <a:pt x="1484" y="178"/>
                  <a:pt x="1485" y="177"/>
                  <a:pt x="1487" y="176"/>
                </a:cubicBezTo>
                <a:cubicBezTo>
                  <a:pt x="1488" y="175"/>
                  <a:pt x="1489" y="174"/>
                  <a:pt x="1490" y="174"/>
                </a:cubicBezTo>
                <a:cubicBezTo>
                  <a:pt x="1492" y="173"/>
                  <a:pt x="1492" y="171"/>
                  <a:pt x="1492" y="170"/>
                </a:cubicBezTo>
                <a:cubicBezTo>
                  <a:pt x="1492" y="169"/>
                  <a:pt x="1492" y="168"/>
                  <a:pt x="1493" y="168"/>
                </a:cubicBezTo>
                <a:cubicBezTo>
                  <a:pt x="1493" y="167"/>
                  <a:pt x="1494" y="167"/>
                  <a:pt x="1494" y="166"/>
                </a:cubicBezTo>
                <a:cubicBezTo>
                  <a:pt x="1496" y="165"/>
                  <a:pt x="1495" y="163"/>
                  <a:pt x="1493" y="163"/>
                </a:cubicBezTo>
                <a:cubicBezTo>
                  <a:pt x="1492" y="162"/>
                  <a:pt x="1491" y="162"/>
                  <a:pt x="1491" y="161"/>
                </a:cubicBezTo>
                <a:cubicBezTo>
                  <a:pt x="1490" y="160"/>
                  <a:pt x="1491" y="158"/>
                  <a:pt x="1490" y="158"/>
                </a:cubicBezTo>
                <a:cubicBezTo>
                  <a:pt x="1489" y="157"/>
                  <a:pt x="1488" y="157"/>
                  <a:pt x="1488" y="157"/>
                </a:cubicBezTo>
                <a:cubicBezTo>
                  <a:pt x="1487" y="157"/>
                  <a:pt x="1486" y="157"/>
                  <a:pt x="1486" y="156"/>
                </a:cubicBezTo>
                <a:cubicBezTo>
                  <a:pt x="1485" y="156"/>
                  <a:pt x="1485" y="155"/>
                  <a:pt x="1484" y="155"/>
                </a:cubicBezTo>
                <a:cubicBezTo>
                  <a:pt x="1483" y="155"/>
                  <a:pt x="1481" y="155"/>
                  <a:pt x="1480" y="155"/>
                </a:cubicBezTo>
                <a:cubicBezTo>
                  <a:pt x="1479" y="155"/>
                  <a:pt x="1478" y="155"/>
                  <a:pt x="1478" y="154"/>
                </a:cubicBezTo>
                <a:cubicBezTo>
                  <a:pt x="1477" y="154"/>
                  <a:pt x="1477" y="153"/>
                  <a:pt x="1476" y="153"/>
                </a:cubicBezTo>
                <a:cubicBezTo>
                  <a:pt x="1476" y="152"/>
                  <a:pt x="1475" y="152"/>
                  <a:pt x="1474" y="152"/>
                </a:cubicBezTo>
                <a:cubicBezTo>
                  <a:pt x="1472" y="152"/>
                  <a:pt x="1470" y="152"/>
                  <a:pt x="1469" y="152"/>
                </a:cubicBezTo>
                <a:cubicBezTo>
                  <a:pt x="1467" y="152"/>
                  <a:pt x="1465" y="153"/>
                  <a:pt x="1464" y="153"/>
                </a:cubicBezTo>
                <a:cubicBezTo>
                  <a:pt x="1463" y="154"/>
                  <a:pt x="1461" y="154"/>
                  <a:pt x="1460" y="155"/>
                </a:cubicBezTo>
                <a:cubicBezTo>
                  <a:pt x="1459" y="155"/>
                  <a:pt x="1458" y="155"/>
                  <a:pt x="1457" y="155"/>
                </a:cubicBezTo>
                <a:cubicBezTo>
                  <a:pt x="1452" y="155"/>
                  <a:pt x="1449" y="158"/>
                  <a:pt x="1445" y="159"/>
                </a:cubicBezTo>
                <a:cubicBezTo>
                  <a:pt x="1444" y="159"/>
                  <a:pt x="1443" y="159"/>
                  <a:pt x="1442" y="160"/>
                </a:cubicBezTo>
                <a:cubicBezTo>
                  <a:pt x="1441" y="160"/>
                  <a:pt x="1440" y="160"/>
                  <a:pt x="1440" y="160"/>
                </a:cubicBezTo>
                <a:cubicBezTo>
                  <a:pt x="1438" y="161"/>
                  <a:pt x="1436" y="162"/>
                  <a:pt x="1435" y="163"/>
                </a:cubicBezTo>
                <a:cubicBezTo>
                  <a:pt x="1434" y="165"/>
                  <a:pt x="1433" y="165"/>
                  <a:pt x="1434" y="167"/>
                </a:cubicBezTo>
                <a:cubicBezTo>
                  <a:pt x="1434" y="168"/>
                  <a:pt x="1434" y="168"/>
                  <a:pt x="1434" y="169"/>
                </a:cubicBezTo>
                <a:cubicBezTo>
                  <a:pt x="1434" y="170"/>
                  <a:pt x="1435" y="170"/>
                  <a:pt x="1435" y="171"/>
                </a:cubicBezTo>
                <a:cubicBezTo>
                  <a:pt x="1436" y="173"/>
                  <a:pt x="1433" y="171"/>
                  <a:pt x="1432" y="171"/>
                </a:cubicBezTo>
                <a:cubicBezTo>
                  <a:pt x="1430" y="171"/>
                  <a:pt x="1429" y="170"/>
                  <a:pt x="1428" y="170"/>
                </a:cubicBezTo>
                <a:cubicBezTo>
                  <a:pt x="1426" y="170"/>
                  <a:pt x="1425" y="170"/>
                  <a:pt x="1424" y="171"/>
                </a:cubicBezTo>
                <a:cubicBezTo>
                  <a:pt x="1423" y="171"/>
                  <a:pt x="1423" y="172"/>
                  <a:pt x="1422" y="173"/>
                </a:cubicBezTo>
                <a:cubicBezTo>
                  <a:pt x="1421" y="173"/>
                  <a:pt x="1420" y="174"/>
                  <a:pt x="1419" y="174"/>
                </a:cubicBezTo>
                <a:cubicBezTo>
                  <a:pt x="1418" y="174"/>
                  <a:pt x="1416" y="174"/>
                  <a:pt x="1415" y="174"/>
                </a:cubicBezTo>
                <a:cubicBezTo>
                  <a:pt x="1413" y="174"/>
                  <a:pt x="1412" y="175"/>
                  <a:pt x="1411" y="176"/>
                </a:cubicBezTo>
                <a:cubicBezTo>
                  <a:pt x="1409" y="177"/>
                  <a:pt x="1407" y="177"/>
                  <a:pt x="1406" y="177"/>
                </a:cubicBezTo>
                <a:cubicBezTo>
                  <a:pt x="1404" y="178"/>
                  <a:pt x="1403" y="179"/>
                  <a:pt x="1402" y="180"/>
                </a:cubicBezTo>
                <a:cubicBezTo>
                  <a:pt x="1401" y="180"/>
                  <a:pt x="1400" y="181"/>
                  <a:pt x="1399" y="182"/>
                </a:cubicBezTo>
                <a:cubicBezTo>
                  <a:pt x="1397" y="182"/>
                  <a:pt x="1397" y="181"/>
                  <a:pt x="1396" y="180"/>
                </a:cubicBezTo>
                <a:cubicBezTo>
                  <a:pt x="1395" y="180"/>
                  <a:pt x="1394" y="180"/>
                  <a:pt x="1393" y="180"/>
                </a:cubicBezTo>
                <a:cubicBezTo>
                  <a:pt x="1392" y="180"/>
                  <a:pt x="1390" y="180"/>
                  <a:pt x="1388" y="181"/>
                </a:cubicBezTo>
                <a:cubicBezTo>
                  <a:pt x="1387" y="181"/>
                  <a:pt x="1385" y="182"/>
                  <a:pt x="1383" y="182"/>
                </a:cubicBezTo>
                <a:cubicBezTo>
                  <a:pt x="1382" y="183"/>
                  <a:pt x="1380" y="184"/>
                  <a:pt x="1379" y="185"/>
                </a:cubicBezTo>
                <a:cubicBezTo>
                  <a:pt x="1378" y="185"/>
                  <a:pt x="1375" y="186"/>
                  <a:pt x="1375" y="185"/>
                </a:cubicBezTo>
                <a:cubicBezTo>
                  <a:pt x="1374" y="185"/>
                  <a:pt x="1375" y="184"/>
                  <a:pt x="1375" y="184"/>
                </a:cubicBezTo>
                <a:cubicBezTo>
                  <a:pt x="1374" y="183"/>
                  <a:pt x="1373" y="183"/>
                  <a:pt x="1373" y="183"/>
                </a:cubicBezTo>
                <a:cubicBezTo>
                  <a:pt x="1372" y="183"/>
                  <a:pt x="1372" y="184"/>
                  <a:pt x="1371" y="184"/>
                </a:cubicBezTo>
                <a:cubicBezTo>
                  <a:pt x="1370" y="184"/>
                  <a:pt x="1369" y="184"/>
                  <a:pt x="1369" y="185"/>
                </a:cubicBezTo>
                <a:cubicBezTo>
                  <a:pt x="1368" y="185"/>
                  <a:pt x="1366" y="187"/>
                  <a:pt x="1365" y="186"/>
                </a:cubicBezTo>
                <a:cubicBezTo>
                  <a:pt x="1364" y="185"/>
                  <a:pt x="1367" y="184"/>
                  <a:pt x="1365" y="183"/>
                </a:cubicBezTo>
                <a:cubicBezTo>
                  <a:pt x="1363" y="183"/>
                  <a:pt x="1359" y="185"/>
                  <a:pt x="1358" y="183"/>
                </a:cubicBezTo>
                <a:cubicBezTo>
                  <a:pt x="1357" y="183"/>
                  <a:pt x="1358" y="183"/>
                  <a:pt x="1357" y="182"/>
                </a:cubicBezTo>
                <a:cubicBezTo>
                  <a:pt x="1357" y="182"/>
                  <a:pt x="1356" y="182"/>
                  <a:pt x="1356" y="182"/>
                </a:cubicBezTo>
                <a:cubicBezTo>
                  <a:pt x="1355" y="182"/>
                  <a:pt x="1352" y="184"/>
                  <a:pt x="1352" y="182"/>
                </a:cubicBezTo>
                <a:cubicBezTo>
                  <a:pt x="1350" y="181"/>
                  <a:pt x="1349" y="181"/>
                  <a:pt x="1348" y="182"/>
                </a:cubicBezTo>
                <a:cubicBezTo>
                  <a:pt x="1347" y="183"/>
                  <a:pt x="1345" y="183"/>
                  <a:pt x="1344" y="183"/>
                </a:cubicBezTo>
                <a:cubicBezTo>
                  <a:pt x="1343" y="183"/>
                  <a:pt x="1342" y="183"/>
                  <a:pt x="1341" y="183"/>
                </a:cubicBezTo>
                <a:cubicBezTo>
                  <a:pt x="1340" y="183"/>
                  <a:pt x="1340" y="184"/>
                  <a:pt x="1339" y="184"/>
                </a:cubicBezTo>
                <a:cubicBezTo>
                  <a:pt x="1338" y="184"/>
                  <a:pt x="1338" y="183"/>
                  <a:pt x="1337" y="184"/>
                </a:cubicBezTo>
                <a:cubicBezTo>
                  <a:pt x="1336" y="185"/>
                  <a:pt x="1337" y="185"/>
                  <a:pt x="1338" y="186"/>
                </a:cubicBezTo>
                <a:cubicBezTo>
                  <a:pt x="1338" y="186"/>
                  <a:pt x="1338" y="187"/>
                  <a:pt x="1338" y="188"/>
                </a:cubicBezTo>
                <a:cubicBezTo>
                  <a:pt x="1339" y="188"/>
                  <a:pt x="1340" y="188"/>
                  <a:pt x="1340" y="189"/>
                </a:cubicBezTo>
                <a:cubicBezTo>
                  <a:pt x="1341" y="190"/>
                  <a:pt x="1336" y="191"/>
                  <a:pt x="1335" y="191"/>
                </a:cubicBezTo>
                <a:cubicBezTo>
                  <a:pt x="1334" y="192"/>
                  <a:pt x="1334" y="192"/>
                  <a:pt x="1333" y="192"/>
                </a:cubicBezTo>
                <a:cubicBezTo>
                  <a:pt x="1332" y="193"/>
                  <a:pt x="1330" y="195"/>
                  <a:pt x="1328" y="194"/>
                </a:cubicBezTo>
                <a:cubicBezTo>
                  <a:pt x="1327" y="194"/>
                  <a:pt x="1328" y="194"/>
                  <a:pt x="1328" y="193"/>
                </a:cubicBezTo>
                <a:cubicBezTo>
                  <a:pt x="1328" y="192"/>
                  <a:pt x="1327" y="192"/>
                  <a:pt x="1327" y="192"/>
                </a:cubicBezTo>
                <a:cubicBezTo>
                  <a:pt x="1328" y="190"/>
                  <a:pt x="1331" y="191"/>
                  <a:pt x="1330" y="189"/>
                </a:cubicBezTo>
                <a:cubicBezTo>
                  <a:pt x="1329" y="188"/>
                  <a:pt x="1326" y="188"/>
                  <a:pt x="1326" y="189"/>
                </a:cubicBezTo>
                <a:cubicBezTo>
                  <a:pt x="1325" y="189"/>
                  <a:pt x="1324" y="190"/>
                  <a:pt x="1324" y="190"/>
                </a:cubicBezTo>
                <a:cubicBezTo>
                  <a:pt x="1323" y="190"/>
                  <a:pt x="1322" y="190"/>
                  <a:pt x="1322" y="190"/>
                </a:cubicBezTo>
                <a:cubicBezTo>
                  <a:pt x="1320" y="191"/>
                  <a:pt x="1322" y="191"/>
                  <a:pt x="1322" y="191"/>
                </a:cubicBezTo>
                <a:cubicBezTo>
                  <a:pt x="1322" y="192"/>
                  <a:pt x="1322" y="192"/>
                  <a:pt x="1323" y="192"/>
                </a:cubicBezTo>
                <a:cubicBezTo>
                  <a:pt x="1323" y="193"/>
                  <a:pt x="1323" y="193"/>
                  <a:pt x="1324" y="193"/>
                </a:cubicBezTo>
                <a:cubicBezTo>
                  <a:pt x="1324" y="195"/>
                  <a:pt x="1321" y="194"/>
                  <a:pt x="1320" y="194"/>
                </a:cubicBezTo>
                <a:cubicBezTo>
                  <a:pt x="1318" y="194"/>
                  <a:pt x="1317" y="195"/>
                  <a:pt x="1315" y="196"/>
                </a:cubicBezTo>
                <a:cubicBezTo>
                  <a:pt x="1313" y="197"/>
                  <a:pt x="1309" y="196"/>
                  <a:pt x="1306" y="197"/>
                </a:cubicBezTo>
                <a:cubicBezTo>
                  <a:pt x="1304" y="197"/>
                  <a:pt x="1303" y="197"/>
                  <a:pt x="1302" y="198"/>
                </a:cubicBezTo>
                <a:cubicBezTo>
                  <a:pt x="1300" y="199"/>
                  <a:pt x="1299" y="200"/>
                  <a:pt x="1297" y="200"/>
                </a:cubicBezTo>
                <a:cubicBezTo>
                  <a:pt x="1296" y="200"/>
                  <a:pt x="1294" y="200"/>
                  <a:pt x="1293" y="201"/>
                </a:cubicBezTo>
                <a:cubicBezTo>
                  <a:pt x="1291" y="202"/>
                  <a:pt x="1290" y="203"/>
                  <a:pt x="1289" y="204"/>
                </a:cubicBezTo>
                <a:cubicBezTo>
                  <a:pt x="1287" y="205"/>
                  <a:pt x="1286" y="205"/>
                  <a:pt x="1284" y="206"/>
                </a:cubicBezTo>
                <a:cubicBezTo>
                  <a:pt x="1283" y="206"/>
                  <a:pt x="1282" y="207"/>
                  <a:pt x="1281" y="207"/>
                </a:cubicBezTo>
                <a:cubicBezTo>
                  <a:pt x="1280" y="206"/>
                  <a:pt x="1280" y="206"/>
                  <a:pt x="1279" y="206"/>
                </a:cubicBezTo>
                <a:cubicBezTo>
                  <a:pt x="1279" y="206"/>
                  <a:pt x="1278" y="206"/>
                  <a:pt x="1278" y="207"/>
                </a:cubicBezTo>
                <a:cubicBezTo>
                  <a:pt x="1278" y="207"/>
                  <a:pt x="1279" y="207"/>
                  <a:pt x="1279" y="207"/>
                </a:cubicBezTo>
                <a:cubicBezTo>
                  <a:pt x="1279" y="208"/>
                  <a:pt x="1279" y="208"/>
                  <a:pt x="1279" y="208"/>
                </a:cubicBezTo>
                <a:cubicBezTo>
                  <a:pt x="1280" y="209"/>
                  <a:pt x="1280" y="209"/>
                  <a:pt x="1281" y="209"/>
                </a:cubicBezTo>
                <a:cubicBezTo>
                  <a:pt x="1281" y="209"/>
                  <a:pt x="1282" y="209"/>
                  <a:pt x="1282" y="210"/>
                </a:cubicBezTo>
                <a:cubicBezTo>
                  <a:pt x="1281" y="211"/>
                  <a:pt x="1280" y="211"/>
                  <a:pt x="1280" y="211"/>
                </a:cubicBezTo>
                <a:cubicBezTo>
                  <a:pt x="1278" y="211"/>
                  <a:pt x="1276" y="211"/>
                  <a:pt x="1275" y="212"/>
                </a:cubicBezTo>
                <a:cubicBezTo>
                  <a:pt x="1274" y="212"/>
                  <a:pt x="1274" y="213"/>
                  <a:pt x="1273" y="213"/>
                </a:cubicBezTo>
                <a:cubicBezTo>
                  <a:pt x="1272" y="213"/>
                  <a:pt x="1271" y="212"/>
                  <a:pt x="1270" y="213"/>
                </a:cubicBezTo>
                <a:cubicBezTo>
                  <a:pt x="1270" y="213"/>
                  <a:pt x="1269" y="214"/>
                  <a:pt x="1270" y="215"/>
                </a:cubicBezTo>
                <a:cubicBezTo>
                  <a:pt x="1270" y="216"/>
                  <a:pt x="1271" y="216"/>
                  <a:pt x="1271" y="217"/>
                </a:cubicBezTo>
                <a:cubicBezTo>
                  <a:pt x="1271" y="218"/>
                  <a:pt x="1271" y="218"/>
                  <a:pt x="1272" y="219"/>
                </a:cubicBezTo>
                <a:cubicBezTo>
                  <a:pt x="1272" y="219"/>
                  <a:pt x="1273" y="220"/>
                  <a:pt x="1273" y="220"/>
                </a:cubicBezTo>
                <a:cubicBezTo>
                  <a:pt x="1272" y="222"/>
                  <a:pt x="1269" y="221"/>
                  <a:pt x="1268" y="221"/>
                </a:cubicBezTo>
                <a:cubicBezTo>
                  <a:pt x="1267" y="220"/>
                  <a:pt x="1266" y="219"/>
                  <a:pt x="1265" y="219"/>
                </a:cubicBezTo>
                <a:cubicBezTo>
                  <a:pt x="1263" y="219"/>
                  <a:pt x="1262" y="219"/>
                  <a:pt x="1260" y="219"/>
                </a:cubicBezTo>
                <a:cubicBezTo>
                  <a:pt x="1259" y="219"/>
                  <a:pt x="1258" y="219"/>
                  <a:pt x="1257" y="220"/>
                </a:cubicBezTo>
                <a:cubicBezTo>
                  <a:pt x="1256" y="220"/>
                  <a:pt x="1256" y="220"/>
                  <a:pt x="1255" y="220"/>
                </a:cubicBezTo>
                <a:cubicBezTo>
                  <a:pt x="1255" y="220"/>
                  <a:pt x="1254" y="220"/>
                  <a:pt x="1254" y="221"/>
                </a:cubicBezTo>
                <a:cubicBezTo>
                  <a:pt x="1253" y="223"/>
                  <a:pt x="1256" y="222"/>
                  <a:pt x="1257" y="222"/>
                </a:cubicBezTo>
                <a:cubicBezTo>
                  <a:pt x="1257" y="223"/>
                  <a:pt x="1256" y="226"/>
                  <a:pt x="1255" y="226"/>
                </a:cubicBezTo>
                <a:cubicBezTo>
                  <a:pt x="1254" y="227"/>
                  <a:pt x="1253" y="227"/>
                  <a:pt x="1252" y="229"/>
                </a:cubicBezTo>
                <a:cubicBezTo>
                  <a:pt x="1251" y="230"/>
                  <a:pt x="1250" y="232"/>
                  <a:pt x="1249" y="231"/>
                </a:cubicBezTo>
                <a:cubicBezTo>
                  <a:pt x="1248" y="231"/>
                  <a:pt x="1248" y="230"/>
                  <a:pt x="1248" y="229"/>
                </a:cubicBezTo>
                <a:cubicBezTo>
                  <a:pt x="1247" y="229"/>
                  <a:pt x="1247" y="229"/>
                  <a:pt x="1247" y="228"/>
                </a:cubicBezTo>
                <a:cubicBezTo>
                  <a:pt x="1247" y="227"/>
                  <a:pt x="1247" y="226"/>
                  <a:pt x="1246" y="226"/>
                </a:cubicBezTo>
                <a:cubicBezTo>
                  <a:pt x="1245" y="226"/>
                  <a:pt x="1245" y="227"/>
                  <a:pt x="1244" y="228"/>
                </a:cubicBezTo>
                <a:cubicBezTo>
                  <a:pt x="1244" y="228"/>
                  <a:pt x="1243" y="229"/>
                  <a:pt x="1242" y="228"/>
                </a:cubicBezTo>
                <a:cubicBezTo>
                  <a:pt x="1241" y="228"/>
                  <a:pt x="1242" y="227"/>
                  <a:pt x="1242" y="227"/>
                </a:cubicBezTo>
                <a:cubicBezTo>
                  <a:pt x="1242" y="226"/>
                  <a:pt x="1241" y="225"/>
                  <a:pt x="1240" y="225"/>
                </a:cubicBezTo>
                <a:cubicBezTo>
                  <a:pt x="1239" y="225"/>
                  <a:pt x="1239" y="226"/>
                  <a:pt x="1239" y="226"/>
                </a:cubicBezTo>
                <a:cubicBezTo>
                  <a:pt x="1238" y="226"/>
                  <a:pt x="1237" y="226"/>
                  <a:pt x="1236" y="226"/>
                </a:cubicBezTo>
                <a:cubicBezTo>
                  <a:pt x="1236" y="227"/>
                  <a:pt x="1236" y="227"/>
                  <a:pt x="1236" y="228"/>
                </a:cubicBezTo>
                <a:cubicBezTo>
                  <a:pt x="1235" y="229"/>
                  <a:pt x="1232" y="230"/>
                  <a:pt x="1234" y="231"/>
                </a:cubicBezTo>
                <a:cubicBezTo>
                  <a:pt x="1235" y="232"/>
                  <a:pt x="1236" y="230"/>
                  <a:pt x="1238" y="231"/>
                </a:cubicBezTo>
                <a:cubicBezTo>
                  <a:pt x="1239" y="231"/>
                  <a:pt x="1238" y="232"/>
                  <a:pt x="1237" y="233"/>
                </a:cubicBezTo>
                <a:cubicBezTo>
                  <a:pt x="1237" y="235"/>
                  <a:pt x="1239" y="235"/>
                  <a:pt x="1240" y="234"/>
                </a:cubicBezTo>
                <a:cubicBezTo>
                  <a:pt x="1241" y="234"/>
                  <a:pt x="1241" y="234"/>
                  <a:pt x="1241" y="234"/>
                </a:cubicBezTo>
                <a:cubicBezTo>
                  <a:pt x="1242" y="233"/>
                  <a:pt x="1242" y="234"/>
                  <a:pt x="1243" y="234"/>
                </a:cubicBezTo>
                <a:cubicBezTo>
                  <a:pt x="1244" y="234"/>
                  <a:pt x="1245" y="232"/>
                  <a:pt x="1247" y="233"/>
                </a:cubicBezTo>
                <a:cubicBezTo>
                  <a:pt x="1249" y="234"/>
                  <a:pt x="1245" y="234"/>
                  <a:pt x="1245" y="234"/>
                </a:cubicBezTo>
                <a:cubicBezTo>
                  <a:pt x="1244" y="235"/>
                  <a:pt x="1244" y="235"/>
                  <a:pt x="1245" y="235"/>
                </a:cubicBezTo>
                <a:cubicBezTo>
                  <a:pt x="1246" y="236"/>
                  <a:pt x="1246" y="235"/>
                  <a:pt x="1247" y="235"/>
                </a:cubicBezTo>
                <a:cubicBezTo>
                  <a:pt x="1248" y="236"/>
                  <a:pt x="1248" y="236"/>
                  <a:pt x="1249" y="236"/>
                </a:cubicBezTo>
                <a:cubicBezTo>
                  <a:pt x="1250" y="236"/>
                  <a:pt x="1250" y="235"/>
                  <a:pt x="1251" y="235"/>
                </a:cubicBezTo>
                <a:cubicBezTo>
                  <a:pt x="1252" y="236"/>
                  <a:pt x="1252" y="236"/>
                  <a:pt x="1252" y="236"/>
                </a:cubicBezTo>
                <a:cubicBezTo>
                  <a:pt x="1251" y="237"/>
                  <a:pt x="1251" y="237"/>
                  <a:pt x="1250" y="238"/>
                </a:cubicBezTo>
                <a:cubicBezTo>
                  <a:pt x="1249" y="238"/>
                  <a:pt x="1249" y="237"/>
                  <a:pt x="1248" y="237"/>
                </a:cubicBezTo>
                <a:cubicBezTo>
                  <a:pt x="1247" y="237"/>
                  <a:pt x="1246" y="237"/>
                  <a:pt x="1246" y="238"/>
                </a:cubicBezTo>
                <a:cubicBezTo>
                  <a:pt x="1244" y="238"/>
                  <a:pt x="1243" y="238"/>
                  <a:pt x="1241" y="239"/>
                </a:cubicBezTo>
                <a:cubicBezTo>
                  <a:pt x="1240" y="239"/>
                  <a:pt x="1239" y="240"/>
                  <a:pt x="1238" y="240"/>
                </a:cubicBezTo>
                <a:cubicBezTo>
                  <a:pt x="1237" y="240"/>
                  <a:pt x="1236" y="240"/>
                  <a:pt x="1235" y="240"/>
                </a:cubicBezTo>
                <a:cubicBezTo>
                  <a:pt x="1235" y="241"/>
                  <a:pt x="1234" y="241"/>
                  <a:pt x="1235" y="242"/>
                </a:cubicBezTo>
                <a:cubicBezTo>
                  <a:pt x="1236" y="242"/>
                  <a:pt x="1236" y="241"/>
                  <a:pt x="1237" y="242"/>
                </a:cubicBezTo>
                <a:cubicBezTo>
                  <a:pt x="1238" y="242"/>
                  <a:pt x="1238" y="243"/>
                  <a:pt x="1239" y="243"/>
                </a:cubicBezTo>
                <a:cubicBezTo>
                  <a:pt x="1240" y="243"/>
                  <a:pt x="1241" y="241"/>
                  <a:pt x="1242" y="241"/>
                </a:cubicBezTo>
                <a:cubicBezTo>
                  <a:pt x="1243" y="241"/>
                  <a:pt x="1244" y="241"/>
                  <a:pt x="1245" y="242"/>
                </a:cubicBezTo>
                <a:cubicBezTo>
                  <a:pt x="1246" y="242"/>
                  <a:pt x="1248" y="241"/>
                  <a:pt x="1249" y="242"/>
                </a:cubicBezTo>
                <a:cubicBezTo>
                  <a:pt x="1249" y="242"/>
                  <a:pt x="1249" y="243"/>
                  <a:pt x="1249" y="244"/>
                </a:cubicBezTo>
                <a:cubicBezTo>
                  <a:pt x="1250" y="245"/>
                  <a:pt x="1251" y="245"/>
                  <a:pt x="1252" y="245"/>
                </a:cubicBezTo>
                <a:cubicBezTo>
                  <a:pt x="1253" y="245"/>
                  <a:pt x="1253" y="245"/>
                  <a:pt x="1254" y="246"/>
                </a:cubicBezTo>
                <a:cubicBezTo>
                  <a:pt x="1254" y="246"/>
                  <a:pt x="1255" y="246"/>
                  <a:pt x="1256" y="246"/>
                </a:cubicBezTo>
                <a:cubicBezTo>
                  <a:pt x="1258" y="246"/>
                  <a:pt x="1255" y="247"/>
                  <a:pt x="1254" y="247"/>
                </a:cubicBezTo>
                <a:cubicBezTo>
                  <a:pt x="1253" y="246"/>
                  <a:pt x="1253" y="246"/>
                  <a:pt x="1252" y="246"/>
                </a:cubicBezTo>
                <a:cubicBezTo>
                  <a:pt x="1251" y="246"/>
                  <a:pt x="1251" y="246"/>
                  <a:pt x="1250" y="246"/>
                </a:cubicBezTo>
                <a:cubicBezTo>
                  <a:pt x="1249" y="246"/>
                  <a:pt x="1248" y="245"/>
                  <a:pt x="1247" y="245"/>
                </a:cubicBezTo>
                <a:cubicBezTo>
                  <a:pt x="1245" y="245"/>
                  <a:pt x="1244" y="245"/>
                  <a:pt x="1242" y="246"/>
                </a:cubicBezTo>
                <a:cubicBezTo>
                  <a:pt x="1241" y="246"/>
                  <a:pt x="1241" y="246"/>
                  <a:pt x="1240" y="246"/>
                </a:cubicBezTo>
                <a:cubicBezTo>
                  <a:pt x="1239" y="246"/>
                  <a:pt x="1239" y="247"/>
                  <a:pt x="1238" y="247"/>
                </a:cubicBezTo>
                <a:cubicBezTo>
                  <a:pt x="1237" y="248"/>
                  <a:pt x="1236" y="246"/>
                  <a:pt x="1235" y="246"/>
                </a:cubicBezTo>
                <a:cubicBezTo>
                  <a:pt x="1234" y="246"/>
                  <a:pt x="1233" y="246"/>
                  <a:pt x="1232" y="247"/>
                </a:cubicBezTo>
                <a:cubicBezTo>
                  <a:pt x="1232" y="247"/>
                  <a:pt x="1231" y="247"/>
                  <a:pt x="1230" y="247"/>
                </a:cubicBezTo>
                <a:cubicBezTo>
                  <a:pt x="1230" y="247"/>
                  <a:pt x="1230" y="248"/>
                  <a:pt x="1230" y="249"/>
                </a:cubicBezTo>
                <a:cubicBezTo>
                  <a:pt x="1230" y="250"/>
                  <a:pt x="1230" y="250"/>
                  <a:pt x="1231" y="250"/>
                </a:cubicBezTo>
                <a:cubicBezTo>
                  <a:pt x="1232" y="251"/>
                  <a:pt x="1233" y="250"/>
                  <a:pt x="1233" y="251"/>
                </a:cubicBezTo>
                <a:cubicBezTo>
                  <a:pt x="1234" y="252"/>
                  <a:pt x="1234" y="253"/>
                  <a:pt x="1235" y="252"/>
                </a:cubicBezTo>
                <a:cubicBezTo>
                  <a:pt x="1236" y="252"/>
                  <a:pt x="1236" y="252"/>
                  <a:pt x="1236" y="251"/>
                </a:cubicBezTo>
                <a:cubicBezTo>
                  <a:pt x="1237" y="251"/>
                  <a:pt x="1238" y="251"/>
                  <a:pt x="1239" y="252"/>
                </a:cubicBezTo>
                <a:cubicBezTo>
                  <a:pt x="1239" y="252"/>
                  <a:pt x="1240" y="253"/>
                  <a:pt x="1241" y="253"/>
                </a:cubicBezTo>
                <a:cubicBezTo>
                  <a:pt x="1241" y="253"/>
                  <a:pt x="1242" y="254"/>
                  <a:pt x="1242" y="254"/>
                </a:cubicBezTo>
                <a:cubicBezTo>
                  <a:pt x="1242" y="256"/>
                  <a:pt x="1239" y="254"/>
                  <a:pt x="1238" y="255"/>
                </a:cubicBezTo>
                <a:cubicBezTo>
                  <a:pt x="1237" y="255"/>
                  <a:pt x="1236" y="256"/>
                  <a:pt x="1235" y="256"/>
                </a:cubicBezTo>
                <a:cubicBezTo>
                  <a:pt x="1234" y="256"/>
                  <a:pt x="1232" y="255"/>
                  <a:pt x="1231" y="255"/>
                </a:cubicBezTo>
                <a:cubicBezTo>
                  <a:pt x="1229" y="255"/>
                  <a:pt x="1229" y="256"/>
                  <a:pt x="1227" y="257"/>
                </a:cubicBezTo>
                <a:cubicBezTo>
                  <a:pt x="1227" y="257"/>
                  <a:pt x="1225" y="257"/>
                  <a:pt x="1225" y="258"/>
                </a:cubicBezTo>
                <a:cubicBezTo>
                  <a:pt x="1224" y="259"/>
                  <a:pt x="1225" y="259"/>
                  <a:pt x="1226" y="259"/>
                </a:cubicBezTo>
                <a:cubicBezTo>
                  <a:pt x="1227" y="259"/>
                  <a:pt x="1227" y="259"/>
                  <a:pt x="1228" y="260"/>
                </a:cubicBezTo>
                <a:cubicBezTo>
                  <a:pt x="1229" y="260"/>
                  <a:pt x="1229" y="260"/>
                  <a:pt x="1230" y="260"/>
                </a:cubicBezTo>
                <a:cubicBezTo>
                  <a:pt x="1231" y="260"/>
                  <a:pt x="1232" y="260"/>
                  <a:pt x="1232" y="260"/>
                </a:cubicBezTo>
                <a:cubicBezTo>
                  <a:pt x="1233" y="261"/>
                  <a:pt x="1232" y="261"/>
                  <a:pt x="1232" y="262"/>
                </a:cubicBezTo>
                <a:cubicBezTo>
                  <a:pt x="1231" y="262"/>
                  <a:pt x="1231" y="262"/>
                  <a:pt x="1230" y="262"/>
                </a:cubicBezTo>
                <a:cubicBezTo>
                  <a:pt x="1229" y="262"/>
                  <a:pt x="1229" y="262"/>
                  <a:pt x="1228" y="262"/>
                </a:cubicBezTo>
                <a:cubicBezTo>
                  <a:pt x="1227" y="262"/>
                  <a:pt x="1226" y="262"/>
                  <a:pt x="1225" y="262"/>
                </a:cubicBezTo>
                <a:cubicBezTo>
                  <a:pt x="1224" y="262"/>
                  <a:pt x="1224" y="261"/>
                  <a:pt x="1223" y="261"/>
                </a:cubicBezTo>
                <a:cubicBezTo>
                  <a:pt x="1222" y="261"/>
                  <a:pt x="1222" y="262"/>
                  <a:pt x="1222" y="263"/>
                </a:cubicBezTo>
                <a:cubicBezTo>
                  <a:pt x="1223" y="263"/>
                  <a:pt x="1223" y="263"/>
                  <a:pt x="1224" y="263"/>
                </a:cubicBezTo>
                <a:cubicBezTo>
                  <a:pt x="1226" y="264"/>
                  <a:pt x="1227" y="264"/>
                  <a:pt x="1229" y="265"/>
                </a:cubicBezTo>
                <a:cubicBezTo>
                  <a:pt x="1231" y="265"/>
                  <a:pt x="1231" y="267"/>
                  <a:pt x="1233" y="267"/>
                </a:cubicBezTo>
                <a:cubicBezTo>
                  <a:pt x="1233" y="267"/>
                  <a:pt x="1235" y="267"/>
                  <a:pt x="1235" y="268"/>
                </a:cubicBezTo>
                <a:cubicBezTo>
                  <a:pt x="1235" y="269"/>
                  <a:pt x="1231" y="268"/>
                  <a:pt x="1230" y="268"/>
                </a:cubicBezTo>
                <a:cubicBezTo>
                  <a:pt x="1230" y="268"/>
                  <a:pt x="1229" y="267"/>
                  <a:pt x="1228" y="267"/>
                </a:cubicBezTo>
                <a:cubicBezTo>
                  <a:pt x="1228" y="267"/>
                  <a:pt x="1227" y="267"/>
                  <a:pt x="1226" y="267"/>
                </a:cubicBezTo>
                <a:cubicBezTo>
                  <a:pt x="1224" y="267"/>
                  <a:pt x="1223" y="266"/>
                  <a:pt x="1221" y="266"/>
                </a:cubicBezTo>
                <a:cubicBezTo>
                  <a:pt x="1220" y="266"/>
                  <a:pt x="1218" y="267"/>
                  <a:pt x="1217" y="268"/>
                </a:cubicBezTo>
                <a:cubicBezTo>
                  <a:pt x="1216" y="268"/>
                  <a:pt x="1216" y="269"/>
                  <a:pt x="1215" y="269"/>
                </a:cubicBezTo>
                <a:cubicBezTo>
                  <a:pt x="1214" y="270"/>
                  <a:pt x="1213" y="270"/>
                  <a:pt x="1213" y="270"/>
                </a:cubicBezTo>
                <a:cubicBezTo>
                  <a:pt x="1212" y="270"/>
                  <a:pt x="1211" y="271"/>
                  <a:pt x="1211" y="271"/>
                </a:cubicBezTo>
                <a:cubicBezTo>
                  <a:pt x="1211" y="272"/>
                  <a:pt x="1212" y="272"/>
                  <a:pt x="1213" y="272"/>
                </a:cubicBezTo>
                <a:cubicBezTo>
                  <a:pt x="1215" y="273"/>
                  <a:pt x="1213" y="275"/>
                  <a:pt x="1212" y="275"/>
                </a:cubicBezTo>
                <a:cubicBezTo>
                  <a:pt x="1210" y="275"/>
                  <a:pt x="1209" y="275"/>
                  <a:pt x="1208" y="275"/>
                </a:cubicBezTo>
                <a:cubicBezTo>
                  <a:pt x="1206" y="276"/>
                  <a:pt x="1204" y="276"/>
                  <a:pt x="1203" y="277"/>
                </a:cubicBezTo>
                <a:cubicBezTo>
                  <a:pt x="1200" y="279"/>
                  <a:pt x="1198" y="282"/>
                  <a:pt x="1194" y="280"/>
                </a:cubicBezTo>
                <a:cubicBezTo>
                  <a:pt x="1193" y="280"/>
                  <a:pt x="1193" y="281"/>
                  <a:pt x="1194" y="282"/>
                </a:cubicBezTo>
                <a:cubicBezTo>
                  <a:pt x="1195" y="283"/>
                  <a:pt x="1196" y="283"/>
                  <a:pt x="1198" y="283"/>
                </a:cubicBezTo>
                <a:cubicBezTo>
                  <a:pt x="1199" y="283"/>
                  <a:pt x="1200" y="284"/>
                  <a:pt x="1202" y="284"/>
                </a:cubicBezTo>
                <a:cubicBezTo>
                  <a:pt x="1203" y="284"/>
                  <a:pt x="1205" y="284"/>
                  <a:pt x="1207" y="284"/>
                </a:cubicBezTo>
                <a:cubicBezTo>
                  <a:pt x="1207" y="284"/>
                  <a:pt x="1208" y="285"/>
                  <a:pt x="1209" y="285"/>
                </a:cubicBezTo>
                <a:cubicBezTo>
                  <a:pt x="1209" y="285"/>
                  <a:pt x="1210" y="284"/>
                  <a:pt x="1211" y="284"/>
                </a:cubicBezTo>
                <a:cubicBezTo>
                  <a:pt x="1212" y="284"/>
                  <a:pt x="1213" y="284"/>
                  <a:pt x="1214" y="284"/>
                </a:cubicBezTo>
                <a:cubicBezTo>
                  <a:pt x="1215" y="284"/>
                  <a:pt x="1216" y="284"/>
                  <a:pt x="1217" y="284"/>
                </a:cubicBezTo>
                <a:cubicBezTo>
                  <a:pt x="1218" y="284"/>
                  <a:pt x="1219" y="284"/>
                  <a:pt x="1220" y="284"/>
                </a:cubicBezTo>
                <a:cubicBezTo>
                  <a:pt x="1221" y="284"/>
                  <a:pt x="1222" y="283"/>
                  <a:pt x="1223" y="284"/>
                </a:cubicBezTo>
                <a:cubicBezTo>
                  <a:pt x="1223" y="284"/>
                  <a:pt x="1223" y="284"/>
                  <a:pt x="1223" y="284"/>
                </a:cubicBezTo>
                <a:cubicBezTo>
                  <a:pt x="1222" y="284"/>
                  <a:pt x="1221" y="284"/>
                  <a:pt x="1221" y="285"/>
                </a:cubicBezTo>
                <a:cubicBezTo>
                  <a:pt x="1220" y="285"/>
                  <a:pt x="1220" y="285"/>
                  <a:pt x="1219" y="285"/>
                </a:cubicBezTo>
                <a:cubicBezTo>
                  <a:pt x="1218" y="285"/>
                  <a:pt x="1216" y="285"/>
                  <a:pt x="1215" y="286"/>
                </a:cubicBezTo>
                <a:cubicBezTo>
                  <a:pt x="1214" y="286"/>
                  <a:pt x="1214" y="287"/>
                  <a:pt x="1213" y="287"/>
                </a:cubicBezTo>
                <a:cubicBezTo>
                  <a:pt x="1212" y="287"/>
                  <a:pt x="1212" y="287"/>
                  <a:pt x="1211" y="287"/>
                </a:cubicBezTo>
                <a:cubicBezTo>
                  <a:pt x="1209" y="288"/>
                  <a:pt x="1208" y="289"/>
                  <a:pt x="1206" y="290"/>
                </a:cubicBezTo>
                <a:cubicBezTo>
                  <a:pt x="1205" y="290"/>
                  <a:pt x="1203" y="291"/>
                  <a:pt x="1203" y="293"/>
                </a:cubicBezTo>
                <a:cubicBezTo>
                  <a:pt x="1203" y="294"/>
                  <a:pt x="1203" y="295"/>
                  <a:pt x="1201" y="296"/>
                </a:cubicBezTo>
                <a:cubicBezTo>
                  <a:pt x="1200" y="296"/>
                  <a:pt x="1199" y="296"/>
                  <a:pt x="1200" y="297"/>
                </a:cubicBezTo>
                <a:cubicBezTo>
                  <a:pt x="1200" y="297"/>
                  <a:pt x="1201" y="297"/>
                  <a:pt x="1202" y="297"/>
                </a:cubicBezTo>
                <a:cubicBezTo>
                  <a:pt x="1203" y="296"/>
                  <a:pt x="1205" y="297"/>
                  <a:pt x="1206" y="297"/>
                </a:cubicBezTo>
                <a:cubicBezTo>
                  <a:pt x="1208" y="297"/>
                  <a:pt x="1209" y="297"/>
                  <a:pt x="1210" y="297"/>
                </a:cubicBezTo>
                <a:cubicBezTo>
                  <a:pt x="1212" y="296"/>
                  <a:pt x="1213" y="295"/>
                  <a:pt x="1214" y="295"/>
                </a:cubicBezTo>
                <a:cubicBezTo>
                  <a:pt x="1216" y="294"/>
                  <a:pt x="1217" y="294"/>
                  <a:pt x="1219" y="295"/>
                </a:cubicBezTo>
                <a:cubicBezTo>
                  <a:pt x="1219" y="295"/>
                  <a:pt x="1220" y="296"/>
                  <a:pt x="1220" y="296"/>
                </a:cubicBezTo>
                <a:cubicBezTo>
                  <a:pt x="1221" y="297"/>
                  <a:pt x="1222" y="297"/>
                  <a:pt x="1223" y="297"/>
                </a:cubicBezTo>
                <a:cubicBezTo>
                  <a:pt x="1223" y="298"/>
                  <a:pt x="1223" y="298"/>
                  <a:pt x="1222" y="298"/>
                </a:cubicBezTo>
                <a:cubicBezTo>
                  <a:pt x="1221" y="298"/>
                  <a:pt x="1221" y="298"/>
                  <a:pt x="1220" y="297"/>
                </a:cubicBezTo>
                <a:cubicBezTo>
                  <a:pt x="1219" y="297"/>
                  <a:pt x="1218" y="297"/>
                  <a:pt x="1216" y="297"/>
                </a:cubicBezTo>
                <a:cubicBezTo>
                  <a:pt x="1215" y="297"/>
                  <a:pt x="1213" y="297"/>
                  <a:pt x="1212" y="297"/>
                </a:cubicBezTo>
                <a:cubicBezTo>
                  <a:pt x="1210" y="297"/>
                  <a:pt x="1208" y="298"/>
                  <a:pt x="1207" y="298"/>
                </a:cubicBezTo>
                <a:cubicBezTo>
                  <a:pt x="1205" y="298"/>
                  <a:pt x="1204" y="299"/>
                  <a:pt x="1202" y="299"/>
                </a:cubicBezTo>
                <a:cubicBezTo>
                  <a:pt x="1201" y="300"/>
                  <a:pt x="1199" y="299"/>
                  <a:pt x="1197" y="299"/>
                </a:cubicBezTo>
                <a:cubicBezTo>
                  <a:pt x="1195" y="300"/>
                  <a:pt x="1193" y="301"/>
                  <a:pt x="1192" y="302"/>
                </a:cubicBezTo>
                <a:cubicBezTo>
                  <a:pt x="1188" y="303"/>
                  <a:pt x="1183" y="302"/>
                  <a:pt x="1182" y="306"/>
                </a:cubicBezTo>
                <a:cubicBezTo>
                  <a:pt x="1182" y="307"/>
                  <a:pt x="1182" y="307"/>
                  <a:pt x="1183" y="308"/>
                </a:cubicBezTo>
                <a:cubicBezTo>
                  <a:pt x="1183" y="308"/>
                  <a:pt x="1184" y="309"/>
                  <a:pt x="1183" y="310"/>
                </a:cubicBezTo>
                <a:cubicBezTo>
                  <a:pt x="1183" y="311"/>
                  <a:pt x="1182" y="310"/>
                  <a:pt x="1182" y="310"/>
                </a:cubicBezTo>
                <a:cubicBezTo>
                  <a:pt x="1181" y="311"/>
                  <a:pt x="1182" y="311"/>
                  <a:pt x="1182" y="312"/>
                </a:cubicBezTo>
                <a:cubicBezTo>
                  <a:pt x="1182" y="313"/>
                  <a:pt x="1182" y="313"/>
                  <a:pt x="1183" y="313"/>
                </a:cubicBezTo>
                <a:cubicBezTo>
                  <a:pt x="1184" y="313"/>
                  <a:pt x="1184" y="314"/>
                  <a:pt x="1185" y="314"/>
                </a:cubicBezTo>
                <a:cubicBezTo>
                  <a:pt x="1185" y="315"/>
                  <a:pt x="1184" y="315"/>
                  <a:pt x="1183" y="315"/>
                </a:cubicBezTo>
                <a:cubicBezTo>
                  <a:pt x="1183" y="314"/>
                  <a:pt x="1183" y="314"/>
                  <a:pt x="1182" y="314"/>
                </a:cubicBezTo>
                <a:cubicBezTo>
                  <a:pt x="1181" y="314"/>
                  <a:pt x="1179" y="314"/>
                  <a:pt x="1178" y="314"/>
                </a:cubicBezTo>
                <a:cubicBezTo>
                  <a:pt x="1176" y="315"/>
                  <a:pt x="1175" y="315"/>
                  <a:pt x="1173" y="316"/>
                </a:cubicBezTo>
                <a:cubicBezTo>
                  <a:pt x="1173" y="317"/>
                  <a:pt x="1172" y="317"/>
                  <a:pt x="1171" y="317"/>
                </a:cubicBezTo>
                <a:cubicBezTo>
                  <a:pt x="1171" y="318"/>
                  <a:pt x="1171" y="318"/>
                  <a:pt x="1170" y="319"/>
                </a:cubicBezTo>
                <a:cubicBezTo>
                  <a:pt x="1169" y="319"/>
                  <a:pt x="1169" y="319"/>
                  <a:pt x="1168" y="320"/>
                </a:cubicBezTo>
                <a:cubicBezTo>
                  <a:pt x="1167" y="321"/>
                  <a:pt x="1169" y="322"/>
                  <a:pt x="1170" y="322"/>
                </a:cubicBezTo>
                <a:cubicBezTo>
                  <a:pt x="1171" y="322"/>
                  <a:pt x="1171" y="322"/>
                  <a:pt x="1172" y="322"/>
                </a:cubicBezTo>
                <a:cubicBezTo>
                  <a:pt x="1173" y="322"/>
                  <a:pt x="1174" y="323"/>
                  <a:pt x="1175" y="323"/>
                </a:cubicBezTo>
                <a:cubicBezTo>
                  <a:pt x="1176" y="323"/>
                  <a:pt x="1177" y="322"/>
                  <a:pt x="1179" y="322"/>
                </a:cubicBezTo>
                <a:cubicBezTo>
                  <a:pt x="1180" y="322"/>
                  <a:pt x="1180" y="323"/>
                  <a:pt x="1179" y="323"/>
                </a:cubicBezTo>
                <a:cubicBezTo>
                  <a:pt x="1179" y="323"/>
                  <a:pt x="1178" y="323"/>
                  <a:pt x="1178" y="323"/>
                </a:cubicBezTo>
                <a:cubicBezTo>
                  <a:pt x="1177" y="323"/>
                  <a:pt x="1177" y="324"/>
                  <a:pt x="1176" y="324"/>
                </a:cubicBezTo>
                <a:cubicBezTo>
                  <a:pt x="1175" y="324"/>
                  <a:pt x="1175" y="324"/>
                  <a:pt x="1174" y="325"/>
                </a:cubicBezTo>
                <a:cubicBezTo>
                  <a:pt x="1174" y="325"/>
                  <a:pt x="1174" y="326"/>
                  <a:pt x="1174" y="327"/>
                </a:cubicBezTo>
                <a:cubicBezTo>
                  <a:pt x="1175" y="327"/>
                  <a:pt x="1176" y="326"/>
                  <a:pt x="1176" y="326"/>
                </a:cubicBezTo>
                <a:cubicBezTo>
                  <a:pt x="1177" y="326"/>
                  <a:pt x="1178" y="327"/>
                  <a:pt x="1178" y="326"/>
                </a:cubicBezTo>
                <a:cubicBezTo>
                  <a:pt x="1179" y="326"/>
                  <a:pt x="1179" y="325"/>
                  <a:pt x="1180" y="325"/>
                </a:cubicBezTo>
                <a:cubicBezTo>
                  <a:pt x="1181" y="326"/>
                  <a:pt x="1180" y="327"/>
                  <a:pt x="1179" y="328"/>
                </a:cubicBezTo>
                <a:cubicBezTo>
                  <a:pt x="1178" y="328"/>
                  <a:pt x="1177" y="328"/>
                  <a:pt x="1175" y="329"/>
                </a:cubicBezTo>
                <a:cubicBezTo>
                  <a:pt x="1175" y="329"/>
                  <a:pt x="1174" y="330"/>
                  <a:pt x="1174" y="330"/>
                </a:cubicBezTo>
                <a:cubicBezTo>
                  <a:pt x="1173" y="331"/>
                  <a:pt x="1172" y="331"/>
                  <a:pt x="1173" y="332"/>
                </a:cubicBezTo>
                <a:cubicBezTo>
                  <a:pt x="1173" y="332"/>
                  <a:pt x="1174" y="332"/>
                  <a:pt x="1174" y="333"/>
                </a:cubicBezTo>
                <a:cubicBezTo>
                  <a:pt x="1174" y="334"/>
                  <a:pt x="1174" y="334"/>
                  <a:pt x="1173" y="335"/>
                </a:cubicBezTo>
                <a:cubicBezTo>
                  <a:pt x="1173" y="335"/>
                  <a:pt x="1172" y="334"/>
                  <a:pt x="1172" y="335"/>
                </a:cubicBezTo>
                <a:cubicBezTo>
                  <a:pt x="1172" y="335"/>
                  <a:pt x="1172" y="335"/>
                  <a:pt x="1172" y="335"/>
                </a:cubicBezTo>
                <a:cubicBezTo>
                  <a:pt x="1173" y="336"/>
                  <a:pt x="1173" y="336"/>
                  <a:pt x="1172" y="337"/>
                </a:cubicBezTo>
                <a:cubicBezTo>
                  <a:pt x="1172" y="337"/>
                  <a:pt x="1172" y="338"/>
                  <a:pt x="1171" y="338"/>
                </a:cubicBezTo>
                <a:cubicBezTo>
                  <a:pt x="1171" y="338"/>
                  <a:pt x="1170" y="338"/>
                  <a:pt x="1170" y="338"/>
                </a:cubicBezTo>
                <a:cubicBezTo>
                  <a:pt x="1170" y="338"/>
                  <a:pt x="1170" y="338"/>
                  <a:pt x="1169" y="337"/>
                </a:cubicBezTo>
                <a:cubicBezTo>
                  <a:pt x="1169" y="337"/>
                  <a:pt x="1168" y="337"/>
                  <a:pt x="1169" y="338"/>
                </a:cubicBezTo>
                <a:cubicBezTo>
                  <a:pt x="1169" y="338"/>
                  <a:pt x="1169" y="339"/>
                  <a:pt x="1169" y="340"/>
                </a:cubicBezTo>
                <a:cubicBezTo>
                  <a:pt x="1169" y="341"/>
                  <a:pt x="1168" y="341"/>
                  <a:pt x="1168" y="342"/>
                </a:cubicBezTo>
                <a:cubicBezTo>
                  <a:pt x="1168" y="343"/>
                  <a:pt x="1170" y="345"/>
                  <a:pt x="1168" y="346"/>
                </a:cubicBezTo>
                <a:cubicBezTo>
                  <a:pt x="1167" y="346"/>
                  <a:pt x="1166" y="346"/>
                  <a:pt x="1165" y="346"/>
                </a:cubicBezTo>
                <a:cubicBezTo>
                  <a:pt x="1165" y="346"/>
                  <a:pt x="1165" y="345"/>
                  <a:pt x="1164" y="345"/>
                </a:cubicBezTo>
                <a:cubicBezTo>
                  <a:pt x="1163" y="344"/>
                  <a:pt x="1161" y="345"/>
                  <a:pt x="1159" y="344"/>
                </a:cubicBezTo>
                <a:cubicBezTo>
                  <a:pt x="1159" y="344"/>
                  <a:pt x="1159" y="343"/>
                  <a:pt x="1158" y="343"/>
                </a:cubicBezTo>
                <a:cubicBezTo>
                  <a:pt x="1157" y="343"/>
                  <a:pt x="1157" y="343"/>
                  <a:pt x="1156" y="343"/>
                </a:cubicBezTo>
                <a:cubicBezTo>
                  <a:pt x="1154" y="343"/>
                  <a:pt x="1153" y="345"/>
                  <a:pt x="1151" y="347"/>
                </a:cubicBezTo>
                <a:cubicBezTo>
                  <a:pt x="1150" y="348"/>
                  <a:pt x="1149" y="348"/>
                  <a:pt x="1149" y="349"/>
                </a:cubicBezTo>
                <a:cubicBezTo>
                  <a:pt x="1148" y="351"/>
                  <a:pt x="1148" y="353"/>
                  <a:pt x="1148" y="355"/>
                </a:cubicBezTo>
                <a:cubicBezTo>
                  <a:pt x="1149" y="356"/>
                  <a:pt x="1149" y="358"/>
                  <a:pt x="1150" y="359"/>
                </a:cubicBezTo>
                <a:close/>
                <a:moveTo>
                  <a:pt x="1298" y="20"/>
                </a:moveTo>
                <a:cubicBezTo>
                  <a:pt x="1297" y="20"/>
                  <a:pt x="1294" y="21"/>
                  <a:pt x="1294" y="22"/>
                </a:cubicBezTo>
                <a:cubicBezTo>
                  <a:pt x="1294" y="23"/>
                  <a:pt x="1294" y="23"/>
                  <a:pt x="1295" y="23"/>
                </a:cubicBezTo>
                <a:cubicBezTo>
                  <a:pt x="1295" y="23"/>
                  <a:pt x="1295" y="24"/>
                  <a:pt x="1296" y="24"/>
                </a:cubicBezTo>
                <a:cubicBezTo>
                  <a:pt x="1297" y="24"/>
                  <a:pt x="1297" y="24"/>
                  <a:pt x="1298" y="24"/>
                </a:cubicBezTo>
                <a:cubicBezTo>
                  <a:pt x="1299" y="24"/>
                  <a:pt x="1300" y="25"/>
                  <a:pt x="1301" y="26"/>
                </a:cubicBezTo>
                <a:cubicBezTo>
                  <a:pt x="1302" y="26"/>
                  <a:pt x="1303" y="28"/>
                  <a:pt x="1305" y="27"/>
                </a:cubicBezTo>
                <a:cubicBezTo>
                  <a:pt x="1306" y="27"/>
                  <a:pt x="1307" y="26"/>
                  <a:pt x="1309" y="25"/>
                </a:cubicBezTo>
                <a:cubicBezTo>
                  <a:pt x="1310" y="25"/>
                  <a:pt x="1312" y="25"/>
                  <a:pt x="1314" y="24"/>
                </a:cubicBezTo>
                <a:cubicBezTo>
                  <a:pt x="1314" y="24"/>
                  <a:pt x="1315" y="24"/>
                  <a:pt x="1315" y="23"/>
                </a:cubicBezTo>
                <a:cubicBezTo>
                  <a:pt x="1315" y="22"/>
                  <a:pt x="1314" y="21"/>
                  <a:pt x="1314" y="21"/>
                </a:cubicBezTo>
                <a:cubicBezTo>
                  <a:pt x="1313" y="20"/>
                  <a:pt x="1312" y="20"/>
                  <a:pt x="1311" y="20"/>
                </a:cubicBezTo>
                <a:cubicBezTo>
                  <a:pt x="1309" y="19"/>
                  <a:pt x="1308" y="19"/>
                  <a:pt x="1307" y="19"/>
                </a:cubicBezTo>
                <a:cubicBezTo>
                  <a:pt x="1305" y="19"/>
                  <a:pt x="1304" y="20"/>
                  <a:pt x="1303" y="19"/>
                </a:cubicBezTo>
                <a:cubicBezTo>
                  <a:pt x="1301" y="19"/>
                  <a:pt x="1300" y="19"/>
                  <a:pt x="1298" y="20"/>
                </a:cubicBezTo>
                <a:close/>
                <a:moveTo>
                  <a:pt x="1336" y="6"/>
                </a:moveTo>
                <a:cubicBezTo>
                  <a:pt x="1339" y="6"/>
                  <a:pt x="1343" y="5"/>
                  <a:pt x="1344" y="2"/>
                </a:cubicBezTo>
                <a:cubicBezTo>
                  <a:pt x="1327" y="3"/>
                  <a:pt x="1327" y="3"/>
                  <a:pt x="1327" y="3"/>
                </a:cubicBezTo>
                <a:cubicBezTo>
                  <a:pt x="1328" y="3"/>
                  <a:pt x="1330" y="3"/>
                  <a:pt x="1332" y="4"/>
                </a:cubicBezTo>
                <a:cubicBezTo>
                  <a:pt x="1333" y="5"/>
                  <a:pt x="1335" y="6"/>
                  <a:pt x="1336" y="6"/>
                </a:cubicBezTo>
                <a:close/>
                <a:moveTo>
                  <a:pt x="1816" y="245"/>
                </a:moveTo>
                <a:cubicBezTo>
                  <a:pt x="1818" y="244"/>
                  <a:pt x="1819" y="245"/>
                  <a:pt x="1821" y="245"/>
                </a:cubicBezTo>
                <a:cubicBezTo>
                  <a:pt x="1822" y="245"/>
                  <a:pt x="1824" y="245"/>
                  <a:pt x="1823" y="243"/>
                </a:cubicBezTo>
                <a:cubicBezTo>
                  <a:pt x="1823" y="242"/>
                  <a:pt x="1822" y="242"/>
                  <a:pt x="1822" y="242"/>
                </a:cubicBezTo>
                <a:cubicBezTo>
                  <a:pt x="1821" y="242"/>
                  <a:pt x="1821" y="241"/>
                  <a:pt x="1820" y="241"/>
                </a:cubicBezTo>
                <a:cubicBezTo>
                  <a:pt x="1818" y="241"/>
                  <a:pt x="1817" y="243"/>
                  <a:pt x="1815" y="243"/>
                </a:cubicBezTo>
                <a:cubicBezTo>
                  <a:pt x="1814" y="243"/>
                  <a:pt x="1814" y="243"/>
                  <a:pt x="1813" y="244"/>
                </a:cubicBezTo>
                <a:cubicBezTo>
                  <a:pt x="1813" y="244"/>
                  <a:pt x="1812" y="245"/>
                  <a:pt x="1813" y="245"/>
                </a:cubicBezTo>
                <a:cubicBezTo>
                  <a:pt x="1814" y="246"/>
                  <a:pt x="1815" y="245"/>
                  <a:pt x="1816" y="245"/>
                </a:cubicBezTo>
                <a:close/>
                <a:moveTo>
                  <a:pt x="1929" y="23"/>
                </a:moveTo>
                <a:cubicBezTo>
                  <a:pt x="1930" y="24"/>
                  <a:pt x="1929" y="26"/>
                  <a:pt x="1929" y="28"/>
                </a:cubicBezTo>
                <a:cubicBezTo>
                  <a:pt x="1929" y="30"/>
                  <a:pt x="1930" y="31"/>
                  <a:pt x="1932" y="31"/>
                </a:cubicBezTo>
                <a:cubicBezTo>
                  <a:pt x="1933" y="31"/>
                  <a:pt x="1935" y="32"/>
                  <a:pt x="1936" y="32"/>
                </a:cubicBezTo>
                <a:cubicBezTo>
                  <a:pt x="1939" y="33"/>
                  <a:pt x="1942" y="32"/>
                  <a:pt x="1945" y="33"/>
                </a:cubicBezTo>
                <a:cubicBezTo>
                  <a:pt x="1945" y="33"/>
                  <a:pt x="1946" y="33"/>
                  <a:pt x="1947" y="33"/>
                </a:cubicBezTo>
                <a:cubicBezTo>
                  <a:pt x="1947" y="33"/>
                  <a:pt x="1948" y="33"/>
                  <a:pt x="1948" y="34"/>
                </a:cubicBezTo>
                <a:cubicBezTo>
                  <a:pt x="1948" y="35"/>
                  <a:pt x="1946" y="35"/>
                  <a:pt x="1947" y="37"/>
                </a:cubicBezTo>
                <a:cubicBezTo>
                  <a:pt x="1948" y="39"/>
                  <a:pt x="1953" y="39"/>
                  <a:pt x="1955" y="39"/>
                </a:cubicBezTo>
                <a:cubicBezTo>
                  <a:pt x="1958" y="38"/>
                  <a:pt x="1961" y="39"/>
                  <a:pt x="1964" y="38"/>
                </a:cubicBezTo>
                <a:cubicBezTo>
                  <a:pt x="1965" y="38"/>
                  <a:pt x="1966" y="38"/>
                  <a:pt x="1966" y="37"/>
                </a:cubicBezTo>
                <a:cubicBezTo>
                  <a:pt x="1967" y="37"/>
                  <a:pt x="1968" y="37"/>
                  <a:pt x="1969" y="37"/>
                </a:cubicBezTo>
                <a:cubicBezTo>
                  <a:pt x="1969" y="36"/>
                  <a:pt x="1970" y="36"/>
                  <a:pt x="1971" y="36"/>
                </a:cubicBezTo>
                <a:cubicBezTo>
                  <a:pt x="1972" y="36"/>
                  <a:pt x="1972" y="35"/>
                  <a:pt x="1973" y="35"/>
                </a:cubicBezTo>
                <a:cubicBezTo>
                  <a:pt x="1974" y="34"/>
                  <a:pt x="1975" y="33"/>
                  <a:pt x="1976" y="32"/>
                </a:cubicBezTo>
                <a:cubicBezTo>
                  <a:pt x="1978" y="32"/>
                  <a:pt x="1979" y="32"/>
                  <a:pt x="1980" y="31"/>
                </a:cubicBezTo>
                <a:cubicBezTo>
                  <a:pt x="1981" y="31"/>
                  <a:pt x="1981" y="30"/>
                  <a:pt x="1982" y="30"/>
                </a:cubicBezTo>
                <a:cubicBezTo>
                  <a:pt x="1982" y="29"/>
                  <a:pt x="1983" y="29"/>
                  <a:pt x="1983" y="29"/>
                </a:cubicBezTo>
                <a:cubicBezTo>
                  <a:pt x="1984" y="29"/>
                  <a:pt x="1984" y="28"/>
                  <a:pt x="1983" y="27"/>
                </a:cubicBezTo>
                <a:cubicBezTo>
                  <a:pt x="1983" y="27"/>
                  <a:pt x="1982" y="27"/>
                  <a:pt x="1981" y="27"/>
                </a:cubicBezTo>
                <a:cubicBezTo>
                  <a:pt x="1978" y="26"/>
                  <a:pt x="1975" y="25"/>
                  <a:pt x="1972" y="24"/>
                </a:cubicBezTo>
                <a:cubicBezTo>
                  <a:pt x="1969" y="24"/>
                  <a:pt x="1965" y="24"/>
                  <a:pt x="1961" y="23"/>
                </a:cubicBezTo>
                <a:cubicBezTo>
                  <a:pt x="1959" y="22"/>
                  <a:pt x="1957" y="23"/>
                  <a:pt x="1955" y="23"/>
                </a:cubicBezTo>
                <a:cubicBezTo>
                  <a:pt x="1952" y="23"/>
                  <a:pt x="1950" y="22"/>
                  <a:pt x="1948" y="22"/>
                </a:cubicBezTo>
                <a:cubicBezTo>
                  <a:pt x="1944" y="22"/>
                  <a:pt x="1941" y="22"/>
                  <a:pt x="1937" y="22"/>
                </a:cubicBezTo>
                <a:cubicBezTo>
                  <a:pt x="1935" y="22"/>
                  <a:pt x="1934" y="22"/>
                  <a:pt x="1933" y="22"/>
                </a:cubicBezTo>
                <a:cubicBezTo>
                  <a:pt x="1931" y="22"/>
                  <a:pt x="1930" y="21"/>
                  <a:pt x="1929" y="20"/>
                </a:cubicBezTo>
                <a:cubicBezTo>
                  <a:pt x="1928" y="20"/>
                  <a:pt x="1927" y="20"/>
                  <a:pt x="1927" y="21"/>
                </a:cubicBezTo>
                <a:cubicBezTo>
                  <a:pt x="1928" y="22"/>
                  <a:pt x="1929" y="22"/>
                  <a:pt x="1929" y="23"/>
                </a:cubicBezTo>
                <a:close/>
                <a:moveTo>
                  <a:pt x="1512" y="309"/>
                </a:moveTo>
                <a:cubicBezTo>
                  <a:pt x="1513" y="310"/>
                  <a:pt x="1515" y="311"/>
                  <a:pt x="1516" y="310"/>
                </a:cubicBezTo>
                <a:cubicBezTo>
                  <a:pt x="1517" y="309"/>
                  <a:pt x="1517" y="309"/>
                  <a:pt x="1519" y="309"/>
                </a:cubicBezTo>
                <a:cubicBezTo>
                  <a:pt x="1520" y="310"/>
                  <a:pt x="1522" y="310"/>
                  <a:pt x="1523" y="310"/>
                </a:cubicBezTo>
                <a:cubicBezTo>
                  <a:pt x="1526" y="309"/>
                  <a:pt x="1528" y="307"/>
                  <a:pt x="1531" y="306"/>
                </a:cubicBezTo>
                <a:cubicBezTo>
                  <a:pt x="1532" y="306"/>
                  <a:pt x="1533" y="306"/>
                  <a:pt x="1535" y="307"/>
                </a:cubicBezTo>
                <a:cubicBezTo>
                  <a:pt x="1536" y="307"/>
                  <a:pt x="1537" y="307"/>
                  <a:pt x="1537" y="307"/>
                </a:cubicBezTo>
                <a:cubicBezTo>
                  <a:pt x="1538" y="306"/>
                  <a:pt x="1538" y="306"/>
                  <a:pt x="1539" y="306"/>
                </a:cubicBezTo>
                <a:cubicBezTo>
                  <a:pt x="1540" y="305"/>
                  <a:pt x="1541" y="304"/>
                  <a:pt x="1543" y="304"/>
                </a:cubicBezTo>
                <a:cubicBezTo>
                  <a:pt x="1543" y="304"/>
                  <a:pt x="1544" y="304"/>
                  <a:pt x="1545" y="305"/>
                </a:cubicBezTo>
                <a:cubicBezTo>
                  <a:pt x="1545" y="305"/>
                  <a:pt x="1545" y="306"/>
                  <a:pt x="1546" y="306"/>
                </a:cubicBezTo>
                <a:cubicBezTo>
                  <a:pt x="1547" y="305"/>
                  <a:pt x="1547" y="305"/>
                  <a:pt x="1548" y="304"/>
                </a:cubicBezTo>
                <a:cubicBezTo>
                  <a:pt x="1548" y="303"/>
                  <a:pt x="1548" y="303"/>
                  <a:pt x="1547" y="302"/>
                </a:cubicBezTo>
                <a:cubicBezTo>
                  <a:pt x="1547" y="301"/>
                  <a:pt x="1546" y="301"/>
                  <a:pt x="1545" y="300"/>
                </a:cubicBezTo>
                <a:cubicBezTo>
                  <a:pt x="1543" y="298"/>
                  <a:pt x="1542" y="299"/>
                  <a:pt x="1541" y="299"/>
                </a:cubicBezTo>
                <a:cubicBezTo>
                  <a:pt x="1540" y="300"/>
                  <a:pt x="1539" y="299"/>
                  <a:pt x="1539" y="299"/>
                </a:cubicBezTo>
                <a:cubicBezTo>
                  <a:pt x="1538" y="298"/>
                  <a:pt x="1539" y="297"/>
                  <a:pt x="1538" y="297"/>
                </a:cubicBezTo>
                <a:cubicBezTo>
                  <a:pt x="1538" y="296"/>
                  <a:pt x="1537" y="296"/>
                  <a:pt x="1537" y="296"/>
                </a:cubicBezTo>
                <a:cubicBezTo>
                  <a:pt x="1537" y="295"/>
                  <a:pt x="1537" y="294"/>
                  <a:pt x="1538" y="294"/>
                </a:cubicBezTo>
                <a:cubicBezTo>
                  <a:pt x="1538" y="294"/>
                  <a:pt x="1540" y="295"/>
                  <a:pt x="1539" y="294"/>
                </a:cubicBezTo>
                <a:cubicBezTo>
                  <a:pt x="1539" y="293"/>
                  <a:pt x="1538" y="293"/>
                  <a:pt x="1537" y="293"/>
                </a:cubicBezTo>
                <a:cubicBezTo>
                  <a:pt x="1537" y="293"/>
                  <a:pt x="1537" y="292"/>
                  <a:pt x="1536" y="292"/>
                </a:cubicBezTo>
                <a:cubicBezTo>
                  <a:pt x="1536" y="292"/>
                  <a:pt x="1535" y="292"/>
                  <a:pt x="1534" y="292"/>
                </a:cubicBezTo>
                <a:cubicBezTo>
                  <a:pt x="1533" y="292"/>
                  <a:pt x="1531" y="292"/>
                  <a:pt x="1530" y="292"/>
                </a:cubicBezTo>
                <a:cubicBezTo>
                  <a:pt x="1528" y="292"/>
                  <a:pt x="1527" y="293"/>
                  <a:pt x="1526" y="293"/>
                </a:cubicBezTo>
                <a:cubicBezTo>
                  <a:pt x="1524" y="293"/>
                  <a:pt x="1523" y="293"/>
                  <a:pt x="1521" y="294"/>
                </a:cubicBezTo>
                <a:cubicBezTo>
                  <a:pt x="1520" y="294"/>
                  <a:pt x="1518" y="294"/>
                  <a:pt x="1517" y="294"/>
                </a:cubicBezTo>
                <a:cubicBezTo>
                  <a:pt x="1515" y="295"/>
                  <a:pt x="1515" y="296"/>
                  <a:pt x="1515" y="298"/>
                </a:cubicBezTo>
                <a:cubicBezTo>
                  <a:pt x="1515" y="300"/>
                  <a:pt x="1516" y="302"/>
                  <a:pt x="1515" y="304"/>
                </a:cubicBezTo>
                <a:cubicBezTo>
                  <a:pt x="1515" y="305"/>
                  <a:pt x="1513" y="306"/>
                  <a:pt x="1512" y="307"/>
                </a:cubicBezTo>
                <a:cubicBezTo>
                  <a:pt x="1511" y="308"/>
                  <a:pt x="1511" y="309"/>
                  <a:pt x="1512" y="309"/>
                </a:cubicBezTo>
                <a:close/>
                <a:moveTo>
                  <a:pt x="1700" y="1910"/>
                </a:moveTo>
                <a:cubicBezTo>
                  <a:pt x="1699" y="1910"/>
                  <a:pt x="1699" y="1910"/>
                  <a:pt x="1698" y="1909"/>
                </a:cubicBezTo>
                <a:cubicBezTo>
                  <a:pt x="1697" y="1909"/>
                  <a:pt x="1697" y="1909"/>
                  <a:pt x="1697" y="1909"/>
                </a:cubicBezTo>
                <a:cubicBezTo>
                  <a:pt x="1696" y="1908"/>
                  <a:pt x="1694" y="1909"/>
                  <a:pt x="1694" y="1910"/>
                </a:cubicBezTo>
                <a:cubicBezTo>
                  <a:pt x="1694" y="1910"/>
                  <a:pt x="1695" y="1910"/>
                  <a:pt x="1695" y="1910"/>
                </a:cubicBezTo>
                <a:cubicBezTo>
                  <a:pt x="1696" y="1910"/>
                  <a:pt x="1696" y="1910"/>
                  <a:pt x="1697" y="1911"/>
                </a:cubicBezTo>
                <a:cubicBezTo>
                  <a:pt x="1698" y="1911"/>
                  <a:pt x="1698" y="1911"/>
                  <a:pt x="1699" y="1911"/>
                </a:cubicBezTo>
                <a:cubicBezTo>
                  <a:pt x="1700" y="1911"/>
                  <a:pt x="1700" y="1912"/>
                  <a:pt x="1701" y="1911"/>
                </a:cubicBezTo>
                <a:cubicBezTo>
                  <a:pt x="1701" y="1911"/>
                  <a:pt x="1700" y="1910"/>
                  <a:pt x="1700" y="1910"/>
                </a:cubicBezTo>
                <a:close/>
                <a:moveTo>
                  <a:pt x="2032" y="2041"/>
                </a:moveTo>
                <a:cubicBezTo>
                  <a:pt x="2031" y="2041"/>
                  <a:pt x="2030" y="2040"/>
                  <a:pt x="2029" y="2039"/>
                </a:cubicBezTo>
                <a:cubicBezTo>
                  <a:pt x="2028" y="2037"/>
                  <a:pt x="2026" y="2037"/>
                  <a:pt x="2024" y="2035"/>
                </a:cubicBezTo>
                <a:cubicBezTo>
                  <a:pt x="2023" y="2035"/>
                  <a:pt x="2023" y="2034"/>
                  <a:pt x="2022" y="2035"/>
                </a:cubicBezTo>
                <a:cubicBezTo>
                  <a:pt x="2021" y="2035"/>
                  <a:pt x="2021" y="2036"/>
                  <a:pt x="2021" y="2037"/>
                </a:cubicBezTo>
                <a:cubicBezTo>
                  <a:pt x="2022" y="2038"/>
                  <a:pt x="2022" y="2038"/>
                  <a:pt x="2023" y="2038"/>
                </a:cubicBezTo>
                <a:cubicBezTo>
                  <a:pt x="2023" y="2039"/>
                  <a:pt x="2023" y="2039"/>
                  <a:pt x="2024" y="2040"/>
                </a:cubicBezTo>
                <a:cubicBezTo>
                  <a:pt x="2024" y="2042"/>
                  <a:pt x="2026" y="2042"/>
                  <a:pt x="2027" y="2042"/>
                </a:cubicBezTo>
                <a:cubicBezTo>
                  <a:pt x="2029" y="2042"/>
                  <a:pt x="2030" y="2043"/>
                  <a:pt x="2031" y="2044"/>
                </a:cubicBezTo>
                <a:cubicBezTo>
                  <a:pt x="2032" y="2044"/>
                  <a:pt x="2032" y="2044"/>
                  <a:pt x="2033" y="2045"/>
                </a:cubicBezTo>
                <a:cubicBezTo>
                  <a:pt x="2033" y="2045"/>
                  <a:pt x="2034" y="2046"/>
                  <a:pt x="2034" y="2046"/>
                </a:cubicBezTo>
                <a:cubicBezTo>
                  <a:pt x="2036" y="2047"/>
                  <a:pt x="2036" y="2045"/>
                  <a:pt x="2035" y="2044"/>
                </a:cubicBezTo>
                <a:cubicBezTo>
                  <a:pt x="2035" y="2042"/>
                  <a:pt x="2033" y="2042"/>
                  <a:pt x="2032" y="2041"/>
                </a:cubicBezTo>
                <a:close/>
                <a:moveTo>
                  <a:pt x="1747" y="1941"/>
                </a:moveTo>
                <a:cubicBezTo>
                  <a:pt x="1746" y="1942"/>
                  <a:pt x="1747" y="1942"/>
                  <a:pt x="1747" y="1943"/>
                </a:cubicBezTo>
                <a:cubicBezTo>
                  <a:pt x="1747" y="1944"/>
                  <a:pt x="1746" y="1945"/>
                  <a:pt x="1746" y="1944"/>
                </a:cubicBezTo>
                <a:cubicBezTo>
                  <a:pt x="1746" y="1943"/>
                  <a:pt x="1746" y="1942"/>
                  <a:pt x="1746" y="1942"/>
                </a:cubicBezTo>
                <a:cubicBezTo>
                  <a:pt x="1745" y="1941"/>
                  <a:pt x="1745" y="1942"/>
                  <a:pt x="1745" y="1941"/>
                </a:cubicBezTo>
                <a:cubicBezTo>
                  <a:pt x="1744" y="1941"/>
                  <a:pt x="1744" y="1940"/>
                  <a:pt x="1744" y="1940"/>
                </a:cubicBezTo>
                <a:cubicBezTo>
                  <a:pt x="1745" y="1940"/>
                  <a:pt x="1745" y="1941"/>
                  <a:pt x="1746" y="1941"/>
                </a:cubicBezTo>
                <a:cubicBezTo>
                  <a:pt x="1747" y="1940"/>
                  <a:pt x="1744" y="1939"/>
                  <a:pt x="1743" y="1937"/>
                </a:cubicBezTo>
                <a:cubicBezTo>
                  <a:pt x="1743" y="1936"/>
                  <a:pt x="1742" y="1935"/>
                  <a:pt x="1742" y="1934"/>
                </a:cubicBezTo>
                <a:cubicBezTo>
                  <a:pt x="1741" y="1932"/>
                  <a:pt x="1741" y="1931"/>
                  <a:pt x="1740" y="1930"/>
                </a:cubicBezTo>
                <a:cubicBezTo>
                  <a:pt x="1740" y="1929"/>
                  <a:pt x="1739" y="1928"/>
                  <a:pt x="1738" y="1927"/>
                </a:cubicBezTo>
                <a:cubicBezTo>
                  <a:pt x="1738" y="1926"/>
                  <a:pt x="1737" y="1924"/>
                  <a:pt x="1737" y="1923"/>
                </a:cubicBezTo>
                <a:cubicBezTo>
                  <a:pt x="1736" y="1923"/>
                  <a:pt x="1736" y="1923"/>
                  <a:pt x="1735" y="1922"/>
                </a:cubicBezTo>
                <a:cubicBezTo>
                  <a:pt x="1733" y="1919"/>
                  <a:pt x="1731" y="1917"/>
                  <a:pt x="1729" y="1914"/>
                </a:cubicBezTo>
                <a:cubicBezTo>
                  <a:pt x="1729" y="1912"/>
                  <a:pt x="1728" y="1911"/>
                  <a:pt x="1728" y="1910"/>
                </a:cubicBezTo>
                <a:cubicBezTo>
                  <a:pt x="1727" y="1909"/>
                  <a:pt x="1726" y="1908"/>
                  <a:pt x="1725" y="1907"/>
                </a:cubicBezTo>
                <a:cubicBezTo>
                  <a:pt x="1724" y="1905"/>
                  <a:pt x="1722" y="1903"/>
                  <a:pt x="1720" y="1901"/>
                </a:cubicBezTo>
                <a:cubicBezTo>
                  <a:pt x="1719" y="1900"/>
                  <a:pt x="1718" y="1900"/>
                  <a:pt x="1717" y="1899"/>
                </a:cubicBezTo>
                <a:cubicBezTo>
                  <a:pt x="1717" y="1899"/>
                  <a:pt x="1716" y="1898"/>
                  <a:pt x="1716" y="1898"/>
                </a:cubicBezTo>
                <a:cubicBezTo>
                  <a:pt x="1715" y="1898"/>
                  <a:pt x="1715" y="1898"/>
                  <a:pt x="1714" y="1898"/>
                </a:cubicBezTo>
                <a:cubicBezTo>
                  <a:pt x="1713" y="1899"/>
                  <a:pt x="1713" y="1899"/>
                  <a:pt x="1712" y="1898"/>
                </a:cubicBezTo>
                <a:cubicBezTo>
                  <a:pt x="1712" y="1898"/>
                  <a:pt x="1711" y="1898"/>
                  <a:pt x="1711" y="1898"/>
                </a:cubicBezTo>
                <a:cubicBezTo>
                  <a:pt x="1710" y="1899"/>
                  <a:pt x="1711" y="1899"/>
                  <a:pt x="1711" y="1899"/>
                </a:cubicBezTo>
                <a:cubicBezTo>
                  <a:pt x="1712" y="1900"/>
                  <a:pt x="1712" y="1900"/>
                  <a:pt x="1713" y="1901"/>
                </a:cubicBezTo>
                <a:cubicBezTo>
                  <a:pt x="1714" y="1901"/>
                  <a:pt x="1714" y="1901"/>
                  <a:pt x="1714" y="1903"/>
                </a:cubicBezTo>
                <a:cubicBezTo>
                  <a:pt x="1714" y="1903"/>
                  <a:pt x="1714" y="1903"/>
                  <a:pt x="1714" y="1903"/>
                </a:cubicBezTo>
                <a:cubicBezTo>
                  <a:pt x="1714" y="1903"/>
                  <a:pt x="1714" y="1904"/>
                  <a:pt x="1714" y="1904"/>
                </a:cubicBezTo>
                <a:cubicBezTo>
                  <a:pt x="1714" y="1904"/>
                  <a:pt x="1715" y="1904"/>
                  <a:pt x="1715" y="1903"/>
                </a:cubicBezTo>
                <a:cubicBezTo>
                  <a:pt x="1716" y="1903"/>
                  <a:pt x="1716" y="1902"/>
                  <a:pt x="1716" y="1902"/>
                </a:cubicBezTo>
                <a:cubicBezTo>
                  <a:pt x="1717" y="1902"/>
                  <a:pt x="1717" y="1902"/>
                  <a:pt x="1717" y="1902"/>
                </a:cubicBezTo>
                <a:cubicBezTo>
                  <a:pt x="1717" y="1903"/>
                  <a:pt x="1717" y="1903"/>
                  <a:pt x="1718" y="1903"/>
                </a:cubicBezTo>
                <a:cubicBezTo>
                  <a:pt x="1718" y="1903"/>
                  <a:pt x="1719" y="1904"/>
                  <a:pt x="1719" y="1904"/>
                </a:cubicBezTo>
                <a:cubicBezTo>
                  <a:pt x="1720" y="1905"/>
                  <a:pt x="1719" y="1905"/>
                  <a:pt x="1718" y="1905"/>
                </a:cubicBezTo>
                <a:cubicBezTo>
                  <a:pt x="1718" y="1905"/>
                  <a:pt x="1717" y="1905"/>
                  <a:pt x="1717" y="1904"/>
                </a:cubicBezTo>
                <a:cubicBezTo>
                  <a:pt x="1716" y="1904"/>
                  <a:pt x="1715" y="1904"/>
                  <a:pt x="1715" y="1904"/>
                </a:cubicBezTo>
                <a:cubicBezTo>
                  <a:pt x="1715" y="1905"/>
                  <a:pt x="1715" y="1905"/>
                  <a:pt x="1715" y="1906"/>
                </a:cubicBezTo>
                <a:cubicBezTo>
                  <a:pt x="1714" y="1906"/>
                  <a:pt x="1714" y="1906"/>
                  <a:pt x="1714" y="1906"/>
                </a:cubicBezTo>
                <a:cubicBezTo>
                  <a:pt x="1713" y="1906"/>
                  <a:pt x="1713" y="1907"/>
                  <a:pt x="1713" y="1907"/>
                </a:cubicBezTo>
                <a:cubicBezTo>
                  <a:pt x="1713" y="1908"/>
                  <a:pt x="1712" y="1908"/>
                  <a:pt x="1713" y="1909"/>
                </a:cubicBezTo>
                <a:cubicBezTo>
                  <a:pt x="1713" y="1909"/>
                  <a:pt x="1714" y="1909"/>
                  <a:pt x="1714" y="1910"/>
                </a:cubicBezTo>
                <a:cubicBezTo>
                  <a:pt x="1714" y="1911"/>
                  <a:pt x="1714" y="1911"/>
                  <a:pt x="1713" y="1911"/>
                </a:cubicBezTo>
                <a:cubicBezTo>
                  <a:pt x="1712" y="1912"/>
                  <a:pt x="1712" y="1913"/>
                  <a:pt x="1711" y="1914"/>
                </a:cubicBezTo>
                <a:cubicBezTo>
                  <a:pt x="1709" y="1915"/>
                  <a:pt x="1709" y="1914"/>
                  <a:pt x="1708" y="1913"/>
                </a:cubicBezTo>
                <a:cubicBezTo>
                  <a:pt x="1708" y="1913"/>
                  <a:pt x="1707" y="1912"/>
                  <a:pt x="1707" y="1912"/>
                </a:cubicBezTo>
                <a:cubicBezTo>
                  <a:pt x="1706" y="1912"/>
                  <a:pt x="1707" y="1913"/>
                  <a:pt x="1707" y="1913"/>
                </a:cubicBezTo>
                <a:cubicBezTo>
                  <a:pt x="1708" y="1914"/>
                  <a:pt x="1709" y="1914"/>
                  <a:pt x="1709" y="1915"/>
                </a:cubicBezTo>
                <a:cubicBezTo>
                  <a:pt x="1710" y="1916"/>
                  <a:pt x="1710" y="1918"/>
                  <a:pt x="1709" y="1920"/>
                </a:cubicBezTo>
                <a:cubicBezTo>
                  <a:pt x="1709" y="1920"/>
                  <a:pt x="1709" y="1921"/>
                  <a:pt x="1710" y="1922"/>
                </a:cubicBezTo>
                <a:cubicBezTo>
                  <a:pt x="1710" y="1922"/>
                  <a:pt x="1710" y="1923"/>
                  <a:pt x="1710" y="1924"/>
                </a:cubicBezTo>
                <a:cubicBezTo>
                  <a:pt x="1710" y="1924"/>
                  <a:pt x="1710" y="1925"/>
                  <a:pt x="1709" y="1925"/>
                </a:cubicBezTo>
                <a:cubicBezTo>
                  <a:pt x="1709" y="1926"/>
                  <a:pt x="1709" y="1927"/>
                  <a:pt x="1709" y="1927"/>
                </a:cubicBezTo>
                <a:cubicBezTo>
                  <a:pt x="1709" y="1929"/>
                  <a:pt x="1709" y="1929"/>
                  <a:pt x="1708" y="1930"/>
                </a:cubicBezTo>
                <a:cubicBezTo>
                  <a:pt x="1708" y="1931"/>
                  <a:pt x="1708" y="1932"/>
                  <a:pt x="1708" y="1933"/>
                </a:cubicBezTo>
                <a:cubicBezTo>
                  <a:pt x="1707" y="1935"/>
                  <a:pt x="1707" y="1933"/>
                  <a:pt x="1707" y="1932"/>
                </a:cubicBezTo>
                <a:cubicBezTo>
                  <a:pt x="1707" y="1932"/>
                  <a:pt x="1708" y="1931"/>
                  <a:pt x="1708" y="1930"/>
                </a:cubicBezTo>
                <a:cubicBezTo>
                  <a:pt x="1705" y="1930"/>
                  <a:pt x="1706" y="1937"/>
                  <a:pt x="1707" y="1938"/>
                </a:cubicBezTo>
                <a:cubicBezTo>
                  <a:pt x="1707" y="1939"/>
                  <a:pt x="1707" y="1941"/>
                  <a:pt x="1707" y="1943"/>
                </a:cubicBezTo>
                <a:cubicBezTo>
                  <a:pt x="1707" y="1943"/>
                  <a:pt x="1707" y="1944"/>
                  <a:pt x="1708" y="1945"/>
                </a:cubicBezTo>
                <a:cubicBezTo>
                  <a:pt x="1708" y="1946"/>
                  <a:pt x="1708" y="1946"/>
                  <a:pt x="1709" y="1947"/>
                </a:cubicBezTo>
                <a:cubicBezTo>
                  <a:pt x="1709" y="1947"/>
                  <a:pt x="1709" y="1948"/>
                  <a:pt x="1709" y="1949"/>
                </a:cubicBezTo>
                <a:cubicBezTo>
                  <a:pt x="1709" y="1950"/>
                  <a:pt x="1709" y="1952"/>
                  <a:pt x="1709" y="1953"/>
                </a:cubicBezTo>
                <a:cubicBezTo>
                  <a:pt x="1709" y="1955"/>
                  <a:pt x="1710" y="1957"/>
                  <a:pt x="1710" y="1958"/>
                </a:cubicBezTo>
                <a:cubicBezTo>
                  <a:pt x="1710" y="1959"/>
                  <a:pt x="1709" y="1960"/>
                  <a:pt x="1710" y="1961"/>
                </a:cubicBezTo>
                <a:cubicBezTo>
                  <a:pt x="1710" y="1961"/>
                  <a:pt x="1710" y="1962"/>
                  <a:pt x="1711" y="1963"/>
                </a:cubicBezTo>
                <a:cubicBezTo>
                  <a:pt x="1711" y="1966"/>
                  <a:pt x="1713" y="1969"/>
                  <a:pt x="1714" y="1971"/>
                </a:cubicBezTo>
                <a:cubicBezTo>
                  <a:pt x="1715" y="1972"/>
                  <a:pt x="1716" y="1973"/>
                  <a:pt x="1717" y="1973"/>
                </a:cubicBezTo>
                <a:cubicBezTo>
                  <a:pt x="1718" y="1974"/>
                  <a:pt x="1719" y="1975"/>
                  <a:pt x="1721" y="1975"/>
                </a:cubicBezTo>
                <a:cubicBezTo>
                  <a:pt x="1722" y="1975"/>
                  <a:pt x="1724" y="1975"/>
                  <a:pt x="1725" y="1975"/>
                </a:cubicBezTo>
                <a:cubicBezTo>
                  <a:pt x="1726" y="1975"/>
                  <a:pt x="1727" y="1974"/>
                  <a:pt x="1728" y="1974"/>
                </a:cubicBezTo>
                <a:cubicBezTo>
                  <a:pt x="1729" y="1973"/>
                  <a:pt x="1730" y="1972"/>
                  <a:pt x="1731" y="1972"/>
                </a:cubicBezTo>
                <a:cubicBezTo>
                  <a:pt x="1733" y="1971"/>
                  <a:pt x="1734" y="1971"/>
                  <a:pt x="1735" y="1970"/>
                </a:cubicBezTo>
                <a:cubicBezTo>
                  <a:pt x="1737" y="1969"/>
                  <a:pt x="1738" y="1968"/>
                  <a:pt x="1739" y="1967"/>
                </a:cubicBezTo>
                <a:cubicBezTo>
                  <a:pt x="1740" y="1967"/>
                  <a:pt x="1742" y="1966"/>
                  <a:pt x="1743" y="1966"/>
                </a:cubicBezTo>
                <a:cubicBezTo>
                  <a:pt x="1744" y="1965"/>
                  <a:pt x="1746" y="1964"/>
                  <a:pt x="1747" y="1963"/>
                </a:cubicBezTo>
                <a:cubicBezTo>
                  <a:pt x="1748" y="1962"/>
                  <a:pt x="1748" y="1961"/>
                  <a:pt x="1748" y="1959"/>
                </a:cubicBezTo>
                <a:cubicBezTo>
                  <a:pt x="1748" y="1957"/>
                  <a:pt x="1749" y="1954"/>
                  <a:pt x="1749" y="1951"/>
                </a:cubicBezTo>
                <a:cubicBezTo>
                  <a:pt x="1749" y="1948"/>
                  <a:pt x="1748" y="1946"/>
                  <a:pt x="1748" y="1943"/>
                </a:cubicBezTo>
                <a:cubicBezTo>
                  <a:pt x="1748" y="1942"/>
                  <a:pt x="1747" y="1941"/>
                  <a:pt x="1747" y="1941"/>
                </a:cubicBezTo>
                <a:close/>
                <a:moveTo>
                  <a:pt x="1711" y="1902"/>
                </a:moveTo>
                <a:cubicBezTo>
                  <a:pt x="1711" y="1902"/>
                  <a:pt x="1710" y="1900"/>
                  <a:pt x="1710" y="1901"/>
                </a:cubicBezTo>
                <a:cubicBezTo>
                  <a:pt x="1709" y="1901"/>
                  <a:pt x="1711" y="1903"/>
                  <a:pt x="1711" y="1902"/>
                </a:cubicBezTo>
                <a:close/>
                <a:moveTo>
                  <a:pt x="2065" y="2073"/>
                </a:moveTo>
                <a:cubicBezTo>
                  <a:pt x="2064" y="2072"/>
                  <a:pt x="2063" y="2072"/>
                  <a:pt x="2063" y="2072"/>
                </a:cubicBezTo>
                <a:cubicBezTo>
                  <a:pt x="2062" y="2072"/>
                  <a:pt x="2062" y="2071"/>
                  <a:pt x="2061" y="2071"/>
                </a:cubicBezTo>
                <a:cubicBezTo>
                  <a:pt x="2061" y="2070"/>
                  <a:pt x="2060" y="2069"/>
                  <a:pt x="2059" y="2068"/>
                </a:cubicBezTo>
                <a:cubicBezTo>
                  <a:pt x="2058" y="2067"/>
                  <a:pt x="2057" y="2067"/>
                  <a:pt x="2056" y="2066"/>
                </a:cubicBezTo>
                <a:cubicBezTo>
                  <a:pt x="2056" y="2065"/>
                  <a:pt x="2055" y="2062"/>
                  <a:pt x="2054" y="2062"/>
                </a:cubicBezTo>
                <a:cubicBezTo>
                  <a:pt x="2053" y="2062"/>
                  <a:pt x="2053" y="2063"/>
                  <a:pt x="2053" y="2063"/>
                </a:cubicBezTo>
                <a:cubicBezTo>
                  <a:pt x="2052" y="2064"/>
                  <a:pt x="2051" y="2064"/>
                  <a:pt x="2049" y="2064"/>
                </a:cubicBezTo>
                <a:cubicBezTo>
                  <a:pt x="2049" y="2064"/>
                  <a:pt x="2049" y="2065"/>
                  <a:pt x="2049" y="2065"/>
                </a:cubicBezTo>
                <a:cubicBezTo>
                  <a:pt x="2050" y="2066"/>
                  <a:pt x="2051" y="2066"/>
                  <a:pt x="2052" y="2066"/>
                </a:cubicBezTo>
                <a:cubicBezTo>
                  <a:pt x="2053" y="2068"/>
                  <a:pt x="2053" y="2069"/>
                  <a:pt x="2053" y="2070"/>
                </a:cubicBezTo>
                <a:cubicBezTo>
                  <a:pt x="2054" y="2072"/>
                  <a:pt x="2055" y="2073"/>
                  <a:pt x="2057" y="2074"/>
                </a:cubicBezTo>
                <a:cubicBezTo>
                  <a:pt x="2058" y="2075"/>
                  <a:pt x="2058" y="2076"/>
                  <a:pt x="2059" y="2077"/>
                </a:cubicBezTo>
                <a:cubicBezTo>
                  <a:pt x="2059" y="2078"/>
                  <a:pt x="2060" y="2079"/>
                  <a:pt x="2060" y="2079"/>
                </a:cubicBezTo>
                <a:cubicBezTo>
                  <a:pt x="2061" y="2080"/>
                  <a:pt x="2061" y="2080"/>
                  <a:pt x="2062" y="2081"/>
                </a:cubicBezTo>
                <a:cubicBezTo>
                  <a:pt x="2062" y="2081"/>
                  <a:pt x="2062" y="2082"/>
                  <a:pt x="2063" y="2082"/>
                </a:cubicBezTo>
                <a:cubicBezTo>
                  <a:pt x="2064" y="2082"/>
                  <a:pt x="2064" y="2081"/>
                  <a:pt x="2064" y="2081"/>
                </a:cubicBezTo>
                <a:cubicBezTo>
                  <a:pt x="2064" y="2079"/>
                  <a:pt x="2064" y="2078"/>
                  <a:pt x="2064" y="2076"/>
                </a:cubicBezTo>
                <a:cubicBezTo>
                  <a:pt x="2064" y="2075"/>
                  <a:pt x="2066" y="2074"/>
                  <a:pt x="2065" y="2073"/>
                </a:cubicBezTo>
                <a:close/>
                <a:moveTo>
                  <a:pt x="2073" y="2095"/>
                </a:moveTo>
                <a:cubicBezTo>
                  <a:pt x="2073" y="2096"/>
                  <a:pt x="2074" y="2096"/>
                  <a:pt x="2075" y="2097"/>
                </a:cubicBezTo>
                <a:cubicBezTo>
                  <a:pt x="2075" y="2098"/>
                  <a:pt x="2074" y="2098"/>
                  <a:pt x="2074" y="2100"/>
                </a:cubicBezTo>
                <a:cubicBezTo>
                  <a:pt x="2073" y="2100"/>
                  <a:pt x="2074" y="2101"/>
                  <a:pt x="2073" y="2102"/>
                </a:cubicBezTo>
                <a:cubicBezTo>
                  <a:pt x="2073" y="2102"/>
                  <a:pt x="2072" y="2103"/>
                  <a:pt x="2073" y="2104"/>
                </a:cubicBezTo>
                <a:cubicBezTo>
                  <a:pt x="2073" y="2104"/>
                  <a:pt x="2074" y="2104"/>
                  <a:pt x="2075" y="2103"/>
                </a:cubicBezTo>
                <a:cubicBezTo>
                  <a:pt x="2075" y="2103"/>
                  <a:pt x="2076" y="2102"/>
                  <a:pt x="2076" y="2101"/>
                </a:cubicBezTo>
                <a:cubicBezTo>
                  <a:pt x="2076" y="2101"/>
                  <a:pt x="2077" y="2100"/>
                  <a:pt x="2077" y="2100"/>
                </a:cubicBezTo>
                <a:cubicBezTo>
                  <a:pt x="2078" y="2098"/>
                  <a:pt x="2076" y="2097"/>
                  <a:pt x="2076" y="2096"/>
                </a:cubicBezTo>
                <a:cubicBezTo>
                  <a:pt x="2075" y="2095"/>
                  <a:pt x="2074" y="2092"/>
                  <a:pt x="2073" y="2095"/>
                </a:cubicBezTo>
                <a:close/>
                <a:moveTo>
                  <a:pt x="713" y="2160"/>
                </a:moveTo>
                <a:cubicBezTo>
                  <a:pt x="713" y="2159"/>
                  <a:pt x="712" y="2158"/>
                  <a:pt x="712" y="2158"/>
                </a:cubicBezTo>
                <a:cubicBezTo>
                  <a:pt x="711" y="2158"/>
                  <a:pt x="711" y="2160"/>
                  <a:pt x="711" y="2160"/>
                </a:cubicBezTo>
                <a:cubicBezTo>
                  <a:pt x="711" y="2161"/>
                  <a:pt x="711" y="2163"/>
                  <a:pt x="711" y="2164"/>
                </a:cubicBezTo>
                <a:cubicBezTo>
                  <a:pt x="713" y="2164"/>
                  <a:pt x="713" y="2164"/>
                  <a:pt x="713" y="2164"/>
                </a:cubicBezTo>
                <a:cubicBezTo>
                  <a:pt x="713" y="2164"/>
                  <a:pt x="713" y="2164"/>
                  <a:pt x="713" y="2164"/>
                </a:cubicBezTo>
                <a:cubicBezTo>
                  <a:pt x="712" y="2162"/>
                  <a:pt x="713" y="2161"/>
                  <a:pt x="713" y="2160"/>
                </a:cubicBezTo>
                <a:close/>
                <a:moveTo>
                  <a:pt x="2" y="842"/>
                </a:moveTo>
                <a:cubicBezTo>
                  <a:pt x="2" y="842"/>
                  <a:pt x="3" y="841"/>
                  <a:pt x="3" y="841"/>
                </a:cubicBezTo>
                <a:cubicBezTo>
                  <a:pt x="2" y="840"/>
                  <a:pt x="0" y="842"/>
                  <a:pt x="0" y="843"/>
                </a:cubicBezTo>
                <a:cubicBezTo>
                  <a:pt x="0" y="843"/>
                  <a:pt x="2" y="842"/>
                  <a:pt x="2" y="842"/>
                </a:cubicBezTo>
                <a:close/>
                <a:moveTo>
                  <a:pt x="2" y="957"/>
                </a:moveTo>
                <a:cubicBezTo>
                  <a:pt x="3" y="957"/>
                  <a:pt x="3" y="956"/>
                  <a:pt x="4" y="957"/>
                </a:cubicBezTo>
                <a:cubicBezTo>
                  <a:pt x="5" y="957"/>
                  <a:pt x="5" y="958"/>
                  <a:pt x="5" y="958"/>
                </a:cubicBezTo>
                <a:cubicBezTo>
                  <a:pt x="5" y="959"/>
                  <a:pt x="6" y="959"/>
                  <a:pt x="7" y="959"/>
                </a:cubicBezTo>
                <a:cubicBezTo>
                  <a:pt x="8" y="959"/>
                  <a:pt x="8" y="959"/>
                  <a:pt x="9" y="959"/>
                </a:cubicBezTo>
                <a:cubicBezTo>
                  <a:pt x="11" y="960"/>
                  <a:pt x="10" y="958"/>
                  <a:pt x="9" y="957"/>
                </a:cubicBezTo>
                <a:cubicBezTo>
                  <a:pt x="8" y="956"/>
                  <a:pt x="8" y="955"/>
                  <a:pt x="10" y="954"/>
                </a:cubicBezTo>
                <a:cubicBezTo>
                  <a:pt x="11" y="953"/>
                  <a:pt x="11" y="952"/>
                  <a:pt x="11" y="950"/>
                </a:cubicBezTo>
                <a:cubicBezTo>
                  <a:pt x="12" y="949"/>
                  <a:pt x="13" y="948"/>
                  <a:pt x="14" y="946"/>
                </a:cubicBezTo>
                <a:cubicBezTo>
                  <a:pt x="14" y="945"/>
                  <a:pt x="14" y="944"/>
                  <a:pt x="15" y="943"/>
                </a:cubicBezTo>
                <a:cubicBezTo>
                  <a:pt x="15" y="942"/>
                  <a:pt x="16" y="941"/>
                  <a:pt x="16" y="939"/>
                </a:cubicBezTo>
                <a:cubicBezTo>
                  <a:pt x="17" y="939"/>
                  <a:pt x="17" y="937"/>
                  <a:pt x="17" y="936"/>
                </a:cubicBezTo>
                <a:cubicBezTo>
                  <a:pt x="17" y="935"/>
                  <a:pt x="16" y="935"/>
                  <a:pt x="16" y="934"/>
                </a:cubicBezTo>
                <a:cubicBezTo>
                  <a:pt x="15" y="933"/>
                  <a:pt x="15" y="932"/>
                  <a:pt x="15" y="931"/>
                </a:cubicBezTo>
                <a:cubicBezTo>
                  <a:pt x="15" y="931"/>
                  <a:pt x="14" y="930"/>
                  <a:pt x="14" y="930"/>
                </a:cubicBezTo>
                <a:cubicBezTo>
                  <a:pt x="14" y="928"/>
                  <a:pt x="15" y="929"/>
                  <a:pt x="15" y="929"/>
                </a:cubicBezTo>
                <a:cubicBezTo>
                  <a:pt x="16" y="928"/>
                  <a:pt x="16" y="926"/>
                  <a:pt x="16" y="925"/>
                </a:cubicBezTo>
                <a:cubicBezTo>
                  <a:pt x="16" y="923"/>
                  <a:pt x="15" y="923"/>
                  <a:pt x="14" y="921"/>
                </a:cubicBezTo>
                <a:cubicBezTo>
                  <a:pt x="14" y="921"/>
                  <a:pt x="14" y="920"/>
                  <a:pt x="14" y="920"/>
                </a:cubicBezTo>
                <a:cubicBezTo>
                  <a:pt x="13" y="919"/>
                  <a:pt x="12" y="918"/>
                  <a:pt x="11" y="916"/>
                </a:cubicBezTo>
                <a:cubicBezTo>
                  <a:pt x="11" y="916"/>
                  <a:pt x="11" y="915"/>
                  <a:pt x="11" y="915"/>
                </a:cubicBezTo>
                <a:cubicBezTo>
                  <a:pt x="11" y="914"/>
                  <a:pt x="10" y="914"/>
                  <a:pt x="10" y="913"/>
                </a:cubicBezTo>
                <a:cubicBezTo>
                  <a:pt x="9" y="912"/>
                  <a:pt x="11" y="911"/>
                  <a:pt x="12" y="911"/>
                </a:cubicBezTo>
                <a:cubicBezTo>
                  <a:pt x="14" y="911"/>
                  <a:pt x="15" y="911"/>
                  <a:pt x="16" y="910"/>
                </a:cubicBezTo>
                <a:cubicBezTo>
                  <a:pt x="16" y="908"/>
                  <a:pt x="18" y="907"/>
                  <a:pt x="19" y="906"/>
                </a:cubicBezTo>
                <a:cubicBezTo>
                  <a:pt x="20" y="905"/>
                  <a:pt x="21" y="905"/>
                  <a:pt x="23" y="904"/>
                </a:cubicBezTo>
                <a:cubicBezTo>
                  <a:pt x="24" y="904"/>
                  <a:pt x="25" y="904"/>
                  <a:pt x="26" y="903"/>
                </a:cubicBezTo>
                <a:cubicBezTo>
                  <a:pt x="26" y="902"/>
                  <a:pt x="26" y="902"/>
                  <a:pt x="25" y="901"/>
                </a:cubicBezTo>
                <a:cubicBezTo>
                  <a:pt x="25" y="901"/>
                  <a:pt x="25" y="901"/>
                  <a:pt x="24" y="901"/>
                </a:cubicBezTo>
                <a:cubicBezTo>
                  <a:pt x="23" y="902"/>
                  <a:pt x="23" y="901"/>
                  <a:pt x="23" y="900"/>
                </a:cubicBezTo>
                <a:cubicBezTo>
                  <a:pt x="23" y="900"/>
                  <a:pt x="24" y="900"/>
                  <a:pt x="24" y="899"/>
                </a:cubicBezTo>
                <a:cubicBezTo>
                  <a:pt x="25" y="898"/>
                  <a:pt x="23" y="896"/>
                  <a:pt x="24" y="895"/>
                </a:cubicBezTo>
                <a:cubicBezTo>
                  <a:pt x="25" y="896"/>
                  <a:pt x="25" y="897"/>
                  <a:pt x="25" y="897"/>
                </a:cubicBezTo>
                <a:cubicBezTo>
                  <a:pt x="25" y="898"/>
                  <a:pt x="25" y="898"/>
                  <a:pt x="25" y="899"/>
                </a:cubicBezTo>
                <a:cubicBezTo>
                  <a:pt x="25" y="899"/>
                  <a:pt x="26" y="899"/>
                  <a:pt x="26" y="899"/>
                </a:cubicBezTo>
                <a:cubicBezTo>
                  <a:pt x="26" y="900"/>
                  <a:pt x="26" y="901"/>
                  <a:pt x="26" y="901"/>
                </a:cubicBezTo>
                <a:cubicBezTo>
                  <a:pt x="27" y="902"/>
                  <a:pt x="27" y="901"/>
                  <a:pt x="27" y="900"/>
                </a:cubicBezTo>
                <a:cubicBezTo>
                  <a:pt x="27" y="900"/>
                  <a:pt x="27" y="899"/>
                  <a:pt x="27" y="898"/>
                </a:cubicBezTo>
                <a:cubicBezTo>
                  <a:pt x="27" y="897"/>
                  <a:pt x="27" y="897"/>
                  <a:pt x="27" y="896"/>
                </a:cubicBezTo>
                <a:cubicBezTo>
                  <a:pt x="27" y="895"/>
                  <a:pt x="26" y="895"/>
                  <a:pt x="26" y="894"/>
                </a:cubicBezTo>
                <a:cubicBezTo>
                  <a:pt x="26" y="894"/>
                  <a:pt x="27" y="893"/>
                  <a:pt x="26" y="892"/>
                </a:cubicBezTo>
                <a:cubicBezTo>
                  <a:pt x="26" y="891"/>
                  <a:pt x="24" y="892"/>
                  <a:pt x="24" y="892"/>
                </a:cubicBezTo>
                <a:cubicBezTo>
                  <a:pt x="23" y="893"/>
                  <a:pt x="21" y="894"/>
                  <a:pt x="20" y="893"/>
                </a:cubicBezTo>
                <a:cubicBezTo>
                  <a:pt x="19" y="893"/>
                  <a:pt x="20" y="892"/>
                  <a:pt x="20" y="891"/>
                </a:cubicBezTo>
                <a:cubicBezTo>
                  <a:pt x="21" y="891"/>
                  <a:pt x="21" y="891"/>
                  <a:pt x="22" y="891"/>
                </a:cubicBezTo>
                <a:cubicBezTo>
                  <a:pt x="22" y="890"/>
                  <a:pt x="22" y="890"/>
                  <a:pt x="23" y="890"/>
                </a:cubicBezTo>
                <a:cubicBezTo>
                  <a:pt x="24" y="889"/>
                  <a:pt x="24" y="889"/>
                  <a:pt x="24" y="888"/>
                </a:cubicBezTo>
                <a:cubicBezTo>
                  <a:pt x="24" y="888"/>
                  <a:pt x="24" y="888"/>
                  <a:pt x="24" y="887"/>
                </a:cubicBezTo>
                <a:cubicBezTo>
                  <a:pt x="23" y="887"/>
                  <a:pt x="24" y="888"/>
                  <a:pt x="23" y="888"/>
                </a:cubicBezTo>
                <a:cubicBezTo>
                  <a:pt x="23" y="888"/>
                  <a:pt x="22" y="887"/>
                  <a:pt x="22" y="887"/>
                </a:cubicBezTo>
                <a:cubicBezTo>
                  <a:pt x="21" y="886"/>
                  <a:pt x="20" y="886"/>
                  <a:pt x="20" y="885"/>
                </a:cubicBezTo>
                <a:cubicBezTo>
                  <a:pt x="20" y="884"/>
                  <a:pt x="19" y="883"/>
                  <a:pt x="18" y="882"/>
                </a:cubicBezTo>
                <a:cubicBezTo>
                  <a:pt x="18" y="882"/>
                  <a:pt x="17" y="881"/>
                  <a:pt x="17" y="881"/>
                </a:cubicBezTo>
                <a:cubicBezTo>
                  <a:pt x="17" y="880"/>
                  <a:pt x="17" y="879"/>
                  <a:pt x="16" y="879"/>
                </a:cubicBezTo>
                <a:cubicBezTo>
                  <a:pt x="16" y="878"/>
                  <a:pt x="15" y="878"/>
                  <a:pt x="15" y="878"/>
                </a:cubicBezTo>
                <a:cubicBezTo>
                  <a:pt x="14" y="877"/>
                  <a:pt x="13" y="877"/>
                  <a:pt x="12" y="877"/>
                </a:cubicBezTo>
                <a:cubicBezTo>
                  <a:pt x="11" y="876"/>
                  <a:pt x="10" y="877"/>
                  <a:pt x="9" y="877"/>
                </a:cubicBezTo>
                <a:cubicBezTo>
                  <a:pt x="8" y="876"/>
                  <a:pt x="7" y="876"/>
                  <a:pt x="5" y="877"/>
                </a:cubicBezTo>
                <a:cubicBezTo>
                  <a:pt x="5" y="877"/>
                  <a:pt x="4" y="877"/>
                  <a:pt x="3" y="877"/>
                </a:cubicBezTo>
                <a:cubicBezTo>
                  <a:pt x="3" y="877"/>
                  <a:pt x="2" y="876"/>
                  <a:pt x="2" y="877"/>
                </a:cubicBezTo>
                <a:cubicBezTo>
                  <a:pt x="1" y="877"/>
                  <a:pt x="1" y="878"/>
                  <a:pt x="1" y="878"/>
                </a:cubicBezTo>
                <a:cubicBezTo>
                  <a:pt x="1" y="879"/>
                  <a:pt x="0" y="879"/>
                  <a:pt x="0" y="879"/>
                </a:cubicBezTo>
                <a:cubicBezTo>
                  <a:pt x="0" y="959"/>
                  <a:pt x="0" y="959"/>
                  <a:pt x="0" y="959"/>
                </a:cubicBezTo>
                <a:cubicBezTo>
                  <a:pt x="1" y="959"/>
                  <a:pt x="1" y="958"/>
                  <a:pt x="2" y="957"/>
                </a:cubicBezTo>
                <a:close/>
                <a:moveTo>
                  <a:pt x="1209" y="1843"/>
                </a:moveTo>
                <a:cubicBezTo>
                  <a:pt x="1208" y="1842"/>
                  <a:pt x="1207" y="1843"/>
                  <a:pt x="1206" y="1842"/>
                </a:cubicBezTo>
                <a:cubicBezTo>
                  <a:pt x="1205" y="1842"/>
                  <a:pt x="1205" y="1842"/>
                  <a:pt x="1204" y="1841"/>
                </a:cubicBezTo>
                <a:cubicBezTo>
                  <a:pt x="1203" y="1841"/>
                  <a:pt x="1201" y="1840"/>
                  <a:pt x="1200" y="1840"/>
                </a:cubicBezTo>
                <a:cubicBezTo>
                  <a:pt x="1199" y="1841"/>
                  <a:pt x="1198" y="1841"/>
                  <a:pt x="1196" y="1841"/>
                </a:cubicBezTo>
                <a:cubicBezTo>
                  <a:pt x="1194" y="1842"/>
                  <a:pt x="1192" y="1840"/>
                  <a:pt x="1190" y="1840"/>
                </a:cubicBezTo>
                <a:cubicBezTo>
                  <a:pt x="1188" y="1840"/>
                  <a:pt x="1189" y="1841"/>
                  <a:pt x="1188" y="1842"/>
                </a:cubicBezTo>
                <a:cubicBezTo>
                  <a:pt x="1188" y="1843"/>
                  <a:pt x="1187" y="1843"/>
                  <a:pt x="1187" y="1844"/>
                </a:cubicBezTo>
                <a:cubicBezTo>
                  <a:pt x="1186" y="1845"/>
                  <a:pt x="1189" y="1845"/>
                  <a:pt x="1190" y="1846"/>
                </a:cubicBezTo>
                <a:cubicBezTo>
                  <a:pt x="1191" y="1847"/>
                  <a:pt x="1191" y="1847"/>
                  <a:pt x="1192" y="1848"/>
                </a:cubicBezTo>
                <a:cubicBezTo>
                  <a:pt x="1193" y="1848"/>
                  <a:pt x="1193" y="1848"/>
                  <a:pt x="1194" y="1849"/>
                </a:cubicBezTo>
                <a:cubicBezTo>
                  <a:pt x="1196" y="1849"/>
                  <a:pt x="1197" y="1848"/>
                  <a:pt x="1199" y="1848"/>
                </a:cubicBezTo>
                <a:cubicBezTo>
                  <a:pt x="1200" y="1848"/>
                  <a:pt x="1201" y="1848"/>
                  <a:pt x="1202" y="1848"/>
                </a:cubicBezTo>
                <a:cubicBezTo>
                  <a:pt x="1202" y="1848"/>
                  <a:pt x="1203" y="1847"/>
                  <a:pt x="1204" y="1847"/>
                </a:cubicBezTo>
                <a:cubicBezTo>
                  <a:pt x="1204" y="1846"/>
                  <a:pt x="1205" y="1846"/>
                  <a:pt x="1206" y="1846"/>
                </a:cubicBezTo>
                <a:cubicBezTo>
                  <a:pt x="1207" y="1846"/>
                  <a:pt x="1207" y="1845"/>
                  <a:pt x="1208" y="1845"/>
                </a:cubicBezTo>
                <a:cubicBezTo>
                  <a:pt x="1209" y="1844"/>
                  <a:pt x="1209" y="1845"/>
                  <a:pt x="1210" y="1844"/>
                </a:cubicBezTo>
                <a:cubicBezTo>
                  <a:pt x="1210" y="1843"/>
                  <a:pt x="1209" y="1843"/>
                  <a:pt x="1209" y="1843"/>
                </a:cubicBezTo>
                <a:close/>
                <a:moveTo>
                  <a:pt x="2090" y="2120"/>
                </a:moveTo>
                <a:cubicBezTo>
                  <a:pt x="2089" y="2120"/>
                  <a:pt x="2088" y="2119"/>
                  <a:pt x="2088" y="2118"/>
                </a:cubicBezTo>
                <a:cubicBezTo>
                  <a:pt x="2087" y="2117"/>
                  <a:pt x="2087" y="2115"/>
                  <a:pt x="2086" y="2114"/>
                </a:cubicBezTo>
                <a:cubicBezTo>
                  <a:pt x="2086" y="2113"/>
                  <a:pt x="2085" y="2111"/>
                  <a:pt x="2085" y="2111"/>
                </a:cubicBezTo>
                <a:cubicBezTo>
                  <a:pt x="2084" y="2110"/>
                  <a:pt x="2082" y="2110"/>
                  <a:pt x="2081" y="2111"/>
                </a:cubicBezTo>
                <a:cubicBezTo>
                  <a:pt x="2079" y="2111"/>
                  <a:pt x="2078" y="2114"/>
                  <a:pt x="2079" y="2116"/>
                </a:cubicBezTo>
                <a:cubicBezTo>
                  <a:pt x="2079" y="2118"/>
                  <a:pt x="2080" y="2119"/>
                  <a:pt x="2081" y="2120"/>
                </a:cubicBezTo>
                <a:cubicBezTo>
                  <a:pt x="2083" y="2121"/>
                  <a:pt x="2083" y="2123"/>
                  <a:pt x="2084" y="2124"/>
                </a:cubicBezTo>
                <a:cubicBezTo>
                  <a:pt x="2084" y="2125"/>
                  <a:pt x="2085" y="2126"/>
                  <a:pt x="2085" y="2126"/>
                </a:cubicBezTo>
                <a:cubicBezTo>
                  <a:pt x="2086" y="2127"/>
                  <a:pt x="2087" y="2127"/>
                  <a:pt x="2087" y="2127"/>
                </a:cubicBezTo>
                <a:cubicBezTo>
                  <a:pt x="2088" y="2128"/>
                  <a:pt x="2088" y="2129"/>
                  <a:pt x="2089" y="2129"/>
                </a:cubicBezTo>
                <a:cubicBezTo>
                  <a:pt x="2090" y="2128"/>
                  <a:pt x="2090" y="2127"/>
                  <a:pt x="2090" y="2126"/>
                </a:cubicBezTo>
                <a:cubicBezTo>
                  <a:pt x="2090" y="2125"/>
                  <a:pt x="2091" y="2124"/>
                  <a:pt x="2091" y="2123"/>
                </a:cubicBezTo>
                <a:cubicBezTo>
                  <a:pt x="2091" y="2122"/>
                  <a:pt x="2090" y="2121"/>
                  <a:pt x="2090" y="2120"/>
                </a:cubicBezTo>
                <a:close/>
                <a:moveTo>
                  <a:pt x="2490" y="2000"/>
                </a:moveTo>
                <a:cubicBezTo>
                  <a:pt x="2490" y="1998"/>
                  <a:pt x="2490" y="1997"/>
                  <a:pt x="2490" y="1996"/>
                </a:cubicBezTo>
                <a:cubicBezTo>
                  <a:pt x="2489" y="1995"/>
                  <a:pt x="2489" y="1997"/>
                  <a:pt x="2489" y="1997"/>
                </a:cubicBezTo>
                <a:cubicBezTo>
                  <a:pt x="2489" y="1998"/>
                  <a:pt x="2489" y="1998"/>
                  <a:pt x="2489" y="1999"/>
                </a:cubicBezTo>
                <a:cubicBezTo>
                  <a:pt x="2490" y="2000"/>
                  <a:pt x="2489" y="2000"/>
                  <a:pt x="2489" y="2001"/>
                </a:cubicBezTo>
                <a:cubicBezTo>
                  <a:pt x="2489" y="2001"/>
                  <a:pt x="2490" y="2000"/>
                  <a:pt x="2490" y="2000"/>
                </a:cubicBezTo>
                <a:close/>
                <a:moveTo>
                  <a:pt x="2476" y="1893"/>
                </a:moveTo>
                <a:cubicBezTo>
                  <a:pt x="2476" y="1893"/>
                  <a:pt x="2476" y="1892"/>
                  <a:pt x="2476" y="1892"/>
                </a:cubicBezTo>
                <a:cubicBezTo>
                  <a:pt x="2476" y="1891"/>
                  <a:pt x="2476" y="1892"/>
                  <a:pt x="2476" y="1892"/>
                </a:cubicBezTo>
                <a:cubicBezTo>
                  <a:pt x="2475" y="1893"/>
                  <a:pt x="2475" y="1893"/>
                  <a:pt x="2475" y="1893"/>
                </a:cubicBezTo>
                <a:cubicBezTo>
                  <a:pt x="2474" y="1894"/>
                  <a:pt x="2474" y="1894"/>
                  <a:pt x="2474" y="1894"/>
                </a:cubicBezTo>
                <a:cubicBezTo>
                  <a:pt x="2474" y="1895"/>
                  <a:pt x="2473" y="1895"/>
                  <a:pt x="2473" y="1896"/>
                </a:cubicBezTo>
                <a:cubicBezTo>
                  <a:pt x="2473" y="1897"/>
                  <a:pt x="2472" y="1898"/>
                  <a:pt x="2471" y="1899"/>
                </a:cubicBezTo>
                <a:cubicBezTo>
                  <a:pt x="2470" y="1899"/>
                  <a:pt x="2470" y="1899"/>
                  <a:pt x="2469" y="1900"/>
                </a:cubicBezTo>
                <a:cubicBezTo>
                  <a:pt x="2469" y="1900"/>
                  <a:pt x="2469" y="1900"/>
                  <a:pt x="2468" y="1901"/>
                </a:cubicBezTo>
                <a:cubicBezTo>
                  <a:pt x="2468" y="1901"/>
                  <a:pt x="2468" y="1902"/>
                  <a:pt x="2467" y="1902"/>
                </a:cubicBezTo>
                <a:cubicBezTo>
                  <a:pt x="2467" y="1903"/>
                  <a:pt x="2466" y="1903"/>
                  <a:pt x="2466" y="1903"/>
                </a:cubicBezTo>
                <a:cubicBezTo>
                  <a:pt x="2466" y="1904"/>
                  <a:pt x="2465" y="1904"/>
                  <a:pt x="2465" y="1905"/>
                </a:cubicBezTo>
                <a:cubicBezTo>
                  <a:pt x="2465" y="1905"/>
                  <a:pt x="2465" y="1905"/>
                  <a:pt x="2464" y="1906"/>
                </a:cubicBezTo>
                <a:cubicBezTo>
                  <a:pt x="2463" y="1906"/>
                  <a:pt x="2464" y="1906"/>
                  <a:pt x="2463" y="1907"/>
                </a:cubicBezTo>
                <a:cubicBezTo>
                  <a:pt x="2463" y="1907"/>
                  <a:pt x="2462" y="1907"/>
                  <a:pt x="2462" y="1908"/>
                </a:cubicBezTo>
                <a:cubicBezTo>
                  <a:pt x="2462" y="1908"/>
                  <a:pt x="2462" y="1909"/>
                  <a:pt x="2461" y="1909"/>
                </a:cubicBezTo>
                <a:cubicBezTo>
                  <a:pt x="2461" y="1908"/>
                  <a:pt x="2461" y="1908"/>
                  <a:pt x="2460" y="1908"/>
                </a:cubicBezTo>
                <a:cubicBezTo>
                  <a:pt x="2459" y="1908"/>
                  <a:pt x="2459" y="1909"/>
                  <a:pt x="2458" y="1909"/>
                </a:cubicBezTo>
                <a:cubicBezTo>
                  <a:pt x="2458" y="1909"/>
                  <a:pt x="2458" y="1910"/>
                  <a:pt x="2457" y="1910"/>
                </a:cubicBezTo>
                <a:cubicBezTo>
                  <a:pt x="2456" y="1911"/>
                  <a:pt x="2457" y="1912"/>
                  <a:pt x="2456" y="1912"/>
                </a:cubicBezTo>
                <a:cubicBezTo>
                  <a:pt x="2455" y="1912"/>
                  <a:pt x="2455" y="1912"/>
                  <a:pt x="2454" y="1913"/>
                </a:cubicBezTo>
                <a:cubicBezTo>
                  <a:pt x="2454" y="1913"/>
                  <a:pt x="2454" y="1914"/>
                  <a:pt x="2453" y="1914"/>
                </a:cubicBezTo>
                <a:cubicBezTo>
                  <a:pt x="2453" y="1914"/>
                  <a:pt x="2452" y="1914"/>
                  <a:pt x="2452" y="1915"/>
                </a:cubicBezTo>
                <a:cubicBezTo>
                  <a:pt x="2451" y="1915"/>
                  <a:pt x="2451" y="1916"/>
                  <a:pt x="2451" y="1916"/>
                </a:cubicBezTo>
                <a:cubicBezTo>
                  <a:pt x="2451" y="1917"/>
                  <a:pt x="2450" y="1918"/>
                  <a:pt x="2450" y="1918"/>
                </a:cubicBezTo>
                <a:cubicBezTo>
                  <a:pt x="2449" y="1919"/>
                  <a:pt x="2449" y="1919"/>
                  <a:pt x="2448" y="1919"/>
                </a:cubicBezTo>
                <a:cubicBezTo>
                  <a:pt x="2447" y="1920"/>
                  <a:pt x="2447" y="1921"/>
                  <a:pt x="2446" y="1922"/>
                </a:cubicBezTo>
                <a:cubicBezTo>
                  <a:pt x="2446" y="1923"/>
                  <a:pt x="2445" y="1923"/>
                  <a:pt x="2445" y="1924"/>
                </a:cubicBezTo>
                <a:cubicBezTo>
                  <a:pt x="2445" y="1925"/>
                  <a:pt x="2445" y="1925"/>
                  <a:pt x="2445" y="1926"/>
                </a:cubicBezTo>
                <a:cubicBezTo>
                  <a:pt x="2444" y="1926"/>
                  <a:pt x="2445" y="1927"/>
                  <a:pt x="2445" y="1927"/>
                </a:cubicBezTo>
                <a:cubicBezTo>
                  <a:pt x="2446" y="1926"/>
                  <a:pt x="2446" y="1926"/>
                  <a:pt x="2446" y="1925"/>
                </a:cubicBezTo>
                <a:cubicBezTo>
                  <a:pt x="2447" y="1925"/>
                  <a:pt x="2447" y="1925"/>
                  <a:pt x="2448" y="1924"/>
                </a:cubicBezTo>
                <a:cubicBezTo>
                  <a:pt x="2449" y="1923"/>
                  <a:pt x="2449" y="1924"/>
                  <a:pt x="2450" y="1924"/>
                </a:cubicBezTo>
                <a:cubicBezTo>
                  <a:pt x="2450" y="1923"/>
                  <a:pt x="2450" y="1923"/>
                  <a:pt x="2451" y="1923"/>
                </a:cubicBezTo>
                <a:cubicBezTo>
                  <a:pt x="2451" y="1923"/>
                  <a:pt x="2451" y="1923"/>
                  <a:pt x="2452" y="1922"/>
                </a:cubicBezTo>
                <a:cubicBezTo>
                  <a:pt x="2452" y="1922"/>
                  <a:pt x="2452" y="1920"/>
                  <a:pt x="2453" y="1920"/>
                </a:cubicBezTo>
                <a:cubicBezTo>
                  <a:pt x="2453" y="1920"/>
                  <a:pt x="2453" y="1920"/>
                  <a:pt x="2454" y="1920"/>
                </a:cubicBezTo>
                <a:cubicBezTo>
                  <a:pt x="2454" y="1920"/>
                  <a:pt x="2455" y="1920"/>
                  <a:pt x="2455" y="1920"/>
                </a:cubicBezTo>
                <a:cubicBezTo>
                  <a:pt x="2457" y="1920"/>
                  <a:pt x="2458" y="1918"/>
                  <a:pt x="2459" y="1917"/>
                </a:cubicBezTo>
                <a:cubicBezTo>
                  <a:pt x="2460" y="1916"/>
                  <a:pt x="2461" y="1916"/>
                  <a:pt x="2462" y="1915"/>
                </a:cubicBezTo>
                <a:cubicBezTo>
                  <a:pt x="2462" y="1914"/>
                  <a:pt x="2462" y="1913"/>
                  <a:pt x="2462" y="1913"/>
                </a:cubicBezTo>
                <a:cubicBezTo>
                  <a:pt x="2463" y="1912"/>
                  <a:pt x="2463" y="1912"/>
                  <a:pt x="2463" y="1911"/>
                </a:cubicBezTo>
                <a:cubicBezTo>
                  <a:pt x="2464" y="1910"/>
                  <a:pt x="2466" y="1910"/>
                  <a:pt x="2467" y="1910"/>
                </a:cubicBezTo>
                <a:cubicBezTo>
                  <a:pt x="2468" y="1910"/>
                  <a:pt x="2468" y="1909"/>
                  <a:pt x="2469" y="1908"/>
                </a:cubicBezTo>
                <a:cubicBezTo>
                  <a:pt x="2470" y="1908"/>
                  <a:pt x="2471" y="1908"/>
                  <a:pt x="2471" y="1907"/>
                </a:cubicBezTo>
                <a:cubicBezTo>
                  <a:pt x="2471" y="1907"/>
                  <a:pt x="2472" y="1906"/>
                  <a:pt x="2472" y="1906"/>
                </a:cubicBezTo>
                <a:cubicBezTo>
                  <a:pt x="2473" y="1904"/>
                  <a:pt x="2474" y="1903"/>
                  <a:pt x="2475" y="1902"/>
                </a:cubicBezTo>
                <a:cubicBezTo>
                  <a:pt x="2475" y="1901"/>
                  <a:pt x="2476" y="1901"/>
                  <a:pt x="2476" y="1900"/>
                </a:cubicBezTo>
                <a:cubicBezTo>
                  <a:pt x="2477" y="1899"/>
                  <a:pt x="2476" y="1898"/>
                  <a:pt x="2476" y="1897"/>
                </a:cubicBezTo>
                <a:cubicBezTo>
                  <a:pt x="2476" y="1897"/>
                  <a:pt x="2476" y="1896"/>
                  <a:pt x="2476" y="1895"/>
                </a:cubicBezTo>
                <a:cubicBezTo>
                  <a:pt x="2476" y="1895"/>
                  <a:pt x="2477" y="1895"/>
                  <a:pt x="2477" y="1895"/>
                </a:cubicBezTo>
                <a:cubicBezTo>
                  <a:pt x="2478" y="1894"/>
                  <a:pt x="2478" y="1894"/>
                  <a:pt x="2479" y="1894"/>
                </a:cubicBezTo>
                <a:cubicBezTo>
                  <a:pt x="2480" y="1894"/>
                  <a:pt x="2481" y="1894"/>
                  <a:pt x="2481" y="1894"/>
                </a:cubicBezTo>
                <a:cubicBezTo>
                  <a:pt x="2483" y="1894"/>
                  <a:pt x="2484" y="1893"/>
                  <a:pt x="2485" y="1893"/>
                </a:cubicBezTo>
                <a:cubicBezTo>
                  <a:pt x="2486" y="1892"/>
                  <a:pt x="2485" y="1891"/>
                  <a:pt x="2486" y="1891"/>
                </a:cubicBezTo>
                <a:cubicBezTo>
                  <a:pt x="2486" y="1890"/>
                  <a:pt x="2486" y="1889"/>
                  <a:pt x="2486" y="1889"/>
                </a:cubicBezTo>
                <a:cubicBezTo>
                  <a:pt x="2487" y="1888"/>
                  <a:pt x="2487" y="1888"/>
                  <a:pt x="2488" y="1888"/>
                </a:cubicBezTo>
                <a:cubicBezTo>
                  <a:pt x="2488" y="1887"/>
                  <a:pt x="2488" y="1887"/>
                  <a:pt x="2489" y="1887"/>
                </a:cubicBezTo>
                <a:cubicBezTo>
                  <a:pt x="2490" y="1887"/>
                  <a:pt x="2489" y="1886"/>
                  <a:pt x="2490" y="1886"/>
                </a:cubicBezTo>
                <a:cubicBezTo>
                  <a:pt x="2491" y="1886"/>
                  <a:pt x="2491" y="1887"/>
                  <a:pt x="2492" y="1887"/>
                </a:cubicBezTo>
                <a:cubicBezTo>
                  <a:pt x="2492" y="1887"/>
                  <a:pt x="2492" y="1886"/>
                  <a:pt x="2493" y="1886"/>
                </a:cubicBezTo>
                <a:cubicBezTo>
                  <a:pt x="2493" y="1885"/>
                  <a:pt x="2493" y="1885"/>
                  <a:pt x="2494" y="1885"/>
                </a:cubicBezTo>
                <a:cubicBezTo>
                  <a:pt x="2494" y="1884"/>
                  <a:pt x="2495" y="1884"/>
                  <a:pt x="2495" y="1883"/>
                </a:cubicBezTo>
                <a:cubicBezTo>
                  <a:pt x="2494" y="1883"/>
                  <a:pt x="2494" y="1883"/>
                  <a:pt x="2494" y="1882"/>
                </a:cubicBezTo>
                <a:cubicBezTo>
                  <a:pt x="2494" y="1882"/>
                  <a:pt x="2493" y="1882"/>
                  <a:pt x="2494" y="1881"/>
                </a:cubicBezTo>
                <a:cubicBezTo>
                  <a:pt x="2494" y="1881"/>
                  <a:pt x="2494" y="1881"/>
                  <a:pt x="2494" y="1880"/>
                </a:cubicBezTo>
                <a:cubicBezTo>
                  <a:pt x="2493" y="1880"/>
                  <a:pt x="2492" y="1881"/>
                  <a:pt x="2493" y="1880"/>
                </a:cubicBezTo>
                <a:cubicBezTo>
                  <a:pt x="2493" y="1880"/>
                  <a:pt x="2493" y="1880"/>
                  <a:pt x="2493" y="1879"/>
                </a:cubicBezTo>
                <a:cubicBezTo>
                  <a:pt x="2493" y="1879"/>
                  <a:pt x="2492" y="1879"/>
                  <a:pt x="2493" y="1878"/>
                </a:cubicBezTo>
                <a:cubicBezTo>
                  <a:pt x="2493" y="1878"/>
                  <a:pt x="2493" y="1878"/>
                  <a:pt x="2493" y="1878"/>
                </a:cubicBezTo>
                <a:cubicBezTo>
                  <a:pt x="2494" y="1878"/>
                  <a:pt x="2494" y="1878"/>
                  <a:pt x="2493" y="1878"/>
                </a:cubicBezTo>
                <a:cubicBezTo>
                  <a:pt x="2493" y="1877"/>
                  <a:pt x="2493" y="1878"/>
                  <a:pt x="2493" y="1878"/>
                </a:cubicBezTo>
                <a:cubicBezTo>
                  <a:pt x="2493" y="1878"/>
                  <a:pt x="2492" y="1877"/>
                  <a:pt x="2492" y="1877"/>
                </a:cubicBezTo>
                <a:cubicBezTo>
                  <a:pt x="2492" y="1877"/>
                  <a:pt x="2492" y="1878"/>
                  <a:pt x="2491" y="1878"/>
                </a:cubicBezTo>
                <a:cubicBezTo>
                  <a:pt x="2491" y="1877"/>
                  <a:pt x="2491" y="1877"/>
                  <a:pt x="2491" y="1876"/>
                </a:cubicBezTo>
                <a:cubicBezTo>
                  <a:pt x="2491" y="1876"/>
                  <a:pt x="2491" y="1875"/>
                  <a:pt x="2491" y="1875"/>
                </a:cubicBezTo>
                <a:cubicBezTo>
                  <a:pt x="2491" y="1874"/>
                  <a:pt x="2491" y="1874"/>
                  <a:pt x="2491" y="1874"/>
                </a:cubicBezTo>
                <a:cubicBezTo>
                  <a:pt x="2492" y="1874"/>
                  <a:pt x="2491" y="1873"/>
                  <a:pt x="2492" y="1873"/>
                </a:cubicBezTo>
                <a:cubicBezTo>
                  <a:pt x="2492" y="1873"/>
                  <a:pt x="2493" y="1874"/>
                  <a:pt x="2493" y="1874"/>
                </a:cubicBezTo>
                <a:cubicBezTo>
                  <a:pt x="2493" y="1874"/>
                  <a:pt x="2494" y="1874"/>
                  <a:pt x="2494" y="1874"/>
                </a:cubicBezTo>
                <a:cubicBezTo>
                  <a:pt x="2493" y="1873"/>
                  <a:pt x="2493" y="1872"/>
                  <a:pt x="2493" y="1872"/>
                </a:cubicBezTo>
                <a:cubicBezTo>
                  <a:pt x="2492" y="1872"/>
                  <a:pt x="2492" y="1873"/>
                  <a:pt x="2492" y="1873"/>
                </a:cubicBezTo>
                <a:cubicBezTo>
                  <a:pt x="2490" y="1872"/>
                  <a:pt x="2491" y="1871"/>
                  <a:pt x="2492" y="1870"/>
                </a:cubicBezTo>
                <a:cubicBezTo>
                  <a:pt x="2492" y="1869"/>
                  <a:pt x="2492" y="1869"/>
                  <a:pt x="2492" y="1868"/>
                </a:cubicBezTo>
                <a:cubicBezTo>
                  <a:pt x="2492" y="1867"/>
                  <a:pt x="2492" y="1867"/>
                  <a:pt x="2492" y="1868"/>
                </a:cubicBezTo>
                <a:cubicBezTo>
                  <a:pt x="2490" y="1868"/>
                  <a:pt x="2491" y="1866"/>
                  <a:pt x="2491" y="1865"/>
                </a:cubicBezTo>
                <a:cubicBezTo>
                  <a:pt x="2490" y="1865"/>
                  <a:pt x="2491" y="1867"/>
                  <a:pt x="2490" y="1867"/>
                </a:cubicBezTo>
                <a:cubicBezTo>
                  <a:pt x="2490" y="1868"/>
                  <a:pt x="2489" y="1868"/>
                  <a:pt x="2489" y="1869"/>
                </a:cubicBezTo>
                <a:cubicBezTo>
                  <a:pt x="2489" y="1869"/>
                  <a:pt x="2490" y="1870"/>
                  <a:pt x="2489" y="1870"/>
                </a:cubicBezTo>
                <a:cubicBezTo>
                  <a:pt x="2489" y="1870"/>
                  <a:pt x="2488" y="1869"/>
                  <a:pt x="2488" y="1869"/>
                </a:cubicBezTo>
                <a:cubicBezTo>
                  <a:pt x="2488" y="1870"/>
                  <a:pt x="2489" y="1870"/>
                  <a:pt x="2489" y="1870"/>
                </a:cubicBezTo>
                <a:cubicBezTo>
                  <a:pt x="2489" y="1871"/>
                  <a:pt x="2490" y="1872"/>
                  <a:pt x="2489" y="1873"/>
                </a:cubicBezTo>
                <a:cubicBezTo>
                  <a:pt x="2489" y="1873"/>
                  <a:pt x="2489" y="1872"/>
                  <a:pt x="2489" y="1872"/>
                </a:cubicBezTo>
                <a:cubicBezTo>
                  <a:pt x="2489" y="1872"/>
                  <a:pt x="2489" y="1872"/>
                  <a:pt x="2489" y="1872"/>
                </a:cubicBezTo>
                <a:cubicBezTo>
                  <a:pt x="2489" y="1873"/>
                  <a:pt x="2489" y="1873"/>
                  <a:pt x="2489" y="1874"/>
                </a:cubicBezTo>
                <a:cubicBezTo>
                  <a:pt x="2488" y="1874"/>
                  <a:pt x="2488" y="1872"/>
                  <a:pt x="2488" y="1872"/>
                </a:cubicBezTo>
                <a:cubicBezTo>
                  <a:pt x="2487" y="1872"/>
                  <a:pt x="2488" y="1873"/>
                  <a:pt x="2488" y="1874"/>
                </a:cubicBezTo>
                <a:cubicBezTo>
                  <a:pt x="2488" y="1874"/>
                  <a:pt x="2487" y="1873"/>
                  <a:pt x="2487" y="1874"/>
                </a:cubicBezTo>
                <a:cubicBezTo>
                  <a:pt x="2487" y="1875"/>
                  <a:pt x="2487" y="1875"/>
                  <a:pt x="2488" y="1875"/>
                </a:cubicBezTo>
                <a:cubicBezTo>
                  <a:pt x="2488" y="1875"/>
                  <a:pt x="2488" y="1875"/>
                  <a:pt x="2488" y="1875"/>
                </a:cubicBezTo>
                <a:cubicBezTo>
                  <a:pt x="2488" y="1876"/>
                  <a:pt x="2488" y="1876"/>
                  <a:pt x="2488" y="1876"/>
                </a:cubicBezTo>
                <a:cubicBezTo>
                  <a:pt x="2488" y="1876"/>
                  <a:pt x="2488" y="1877"/>
                  <a:pt x="2488" y="1877"/>
                </a:cubicBezTo>
                <a:cubicBezTo>
                  <a:pt x="2489" y="1877"/>
                  <a:pt x="2489" y="1876"/>
                  <a:pt x="2489" y="1876"/>
                </a:cubicBezTo>
                <a:cubicBezTo>
                  <a:pt x="2489" y="1877"/>
                  <a:pt x="2490" y="1877"/>
                  <a:pt x="2490" y="1877"/>
                </a:cubicBezTo>
                <a:cubicBezTo>
                  <a:pt x="2490" y="1878"/>
                  <a:pt x="2489" y="1878"/>
                  <a:pt x="2490" y="1879"/>
                </a:cubicBezTo>
                <a:cubicBezTo>
                  <a:pt x="2490" y="1879"/>
                  <a:pt x="2490" y="1879"/>
                  <a:pt x="2490" y="1879"/>
                </a:cubicBezTo>
                <a:cubicBezTo>
                  <a:pt x="2489" y="1879"/>
                  <a:pt x="2489" y="1878"/>
                  <a:pt x="2488" y="1878"/>
                </a:cubicBezTo>
                <a:cubicBezTo>
                  <a:pt x="2488" y="1877"/>
                  <a:pt x="2487" y="1877"/>
                  <a:pt x="2487" y="1877"/>
                </a:cubicBezTo>
                <a:cubicBezTo>
                  <a:pt x="2487" y="1877"/>
                  <a:pt x="2487" y="1876"/>
                  <a:pt x="2487" y="1876"/>
                </a:cubicBezTo>
                <a:cubicBezTo>
                  <a:pt x="2486" y="1876"/>
                  <a:pt x="2486" y="1876"/>
                  <a:pt x="2487" y="1875"/>
                </a:cubicBezTo>
                <a:cubicBezTo>
                  <a:pt x="2487" y="1875"/>
                  <a:pt x="2487" y="1874"/>
                  <a:pt x="2486" y="1874"/>
                </a:cubicBezTo>
                <a:cubicBezTo>
                  <a:pt x="2486" y="1875"/>
                  <a:pt x="2486" y="1875"/>
                  <a:pt x="2486" y="1875"/>
                </a:cubicBezTo>
                <a:cubicBezTo>
                  <a:pt x="2486" y="1876"/>
                  <a:pt x="2485" y="1876"/>
                  <a:pt x="2485" y="1877"/>
                </a:cubicBezTo>
                <a:cubicBezTo>
                  <a:pt x="2486" y="1877"/>
                  <a:pt x="2486" y="1877"/>
                  <a:pt x="2486" y="1878"/>
                </a:cubicBezTo>
                <a:cubicBezTo>
                  <a:pt x="2486" y="1879"/>
                  <a:pt x="2487" y="1878"/>
                  <a:pt x="2488" y="1879"/>
                </a:cubicBezTo>
                <a:cubicBezTo>
                  <a:pt x="2488" y="1879"/>
                  <a:pt x="2488" y="1880"/>
                  <a:pt x="2487" y="1881"/>
                </a:cubicBezTo>
                <a:cubicBezTo>
                  <a:pt x="2487" y="1881"/>
                  <a:pt x="2487" y="1882"/>
                  <a:pt x="2487" y="1882"/>
                </a:cubicBezTo>
                <a:cubicBezTo>
                  <a:pt x="2487" y="1883"/>
                  <a:pt x="2486" y="1883"/>
                  <a:pt x="2486" y="1883"/>
                </a:cubicBezTo>
                <a:cubicBezTo>
                  <a:pt x="2486" y="1884"/>
                  <a:pt x="2486" y="1884"/>
                  <a:pt x="2486" y="1884"/>
                </a:cubicBezTo>
                <a:cubicBezTo>
                  <a:pt x="2486" y="1885"/>
                  <a:pt x="2485" y="1884"/>
                  <a:pt x="2485" y="1885"/>
                </a:cubicBezTo>
                <a:cubicBezTo>
                  <a:pt x="2485" y="1886"/>
                  <a:pt x="2484" y="1885"/>
                  <a:pt x="2484" y="1886"/>
                </a:cubicBezTo>
                <a:cubicBezTo>
                  <a:pt x="2484" y="1886"/>
                  <a:pt x="2483" y="1886"/>
                  <a:pt x="2483" y="1886"/>
                </a:cubicBezTo>
                <a:cubicBezTo>
                  <a:pt x="2483" y="1885"/>
                  <a:pt x="2483" y="1885"/>
                  <a:pt x="2483" y="1885"/>
                </a:cubicBezTo>
                <a:cubicBezTo>
                  <a:pt x="2483" y="1884"/>
                  <a:pt x="2483" y="1885"/>
                  <a:pt x="2483" y="1885"/>
                </a:cubicBezTo>
                <a:cubicBezTo>
                  <a:pt x="2482" y="1886"/>
                  <a:pt x="2482" y="1886"/>
                  <a:pt x="2482" y="1886"/>
                </a:cubicBezTo>
                <a:cubicBezTo>
                  <a:pt x="2481" y="1886"/>
                  <a:pt x="2481" y="1886"/>
                  <a:pt x="2481" y="1886"/>
                </a:cubicBezTo>
                <a:cubicBezTo>
                  <a:pt x="2480" y="1886"/>
                  <a:pt x="2481" y="1887"/>
                  <a:pt x="2481" y="1887"/>
                </a:cubicBezTo>
                <a:cubicBezTo>
                  <a:pt x="2482" y="1887"/>
                  <a:pt x="2481" y="1888"/>
                  <a:pt x="2481" y="1888"/>
                </a:cubicBezTo>
                <a:cubicBezTo>
                  <a:pt x="2480" y="1888"/>
                  <a:pt x="2480" y="1889"/>
                  <a:pt x="2480" y="1889"/>
                </a:cubicBezTo>
                <a:cubicBezTo>
                  <a:pt x="2480" y="1891"/>
                  <a:pt x="2478" y="1889"/>
                  <a:pt x="2477" y="1890"/>
                </a:cubicBezTo>
                <a:cubicBezTo>
                  <a:pt x="2477" y="1891"/>
                  <a:pt x="2478" y="1891"/>
                  <a:pt x="2478" y="1892"/>
                </a:cubicBezTo>
                <a:cubicBezTo>
                  <a:pt x="2478" y="1892"/>
                  <a:pt x="2477" y="1893"/>
                  <a:pt x="2477" y="1893"/>
                </a:cubicBezTo>
                <a:cubicBezTo>
                  <a:pt x="2477" y="1893"/>
                  <a:pt x="2477" y="1894"/>
                  <a:pt x="2476" y="1893"/>
                </a:cubicBezTo>
                <a:close/>
                <a:moveTo>
                  <a:pt x="2278" y="1724"/>
                </a:moveTo>
                <a:cubicBezTo>
                  <a:pt x="2280" y="1724"/>
                  <a:pt x="2280" y="1725"/>
                  <a:pt x="2281" y="1726"/>
                </a:cubicBezTo>
                <a:cubicBezTo>
                  <a:pt x="2283" y="1727"/>
                  <a:pt x="2284" y="1727"/>
                  <a:pt x="2285" y="1727"/>
                </a:cubicBezTo>
                <a:cubicBezTo>
                  <a:pt x="2286" y="1727"/>
                  <a:pt x="2287" y="1728"/>
                  <a:pt x="2287" y="1728"/>
                </a:cubicBezTo>
                <a:cubicBezTo>
                  <a:pt x="2288" y="1728"/>
                  <a:pt x="2289" y="1729"/>
                  <a:pt x="2290" y="1729"/>
                </a:cubicBezTo>
                <a:cubicBezTo>
                  <a:pt x="2291" y="1729"/>
                  <a:pt x="2292" y="1729"/>
                  <a:pt x="2292" y="1730"/>
                </a:cubicBezTo>
                <a:cubicBezTo>
                  <a:pt x="2293" y="1730"/>
                  <a:pt x="2294" y="1730"/>
                  <a:pt x="2296" y="1730"/>
                </a:cubicBezTo>
                <a:cubicBezTo>
                  <a:pt x="2297" y="1730"/>
                  <a:pt x="2297" y="1729"/>
                  <a:pt x="2298" y="1728"/>
                </a:cubicBezTo>
                <a:cubicBezTo>
                  <a:pt x="2298" y="1727"/>
                  <a:pt x="2298" y="1726"/>
                  <a:pt x="2299" y="1725"/>
                </a:cubicBezTo>
                <a:cubicBezTo>
                  <a:pt x="2300" y="1725"/>
                  <a:pt x="2301" y="1726"/>
                  <a:pt x="2303" y="1725"/>
                </a:cubicBezTo>
                <a:cubicBezTo>
                  <a:pt x="2303" y="1725"/>
                  <a:pt x="2304" y="1725"/>
                  <a:pt x="2304" y="1724"/>
                </a:cubicBezTo>
                <a:cubicBezTo>
                  <a:pt x="2305" y="1723"/>
                  <a:pt x="2305" y="1723"/>
                  <a:pt x="2306" y="1722"/>
                </a:cubicBezTo>
                <a:cubicBezTo>
                  <a:pt x="2307" y="1721"/>
                  <a:pt x="2307" y="1720"/>
                  <a:pt x="2309" y="1720"/>
                </a:cubicBezTo>
                <a:cubicBezTo>
                  <a:pt x="2311" y="1720"/>
                  <a:pt x="2312" y="1720"/>
                  <a:pt x="2313" y="1719"/>
                </a:cubicBezTo>
                <a:cubicBezTo>
                  <a:pt x="2313" y="1717"/>
                  <a:pt x="2314" y="1716"/>
                  <a:pt x="2314" y="1715"/>
                </a:cubicBezTo>
                <a:cubicBezTo>
                  <a:pt x="2314" y="1713"/>
                  <a:pt x="2314" y="1712"/>
                  <a:pt x="2314" y="1710"/>
                </a:cubicBezTo>
                <a:cubicBezTo>
                  <a:pt x="2314" y="1709"/>
                  <a:pt x="2315" y="1708"/>
                  <a:pt x="2316" y="1707"/>
                </a:cubicBezTo>
                <a:cubicBezTo>
                  <a:pt x="2317" y="1706"/>
                  <a:pt x="2317" y="1706"/>
                  <a:pt x="2318" y="1705"/>
                </a:cubicBezTo>
                <a:cubicBezTo>
                  <a:pt x="2318" y="1705"/>
                  <a:pt x="2318" y="1704"/>
                  <a:pt x="2318" y="1703"/>
                </a:cubicBezTo>
                <a:cubicBezTo>
                  <a:pt x="2320" y="1701"/>
                  <a:pt x="2324" y="1701"/>
                  <a:pt x="2323" y="1698"/>
                </a:cubicBezTo>
                <a:cubicBezTo>
                  <a:pt x="2323" y="1698"/>
                  <a:pt x="2323" y="1697"/>
                  <a:pt x="2323" y="1697"/>
                </a:cubicBezTo>
                <a:cubicBezTo>
                  <a:pt x="2322" y="1696"/>
                  <a:pt x="2323" y="1695"/>
                  <a:pt x="2322" y="1694"/>
                </a:cubicBezTo>
                <a:cubicBezTo>
                  <a:pt x="2322" y="1693"/>
                  <a:pt x="2320" y="1693"/>
                  <a:pt x="2319" y="1692"/>
                </a:cubicBezTo>
                <a:cubicBezTo>
                  <a:pt x="2318" y="1692"/>
                  <a:pt x="2318" y="1692"/>
                  <a:pt x="2318" y="1691"/>
                </a:cubicBezTo>
                <a:cubicBezTo>
                  <a:pt x="2317" y="1690"/>
                  <a:pt x="2317" y="1689"/>
                  <a:pt x="2316" y="1690"/>
                </a:cubicBezTo>
                <a:cubicBezTo>
                  <a:pt x="2315" y="1691"/>
                  <a:pt x="2316" y="1693"/>
                  <a:pt x="2315" y="1694"/>
                </a:cubicBezTo>
                <a:cubicBezTo>
                  <a:pt x="2314" y="1694"/>
                  <a:pt x="2314" y="1694"/>
                  <a:pt x="2313" y="1694"/>
                </a:cubicBezTo>
                <a:cubicBezTo>
                  <a:pt x="2312" y="1694"/>
                  <a:pt x="2312" y="1693"/>
                  <a:pt x="2311" y="1693"/>
                </a:cubicBezTo>
                <a:cubicBezTo>
                  <a:pt x="2310" y="1693"/>
                  <a:pt x="2309" y="1692"/>
                  <a:pt x="2308" y="1692"/>
                </a:cubicBezTo>
                <a:cubicBezTo>
                  <a:pt x="2306" y="1692"/>
                  <a:pt x="2305" y="1693"/>
                  <a:pt x="2304" y="1694"/>
                </a:cubicBezTo>
                <a:cubicBezTo>
                  <a:pt x="2303" y="1695"/>
                  <a:pt x="2302" y="1694"/>
                  <a:pt x="2301" y="1693"/>
                </a:cubicBezTo>
                <a:cubicBezTo>
                  <a:pt x="2299" y="1693"/>
                  <a:pt x="2298" y="1693"/>
                  <a:pt x="2296" y="1693"/>
                </a:cubicBezTo>
                <a:cubicBezTo>
                  <a:pt x="2295" y="1694"/>
                  <a:pt x="2295" y="1695"/>
                  <a:pt x="2293" y="1695"/>
                </a:cubicBezTo>
                <a:cubicBezTo>
                  <a:pt x="2293" y="1696"/>
                  <a:pt x="2292" y="1696"/>
                  <a:pt x="2291" y="1695"/>
                </a:cubicBezTo>
                <a:cubicBezTo>
                  <a:pt x="2291" y="1695"/>
                  <a:pt x="2290" y="1695"/>
                  <a:pt x="2290" y="1695"/>
                </a:cubicBezTo>
                <a:cubicBezTo>
                  <a:pt x="2288" y="1695"/>
                  <a:pt x="2289" y="1698"/>
                  <a:pt x="2289" y="1698"/>
                </a:cubicBezTo>
                <a:cubicBezTo>
                  <a:pt x="2288" y="1700"/>
                  <a:pt x="2286" y="1700"/>
                  <a:pt x="2286" y="1701"/>
                </a:cubicBezTo>
                <a:cubicBezTo>
                  <a:pt x="2285" y="1702"/>
                  <a:pt x="2284" y="1703"/>
                  <a:pt x="2282" y="1704"/>
                </a:cubicBezTo>
                <a:cubicBezTo>
                  <a:pt x="2280" y="1705"/>
                  <a:pt x="2277" y="1706"/>
                  <a:pt x="2276" y="1709"/>
                </a:cubicBezTo>
                <a:cubicBezTo>
                  <a:pt x="2276" y="1712"/>
                  <a:pt x="2276" y="1716"/>
                  <a:pt x="2277" y="1719"/>
                </a:cubicBezTo>
                <a:cubicBezTo>
                  <a:pt x="2278" y="1720"/>
                  <a:pt x="2277" y="1721"/>
                  <a:pt x="2276" y="1722"/>
                </a:cubicBezTo>
                <a:cubicBezTo>
                  <a:pt x="2276" y="1724"/>
                  <a:pt x="2277" y="1724"/>
                  <a:pt x="2278" y="1724"/>
                </a:cubicBezTo>
                <a:close/>
                <a:moveTo>
                  <a:pt x="2102" y="2137"/>
                </a:moveTo>
                <a:cubicBezTo>
                  <a:pt x="2101" y="2136"/>
                  <a:pt x="2100" y="2132"/>
                  <a:pt x="2098" y="2132"/>
                </a:cubicBezTo>
                <a:cubicBezTo>
                  <a:pt x="2096" y="2132"/>
                  <a:pt x="2097" y="2135"/>
                  <a:pt x="2098" y="2136"/>
                </a:cubicBezTo>
                <a:cubicBezTo>
                  <a:pt x="2099" y="2137"/>
                  <a:pt x="2101" y="2138"/>
                  <a:pt x="2102" y="2139"/>
                </a:cubicBezTo>
                <a:cubicBezTo>
                  <a:pt x="2102" y="2139"/>
                  <a:pt x="2103" y="2139"/>
                  <a:pt x="2103" y="2138"/>
                </a:cubicBezTo>
                <a:cubicBezTo>
                  <a:pt x="2103" y="2138"/>
                  <a:pt x="2103" y="2137"/>
                  <a:pt x="2102" y="2137"/>
                </a:cubicBezTo>
                <a:close/>
                <a:moveTo>
                  <a:pt x="2405" y="1988"/>
                </a:moveTo>
                <a:cubicBezTo>
                  <a:pt x="2406" y="1988"/>
                  <a:pt x="2406" y="1987"/>
                  <a:pt x="2406" y="1986"/>
                </a:cubicBezTo>
                <a:cubicBezTo>
                  <a:pt x="2406" y="1986"/>
                  <a:pt x="2404" y="1988"/>
                  <a:pt x="2405" y="1988"/>
                </a:cubicBezTo>
                <a:close/>
                <a:moveTo>
                  <a:pt x="2" y="804"/>
                </a:moveTo>
                <a:cubicBezTo>
                  <a:pt x="2" y="803"/>
                  <a:pt x="4" y="803"/>
                  <a:pt x="4" y="801"/>
                </a:cubicBezTo>
                <a:cubicBezTo>
                  <a:pt x="4" y="800"/>
                  <a:pt x="3" y="801"/>
                  <a:pt x="3" y="800"/>
                </a:cubicBezTo>
                <a:cubicBezTo>
                  <a:pt x="2" y="799"/>
                  <a:pt x="3" y="799"/>
                  <a:pt x="3" y="799"/>
                </a:cubicBezTo>
                <a:cubicBezTo>
                  <a:pt x="4" y="798"/>
                  <a:pt x="4" y="797"/>
                  <a:pt x="5" y="797"/>
                </a:cubicBezTo>
                <a:cubicBezTo>
                  <a:pt x="6" y="797"/>
                  <a:pt x="6" y="798"/>
                  <a:pt x="5" y="799"/>
                </a:cubicBezTo>
                <a:cubicBezTo>
                  <a:pt x="5" y="800"/>
                  <a:pt x="6" y="799"/>
                  <a:pt x="6" y="800"/>
                </a:cubicBezTo>
                <a:cubicBezTo>
                  <a:pt x="7" y="801"/>
                  <a:pt x="6" y="801"/>
                  <a:pt x="7" y="802"/>
                </a:cubicBezTo>
                <a:cubicBezTo>
                  <a:pt x="8" y="802"/>
                  <a:pt x="8" y="801"/>
                  <a:pt x="8" y="800"/>
                </a:cubicBezTo>
                <a:cubicBezTo>
                  <a:pt x="8" y="799"/>
                  <a:pt x="8" y="799"/>
                  <a:pt x="9" y="800"/>
                </a:cubicBezTo>
                <a:cubicBezTo>
                  <a:pt x="10" y="800"/>
                  <a:pt x="10" y="800"/>
                  <a:pt x="10" y="799"/>
                </a:cubicBezTo>
                <a:cubicBezTo>
                  <a:pt x="10" y="798"/>
                  <a:pt x="11" y="797"/>
                  <a:pt x="10" y="797"/>
                </a:cubicBezTo>
                <a:cubicBezTo>
                  <a:pt x="9" y="797"/>
                  <a:pt x="9" y="797"/>
                  <a:pt x="8" y="797"/>
                </a:cubicBezTo>
                <a:cubicBezTo>
                  <a:pt x="7" y="797"/>
                  <a:pt x="7" y="796"/>
                  <a:pt x="8" y="796"/>
                </a:cubicBezTo>
                <a:cubicBezTo>
                  <a:pt x="9" y="795"/>
                  <a:pt x="10" y="796"/>
                  <a:pt x="11" y="794"/>
                </a:cubicBezTo>
                <a:cubicBezTo>
                  <a:pt x="11" y="793"/>
                  <a:pt x="11" y="793"/>
                  <a:pt x="11" y="792"/>
                </a:cubicBezTo>
                <a:cubicBezTo>
                  <a:pt x="11" y="791"/>
                  <a:pt x="12" y="792"/>
                  <a:pt x="12" y="791"/>
                </a:cubicBezTo>
                <a:cubicBezTo>
                  <a:pt x="14" y="790"/>
                  <a:pt x="12" y="789"/>
                  <a:pt x="12" y="788"/>
                </a:cubicBezTo>
                <a:cubicBezTo>
                  <a:pt x="12" y="787"/>
                  <a:pt x="13" y="786"/>
                  <a:pt x="13" y="786"/>
                </a:cubicBezTo>
                <a:cubicBezTo>
                  <a:pt x="12" y="785"/>
                  <a:pt x="11" y="785"/>
                  <a:pt x="11" y="786"/>
                </a:cubicBezTo>
                <a:cubicBezTo>
                  <a:pt x="9" y="786"/>
                  <a:pt x="6" y="788"/>
                  <a:pt x="5" y="790"/>
                </a:cubicBezTo>
                <a:cubicBezTo>
                  <a:pt x="4" y="790"/>
                  <a:pt x="4" y="793"/>
                  <a:pt x="3" y="793"/>
                </a:cubicBezTo>
                <a:cubicBezTo>
                  <a:pt x="2" y="793"/>
                  <a:pt x="3" y="792"/>
                  <a:pt x="2" y="792"/>
                </a:cubicBezTo>
                <a:cubicBezTo>
                  <a:pt x="2" y="791"/>
                  <a:pt x="1" y="793"/>
                  <a:pt x="1" y="793"/>
                </a:cubicBezTo>
                <a:cubicBezTo>
                  <a:pt x="1" y="793"/>
                  <a:pt x="0" y="793"/>
                  <a:pt x="0" y="793"/>
                </a:cubicBezTo>
                <a:cubicBezTo>
                  <a:pt x="0" y="806"/>
                  <a:pt x="0" y="806"/>
                  <a:pt x="0" y="806"/>
                </a:cubicBezTo>
                <a:cubicBezTo>
                  <a:pt x="1" y="806"/>
                  <a:pt x="1" y="806"/>
                  <a:pt x="1" y="806"/>
                </a:cubicBezTo>
                <a:cubicBezTo>
                  <a:pt x="2" y="805"/>
                  <a:pt x="1" y="805"/>
                  <a:pt x="2" y="804"/>
                </a:cubicBezTo>
                <a:close/>
                <a:moveTo>
                  <a:pt x="2441" y="1936"/>
                </a:moveTo>
                <a:cubicBezTo>
                  <a:pt x="2441" y="1936"/>
                  <a:pt x="2441" y="1936"/>
                  <a:pt x="2441" y="1937"/>
                </a:cubicBezTo>
                <a:cubicBezTo>
                  <a:pt x="2441" y="1937"/>
                  <a:pt x="2441" y="1937"/>
                  <a:pt x="2441" y="1937"/>
                </a:cubicBezTo>
                <a:cubicBezTo>
                  <a:pt x="2441" y="1937"/>
                  <a:pt x="2442" y="1936"/>
                  <a:pt x="2442" y="1936"/>
                </a:cubicBezTo>
                <a:cubicBezTo>
                  <a:pt x="2442" y="1936"/>
                  <a:pt x="2442" y="1935"/>
                  <a:pt x="2443" y="1935"/>
                </a:cubicBezTo>
                <a:cubicBezTo>
                  <a:pt x="2443" y="1935"/>
                  <a:pt x="2443" y="1934"/>
                  <a:pt x="2443" y="1934"/>
                </a:cubicBezTo>
                <a:cubicBezTo>
                  <a:pt x="2443" y="1933"/>
                  <a:pt x="2442" y="1934"/>
                  <a:pt x="2442" y="1933"/>
                </a:cubicBezTo>
                <a:cubicBezTo>
                  <a:pt x="2443" y="1932"/>
                  <a:pt x="2443" y="1932"/>
                  <a:pt x="2442" y="1932"/>
                </a:cubicBezTo>
                <a:cubicBezTo>
                  <a:pt x="2441" y="1932"/>
                  <a:pt x="2441" y="1932"/>
                  <a:pt x="2441" y="1932"/>
                </a:cubicBezTo>
                <a:cubicBezTo>
                  <a:pt x="2441" y="1933"/>
                  <a:pt x="2440" y="1933"/>
                  <a:pt x="2440" y="1933"/>
                </a:cubicBezTo>
                <a:cubicBezTo>
                  <a:pt x="2441" y="1934"/>
                  <a:pt x="2441" y="1934"/>
                  <a:pt x="2440" y="1934"/>
                </a:cubicBezTo>
                <a:cubicBezTo>
                  <a:pt x="2440" y="1935"/>
                  <a:pt x="2440" y="1935"/>
                  <a:pt x="2441" y="1936"/>
                </a:cubicBezTo>
                <a:close/>
                <a:moveTo>
                  <a:pt x="2479" y="2074"/>
                </a:moveTo>
                <a:cubicBezTo>
                  <a:pt x="2479" y="2074"/>
                  <a:pt x="2479" y="2073"/>
                  <a:pt x="2480" y="2073"/>
                </a:cubicBezTo>
                <a:cubicBezTo>
                  <a:pt x="2480" y="2073"/>
                  <a:pt x="2480" y="2072"/>
                  <a:pt x="2480" y="2071"/>
                </a:cubicBezTo>
                <a:cubicBezTo>
                  <a:pt x="2479" y="2071"/>
                  <a:pt x="2478" y="2071"/>
                  <a:pt x="2477" y="2070"/>
                </a:cubicBezTo>
                <a:cubicBezTo>
                  <a:pt x="2477" y="2070"/>
                  <a:pt x="2476" y="2069"/>
                  <a:pt x="2475" y="2069"/>
                </a:cubicBezTo>
                <a:cubicBezTo>
                  <a:pt x="2474" y="2068"/>
                  <a:pt x="2473" y="2067"/>
                  <a:pt x="2472" y="2066"/>
                </a:cubicBezTo>
                <a:cubicBezTo>
                  <a:pt x="2470" y="2066"/>
                  <a:pt x="2470" y="2065"/>
                  <a:pt x="2469" y="2063"/>
                </a:cubicBezTo>
                <a:cubicBezTo>
                  <a:pt x="2468" y="2062"/>
                  <a:pt x="2467" y="2063"/>
                  <a:pt x="2466" y="2062"/>
                </a:cubicBezTo>
                <a:cubicBezTo>
                  <a:pt x="2465" y="2061"/>
                  <a:pt x="2465" y="2060"/>
                  <a:pt x="2464" y="2059"/>
                </a:cubicBezTo>
                <a:cubicBezTo>
                  <a:pt x="2463" y="2059"/>
                  <a:pt x="2462" y="2058"/>
                  <a:pt x="2462" y="2058"/>
                </a:cubicBezTo>
                <a:cubicBezTo>
                  <a:pt x="2462" y="2058"/>
                  <a:pt x="2461" y="2057"/>
                  <a:pt x="2461" y="2057"/>
                </a:cubicBezTo>
                <a:cubicBezTo>
                  <a:pt x="2460" y="2056"/>
                  <a:pt x="2458" y="2055"/>
                  <a:pt x="2458" y="2055"/>
                </a:cubicBezTo>
                <a:cubicBezTo>
                  <a:pt x="2457" y="2054"/>
                  <a:pt x="2457" y="2054"/>
                  <a:pt x="2457" y="2053"/>
                </a:cubicBezTo>
                <a:cubicBezTo>
                  <a:pt x="2456" y="2052"/>
                  <a:pt x="2457" y="2052"/>
                  <a:pt x="2458" y="2052"/>
                </a:cubicBezTo>
                <a:cubicBezTo>
                  <a:pt x="2458" y="2052"/>
                  <a:pt x="2459" y="2051"/>
                  <a:pt x="2459" y="2051"/>
                </a:cubicBezTo>
                <a:cubicBezTo>
                  <a:pt x="2459" y="2050"/>
                  <a:pt x="2459" y="2050"/>
                  <a:pt x="2460" y="2049"/>
                </a:cubicBezTo>
                <a:cubicBezTo>
                  <a:pt x="2460" y="2049"/>
                  <a:pt x="2461" y="2049"/>
                  <a:pt x="2461" y="2048"/>
                </a:cubicBezTo>
                <a:cubicBezTo>
                  <a:pt x="2461" y="2047"/>
                  <a:pt x="2460" y="2045"/>
                  <a:pt x="2459" y="2044"/>
                </a:cubicBezTo>
                <a:cubicBezTo>
                  <a:pt x="2459" y="2043"/>
                  <a:pt x="2459" y="2043"/>
                  <a:pt x="2458" y="2042"/>
                </a:cubicBezTo>
                <a:cubicBezTo>
                  <a:pt x="2457" y="2041"/>
                  <a:pt x="2456" y="2041"/>
                  <a:pt x="2455" y="2039"/>
                </a:cubicBezTo>
                <a:cubicBezTo>
                  <a:pt x="2455" y="2039"/>
                  <a:pt x="2455" y="2038"/>
                  <a:pt x="2454" y="2038"/>
                </a:cubicBezTo>
                <a:cubicBezTo>
                  <a:pt x="2454" y="2038"/>
                  <a:pt x="2453" y="2037"/>
                  <a:pt x="2454" y="2036"/>
                </a:cubicBezTo>
                <a:cubicBezTo>
                  <a:pt x="2454" y="2036"/>
                  <a:pt x="2455" y="2036"/>
                  <a:pt x="2455" y="2036"/>
                </a:cubicBezTo>
                <a:cubicBezTo>
                  <a:pt x="2455" y="2035"/>
                  <a:pt x="2454" y="2035"/>
                  <a:pt x="2454" y="2035"/>
                </a:cubicBezTo>
                <a:cubicBezTo>
                  <a:pt x="2453" y="2035"/>
                  <a:pt x="2453" y="2035"/>
                  <a:pt x="2452" y="2034"/>
                </a:cubicBezTo>
                <a:cubicBezTo>
                  <a:pt x="2452" y="2033"/>
                  <a:pt x="2452" y="2033"/>
                  <a:pt x="2453" y="2033"/>
                </a:cubicBezTo>
                <a:cubicBezTo>
                  <a:pt x="2454" y="2031"/>
                  <a:pt x="2451" y="2031"/>
                  <a:pt x="2450" y="2031"/>
                </a:cubicBezTo>
                <a:cubicBezTo>
                  <a:pt x="2450" y="2030"/>
                  <a:pt x="2449" y="2030"/>
                  <a:pt x="2449" y="2030"/>
                </a:cubicBezTo>
                <a:cubicBezTo>
                  <a:pt x="2448" y="2029"/>
                  <a:pt x="2447" y="2029"/>
                  <a:pt x="2447" y="2028"/>
                </a:cubicBezTo>
                <a:cubicBezTo>
                  <a:pt x="2448" y="2028"/>
                  <a:pt x="2448" y="2027"/>
                  <a:pt x="2449" y="2027"/>
                </a:cubicBezTo>
                <a:cubicBezTo>
                  <a:pt x="2449" y="2027"/>
                  <a:pt x="2449" y="2026"/>
                  <a:pt x="2449" y="2026"/>
                </a:cubicBezTo>
                <a:cubicBezTo>
                  <a:pt x="2449" y="2025"/>
                  <a:pt x="2449" y="2025"/>
                  <a:pt x="2450" y="2024"/>
                </a:cubicBezTo>
                <a:cubicBezTo>
                  <a:pt x="2450" y="2024"/>
                  <a:pt x="2451" y="2024"/>
                  <a:pt x="2451" y="2024"/>
                </a:cubicBezTo>
                <a:cubicBezTo>
                  <a:pt x="2451" y="2023"/>
                  <a:pt x="2449" y="2023"/>
                  <a:pt x="2449" y="2023"/>
                </a:cubicBezTo>
                <a:cubicBezTo>
                  <a:pt x="2448" y="2023"/>
                  <a:pt x="2448" y="2023"/>
                  <a:pt x="2447" y="2023"/>
                </a:cubicBezTo>
                <a:cubicBezTo>
                  <a:pt x="2446" y="2022"/>
                  <a:pt x="2446" y="2022"/>
                  <a:pt x="2445" y="2021"/>
                </a:cubicBezTo>
                <a:cubicBezTo>
                  <a:pt x="2445" y="2021"/>
                  <a:pt x="2445" y="2021"/>
                  <a:pt x="2445" y="2021"/>
                </a:cubicBezTo>
                <a:cubicBezTo>
                  <a:pt x="2446" y="2020"/>
                  <a:pt x="2446" y="2021"/>
                  <a:pt x="2447" y="2021"/>
                </a:cubicBezTo>
                <a:cubicBezTo>
                  <a:pt x="2448" y="2022"/>
                  <a:pt x="2449" y="2022"/>
                  <a:pt x="2449" y="2021"/>
                </a:cubicBezTo>
                <a:cubicBezTo>
                  <a:pt x="2450" y="2021"/>
                  <a:pt x="2451" y="2021"/>
                  <a:pt x="2451" y="2021"/>
                </a:cubicBezTo>
                <a:cubicBezTo>
                  <a:pt x="2452" y="2021"/>
                  <a:pt x="2451" y="2020"/>
                  <a:pt x="2451" y="2019"/>
                </a:cubicBezTo>
                <a:cubicBezTo>
                  <a:pt x="2451" y="2017"/>
                  <a:pt x="2454" y="2019"/>
                  <a:pt x="2455" y="2019"/>
                </a:cubicBezTo>
                <a:cubicBezTo>
                  <a:pt x="2455" y="2019"/>
                  <a:pt x="2456" y="2019"/>
                  <a:pt x="2457" y="2019"/>
                </a:cubicBezTo>
                <a:cubicBezTo>
                  <a:pt x="2457" y="2019"/>
                  <a:pt x="2458" y="2020"/>
                  <a:pt x="2458" y="2019"/>
                </a:cubicBezTo>
                <a:cubicBezTo>
                  <a:pt x="2458" y="2018"/>
                  <a:pt x="2457" y="2018"/>
                  <a:pt x="2456" y="2018"/>
                </a:cubicBezTo>
                <a:cubicBezTo>
                  <a:pt x="2456" y="2018"/>
                  <a:pt x="2455" y="2017"/>
                  <a:pt x="2455" y="2017"/>
                </a:cubicBezTo>
                <a:cubicBezTo>
                  <a:pt x="2455" y="2016"/>
                  <a:pt x="2455" y="2016"/>
                  <a:pt x="2454" y="2015"/>
                </a:cubicBezTo>
                <a:cubicBezTo>
                  <a:pt x="2454" y="2015"/>
                  <a:pt x="2453" y="2015"/>
                  <a:pt x="2453" y="2014"/>
                </a:cubicBezTo>
                <a:cubicBezTo>
                  <a:pt x="2452" y="2013"/>
                  <a:pt x="2453" y="2013"/>
                  <a:pt x="2452" y="2013"/>
                </a:cubicBezTo>
                <a:cubicBezTo>
                  <a:pt x="2451" y="2013"/>
                  <a:pt x="2451" y="2012"/>
                  <a:pt x="2450" y="2012"/>
                </a:cubicBezTo>
                <a:cubicBezTo>
                  <a:pt x="2450" y="2011"/>
                  <a:pt x="2450" y="2011"/>
                  <a:pt x="2450" y="2011"/>
                </a:cubicBezTo>
                <a:cubicBezTo>
                  <a:pt x="2450" y="2009"/>
                  <a:pt x="2451" y="2010"/>
                  <a:pt x="2452" y="2010"/>
                </a:cubicBezTo>
                <a:cubicBezTo>
                  <a:pt x="2454" y="2010"/>
                  <a:pt x="2452" y="2007"/>
                  <a:pt x="2454" y="2006"/>
                </a:cubicBezTo>
                <a:cubicBezTo>
                  <a:pt x="2455" y="2006"/>
                  <a:pt x="2455" y="2007"/>
                  <a:pt x="2456" y="2007"/>
                </a:cubicBezTo>
                <a:cubicBezTo>
                  <a:pt x="2457" y="2007"/>
                  <a:pt x="2459" y="2007"/>
                  <a:pt x="2460" y="2007"/>
                </a:cubicBezTo>
                <a:cubicBezTo>
                  <a:pt x="2462" y="2008"/>
                  <a:pt x="2463" y="2007"/>
                  <a:pt x="2465" y="2007"/>
                </a:cubicBezTo>
                <a:cubicBezTo>
                  <a:pt x="2465" y="2007"/>
                  <a:pt x="2466" y="2007"/>
                  <a:pt x="2467" y="2007"/>
                </a:cubicBezTo>
                <a:cubicBezTo>
                  <a:pt x="2468" y="2007"/>
                  <a:pt x="2468" y="2007"/>
                  <a:pt x="2469" y="2007"/>
                </a:cubicBezTo>
                <a:cubicBezTo>
                  <a:pt x="2470" y="2007"/>
                  <a:pt x="2470" y="2007"/>
                  <a:pt x="2471" y="2007"/>
                </a:cubicBezTo>
                <a:cubicBezTo>
                  <a:pt x="2472" y="2007"/>
                  <a:pt x="2472" y="2007"/>
                  <a:pt x="2472" y="2006"/>
                </a:cubicBezTo>
                <a:cubicBezTo>
                  <a:pt x="2473" y="2005"/>
                  <a:pt x="2473" y="2005"/>
                  <a:pt x="2474" y="2005"/>
                </a:cubicBezTo>
                <a:cubicBezTo>
                  <a:pt x="2475" y="2005"/>
                  <a:pt x="2475" y="2005"/>
                  <a:pt x="2475" y="2004"/>
                </a:cubicBezTo>
                <a:cubicBezTo>
                  <a:pt x="2475" y="2003"/>
                  <a:pt x="2474" y="2004"/>
                  <a:pt x="2474" y="2004"/>
                </a:cubicBezTo>
                <a:cubicBezTo>
                  <a:pt x="2473" y="2004"/>
                  <a:pt x="2473" y="2003"/>
                  <a:pt x="2472" y="2003"/>
                </a:cubicBezTo>
                <a:cubicBezTo>
                  <a:pt x="2472" y="2003"/>
                  <a:pt x="2472" y="2002"/>
                  <a:pt x="2471" y="2002"/>
                </a:cubicBezTo>
                <a:cubicBezTo>
                  <a:pt x="2470" y="2002"/>
                  <a:pt x="2470" y="2002"/>
                  <a:pt x="2469" y="2002"/>
                </a:cubicBezTo>
                <a:cubicBezTo>
                  <a:pt x="2470" y="2001"/>
                  <a:pt x="2470" y="2001"/>
                  <a:pt x="2471" y="2001"/>
                </a:cubicBezTo>
                <a:cubicBezTo>
                  <a:pt x="2471" y="2001"/>
                  <a:pt x="2471" y="2002"/>
                  <a:pt x="2472" y="2002"/>
                </a:cubicBezTo>
                <a:cubicBezTo>
                  <a:pt x="2473" y="2001"/>
                  <a:pt x="2472" y="2001"/>
                  <a:pt x="2471" y="2001"/>
                </a:cubicBezTo>
                <a:cubicBezTo>
                  <a:pt x="2470" y="2000"/>
                  <a:pt x="2470" y="2000"/>
                  <a:pt x="2469" y="2001"/>
                </a:cubicBezTo>
                <a:cubicBezTo>
                  <a:pt x="2468" y="2001"/>
                  <a:pt x="2468" y="2001"/>
                  <a:pt x="2467" y="2001"/>
                </a:cubicBezTo>
                <a:cubicBezTo>
                  <a:pt x="2465" y="2001"/>
                  <a:pt x="2466" y="1999"/>
                  <a:pt x="2465" y="1998"/>
                </a:cubicBezTo>
                <a:cubicBezTo>
                  <a:pt x="2464" y="1997"/>
                  <a:pt x="2463" y="1997"/>
                  <a:pt x="2464" y="1996"/>
                </a:cubicBezTo>
                <a:cubicBezTo>
                  <a:pt x="2464" y="1996"/>
                  <a:pt x="2465" y="1996"/>
                  <a:pt x="2466" y="1995"/>
                </a:cubicBezTo>
                <a:cubicBezTo>
                  <a:pt x="2466" y="1995"/>
                  <a:pt x="2466" y="1994"/>
                  <a:pt x="2466" y="1994"/>
                </a:cubicBezTo>
                <a:cubicBezTo>
                  <a:pt x="2467" y="1993"/>
                  <a:pt x="2468" y="1993"/>
                  <a:pt x="2468" y="1993"/>
                </a:cubicBezTo>
                <a:cubicBezTo>
                  <a:pt x="2469" y="1993"/>
                  <a:pt x="2469" y="1994"/>
                  <a:pt x="2470" y="1995"/>
                </a:cubicBezTo>
                <a:cubicBezTo>
                  <a:pt x="2470" y="1995"/>
                  <a:pt x="2472" y="1995"/>
                  <a:pt x="2473" y="1995"/>
                </a:cubicBezTo>
                <a:cubicBezTo>
                  <a:pt x="2474" y="1995"/>
                  <a:pt x="2474" y="1994"/>
                  <a:pt x="2475" y="1994"/>
                </a:cubicBezTo>
                <a:cubicBezTo>
                  <a:pt x="2475" y="1994"/>
                  <a:pt x="2476" y="1994"/>
                  <a:pt x="2477" y="1993"/>
                </a:cubicBezTo>
                <a:cubicBezTo>
                  <a:pt x="2477" y="1993"/>
                  <a:pt x="2478" y="1992"/>
                  <a:pt x="2478" y="1992"/>
                </a:cubicBezTo>
                <a:cubicBezTo>
                  <a:pt x="2479" y="1991"/>
                  <a:pt x="2479" y="1991"/>
                  <a:pt x="2480" y="1991"/>
                </a:cubicBezTo>
                <a:cubicBezTo>
                  <a:pt x="2481" y="1991"/>
                  <a:pt x="2481" y="1991"/>
                  <a:pt x="2482" y="1990"/>
                </a:cubicBezTo>
                <a:cubicBezTo>
                  <a:pt x="2483" y="1989"/>
                  <a:pt x="2484" y="1990"/>
                  <a:pt x="2485" y="1988"/>
                </a:cubicBezTo>
                <a:cubicBezTo>
                  <a:pt x="2485" y="1987"/>
                  <a:pt x="2485" y="1986"/>
                  <a:pt x="2483" y="1986"/>
                </a:cubicBezTo>
                <a:cubicBezTo>
                  <a:pt x="2482" y="1986"/>
                  <a:pt x="2480" y="1986"/>
                  <a:pt x="2479" y="1986"/>
                </a:cubicBezTo>
                <a:cubicBezTo>
                  <a:pt x="2478" y="1986"/>
                  <a:pt x="2478" y="1986"/>
                  <a:pt x="2477" y="1985"/>
                </a:cubicBezTo>
                <a:cubicBezTo>
                  <a:pt x="2477" y="1984"/>
                  <a:pt x="2477" y="1984"/>
                  <a:pt x="2477" y="1983"/>
                </a:cubicBezTo>
                <a:cubicBezTo>
                  <a:pt x="2476" y="1982"/>
                  <a:pt x="2476" y="1982"/>
                  <a:pt x="2475" y="1982"/>
                </a:cubicBezTo>
                <a:cubicBezTo>
                  <a:pt x="2474" y="1982"/>
                  <a:pt x="2474" y="1982"/>
                  <a:pt x="2473" y="1981"/>
                </a:cubicBezTo>
                <a:cubicBezTo>
                  <a:pt x="2472" y="1981"/>
                  <a:pt x="2472" y="1981"/>
                  <a:pt x="2471" y="1980"/>
                </a:cubicBezTo>
                <a:cubicBezTo>
                  <a:pt x="2470" y="1980"/>
                  <a:pt x="2469" y="1979"/>
                  <a:pt x="2468" y="1978"/>
                </a:cubicBezTo>
                <a:cubicBezTo>
                  <a:pt x="2468" y="1978"/>
                  <a:pt x="2467" y="1978"/>
                  <a:pt x="2466" y="1977"/>
                </a:cubicBezTo>
                <a:cubicBezTo>
                  <a:pt x="2466" y="1977"/>
                  <a:pt x="2465" y="1977"/>
                  <a:pt x="2464" y="1978"/>
                </a:cubicBezTo>
                <a:cubicBezTo>
                  <a:pt x="2464" y="1978"/>
                  <a:pt x="2464" y="1979"/>
                  <a:pt x="2463" y="1979"/>
                </a:cubicBezTo>
                <a:cubicBezTo>
                  <a:pt x="2462" y="1979"/>
                  <a:pt x="2459" y="1980"/>
                  <a:pt x="2459" y="1979"/>
                </a:cubicBezTo>
                <a:cubicBezTo>
                  <a:pt x="2458" y="1977"/>
                  <a:pt x="2461" y="1978"/>
                  <a:pt x="2462" y="1977"/>
                </a:cubicBezTo>
                <a:cubicBezTo>
                  <a:pt x="2462" y="1977"/>
                  <a:pt x="2463" y="1977"/>
                  <a:pt x="2463" y="1976"/>
                </a:cubicBezTo>
                <a:cubicBezTo>
                  <a:pt x="2463" y="1975"/>
                  <a:pt x="2462" y="1975"/>
                  <a:pt x="2461" y="1975"/>
                </a:cubicBezTo>
                <a:cubicBezTo>
                  <a:pt x="2461" y="1974"/>
                  <a:pt x="2461" y="1973"/>
                  <a:pt x="2460" y="1973"/>
                </a:cubicBezTo>
                <a:cubicBezTo>
                  <a:pt x="2459" y="1973"/>
                  <a:pt x="2459" y="1974"/>
                  <a:pt x="2459" y="1974"/>
                </a:cubicBezTo>
                <a:cubicBezTo>
                  <a:pt x="2458" y="1975"/>
                  <a:pt x="2458" y="1975"/>
                  <a:pt x="2457" y="1975"/>
                </a:cubicBezTo>
                <a:cubicBezTo>
                  <a:pt x="2456" y="1975"/>
                  <a:pt x="2454" y="1977"/>
                  <a:pt x="2453" y="1975"/>
                </a:cubicBezTo>
                <a:cubicBezTo>
                  <a:pt x="2453" y="1975"/>
                  <a:pt x="2453" y="1974"/>
                  <a:pt x="2454" y="1974"/>
                </a:cubicBezTo>
                <a:cubicBezTo>
                  <a:pt x="2454" y="1973"/>
                  <a:pt x="2454" y="1972"/>
                  <a:pt x="2453" y="1972"/>
                </a:cubicBezTo>
                <a:cubicBezTo>
                  <a:pt x="2453" y="1971"/>
                  <a:pt x="2453" y="1970"/>
                  <a:pt x="2453" y="1970"/>
                </a:cubicBezTo>
                <a:cubicBezTo>
                  <a:pt x="2454" y="1969"/>
                  <a:pt x="2454" y="1969"/>
                  <a:pt x="2455" y="1969"/>
                </a:cubicBezTo>
                <a:cubicBezTo>
                  <a:pt x="2456" y="1968"/>
                  <a:pt x="2455" y="1966"/>
                  <a:pt x="2454" y="1965"/>
                </a:cubicBezTo>
                <a:cubicBezTo>
                  <a:pt x="2454" y="1964"/>
                  <a:pt x="2452" y="1964"/>
                  <a:pt x="2452" y="1962"/>
                </a:cubicBezTo>
                <a:cubicBezTo>
                  <a:pt x="2451" y="1961"/>
                  <a:pt x="2451" y="1959"/>
                  <a:pt x="2449" y="1960"/>
                </a:cubicBezTo>
                <a:cubicBezTo>
                  <a:pt x="2449" y="1961"/>
                  <a:pt x="2447" y="1962"/>
                  <a:pt x="2446" y="1960"/>
                </a:cubicBezTo>
                <a:cubicBezTo>
                  <a:pt x="2446" y="1960"/>
                  <a:pt x="2446" y="1959"/>
                  <a:pt x="2446" y="1958"/>
                </a:cubicBezTo>
                <a:cubicBezTo>
                  <a:pt x="2446" y="1957"/>
                  <a:pt x="2445" y="1957"/>
                  <a:pt x="2445" y="1956"/>
                </a:cubicBezTo>
                <a:cubicBezTo>
                  <a:pt x="2445" y="1956"/>
                  <a:pt x="2445" y="1955"/>
                  <a:pt x="2444" y="1955"/>
                </a:cubicBezTo>
                <a:cubicBezTo>
                  <a:pt x="2444" y="1954"/>
                  <a:pt x="2443" y="1954"/>
                  <a:pt x="2442" y="1954"/>
                </a:cubicBezTo>
                <a:cubicBezTo>
                  <a:pt x="2442" y="1954"/>
                  <a:pt x="2442" y="1955"/>
                  <a:pt x="2442" y="1956"/>
                </a:cubicBezTo>
                <a:cubicBezTo>
                  <a:pt x="2442" y="1956"/>
                  <a:pt x="2441" y="1957"/>
                  <a:pt x="2441" y="1957"/>
                </a:cubicBezTo>
                <a:cubicBezTo>
                  <a:pt x="2441" y="1958"/>
                  <a:pt x="2441" y="1959"/>
                  <a:pt x="2441" y="1959"/>
                </a:cubicBezTo>
                <a:cubicBezTo>
                  <a:pt x="2440" y="1960"/>
                  <a:pt x="2440" y="1960"/>
                  <a:pt x="2439" y="1961"/>
                </a:cubicBezTo>
                <a:cubicBezTo>
                  <a:pt x="2438" y="1961"/>
                  <a:pt x="2438" y="1961"/>
                  <a:pt x="2438" y="1962"/>
                </a:cubicBezTo>
                <a:cubicBezTo>
                  <a:pt x="2437" y="1963"/>
                  <a:pt x="2436" y="1962"/>
                  <a:pt x="2437" y="1961"/>
                </a:cubicBezTo>
                <a:cubicBezTo>
                  <a:pt x="2437" y="1961"/>
                  <a:pt x="2438" y="1960"/>
                  <a:pt x="2438" y="1960"/>
                </a:cubicBezTo>
                <a:cubicBezTo>
                  <a:pt x="2438" y="1959"/>
                  <a:pt x="2438" y="1958"/>
                  <a:pt x="2438" y="1958"/>
                </a:cubicBezTo>
                <a:cubicBezTo>
                  <a:pt x="2437" y="1957"/>
                  <a:pt x="2437" y="1956"/>
                  <a:pt x="2437" y="1955"/>
                </a:cubicBezTo>
                <a:cubicBezTo>
                  <a:pt x="2437" y="1955"/>
                  <a:pt x="2437" y="1954"/>
                  <a:pt x="2436" y="1954"/>
                </a:cubicBezTo>
                <a:cubicBezTo>
                  <a:pt x="2435" y="1953"/>
                  <a:pt x="2435" y="1955"/>
                  <a:pt x="2435" y="1955"/>
                </a:cubicBezTo>
                <a:cubicBezTo>
                  <a:pt x="2435" y="1957"/>
                  <a:pt x="2435" y="1959"/>
                  <a:pt x="2434" y="1961"/>
                </a:cubicBezTo>
                <a:cubicBezTo>
                  <a:pt x="2433" y="1961"/>
                  <a:pt x="2432" y="1962"/>
                  <a:pt x="2432" y="1962"/>
                </a:cubicBezTo>
                <a:cubicBezTo>
                  <a:pt x="2431" y="1963"/>
                  <a:pt x="2430" y="1964"/>
                  <a:pt x="2430" y="1964"/>
                </a:cubicBezTo>
                <a:cubicBezTo>
                  <a:pt x="2428" y="1965"/>
                  <a:pt x="2428" y="1966"/>
                  <a:pt x="2427" y="1967"/>
                </a:cubicBezTo>
                <a:cubicBezTo>
                  <a:pt x="2426" y="1968"/>
                  <a:pt x="2425" y="1969"/>
                  <a:pt x="2424" y="1970"/>
                </a:cubicBezTo>
                <a:cubicBezTo>
                  <a:pt x="2423" y="1971"/>
                  <a:pt x="2423" y="1972"/>
                  <a:pt x="2423" y="1972"/>
                </a:cubicBezTo>
                <a:cubicBezTo>
                  <a:pt x="2422" y="1973"/>
                  <a:pt x="2422" y="1974"/>
                  <a:pt x="2421" y="1974"/>
                </a:cubicBezTo>
                <a:cubicBezTo>
                  <a:pt x="2420" y="1976"/>
                  <a:pt x="2419" y="1977"/>
                  <a:pt x="2419" y="1979"/>
                </a:cubicBezTo>
                <a:cubicBezTo>
                  <a:pt x="2419" y="1980"/>
                  <a:pt x="2419" y="1981"/>
                  <a:pt x="2417" y="1982"/>
                </a:cubicBezTo>
                <a:cubicBezTo>
                  <a:pt x="2415" y="1984"/>
                  <a:pt x="2416" y="1981"/>
                  <a:pt x="2414" y="1981"/>
                </a:cubicBezTo>
                <a:cubicBezTo>
                  <a:pt x="2413" y="1981"/>
                  <a:pt x="2411" y="1982"/>
                  <a:pt x="2411" y="1983"/>
                </a:cubicBezTo>
                <a:cubicBezTo>
                  <a:pt x="2410" y="1985"/>
                  <a:pt x="2409" y="1985"/>
                  <a:pt x="2408" y="1986"/>
                </a:cubicBezTo>
                <a:cubicBezTo>
                  <a:pt x="2407" y="1988"/>
                  <a:pt x="2409" y="1987"/>
                  <a:pt x="2410" y="1988"/>
                </a:cubicBezTo>
                <a:cubicBezTo>
                  <a:pt x="2410" y="1989"/>
                  <a:pt x="2410" y="1990"/>
                  <a:pt x="2410" y="1991"/>
                </a:cubicBezTo>
                <a:cubicBezTo>
                  <a:pt x="2411" y="1992"/>
                  <a:pt x="2410" y="1993"/>
                  <a:pt x="2409" y="1994"/>
                </a:cubicBezTo>
                <a:cubicBezTo>
                  <a:pt x="2409" y="1995"/>
                  <a:pt x="2408" y="1994"/>
                  <a:pt x="2408" y="1995"/>
                </a:cubicBezTo>
                <a:cubicBezTo>
                  <a:pt x="2407" y="1995"/>
                  <a:pt x="2407" y="1995"/>
                  <a:pt x="2406" y="1995"/>
                </a:cubicBezTo>
                <a:cubicBezTo>
                  <a:pt x="2405" y="1995"/>
                  <a:pt x="2405" y="1994"/>
                  <a:pt x="2405" y="1994"/>
                </a:cubicBezTo>
                <a:cubicBezTo>
                  <a:pt x="2404" y="1995"/>
                  <a:pt x="2405" y="1996"/>
                  <a:pt x="2404" y="1996"/>
                </a:cubicBezTo>
                <a:cubicBezTo>
                  <a:pt x="2404" y="1996"/>
                  <a:pt x="2403" y="1996"/>
                  <a:pt x="2403" y="1996"/>
                </a:cubicBezTo>
                <a:cubicBezTo>
                  <a:pt x="2402" y="1996"/>
                  <a:pt x="2401" y="1995"/>
                  <a:pt x="2402" y="1994"/>
                </a:cubicBezTo>
                <a:cubicBezTo>
                  <a:pt x="2402" y="1994"/>
                  <a:pt x="2402" y="1994"/>
                  <a:pt x="2403" y="1994"/>
                </a:cubicBezTo>
                <a:cubicBezTo>
                  <a:pt x="2402" y="1992"/>
                  <a:pt x="2400" y="1993"/>
                  <a:pt x="2399" y="1994"/>
                </a:cubicBezTo>
                <a:cubicBezTo>
                  <a:pt x="2398" y="1995"/>
                  <a:pt x="2397" y="1995"/>
                  <a:pt x="2396" y="1996"/>
                </a:cubicBezTo>
                <a:cubicBezTo>
                  <a:pt x="2395" y="1996"/>
                  <a:pt x="2395" y="1998"/>
                  <a:pt x="2394" y="1998"/>
                </a:cubicBezTo>
                <a:cubicBezTo>
                  <a:pt x="2393" y="1999"/>
                  <a:pt x="2392" y="2000"/>
                  <a:pt x="2390" y="2000"/>
                </a:cubicBezTo>
                <a:cubicBezTo>
                  <a:pt x="2388" y="2001"/>
                  <a:pt x="2386" y="2001"/>
                  <a:pt x="2384" y="2002"/>
                </a:cubicBezTo>
                <a:cubicBezTo>
                  <a:pt x="2382" y="2003"/>
                  <a:pt x="2380" y="2005"/>
                  <a:pt x="2379" y="2007"/>
                </a:cubicBezTo>
                <a:cubicBezTo>
                  <a:pt x="2378" y="2008"/>
                  <a:pt x="2377" y="2009"/>
                  <a:pt x="2376" y="2011"/>
                </a:cubicBezTo>
                <a:cubicBezTo>
                  <a:pt x="2375" y="2012"/>
                  <a:pt x="2374" y="2013"/>
                  <a:pt x="2374" y="2014"/>
                </a:cubicBezTo>
                <a:cubicBezTo>
                  <a:pt x="2373" y="2016"/>
                  <a:pt x="2372" y="2017"/>
                  <a:pt x="2372" y="2018"/>
                </a:cubicBezTo>
                <a:cubicBezTo>
                  <a:pt x="2370" y="2021"/>
                  <a:pt x="2367" y="2023"/>
                  <a:pt x="2365" y="2026"/>
                </a:cubicBezTo>
                <a:cubicBezTo>
                  <a:pt x="2364" y="2028"/>
                  <a:pt x="2363" y="2029"/>
                  <a:pt x="2362" y="2030"/>
                </a:cubicBezTo>
                <a:cubicBezTo>
                  <a:pt x="2360" y="2031"/>
                  <a:pt x="2359" y="2031"/>
                  <a:pt x="2357" y="2032"/>
                </a:cubicBezTo>
                <a:cubicBezTo>
                  <a:pt x="2354" y="2033"/>
                  <a:pt x="2351" y="2033"/>
                  <a:pt x="2348" y="2034"/>
                </a:cubicBezTo>
                <a:cubicBezTo>
                  <a:pt x="2346" y="2035"/>
                  <a:pt x="2342" y="2035"/>
                  <a:pt x="2340" y="2035"/>
                </a:cubicBezTo>
                <a:cubicBezTo>
                  <a:pt x="2337" y="2036"/>
                  <a:pt x="2334" y="2037"/>
                  <a:pt x="2333" y="2040"/>
                </a:cubicBezTo>
                <a:cubicBezTo>
                  <a:pt x="2333" y="2041"/>
                  <a:pt x="2333" y="2043"/>
                  <a:pt x="2332" y="2044"/>
                </a:cubicBezTo>
                <a:cubicBezTo>
                  <a:pt x="2332" y="2044"/>
                  <a:pt x="2332" y="2045"/>
                  <a:pt x="2332" y="2046"/>
                </a:cubicBezTo>
                <a:cubicBezTo>
                  <a:pt x="2331" y="2047"/>
                  <a:pt x="2331" y="2046"/>
                  <a:pt x="2331" y="2045"/>
                </a:cubicBezTo>
                <a:cubicBezTo>
                  <a:pt x="2331" y="2044"/>
                  <a:pt x="2331" y="2044"/>
                  <a:pt x="2331" y="2043"/>
                </a:cubicBezTo>
                <a:cubicBezTo>
                  <a:pt x="2331" y="2042"/>
                  <a:pt x="2331" y="2042"/>
                  <a:pt x="2330" y="2041"/>
                </a:cubicBezTo>
                <a:cubicBezTo>
                  <a:pt x="2330" y="2041"/>
                  <a:pt x="2330" y="2038"/>
                  <a:pt x="2329" y="2037"/>
                </a:cubicBezTo>
                <a:cubicBezTo>
                  <a:pt x="2328" y="2037"/>
                  <a:pt x="2329" y="2040"/>
                  <a:pt x="2329" y="2041"/>
                </a:cubicBezTo>
                <a:cubicBezTo>
                  <a:pt x="2329" y="2042"/>
                  <a:pt x="2330" y="2045"/>
                  <a:pt x="2328" y="2045"/>
                </a:cubicBezTo>
                <a:cubicBezTo>
                  <a:pt x="2328" y="2045"/>
                  <a:pt x="2327" y="2044"/>
                  <a:pt x="2326" y="2045"/>
                </a:cubicBezTo>
                <a:cubicBezTo>
                  <a:pt x="2326" y="2045"/>
                  <a:pt x="2327" y="2046"/>
                  <a:pt x="2327" y="2046"/>
                </a:cubicBezTo>
                <a:cubicBezTo>
                  <a:pt x="2328" y="2047"/>
                  <a:pt x="2328" y="2048"/>
                  <a:pt x="2328" y="2048"/>
                </a:cubicBezTo>
                <a:cubicBezTo>
                  <a:pt x="2329" y="2050"/>
                  <a:pt x="2328" y="2051"/>
                  <a:pt x="2327" y="2052"/>
                </a:cubicBezTo>
                <a:cubicBezTo>
                  <a:pt x="2326" y="2053"/>
                  <a:pt x="2325" y="2055"/>
                  <a:pt x="2324" y="2056"/>
                </a:cubicBezTo>
                <a:cubicBezTo>
                  <a:pt x="2324" y="2057"/>
                  <a:pt x="2324" y="2058"/>
                  <a:pt x="2325" y="2058"/>
                </a:cubicBezTo>
                <a:cubicBezTo>
                  <a:pt x="2325" y="2059"/>
                  <a:pt x="2326" y="2059"/>
                  <a:pt x="2326" y="2060"/>
                </a:cubicBezTo>
                <a:cubicBezTo>
                  <a:pt x="2326" y="2062"/>
                  <a:pt x="2323" y="2060"/>
                  <a:pt x="2322" y="2061"/>
                </a:cubicBezTo>
                <a:cubicBezTo>
                  <a:pt x="2322" y="2062"/>
                  <a:pt x="2323" y="2062"/>
                  <a:pt x="2323" y="2063"/>
                </a:cubicBezTo>
                <a:cubicBezTo>
                  <a:pt x="2324" y="2063"/>
                  <a:pt x="2324" y="2064"/>
                  <a:pt x="2324" y="2064"/>
                </a:cubicBezTo>
                <a:cubicBezTo>
                  <a:pt x="2325" y="2065"/>
                  <a:pt x="2328" y="2065"/>
                  <a:pt x="2327" y="2066"/>
                </a:cubicBezTo>
                <a:cubicBezTo>
                  <a:pt x="2327" y="2066"/>
                  <a:pt x="2325" y="2065"/>
                  <a:pt x="2324" y="2065"/>
                </a:cubicBezTo>
                <a:cubicBezTo>
                  <a:pt x="2323" y="2064"/>
                  <a:pt x="2322" y="2063"/>
                  <a:pt x="2321" y="2064"/>
                </a:cubicBezTo>
                <a:cubicBezTo>
                  <a:pt x="2320" y="2064"/>
                  <a:pt x="2317" y="2064"/>
                  <a:pt x="2317" y="2063"/>
                </a:cubicBezTo>
                <a:cubicBezTo>
                  <a:pt x="2317" y="2062"/>
                  <a:pt x="2318" y="2062"/>
                  <a:pt x="2317" y="2062"/>
                </a:cubicBezTo>
                <a:cubicBezTo>
                  <a:pt x="2317" y="2061"/>
                  <a:pt x="2316" y="2061"/>
                  <a:pt x="2316" y="2061"/>
                </a:cubicBezTo>
                <a:cubicBezTo>
                  <a:pt x="2314" y="2060"/>
                  <a:pt x="2314" y="2058"/>
                  <a:pt x="2312" y="2058"/>
                </a:cubicBezTo>
                <a:cubicBezTo>
                  <a:pt x="2310" y="2058"/>
                  <a:pt x="2309" y="2058"/>
                  <a:pt x="2308" y="2059"/>
                </a:cubicBezTo>
                <a:cubicBezTo>
                  <a:pt x="2305" y="2059"/>
                  <a:pt x="2302" y="2060"/>
                  <a:pt x="2300" y="2058"/>
                </a:cubicBezTo>
                <a:cubicBezTo>
                  <a:pt x="2299" y="2057"/>
                  <a:pt x="2299" y="2056"/>
                  <a:pt x="2299" y="2055"/>
                </a:cubicBezTo>
                <a:cubicBezTo>
                  <a:pt x="2298" y="2055"/>
                  <a:pt x="2298" y="2054"/>
                  <a:pt x="2298" y="2053"/>
                </a:cubicBezTo>
                <a:cubicBezTo>
                  <a:pt x="2297" y="2053"/>
                  <a:pt x="2296" y="2053"/>
                  <a:pt x="2296" y="2052"/>
                </a:cubicBezTo>
                <a:cubicBezTo>
                  <a:pt x="2296" y="2052"/>
                  <a:pt x="2296" y="2051"/>
                  <a:pt x="2295" y="2051"/>
                </a:cubicBezTo>
                <a:cubicBezTo>
                  <a:pt x="2294" y="2051"/>
                  <a:pt x="2294" y="2052"/>
                  <a:pt x="2294" y="2052"/>
                </a:cubicBezTo>
                <a:cubicBezTo>
                  <a:pt x="2294" y="2052"/>
                  <a:pt x="2294" y="2052"/>
                  <a:pt x="2293" y="2053"/>
                </a:cubicBezTo>
                <a:cubicBezTo>
                  <a:pt x="2293" y="2053"/>
                  <a:pt x="2292" y="2053"/>
                  <a:pt x="2292" y="2053"/>
                </a:cubicBezTo>
                <a:cubicBezTo>
                  <a:pt x="2291" y="2054"/>
                  <a:pt x="2289" y="2055"/>
                  <a:pt x="2288" y="2056"/>
                </a:cubicBezTo>
                <a:cubicBezTo>
                  <a:pt x="2288" y="2057"/>
                  <a:pt x="2287" y="2058"/>
                  <a:pt x="2286" y="2059"/>
                </a:cubicBezTo>
                <a:cubicBezTo>
                  <a:pt x="2286" y="2061"/>
                  <a:pt x="2285" y="2061"/>
                  <a:pt x="2285" y="2063"/>
                </a:cubicBezTo>
                <a:cubicBezTo>
                  <a:pt x="2285" y="2064"/>
                  <a:pt x="2286" y="2065"/>
                  <a:pt x="2286" y="2067"/>
                </a:cubicBezTo>
                <a:cubicBezTo>
                  <a:pt x="2285" y="2068"/>
                  <a:pt x="2284" y="2068"/>
                  <a:pt x="2282" y="2068"/>
                </a:cubicBezTo>
                <a:cubicBezTo>
                  <a:pt x="2282" y="2069"/>
                  <a:pt x="2282" y="2069"/>
                  <a:pt x="2282" y="2069"/>
                </a:cubicBezTo>
                <a:cubicBezTo>
                  <a:pt x="2282" y="2070"/>
                  <a:pt x="2282" y="2069"/>
                  <a:pt x="2282" y="2070"/>
                </a:cubicBezTo>
                <a:cubicBezTo>
                  <a:pt x="2283" y="2071"/>
                  <a:pt x="2283" y="2071"/>
                  <a:pt x="2283" y="2072"/>
                </a:cubicBezTo>
                <a:cubicBezTo>
                  <a:pt x="2283" y="2072"/>
                  <a:pt x="2283" y="2073"/>
                  <a:pt x="2282" y="2074"/>
                </a:cubicBezTo>
                <a:cubicBezTo>
                  <a:pt x="2282" y="2074"/>
                  <a:pt x="2281" y="2075"/>
                  <a:pt x="2281" y="2075"/>
                </a:cubicBezTo>
                <a:cubicBezTo>
                  <a:pt x="2281" y="2077"/>
                  <a:pt x="2281" y="2078"/>
                  <a:pt x="2281" y="2079"/>
                </a:cubicBezTo>
                <a:cubicBezTo>
                  <a:pt x="2281" y="2081"/>
                  <a:pt x="2281" y="2082"/>
                  <a:pt x="2281" y="2084"/>
                </a:cubicBezTo>
                <a:cubicBezTo>
                  <a:pt x="2281" y="2085"/>
                  <a:pt x="2281" y="2086"/>
                  <a:pt x="2282" y="2087"/>
                </a:cubicBezTo>
                <a:cubicBezTo>
                  <a:pt x="2283" y="2087"/>
                  <a:pt x="2284" y="2087"/>
                  <a:pt x="2284" y="2087"/>
                </a:cubicBezTo>
                <a:cubicBezTo>
                  <a:pt x="2285" y="2088"/>
                  <a:pt x="2285" y="2088"/>
                  <a:pt x="2285" y="2089"/>
                </a:cubicBezTo>
                <a:cubicBezTo>
                  <a:pt x="2286" y="2089"/>
                  <a:pt x="2288" y="2090"/>
                  <a:pt x="2288" y="2091"/>
                </a:cubicBezTo>
                <a:cubicBezTo>
                  <a:pt x="2287" y="2092"/>
                  <a:pt x="2287" y="2093"/>
                  <a:pt x="2287" y="2094"/>
                </a:cubicBezTo>
                <a:cubicBezTo>
                  <a:pt x="2287" y="2095"/>
                  <a:pt x="2287" y="2096"/>
                  <a:pt x="2287" y="2096"/>
                </a:cubicBezTo>
                <a:cubicBezTo>
                  <a:pt x="2286" y="2097"/>
                  <a:pt x="2286" y="2097"/>
                  <a:pt x="2286" y="2097"/>
                </a:cubicBezTo>
                <a:cubicBezTo>
                  <a:pt x="2285" y="2097"/>
                  <a:pt x="2286" y="2097"/>
                  <a:pt x="2286" y="2096"/>
                </a:cubicBezTo>
                <a:cubicBezTo>
                  <a:pt x="2285" y="2096"/>
                  <a:pt x="2284" y="2096"/>
                  <a:pt x="2284" y="2097"/>
                </a:cubicBezTo>
                <a:cubicBezTo>
                  <a:pt x="2284" y="2098"/>
                  <a:pt x="2285" y="2098"/>
                  <a:pt x="2285" y="2099"/>
                </a:cubicBezTo>
                <a:cubicBezTo>
                  <a:pt x="2285" y="2100"/>
                  <a:pt x="2285" y="2100"/>
                  <a:pt x="2285" y="2101"/>
                </a:cubicBezTo>
                <a:cubicBezTo>
                  <a:pt x="2285" y="2103"/>
                  <a:pt x="2287" y="2104"/>
                  <a:pt x="2287" y="2105"/>
                </a:cubicBezTo>
                <a:cubicBezTo>
                  <a:pt x="2288" y="2106"/>
                  <a:pt x="2287" y="2108"/>
                  <a:pt x="2288" y="2109"/>
                </a:cubicBezTo>
                <a:cubicBezTo>
                  <a:pt x="2289" y="2109"/>
                  <a:pt x="2290" y="2110"/>
                  <a:pt x="2290" y="2110"/>
                </a:cubicBezTo>
                <a:cubicBezTo>
                  <a:pt x="2291" y="2110"/>
                  <a:pt x="2292" y="2110"/>
                  <a:pt x="2292" y="2111"/>
                </a:cubicBezTo>
                <a:cubicBezTo>
                  <a:pt x="2293" y="2111"/>
                  <a:pt x="2294" y="2111"/>
                  <a:pt x="2294" y="2112"/>
                </a:cubicBezTo>
                <a:cubicBezTo>
                  <a:pt x="2293" y="2112"/>
                  <a:pt x="2292" y="2112"/>
                  <a:pt x="2292" y="2113"/>
                </a:cubicBezTo>
                <a:cubicBezTo>
                  <a:pt x="2291" y="2114"/>
                  <a:pt x="2292" y="2114"/>
                  <a:pt x="2292" y="2115"/>
                </a:cubicBezTo>
                <a:cubicBezTo>
                  <a:pt x="2292" y="2116"/>
                  <a:pt x="2291" y="2116"/>
                  <a:pt x="2291" y="2117"/>
                </a:cubicBezTo>
                <a:cubicBezTo>
                  <a:pt x="2291" y="2119"/>
                  <a:pt x="2294" y="2117"/>
                  <a:pt x="2294" y="2117"/>
                </a:cubicBezTo>
                <a:cubicBezTo>
                  <a:pt x="2295" y="2116"/>
                  <a:pt x="2297" y="2116"/>
                  <a:pt x="2298" y="2115"/>
                </a:cubicBezTo>
                <a:cubicBezTo>
                  <a:pt x="2299" y="2115"/>
                  <a:pt x="2299" y="2113"/>
                  <a:pt x="2298" y="2112"/>
                </a:cubicBezTo>
                <a:cubicBezTo>
                  <a:pt x="2298" y="2112"/>
                  <a:pt x="2297" y="2112"/>
                  <a:pt x="2296" y="2112"/>
                </a:cubicBezTo>
                <a:cubicBezTo>
                  <a:pt x="2295" y="2111"/>
                  <a:pt x="2297" y="2111"/>
                  <a:pt x="2297" y="2111"/>
                </a:cubicBezTo>
                <a:cubicBezTo>
                  <a:pt x="2298" y="2111"/>
                  <a:pt x="2299" y="2110"/>
                  <a:pt x="2299" y="2110"/>
                </a:cubicBezTo>
                <a:cubicBezTo>
                  <a:pt x="2300" y="2111"/>
                  <a:pt x="2300" y="2112"/>
                  <a:pt x="2300" y="2113"/>
                </a:cubicBezTo>
                <a:cubicBezTo>
                  <a:pt x="2301" y="2114"/>
                  <a:pt x="2302" y="2115"/>
                  <a:pt x="2302" y="2115"/>
                </a:cubicBezTo>
                <a:cubicBezTo>
                  <a:pt x="2304" y="2117"/>
                  <a:pt x="2304" y="2119"/>
                  <a:pt x="2304" y="2121"/>
                </a:cubicBezTo>
                <a:cubicBezTo>
                  <a:pt x="2304" y="2122"/>
                  <a:pt x="2304" y="2123"/>
                  <a:pt x="2304" y="2123"/>
                </a:cubicBezTo>
                <a:cubicBezTo>
                  <a:pt x="2304" y="2124"/>
                  <a:pt x="2304" y="2124"/>
                  <a:pt x="2303" y="2125"/>
                </a:cubicBezTo>
                <a:cubicBezTo>
                  <a:pt x="2303" y="2125"/>
                  <a:pt x="2303" y="2125"/>
                  <a:pt x="2303" y="2126"/>
                </a:cubicBezTo>
                <a:cubicBezTo>
                  <a:pt x="2303" y="2126"/>
                  <a:pt x="2303" y="2127"/>
                  <a:pt x="2302" y="2127"/>
                </a:cubicBezTo>
                <a:cubicBezTo>
                  <a:pt x="2302" y="2128"/>
                  <a:pt x="2301" y="2127"/>
                  <a:pt x="2301" y="2128"/>
                </a:cubicBezTo>
                <a:cubicBezTo>
                  <a:pt x="2301" y="2129"/>
                  <a:pt x="2302" y="2129"/>
                  <a:pt x="2303" y="2129"/>
                </a:cubicBezTo>
                <a:cubicBezTo>
                  <a:pt x="2303" y="2130"/>
                  <a:pt x="2304" y="2131"/>
                  <a:pt x="2305" y="2131"/>
                </a:cubicBezTo>
                <a:cubicBezTo>
                  <a:pt x="2305" y="2132"/>
                  <a:pt x="2306" y="2133"/>
                  <a:pt x="2306" y="2134"/>
                </a:cubicBezTo>
                <a:cubicBezTo>
                  <a:pt x="2306" y="2135"/>
                  <a:pt x="2307" y="2136"/>
                  <a:pt x="2307" y="2138"/>
                </a:cubicBezTo>
                <a:cubicBezTo>
                  <a:pt x="2307" y="2139"/>
                  <a:pt x="2308" y="2141"/>
                  <a:pt x="2307" y="2142"/>
                </a:cubicBezTo>
                <a:cubicBezTo>
                  <a:pt x="2306" y="2142"/>
                  <a:pt x="2306" y="2142"/>
                  <a:pt x="2306" y="2143"/>
                </a:cubicBezTo>
                <a:cubicBezTo>
                  <a:pt x="2306" y="2144"/>
                  <a:pt x="2306" y="2146"/>
                  <a:pt x="2306" y="2147"/>
                </a:cubicBezTo>
                <a:cubicBezTo>
                  <a:pt x="2306" y="2148"/>
                  <a:pt x="2307" y="2148"/>
                  <a:pt x="2308" y="2148"/>
                </a:cubicBezTo>
                <a:cubicBezTo>
                  <a:pt x="2308" y="2149"/>
                  <a:pt x="2308" y="2150"/>
                  <a:pt x="2308" y="2151"/>
                </a:cubicBezTo>
                <a:cubicBezTo>
                  <a:pt x="2309" y="2152"/>
                  <a:pt x="2310" y="2152"/>
                  <a:pt x="2312" y="2152"/>
                </a:cubicBezTo>
                <a:cubicBezTo>
                  <a:pt x="2312" y="2152"/>
                  <a:pt x="2313" y="2152"/>
                  <a:pt x="2314" y="2153"/>
                </a:cubicBezTo>
                <a:cubicBezTo>
                  <a:pt x="2314" y="2153"/>
                  <a:pt x="2314" y="2153"/>
                  <a:pt x="2314" y="2153"/>
                </a:cubicBezTo>
                <a:cubicBezTo>
                  <a:pt x="2317" y="2153"/>
                  <a:pt x="2317" y="2153"/>
                  <a:pt x="2317" y="2153"/>
                </a:cubicBezTo>
                <a:cubicBezTo>
                  <a:pt x="2318" y="2152"/>
                  <a:pt x="2319" y="2152"/>
                  <a:pt x="2320" y="2153"/>
                </a:cubicBezTo>
                <a:cubicBezTo>
                  <a:pt x="2320" y="2153"/>
                  <a:pt x="2320" y="2153"/>
                  <a:pt x="2320" y="2153"/>
                </a:cubicBezTo>
                <a:cubicBezTo>
                  <a:pt x="2325" y="2153"/>
                  <a:pt x="2325" y="2153"/>
                  <a:pt x="2325" y="2153"/>
                </a:cubicBezTo>
                <a:cubicBezTo>
                  <a:pt x="2325" y="2152"/>
                  <a:pt x="2325" y="2152"/>
                  <a:pt x="2325" y="2152"/>
                </a:cubicBezTo>
                <a:cubicBezTo>
                  <a:pt x="2326" y="2151"/>
                  <a:pt x="2327" y="2151"/>
                  <a:pt x="2327" y="2151"/>
                </a:cubicBezTo>
                <a:cubicBezTo>
                  <a:pt x="2329" y="2151"/>
                  <a:pt x="2330" y="2149"/>
                  <a:pt x="2331" y="2150"/>
                </a:cubicBezTo>
                <a:cubicBezTo>
                  <a:pt x="2332" y="2150"/>
                  <a:pt x="2332" y="2151"/>
                  <a:pt x="2333" y="2151"/>
                </a:cubicBezTo>
                <a:cubicBezTo>
                  <a:pt x="2333" y="2152"/>
                  <a:pt x="2334" y="2152"/>
                  <a:pt x="2335" y="2151"/>
                </a:cubicBezTo>
                <a:cubicBezTo>
                  <a:pt x="2336" y="2151"/>
                  <a:pt x="2336" y="2150"/>
                  <a:pt x="2337" y="2149"/>
                </a:cubicBezTo>
                <a:cubicBezTo>
                  <a:pt x="2337" y="2149"/>
                  <a:pt x="2337" y="2148"/>
                  <a:pt x="2338" y="2148"/>
                </a:cubicBezTo>
                <a:cubicBezTo>
                  <a:pt x="2339" y="2149"/>
                  <a:pt x="2338" y="2150"/>
                  <a:pt x="2338" y="2150"/>
                </a:cubicBezTo>
                <a:cubicBezTo>
                  <a:pt x="2338" y="2151"/>
                  <a:pt x="2339" y="2152"/>
                  <a:pt x="2339" y="2153"/>
                </a:cubicBezTo>
                <a:cubicBezTo>
                  <a:pt x="2362" y="2153"/>
                  <a:pt x="2362" y="2153"/>
                  <a:pt x="2362" y="2153"/>
                </a:cubicBezTo>
                <a:cubicBezTo>
                  <a:pt x="2362" y="2153"/>
                  <a:pt x="2362" y="2152"/>
                  <a:pt x="2362" y="2152"/>
                </a:cubicBezTo>
                <a:cubicBezTo>
                  <a:pt x="2362" y="2152"/>
                  <a:pt x="2363" y="2151"/>
                  <a:pt x="2363" y="2151"/>
                </a:cubicBezTo>
                <a:cubicBezTo>
                  <a:pt x="2364" y="2151"/>
                  <a:pt x="2364" y="2152"/>
                  <a:pt x="2364" y="2153"/>
                </a:cubicBezTo>
                <a:cubicBezTo>
                  <a:pt x="2426" y="2153"/>
                  <a:pt x="2426" y="2153"/>
                  <a:pt x="2426" y="2153"/>
                </a:cubicBezTo>
                <a:cubicBezTo>
                  <a:pt x="2426" y="2153"/>
                  <a:pt x="2426" y="2152"/>
                  <a:pt x="2426" y="2152"/>
                </a:cubicBezTo>
                <a:cubicBezTo>
                  <a:pt x="2426" y="2152"/>
                  <a:pt x="2425" y="2151"/>
                  <a:pt x="2425" y="2150"/>
                </a:cubicBezTo>
                <a:cubicBezTo>
                  <a:pt x="2425" y="2149"/>
                  <a:pt x="2425" y="2150"/>
                  <a:pt x="2426" y="2150"/>
                </a:cubicBezTo>
                <a:cubicBezTo>
                  <a:pt x="2428" y="2150"/>
                  <a:pt x="2429" y="2149"/>
                  <a:pt x="2428" y="2147"/>
                </a:cubicBezTo>
                <a:cubicBezTo>
                  <a:pt x="2428" y="2147"/>
                  <a:pt x="2429" y="2146"/>
                  <a:pt x="2428" y="2145"/>
                </a:cubicBezTo>
                <a:cubicBezTo>
                  <a:pt x="2428" y="2145"/>
                  <a:pt x="2428" y="2144"/>
                  <a:pt x="2428" y="2144"/>
                </a:cubicBezTo>
                <a:cubicBezTo>
                  <a:pt x="2428" y="2143"/>
                  <a:pt x="2428" y="2142"/>
                  <a:pt x="2428" y="2141"/>
                </a:cubicBezTo>
                <a:cubicBezTo>
                  <a:pt x="2429" y="2141"/>
                  <a:pt x="2430" y="2141"/>
                  <a:pt x="2430" y="2141"/>
                </a:cubicBezTo>
                <a:cubicBezTo>
                  <a:pt x="2431" y="2140"/>
                  <a:pt x="2432" y="2139"/>
                  <a:pt x="2432" y="2139"/>
                </a:cubicBezTo>
                <a:cubicBezTo>
                  <a:pt x="2433" y="2138"/>
                  <a:pt x="2432" y="2137"/>
                  <a:pt x="2431" y="2137"/>
                </a:cubicBezTo>
                <a:cubicBezTo>
                  <a:pt x="2431" y="2137"/>
                  <a:pt x="2431" y="2136"/>
                  <a:pt x="2430" y="2135"/>
                </a:cubicBezTo>
                <a:cubicBezTo>
                  <a:pt x="2429" y="2135"/>
                  <a:pt x="2428" y="2135"/>
                  <a:pt x="2428" y="2135"/>
                </a:cubicBezTo>
                <a:cubicBezTo>
                  <a:pt x="2426" y="2134"/>
                  <a:pt x="2429" y="2134"/>
                  <a:pt x="2429" y="2132"/>
                </a:cubicBezTo>
                <a:cubicBezTo>
                  <a:pt x="2430" y="2132"/>
                  <a:pt x="2429" y="2131"/>
                  <a:pt x="2430" y="2130"/>
                </a:cubicBezTo>
                <a:cubicBezTo>
                  <a:pt x="2430" y="2130"/>
                  <a:pt x="2430" y="2129"/>
                  <a:pt x="2430" y="2128"/>
                </a:cubicBezTo>
                <a:cubicBezTo>
                  <a:pt x="2429" y="2127"/>
                  <a:pt x="2428" y="2128"/>
                  <a:pt x="2428" y="2128"/>
                </a:cubicBezTo>
                <a:cubicBezTo>
                  <a:pt x="2427" y="2127"/>
                  <a:pt x="2428" y="2126"/>
                  <a:pt x="2428" y="2126"/>
                </a:cubicBezTo>
                <a:cubicBezTo>
                  <a:pt x="2429" y="2126"/>
                  <a:pt x="2430" y="2126"/>
                  <a:pt x="2430" y="2125"/>
                </a:cubicBezTo>
                <a:cubicBezTo>
                  <a:pt x="2431" y="2124"/>
                  <a:pt x="2431" y="2124"/>
                  <a:pt x="2432" y="2123"/>
                </a:cubicBezTo>
                <a:cubicBezTo>
                  <a:pt x="2433" y="2123"/>
                  <a:pt x="2434" y="2122"/>
                  <a:pt x="2435" y="2121"/>
                </a:cubicBezTo>
                <a:cubicBezTo>
                  <a:pt x="2436" y="2119"/>
                  <a:pt x="2435" y="2118"/>
                  <a:pt x="2436" y="2117"/>
                </a:cubicBezTo>
                <a:cubicBezTo>
                  <a:pt x="2437" y="2115"/>
                  <a:pt x="2438" y="2118"/>
                  <a:pt x="2439" y="2118"/>
                </a:cubicBezTo>
                <a:cubicBezTo>
                  <a:pt x="2440" y="2118"/>
                  <a:pt x="2441" y="2116"/>
                  <a:pt x="2441" y="2116"/>
                </a:cubicBezTo>
                <a:cubicBezTo>
                  <a:pt x="2442" y="2115"/>
                  <a:pt x="2442" y="2115"/>
                  <a:pt x="2442" y="2114"/>
                </a:cubicBezTo>
                <a:cubicBezTo>
                  <a:pt x="2443" y="2113"/>
                  <a:pt x="2444" y="2113"/>
                  <a:pt x="2444" y="2113"/>
                </a:cubicBezTo>
                <a:cubicBezTo>
                  <a:pt x="2445" y="2112"/>
                  <a:pt x="2445" y="2111"/>
                  <a:pt x="2445" y="2110"/>
                </a:cubicBezTo>
                <a:cubicBezTo>
                  <a:pt x="2446" y="2108"/>
                  <a:pt x="2447" y="2108"/>
                  <a:pt x="2448" y="2109"/>
                </a:cubicBezTo>
                <a:cubicBezTo>
                  <a:pt x="2450" y="2109"/>
                  <a:pt x="2450" y="2109"/>
                  <a:pt x="2452" y="2108"/>
                </a:cubicBezTo>
                <a:cubicBezTo>
                  <a:pt x="2453" y="2108"/>
                  <a:pt x="2454" y="2107"/>
                  <a:pt x="2452" y="2106"/>
                </a:cubicBezTo>
                <a:cubicBezTo>
                  <a:pt x="2451" y="2105"/>
                  <a:pt x="2452" y="2104"/>
                  <a:pt x="2453" y="2103"/>
                </a:cubicBezTo>
                <a:cubicBezTo>
                  <a:pt x="2454" y="2102"/>
                  <a:pt x="2455" y="2101"/>
                  <a:pt x="2453" y="2100"/>
                </a:cubicBezTo>
                <a:cubicBezTo>
                  <a:pt x="2452" y="2099"/>
                  <a:pt x="2453" y="2101"/>
                  <a:pt x="2452" y="2101"/>
                </a:cubicBezTo>
                <a:cubicBezTo>
                  <a:pt x="2452" y="2101"/>
                  <a:pt x="2451" y="2102"/>
                  <a:pt x="2451" y="2102"/>
                </a:cubicBezTo>
                <a:cubicBezTo>
                  <a:pt x="2449" y="2104"/>
                  <a:pt x="2450" y="2101"/>
                  <a:pt x="2450" y="2100"/>
                </a:cubicBezTo>
                <a:cubicBezTo>
                  <a:pt x="2451" y="2099"/>
                  <a:pt x="2451" y="2099"/>
                  <a:pt x="2451" y="2098"/>
                </a:cubicBezTo>
                <a:cubicBezTo>
                  <a:pt x="2451" y="2095"/>
                  <a:pt x="2450" y="2093"/>
                  <a:pt x="2451" y="2090"/>
                </a:cubicBezTo>
                <a:cubicBezTo>
                  <a:pt x="2451" y="2089"/>
                  <a:pt x="2452" y="2088"/>
                  <a:pt x="2452" y="2086"/>
                </a:cubicBezTo>
                <a:cubicBezTo>
                  <a:pt x="2453" y="2085"/>
                  <a:pt x="2452" y="2083"/>
                  <a:pt x="2453" y="2082"/>
                </a:cubicBezTo>
                <a:cubicBezTo>
                  <a:pt x="2454" y="2081"/>
                  <a:pt x="2454" y="2081"/>
                  <a:pt x="2455" y="2081"/>
                </a:cubicBezTo>
                <a:cubicBezTo>
                  <a:pt x="2455" y="2080"/>
                  <a:pt x="2456" y="2079"/>
                  <a:pt x="2456" y="2079"/>
                </a:cubicBezTo>
                <a:cubicBezTo>
                  <a:pt x="2456" y="2077"/>
                  <a:pt x="2457" y="2076"/>
                  <a:pt x="2459" y="2076"/>
                </a:cubicBezTo>
                <a:cubicBezTo>
                  <a:pt x="2459" y="2076"/>
                  <a:pt x="2460" y="2076"/>
                  <a:pt x="2461" y="2076"/>
                </a:cubicBezTo>
                <a:cubicBezTo>
                  <a:pt x="2462" y="2076"/>
                  <a:pt x="2461" y="2075"/>
                  <a:pt x="2461" y="2075"/>
                </a:cubicBezTo>
                <a:cubicBezTo>
                  <a:pt x="2460" y="2074"/>
                  <a:pt x="2460" y="2074"/>
                  <a:pt x="2460" y="2073"/>
                </a:cubicBezTo>
                <a:cubicBezTo>
                  <a:pt x="2460" y="2073"/>
                  <a:pt x="2459" y="2071"/>
                  <a:pt x="2460" y="2071"/>
                </a:cubicBezTo>
                <a:cubicBezTo>
                  <a:pt x="2461" y="2071"/>
                  <a:pt x="2461" y="2073"/>
                  <a:pt x="2461" y="2073"/>
                </a:cubicBezTo>
                <a:cubicBezTo>
                  <a:pt x="2461" y="2074"/>
                  <a:pt x="2461" y="2074"/>
                  <a:pt x="2462" y="2074"/>
                </a:cubicBezTo>
                <a:cubicBezTo>
                  <a:pt x="2463" y="2075"/>
                  <a:pt x="2464" y="2076"/>
                  <a:pt x="2465" y="2076"/>
                </a:cubicBezTo>
                <a:cubicBezTo>
                  <a:pt x="2467" y="2076"/>
                  <a:pt x="2468" y="2075"/>
                  <a:pt x="2470" y="2076"/>
                </a:cubicBezTo>
                <a:cubicBezTo>
                  <a:pt x="2472" y="2076"/>
                  <a:pt x="2476" y="2076"/>
                  <a:pt x="2478" y="2075"/>
                </a:cubicBezTo>
                <a:cubicBezTo>
                  <a:pt x="2478" y="2075"/>
                  <a:pt x="2479" y="2074"/>
                  <a:pt x="2479" y="2074"/>
                </a:cubicBezTo>
                <a:close/>
                <a:moveTo>
                  <a:pt x="2224" y="2150"/>
                </a:moveTo>
                <a:cubicBezTo>
                  <a:pt x="2224" y="2149"/>
                  <a:pt x="2223" y="2149"/>
                  <a:pt x="2222" y="2147"/>
                </a:cubicBezTo>
                <a:cubicBezTo>
                  <a:pt x="2222" y="2147"/>
                  <a:pt x="2222" y="2146"/>
                  <a:pt x="2222" y="2146"/>
                </a:cubicBezTo>
                <a:cubicBezTo>
                  <a:pt x="2221" y="2145"/>
                  <a:pt x="2221" y="2145"/>
                  <a:pt x="2220" y="2144"/>
                </a:cubicBezTo>
                <a:cubicBezTo>
                  <a:pt x="2219" y="2143"/>
                  <a:pt x="2220" y="2142"/>
                  <a:pt x="2218" y="2142"/>
                </a:cubicBezTo>
                <a:cubicBezTo>
                  <a:pt x="2217" y="2141"/>
                  <a:pt x="2217" y="2139"/>
                  <a:pt x="2216" y="2139"/>
                </a:cubicBezTo>
                <a:cubicBezTo>
                  <a:pt x="2214" y="2139"/>
                  <a:pt x="2213" y="2139"/>
                  <a:pt x="2212" y="2138"/>
                </a:cubicBezTo>
                <a:cubicBezTo>
                  <a:pt x="2210" y="2138"/>
                  <a:pt x="2209" y="2138"/>
                  <a:pt x="2207" y="2138"/>
                </a:cubicBezTo>
                <a:cubicBezTo>
                  <a:pt x="2206" y="2138"/>
                  <a:pt x="2205" y="2138"/>
                  <a:pt x="2203" y="2138"/>
                </a:cubicBezTo>
                <a:cubicBezTo>
                  <a:pt x="2201" y="2137"/>
                  <a:pt x="2202" y="2138"/>
                  <a:pt x="2201" y="2139"/>
                </a:cubicBezTo>
                <a:cubicBezTo>
                  <a:pt x="2200" y="2140"/>
                  <a:pt x="2200" y="2140"/>
                  <a:pt x="2200" y="2142"/>
                </a:cubicBezTo>
                <a:cubicBezTo>
                  <a:pt x="2200" y="2142"/>
                  <a:pt x="2199" y="2143"/>
                  <a:pt x="2198" y="2144"/>
                </a:cubicBezTo>
                <a:cubicBezTo>
                  <a:pt x="2199" y="2143"/>
                  <a:pt x="2199" y="2143"/>
                  <a:pt x="2199" y="2142"/>
                </a:cubicBezTo>
                <a:cubicBezTo>
                  <a:pt x="2199" y="2141"/>
                  <a:pt x="2199" y="2141"/>
                  <a:pt x="2198" y="2141"/>
                </a:cubicBezTo>
                <a:cubicBezTo>
                  <a:pt x="2198" y="2140"/>
                  <a:pt x="2198" y="2140"/>
                  <a:pt x="2198" y="2139"/>
                </a:cubicBezTo>
                <a:cubicBezTo>
                  <a:pt x="2199" y="2139"/>
                  <a:pt x="2199" y="2139"/>
                  <a:pt x="2199" y="2139"/>
                </a:cubicBezTo>
                <a:cubicBezTo>
                  <a:pt x="2200" y="2138"/>
                  <a:pt x="2200" y="2138"/>
                  <a:pt x="2200" y="2138"/>
                </a:cubicBezTo>
                <a:cubicBezTo>
                  <a:pt x="2200" y="2137"/>
                  <a:pt x="2201" y="2137"/>
                  <a:pt x="2201" y="2137"/>
                </a:cubicBezTo>
                <a:cubicBezTo>
                  <a:pt x="2202" y="2136"/>
                  <a:pt x="2201" y="2135"/>
                  <a:pt x="2201" y="2135"/>
                </a:cubicBezTo>
                <a:cubicBezTo>
                  <a:pt x="2200" y="2134"/>
                  <a:pt x="2199" y="2134"/>
                  <a:pt x="2198" y="2133"/>
                </a:cubicBezTo>
                <a:cubicBezTo>
                  <a:pt x="2198" y="2133"/>
                  <a:pt x="2197" y="2132"/>
                  <a:pt x="2197" y="2132"/>
                </a:cubicBezTo>
                <a:cubicBezTo>
                  <a:pt x="2196" y="2132"/>
                  <a:pt x="2196" y="2132"/>
                  <a:pt x="2196" y="2131"/>
                </a:cubicBezTo>
                <a:cubicBezTo>
                  <a:pt x="2194" y="2130"/>
                  <a:pt x="2195" y="2128"/>
                  <a:pt x="2195" y="2126"/>
                </a:cubicBezTo>
                <a:cubicBezTo>
                  <a:pt x="2195" y="2125"/>
                  <a:pt x="2195" y="2125"/>
                  <a:pt x="2195" y="2124"/>
                </a:cubicBezTo>
                <a:cubicBezTo>
                  <a:pt x="2195" y="2123"/>
                  <a:pt x="2194" y="2122"/>
                  <a:pt x="2193" y="2120"/>
                </a:cubicBezTo>
                <a:cubicBezTo>
                  <a:pt x="2193" y="2119"/>
                  <a:pt x="2193" y="2117"/>
                  <a:pt x="2193" y="2116"/>
                </a:cubicBezTo>
                <a:cubicBezTo>
                  <a:pt x="2192" y="2115"/>
                  <a:pt x="2193" y="2113"/>
                  <a:pt x="2191" y="2113"/>
                </a:cubicBezTo>
                <a:cubicBezTo>
                  <a:pt x="2190" y="2113"/>
                  <a:pt x="2189" y="2113"/>
                  <a:pt x="2188" y="2113"/>
                </a:cubicBezTo>
                <a:cubicBezTo>
                  <a:pt x="2186" y="2113"/>
                  <a:pt x="2185" y="2112"/>
                  <a:pt x="2184" y="2112"/>
                </a:cubicBezTo>
                <a:cubicBezTo>
                  <a:pt x="2183" y="2111"/>
                  <a:pt x="2183" y="2111"/>
                  <a:pt x="2182" y="2111"/>
                </a:cubicBezTo>
                <a:cubicBezTo>
                  <a:pt x="2181" y="2111"/>
                  <a:pt x="2180" y="2110"/>
                  <a:pt x="2178" y="2110"/>
                </a:cubicBezTo>
                <a:cubicBezTo>
                  <a:pt x="2176" y="2110"/>
                  <a:pt x="2173" y="2107"/>
                  <a:pt x="2173" y="2104"/>
                </a:cubicBezTo>
                <a:cubicBezTo>
                  <a:pt x="2173" y="2102"/>
                  <a:pt x="2175" y="2103"/>
                  <a:pt x="2176" y="2102"/>
                </a:cubicBezTo>
                <a:cubicBezTo>
                  <a:pt x="2176" y="2101"/>
                  <a:pt x="2177" y="2100"/>
                  <a:pt x="2176" y="2100"/>
                </a:cubicBezTo>
                <a:cubicBezTo>
                  <a:pt x="2175" y="2100"/>
                  <a:pt x="2174" y="2101"/>
                  <a:pt x="2174" y="2100"/>
                </a:cubicBezTo>
                <a:cubicBezTo>
                  <a:pt x="2173" y="2100"/>
                  <a:pt x="2176" y="2099"/>
                  <a:pt x="2176" y="2099"/>
                </a:cubicBezTo>
                <a:cubicBezTo>
                  <a:pt x="2177" y="2098"/>
                  <a:pt x="2177" y="2098"/>
                  <a:pt x="2178" y="2098"/>
                </a:cubicBezTo>
                <a:cubicBezTo>
                  <a:pt x="2179" y="2098"/>
                  <a:pt x="2180" y="2098"/>
                  <a:pt x="2180" y="2097"/>
                </a:cubicBezTo>
                <a:cubicBezTo>
                  <a:pt x="2180" y="2096"/>
                  <a:pt x="2179" y="2097"/>
                  <a:pt x="2178" y="2097"/>
                </a:cubicBezTo>
                <a:cubicBezTo>
                  <a:pt x="2177" y="2097"/>
                  <a:pt x="2177" y="2097"/>
                  <a:pt x="2177" y="2096"/>
                </a:cubicBezTo>
                <a:cubicBezTo>
                  <a:pt x="2175" y="2095"/>
                  <a:pt x="2175" y="2097"/>
                  <a:pt x="2174" y="2098"/>
                </a:cubicBezTo>
                <a:cubicBezTo>
                  <a:pt x="2172" y="2096"/>
                  <a:pt x="2175" y="2095"/>
                  <a:pt x="2175" y="2095"/>
                </a:cubicBezTo>
                <a:cubicBezTo>
                  <a:pt x="2176" y="2094"/>
                  <a:pt x="2176" y="2093"/>
                  <a:pt x="2176" y="2093"/>
                </a:cubicBezTo>
                <a:cubicBezTo>
                  <a:pt x="2177" y="2093"/>
                  <a:pt x="2177" y="2093"/>
                  <a:pt x="2178" y="2094"/>
                </a:cubicBezTo>
                <a:cubicBezTo>
                  <a:pt x="2179" y="2094"/>
                  <a:pt x="2179" y="2093"/>
                  <a:pt x="2180" y="2093"/>
                </a:cubicBezTo>
                <a:cubicBezTo>
                  <a:pt x="2180" y="2092"/>
                  <a:pt x="2181" y="2092"/>
                  <a:pt x="2182" y="2092"/>
                </a:cubicBezTo>
                <a:cubicBezTo>
                  <a:pt x="2184" y="2092"/>
                  <a:pt x="2181" y="2090"/>
                  <a:pt x="2180" y="2090"/>
                </a:cubicBezTo>
                <a:cubicBezTo>
                  <a:pt x="2180" y="2088"/>
                  <a:pt x="2180" y="2087"/>
                  <a:pt x="2179" y="2086"/>
                </a:cubicBezTo>
                <a:cubicBezTo>
                  <a:pt x="2178" y="2085"/>
                  <a:pt x="2176" y="2085"/>
                  <a:pt x="2175" y="2084"/>
                </a:cubicBezTo>
                <a:cubicBezTo>
                  <a:pt x="2174" y="2083"/>
                  <a:pt x="2174" y="2082"/>
                  <a:pt x="2173" y="2082"/>
                </a:cubicBezTo>
                <a:cubicBezTo>
                  <a:pt x="2171" y="2081"/>
                  <a:pt x="2170" y="2082"/>
                  <a:pt x="2169" y="2083"/>
                </a:cubicBezTo>
                <a:cubicBezTo>
                  <a:pt x="2168" y="2084"/>
                  <a:pt x="2167" y="2083"/>
                  <a:pt x="2166" y="2082"/>
                </a:cubicBezTo>
                <a:cubicBezTo>
                  <a:pt x="2166" y="2081"/>
                  <a:pt x="2165" y="2080"/>
                  <a:pt x="2164" y="2079"/>
                </a:cubicBezTo>
                <a:cubicBezTo>
                  <a:pt x="2164" y="2079"/>
                  <a:pt x="2163" y="2079"/>
                  <a:pt x="2163" y="2079"/>
                </a:cubicBezTo>
                <a:cubicBezTo>
                  <a:pt x="2162" y="2078"/>
                  <a:pt x="2162" y="2078"/>
                  <a:pt x="2161" y="2078"/>
                </a:cubicBezTo>
                <a:cubicBezTo>
                  <a:pt x="2161" y="2078"/>
                  <a:pt x="2160" y="2078"/>
                  <a:pt x="2159" y="2078"/>
                </a:cubicBezTo>
                <a:cubicBezTo>
                  <a:pt x="2161" y="2077"/>
                  <a:pt x="2162" y="2077"/>
                  <a:pt x="2163" y="2077"/>
                </a:cubicBezTo>
                <a:cubicBezTo>
                  <a:pt x="2164" y="2077"/>
                  <a:pt x="2167" y="2078"/>
                  <a:pt x="2166" y="2077"/>
                </a:cubicBezTo>
                <a:cubicBezTo>
                  <a:pt x="2166" y="2076"/>
                  <a:pt x="2165" y="2076"/>
                  <a:pt x="2165" y="2076"/>
                </a:cubicBezTo>
                <a:cubicBezTo>
                  <a:pt x="2164" y="2076"/>
                  <a:pt x="2164" y="2075"/>
                  <a:pt x="2164" y="2075"/>
                </a:cubicBezTo>
                <a:cubicBezTo>
                  <a:pt x="2163" y="2074"/>
                  <a:pt x="2162" y="2074"/>
                  <a:pt x="2162" y="2074"/>
                </a:cubicBezTo>
                <a:cubicBezTo>
                  <a:pt x="2161" y="2074"/>
                  <a:pt x="2161" y="2074"/>
                  <a:pt x="2160" y="2073"/>
                </a:cubicBezTo>
                <a:cubicBezTo>
                  <a:pt x="2160" y="2072"/>
                  <a:pt x="2163" y="2074"/>
                  <a:pt x="2164" y="2074"/>
                </a:cubicBezTo>
                <a:cubicBezTo>
                  <a:pt x="2165" y="2074"/>
                  <a:pt x="2166" y="2075"/>
                  <a:pt x="2167" y="2076"/>
                </a:cubicBezTo>
                <a:cubicBezTo>
                  <a:pt x="2167" y="2076"/>
                  <a:pt x="2168" y="2076"/>
                  <a:pt x="2168" y="2075"/>
                </a:cubicBezTo>
                <a:cubicBezTo>
                  <a:pt x="2168" y="2074"/>
                  <a:pt x="2167" y="2075"/>
                  <a:pt x="2166" y="2074"/>
                </a:cubicBezTo>
                <a:cubicBezTo>
                  <a:pt x="2166" y="2074"/>
                  <a:pt x="2166" y="2073"/>
                  <a:pt x="2165" y="2072"/>
                </a:cubicBezTo>
                <a:cubicBezTo>
                  <a:pt x="2165" y="2072"/>
                  <a:pt x="2164" y="2072"/>
                  <a:pt x="2164" y="2071"/>
                </a:cubicBezTo>
                <a:cubicBezTo>
                  <a:pt x="2163" y="2071"/>
                  <a:pt x="2163" y="2070"/>
                  <a:pt x="2162" y="2070"/>
                </a:cubicBezTo>
                <a:cubicBezTo>
                  <a:pt x="2161" y="2070"/>
                  <a:pt x="2160" y="2070"/>
                  <a:pt x="2159" y="2070"/>
                </a:cubicBezTo>
                <a:cubicBezTo>
                  <a:pt x="2159" y="2071"/>
                  <a:pt x="2158" y="2072"/>
                  <a:pt x="2157" y="2071"/>
                </a:cubicBezTo>
                <a:cubicBezTo>
                  <a:pt x="2156" y="2071"/>
                  <a:pt x="2157" y="2070"/>
                  <a:pt x="2156" y="2070"/>
                </a:cubicBezTo>
                <a:cubicBezTo>
                  <a:pt x="2155" y="2069"/>
                  <a:pt x="2155" y="2070"/>
                  <a:pt x="2154" y="2070"/>
                </a:cubicBezTo>
                <a:cubicBezTo>
                  <a:pt x="2153" y="2069"/>
                  <a:pt x="2153" y="2068"/>
                  <a:pt x="2154" y="2068"/>
                </a:cubicBezTo>
                <a:cubicBezTo>
                  <a:pt x="2154" y="2067"/>
                  <a:pt x="2155" y="2068"/>
                  <a:pt x="2155" y="2067"/>
                </a:cubicBezTo>
                <a:cubicBezTo>
                  <a:pt x="2155" y="2066"/>
                  <a:pt x="2155" y="2066"/>
                  <a:pt x="2154" y="2065"/>
                </a:cubicBezTo>
                <a:cubicBezTo>
                  <a:pt x="2154" y="2064"/>
                  <a:pt x="2155" y="2063"/>
                  <a:pt x="2154" y="2063"/>
                </a:cubicBezTo>
                <a:cubicBezTo>
                  <a:pt x="2154" y="2062"/>
                  <a:pt x="2153" y="2063"/>
                  <a:pt x="2152" y="2062"/>
                </a:cubicBezTo>
                <a:cubicBezTo>
                  <a:pt x="2152" y="2062"/>
                  <a:pt x="2151" y="2062"/>
                  <a:pt x="2150" y="2062"/>
                </a:cubicBezTo>
                <a:cubicBezTo>
                  <a:pt x="2150" y="2062"/>
                  <a:pt x="2150" y="2061"/>
                  <a:pt x="2149" y="2061"/>
                </a:cubicBezTo>
                <a:cubicBezTo>
                  <a:pt x="2149" y="2061"/>
                  <a:pt x="2148" y="2061"/>
                  <a:pt x="2147" y="2061"/>
                </a:cubicBezTo>
                <a:cubicBezTo>
                  <a:pt x="2147" y="2061"/>
                  <a:pt x="2146" y="2060"/>
                  <a:pt x="2145" y="2061"/>
                </a:cubicBezTo>
                <a:cubicBezTo>
                  <a:pt x="2145" y="2062"/>
                  <a:pt x="2146" y="2062"/>
                  <a:pt x="2147" y="2062"/>
                </a:cubicBezTo>
                <a:cubicBezTo>
                  <a:pt x="2147" y="2063"/>
                  <a:pt x="2148" y="2063"/>
                  <a:pt x="2148" y="2064"/>
                </a:cubicBezTo>
                <a:cubicBezTo>
                  <a:pt x="2148" y="2064"/>
                  <a:pt x="2149" y="2064"/>
                  <a:pt x="2149" y="2065"/>
                </a:cubicBezTo>
                <a:cubicBezTo>
                  <a:pt x="2150" y="2066"/>
                  <a:pt x="2148" y="2067"/>
                  <a:pt x="2150" y="2069"/>
                </a:cubicBezTo>
                <a:cubicBezTo>
                  <a:pt x="2150" y="2069"/>
                  <a:pt x="2150" y="2070"/>
                  <a:pt x="2150" y="2071"/>
                </a:cubicBezTo>
                <a:cubicBezTo>
                  <a:pt x="2151" y="2072"/>
                  <a:pt x="2151" y="2072"/>
                  <a:pt x="2152" y="2073"/>
                </a:cubicBezTo>
                <a:cubicBezTo>
                  <a:pt x="2152" y="2073"/>
                  <a:pt x="2153" y="2074"/>
                  <a:pt x="2153" y="2073"/>
                </a:cubicBezTo>
                <a:cubicBezTo>
                  <a:pt x="2154" y="2073"/>
                  <a:pt x="2153" y="2072"/>
                  <a:pt x="2154" y="2071"/>
                </a:cubicBezTo>
                <a:cubicBezTo>
                  <a:pt x="2154" y="2070"/>
                  <a:pt x="2155" y="2071"/>
                  <a:pt x="2155" y="2072"/>
                </a:cubicBezTo>
                <a:cubicBezTo>
                  <a:pt x="2155" y="2072"/>
                  <a:pt x="2155" y="2072"/>
                  <a:pt x="2155" y="2073"/>
                </a:cubicBezTo>
                <a:cubicBezTo>
                  <a:pt x="2155" y="2073"/>
                  <a:pt x="2155" y="2073"/>
                  <a:pt x="2155" y="2074"/>
                </a:cubicBezTo>
                <a:cubicBezTo>
                  <a:pt x="2154" y="2074"/>
                  <a:pt x="2154" y="2074"/>
                  <a:pt x="2153" y="2074"/>
                </a:cubicBezTo>
                <a:cubicBezTo>
                  <a:pt x="2153" y="2075"/>
                  <a:pt x="2153" y="2076"/>
                  <a:pt x="2152" y="2075"/>
                </a:cubicBezTo>
                <a:cubicBezTo>
                  <a:pt x="2152" y="2075"/>
                  <a:pt x="2152" y="2074"/>
                  <a:pt x="2151" y="2074"/>
                </a:cubicBezTo>
                <a:cubicBezTo>
                  <a:pt x="2151" y="2073"/>
                  <a:pt x="2150" y="2073"/>
                  <a:pt x="2150" y="2073"/>
                </a:cubicBezTo>
                <a:cubicBezTo>
                  <a:pt x="2149" y="2072"/>
                  <a:pt x="2150" y="2072"/>
                  <a:pt x="2150" y="2071"/>
                </a:cubicBezTo>
                <a:cubicBezTo>
                  <a:pt x="2149" y="2070"/>
                  <a:pt x="2149" y="2070"/>
                  <a:pt x="2149" y="2069"/>
                </a:cubicBezTo>
                <a:cubicBezTo>
                  <a:pt x="2148" y="2069"/>
                  <a:pt x="2148" y="2068"/>
                  <a:pt x="2148" y="2067"/>
                </a:cubicBezTo>
                <a:cubicBezTo>
                  <a:pt x="2148" y="2067"/>
                  <a:pt x="2148" y="2066"/>
                  <a:pt x="2147" y="2066"/>
                </a:cubicBezTo>
                <a:cubicBezTo>
                  <a:pt x="2146" y="2065"/>
                  <a:pt x="2146" y="2065"/>
                  <a:pt x="2146" y="2064"/>
                </a:cubicBezTo>
                <a:cubicBezTo>
                  <a:pt x="2145" y="2064"/>
                  <a:pt x="2145" y="2063"/>
                  <a:pt x="2144" y="2063"/>
                </a:cubicBezTo>
                <a:cubicBezTo>
                  <a:pt x="2144" y="2063"/>
                  <a:pt x="2143" y="2063"/>
                  <a:pt x="2143" y="2062"/>
                </a:cubicBezTo>
                <a:cubicBezTo>
                  <a:pt x="2142" y="2062"/>
                  <a:pt x="2143" y="2061"/>
                  <a:pt x="2142" y="2061"/>
                </a:cubicBezTo>
                <a:cubicBezTo>
                  <a:pt x="2142" y="2060"/>
                  <a:pt x="2142" y="2061"/>
                  <a:pt x="2141" y="2060"/>
                </a:cubicBezTo>
                <a:cubicBezTo>
                  <a:pt x="2141" y="2060"/>
                  <a:pt x="2141" y="2060"/>
                  <a:pt x="2140" y="2060"/>
                </a:cubicBezTo>
                <a:cubicBezTo>
                  <a:pt x="2140" y="2059"/>
                  <a:pt x="2139" y="2060"/>
                  <a:pt x="2138" y="2060"/>
                </a:cubicBezTo>
                <a:cubicBezTo>
                  <a:pt x="2138" y="2059"/>
                  <a:pt x="2137" y="2059"/>
                  <a:pt x="2138" y="2058"/>
                </a:cubicBezTo>
                <a:cubicBezTo>
                  <a:pt x="2138" y="2057"/>
                  <a:pt x="2139" y="2057"/>
                  <a:pt x="2139" y="2057"/>
                </a:cubicBezTo>
                <a:cubicBezTo>
                  <a:pt x="2140" y="2056"/>
                  <a:pt x="2140" y="2055"/>
                  <a:pt x="2140" y="2055"/>
                </a:cubicBezTo>
                <a:cubicBezTo>
                  <a:pt x="2140" y="2055"/>
                  <a:pt x="2142" y="2054"/>
                  <a:pt x="2142" y="2054"/>
                </a:cubicBezTo>
                <a:cubicBezTo>
                  <a:pt x="2141" y="2053"/>
                  <a:pt x="2141" y="2053"/>
                  <a:pt x="2141" y="2053"/>
                </a:cubicBezTo>
                <a:cubicBezTo>
                  <a:pt x="2140" y="2053"/>
                  <a:pt x="2140" y="2053"/>
                  <a:pt x="2140" y="2052"/>
                </a:cubicBezTo>
                <a:cubicBezTo>
                  <a:pt x="2140" y="2051"/>
                  <a:pt x="2140" y="2051"/>
                  <a:pt x="2139" y="2051"/>
                </a:cubicBezTo>
                <a:cubicBezTo>
                  <a:pt x="2138" y="2050"/>
                  <a:pt x="2138" y="2050"/>
                  <a:pt x="2137" y="2051"/>
                </a:cubicBezTo>
                <a:cubicBezTo>
                  <a:pt x="2137" y="2051"/>
                  <a:pt x="2136" y="2051"/>
                  <a:pt x="2136" y="2051"/>
                </a:cubicBezTo>
                <a:cubicBezTo>
                  <a:pt x="2135" y="2051"/>
                  <a:pt x="2135" y="2051"/>
                  <a:pt x="2134" y="2051"/>
                </a:cubicBezTo>
                <a:cubicBezTo>
                  <a:pt x="2133" y="2052"/>
                  <a:pt x="2134" y="2053"/>
                  <a:pt x="2133" y="2054"/>
                </a:cubicBezTo>
                <a:cubicBezTo>
                  <a:pt x="2133" y="2054"/>
                  <a:pt x="2133" y="2054"/>
                  <a:pt x="2133" y="2055"/>
                </a:cubicBezTo>
                <a:cubicBezTo>
                  <a:pt x="2133" y="2055"/>
                  <a:pt x="2133" y="2055"/>
                  <a:pt x="2134" y="2056"/>
                </a:cubicBezTo>
                <a:cubicBezTo>
                  <a:pt x="2134" y="2056"/>
                  <a:pt x="2134" y="2057"/>
                  <a:pt x="2134" y="2057"/>
                </a:cubicBezTo>
                <a:cubicBezTo>
                  <a:pt x="2134" y="2058"/>
                  <a:pt x="2134" y="2058"/>
                  <a:pt x="2134" y="2059"/>
                </a:cubicBezTo>
                <a:cubicBezTo>
                  <a:pt x="2133" y="2059"/>
                  <a:pt x="2133" y="2058"/>
                  <a:pt x="2133" y="2057"/>
                </a:cubicBezTo>
                <a:cubicBezTo>
                  <a:pt x="2133" y="2056"/>
                  <a:pt x="2132" y="2056"/>
                  <a:pt x="2132" y="2056"/>
                </a:cubicBezTo>
                <a:cubicBezTo>
                  <a:pt x="2131" y="2054"/>
                  <a:pt x="2131" y="2053"/>
                  <a:pt x="2130" y="2052"/>
                </a:cubicBezTo>
                <a:cubicBezTo>
                  <a:pt x="2129" y="2052"/>
                  <a:pt x="2129" y="2052"/>
                  <a:pt x="2129" y="2051"/>
                </a:cubicBezTo>
                <a:cubicBezTo>
                  <a:pt x="2128" y="2051"/>
                  <a:pt x="2128" y="2050"/>
                  <a:pt x="2128" y="2050"/>
                </a:cubicBezTo>
                <a:cubicBezTo>
                  <a:pt x="2127" y="2049"/>
                  <a:pt x="2126" y="2050"/>
                  <a:pt x="2125" y="2049"/>
                </a:cubicBezTo>
                <a:cubicBezTo>
                  <a:pt x="2125" y="2049"/>
                  <a:pt x="2121" y="2048"/>
                  <a:pt x="2121" y="2049"/>
                </a:cubicBezTo>
                <a:cubicBezTo>
                  <a:pt x="2121" y="2050"/>
                  <a:pt x="2122" y="2049"/>
                  <a:pt x="2122" y="2050"/>
                </a:cubicBezTo>
                <a:cubicBezTo>
                  <a:pt x="2122" y="2050"/>
                  <a:pt x="2122" y="2050"/>
                  <a:pt x="2122" y="2051"/>
                </a:cubicBezTo>
                <a:cubicBezTo>
                  <a:pt x="2122" y="2051"/>
                  <a:pt x="2122" y="2051"/>
                  <a:pt x="2122" y="2051"/>
                </a:cubicBezTo>
                <a:cubicBezTo>
                  <a:pt x="2122" y="2052"/>
                  <a:pt x="2122" y="2052"/>
                  <a:pt x="2122" y="2052"/>
                </a:cubicBezTo>
                <a:cubicBezTo>
                  <a:pt x="2122" y="2053"/>
                  <a:pt x="2121" y="2052"/>
                  <a:pt x="2121" y="2051"/>
                </a:cubicBezTo>
                <a:cubicBezTo>
                  <a:pt x="2120" y="2051"/>
                  <a:pt x="2120" y="2051"/>
                  <a:pt x="2119" y="2051"/>
                </a:cubicBezTo>
                <a:cubicBezTo>
                  <a:pt x="2118" y="2051"/>
                  <a:pt x="2118" y="2050"/>
                  <a:pt x="2118" y="2050"/>
                </a:cubicBezTo>
                <a:cubicBezTo>
                  <a:pt x="2117" y="2049"/>
                  <a:pt x="2117" y="2049"/>
                  <a:pt x="2116" y="2049"/>
                </a:cubicBezTo>
                <a:cubicBezTo>
                  <a:pt x="2115" y="2048"/>
                  <a:pt x="2114" y="2048"/>
                  <a:pt x="2113" y="2046"/>
                </a:cubicBezTo>
                <a:cubicBezTo>
                  <a:pt x="2113" y="2046"/>
                  <a:pt x="2113" y="2045"/>
                  <a:pt x="2113" y="2044"/>
                </a:cubicBezTo>
                <a:cubicBezTo>
                  <a:pt x="2113" y="2044"/>
                  <a:pt x="2113" y="2044"/>
                  <a:pt x="2112" y="2043"/>
                </a:cubicBezTo>
                <a:cubicBezTo>
                  <a:pt x="2112" y="2043"/>
                  <a:pt x="2112" y="2042"/>
                  <a:pt x="2111" y="2042"/>
                </a:cubicBezTo>
                <a:cubicBezTo>
                  <a:pt x="2111" y="2041"/>
                  <a:pt x="2110" y="2041"/>
                  <a:pt x="2110" y="2041"/>
                </a:cubicBezTo>
                <a:cubicBezTo>
                  <a:pt x="2109" y="2041"/>
                  <a:pt x="2109" y="2041"/>
                  <a:pt x="2108" y="2041"/>
                </a:cubicBezTo>
                <a:cubicBezTo>
                  <a:pt x="2107" y="2041"/>
                  <a:pt x="2107" y="2042"/>
                  <a:pt x="2106" y="2041"/>
                </a:cubicBezTo>
                <a:cubicBezTo>
                  <a:pt x="2106" y="2041"/>
                  <a:pt x="2106" y="2040"/>
                  <a:pt x="2106" y="2040"/>
                </a:cubicBezTo>
                <a:cubicBezTo>
                  <a:pt x="2106" y="2039"/>
                  <a:pt x="2106" y="2039"/>
                  <a:pt x="2106" y="2038"/>
                </a:cubicBezTo>
                <a:cubicBezTo>
                  <a:pt x="2105" y="2037"/>
                  <a:pt x="2105" y="2036"/>
                  <a:pt x="2105" y="2035"/>
                </a:cubicBezTo>
                <a:cubicBezTo>
                  <a:pt x="2104" y="2034"/>
                  <a:pt x="2102" y="2033"/>
                  <a:pt x="2101" y="2033"/>
                </a:cubicBezTo>
                <a:cubicBezTo>
                  <a:pt x="2100" y="2032"/>
                  <a:pt x="2099" y="2031"/>
                  <a:pt x="2099" y="2030"/>
                </a:cubicBezTo>
                <a:cubicBezTo>
                  <a:pt x="2098" y="2028"/>
                  <a:pt x="2096" y="2028"/>
                  <a:pt x="2095" y="2026"/>
                </a:cubicBezTo>
                <a:cubicBezTo>
                  <a:pt x="2094" y="2025"/>
                  <a:pt x="2092" y="2024"/>
                  <a:pt x="2091" y="2023"/>
                </a:cubicBezTo>
                <a:cubicBezTo>
                  <a:pt x="2090" y="2022"/>
                  <a:pt x="2089" y="2022"/>
                  <a:pt x="2088" y="2022"/>
                </a:cubicBezTo>
                <a:cubicBezTo>
                  <a:pt x="2086" y="2021"/>
                  <a:pt x="2083" y="2020"/>
                  <a:pt x="2082" y="2018"/>
                </a:cubicBezTo>
                <a:cubicBezTo>
                  <a:pt x="2080" y="2017"/>
                  <a:pt x="2080" y="2016"/>
                  <a:pt x="2078" y="2014"/>
                </a:cubicBezTo>
                <a:cubicBezTo>
                  <a:pt x="2077" y="2013"/>
                  <a:pt x="2076" y="2013"/>
                  <a:pt x="2075" y="2013"/>
                </a:cubicBezTo>
                <a:cubicBezTo>
                  <a:pt x="2074" y="2012"/>
                  <a:pt x="2074" y="2012"/>
                  <a:pt x="2073" y="2012"/>
                </a:cubicBezTo>
                <a:cubicBezTo>
                  <a:pt x="2072" y="2011"/>
                  <a:pt x="2071" y="2012"/>
                  <a:pt x="2071" y="2011"/>
                </a:cubicBezTo>
                <a:cubicBezTo>
                  <a:pt x="2070" y="2009"/>
                  <a:pt x="2071" y="2009"/>
                  <a:pt x="2072" y="2009"/>
                </a:cubicBezTo>
                <a:cubicBezTo>
                  <a:pt x="2072" y="2007"/>
                  <a:pt x="2071" y="2007"/>
                  <a:pt x="2071" y="2006"/>
                </a:cubicBezTo>
                <a:cubicBezTo>
                  <a:pt x="2070" y="2006"/>
                  <a:pt x="2070" y="2005"/>
                  <a:pt x="2070" y="2005"/>
                </a:cubicBezTo>
                <a:cubicBezTo>
                  <a:pt x="2069" y="2004"/>
                  <a:pt x="2068" y="2004"/>
                  <a:pt x="2067" y="2003"/>
                </a:cubicBezTo>
                <a:cubicBezTo>
                  <a:pt x="2067" y="2003"/>
                  <a:pt x="2067" y="2003"/>
                  <a:pt x="2066" y="2002"/>
                </a:cubicBezTo>
                <a:cubicBezTo>
                  <a:pt x="2066" y="2002"/>
                  <a:pt x="2066" y="2001"/>
                  <a:pt x="2066" y="2001"/>
                </a:cubicBezTo>
                <a:cubicBezTo>
                  <a:pt x="2066" y="2001"/>
                  <a:pt x="2066" y="2001"/>
                  <a:pt x="2066" y="2001"/>
                </a:cubicBezTo>
                <a:cubicBezTo>
                  <a:pt x="2066" y="2000"/>
                  <a:pt x="2066" y="2000"/>
                  <a:pt x="2065" y="2000"/>
                </a:cubicBezTo>
                <a:cubicBezTo>
                  <a:pt x="2065" y="1999"/>
                  <a:pt x="2065" y="1998"/>
                  <a:pt x="2065" y="1997"/>
                </a:cubicBezTo>
                <a:cubicBezTo>
                  <a:pt x="2065" y="1996"/>
                  <a:pt x="2064" y="1995"/>
                  <a:pt x="2063" y="1994"/>
                </a:cubicBezTo>
                <a:cubicBezTo>
                  <a:pt x="2062" y="1993"/>
                  <a:pt x="2061" y="1992"/>
                  <a:pt x="2060" y="1992"/>
                </a:cubicBezTo>
                <a:cubicBezTo>
                  <a:pt x="2059" y="1991"/>
                  <a:pt x="2057" y="1988"/>
                  <a:pt x="2055" y="1988"/>
                </a:cubicBezTo>
                <a:cubicBezTo>
                  <a:pt x="2054" y="1988"/>
                  <a:pt x="2054" y="1989"/>
                  <a:pt x="2054" y="1989"/>
                </a:cubicBezTo>
                <a:cubicBezTo>
                  <a:pt x="2053" y="1990"/>
                  <a:pt x="2053" y="1990"/>
                  <a:pt x="2052" y="1990"/>
                </a:cubicBezTo>
                <a:cubicBezTo>
                  <a:pt x="2051" y="1990"/>
                  <a:pt x="2051" y="1990"/>
                  <a:pt x="2050" y="1990"/>
                </a:cubicBezTo>
                <a:cubicBezTo>
                  <a:pt x="2049" y="1990"/>
                  <a:pt x="2049" y="1990"/>
                  <a:pt x="2049" y="1990"/>
                </a:cubicBezTo>
                <a:cubicBezTo>
                  <a:pt x="2048" y="1989"/>
                  <a:pt x="2048" y="1989"/>
                  <a:pt x="2048" y="1989"/>
                </a:cubicBezTo>
                <a:cubicBezTo>
                  <a:pt x="2047" y="1988"/>
                  <a:pt x="2047" y="1989"/>
                  <a:pt x="2046" y="1988"/>
                </a:cubicBezTo>
                <a:cubicBezTo>
                  <a:pt x="2045" y="1988"/>
                  <a:pt x="2044" y="1988"/>
                  <a:pt x="2043" y="1988"/>
                </a:cubicBezTo>
                <a:cubicBezTo>
                  <a:pt x="2042" y="1988"/>
                  <a:pt x="2042" y="1989"/>
                  <a:pt x="2041" y="1989"/>
                </a:cubicBezTo>
                <a:cubicBezTo>
                  <a:pt x="2039" y="1989"/>
                  <a:pt x="2038" y="1988"/>
                  <a:pt x="2036" y="1989"/>
                </a:cubicBezTo>
                <a:cubicBezTo>
                  <a:pt x="2035" y="1989"/>
                  <a:pt x="2034" y="1989"/>
                  <a:pt x="2033" y="1988"/>
                </a:cubicBezTo>
                <a:cubicBezTo>
                  <a:pt x="2032" y="1988"/>
                  <a:pt x="2032" y="1987"/>
                  <a:pt x="2031" y="1987"/>
                </a:cubicBezTo>
                <a:cubicBezTo>
                  <a:pt x="2031" y="1987"/>
                  <a:pt x="2030" y="1987"/>
                  <a:pt x="2030" y="1987"/>
                </a:cubicBezTo>
                <a:cubicBezTo>
                  <a:pt x="2029" y="1987"/>
                  <a:pt x="2028" y="1987"/>
                  <a:pt x="2027" y="1986"/>
                </a:cubicBezTo>
                <a:cubicBezTo>
                  <a:pt x="2026" y="1985"/>
                  <a:pt x="2026" y="1985"/>
                  <a:pt x="2025" y="1984"/>
                </a:cubicBezTo>
                <a:cubicBezTo>
                  <a:pt x="2024" y="1984"/>
                  <a:pt x="2023" y="1984"/>
                  <a:pt x="2023" y="1983"/>
                </a:cubicBezTo>
                <a:cubicBezTo>
                  <a:pt x="2022" y="1983"/>
                  <a:pt x="2022" y="1982"/>
                  <a:pt x="2021" y="1982"/>
                </a:cubicBezTo>
                <a:cubicBezTo>
                  <a:pt x="2020" y="1982"/>
                  <a:pt x="2019" y="1982"/>
                  <a:pt x="2018" y="1982"/>
                </a:cubicBezTo>
                <a:cubicBezTo>
                  <a:pt x="2017" y="1981"/>
                  <a:pt x="2016" y="1981"/>
                  <a:pt x="2015" y="1981"/>
                </a:cubicBezTo>
                <a:cubicBezTo>
                  <a:pt x="2014" y="1982"/>
                  <a:pt x="2014" y="1982"/>
                  <a:pt x="2014" y="1982"/>
                </a:cubicBezTo>
                <a:cubicBezTo>
                  <a:pt x="2013" y="1983"/>
                  <a:pt x="2013" y="1982"/>
                  <a:pt x="2012" y="1983"/>
                </a:cubicBezTo>
                <a:cubicBezTo>
                  <a:pt x="2012" y="1983"/>
                  <a:pt x="2012" y="1984"/>
                  <a:pt x="2011" y="1984"/>
                </a:cubicBezTo>
                <a:cubicBezTo>
                  <a:pt x="2011" y="1985"/>
                  <a:pt x="2012" y="1987"/>
                  <a:pt x="2013" y="1988"/>
                </a:cubicBezTo>
                <a:cubicBezTo>
                  <a:pt x="2014" y="1989"/>
                  <a:pt x="2014" y="1991"/>
                  <a:pt x="2015" y="1992"/>
                </a:cubicBezTo>
                <a:cubicBezTo>
                  <a:pt x="2016" y="1994"/>
                  <a:pt x="2017" y="1996"/>
                  <a:pt x="2018" y="1998"/>
                </a:cubicBezTo>
                <a:cubicBezTo>
                  <a:pt x="2019" y="2000"/>
                  <a:pt x="2021" y="2001"/>
                  <a:pt x="2023" y="2003"/>
                </a:cubicBezTo>
                <a:cubicBezTo>
                  <a:pt x="2024" y="2004"/>
                  <a:pt x="2025" y="2006"/>
                  <a:pt x="2026" y="2007"/>
                </a:cubicBezTo>
                <a:cubicBezTo>
                  <a:pt x="2029" y="2010"/>
                  <a:pt x="2031" y="2012"/>
                  <a:pt x="2033" y="2014"/>
                </a:cubicBezTo>
                <a:cubicBezTo>
                  <a:pt x="2034" y="2015"/>
                  <a:pt x="2035" y="2016"/>
                  <a:pt x="2036" y="2017"/>
                </a:cubicBezTo>
                <a:cubicBezTo>
                  <a:pt x="2038" y="2018"/>
                  <a:pt x="2039" y="2019"/>
                  <a:pt x="2040" y="2020"/>
                </a:cubicBezTo>
                <a:cubicBezTo>
                  <a:pt x="2041" y="2020"/>
                  <a:pt x="2043" y="2021"/>
                  <a:pt x="2044" y="2021"/>
                </a:cubicBezTo>
                <a:cubicBezTo>
                  <a:pt x="2045" y="2022"/>
                  <a:pt x="2046" y="2023"/>
                  <a:pt x="2047" y="2024"/>
                </a:cubicBezTo>
                <a:cubicBezTo>
                  <a:pt x="2048" y="2025"/>
                  <a:pt x="2049" y="2026"/>
                  <a:pt x="2050" y="2027"/>
                </a:cubicBezTo>
                <a:cubicBezTo>
                  <a:pt x="2052" y="2028"/>
                  <a:pt x="2053" y="2029"/>
                  <a:pt x="2054" y="2030"/>
                </a:cubicBezTo>
                <a:cubicBezTo>
                  <a:pt x="2055" y="2032"/>
                  <a:pt x="2056" y="2033"/>
                  <a:pt x="2057" y="2034"/>
                </a:cubicBezTo>
                <a:cubicBezTo>
                  <a:pt x="2058" y="2036"/>
                  <a:pt x="2059" y="2036"/>
                  <a:pt x="2059" y="2038"/>
                </a:cubicBezTo>
                <a:cubicBezTo>
                  <a:pt x="2060" y="2039"/>
                  <a:pt x="2060" y="2040"/>
                  <a:pt x="2059" y="2041"/>
                </a:cubicBezTo>
                <a:cubicBezTo>
                  <a:pt x="2059" y="2042"/>
                  <a:pt x="2059" y="2043"/>
                  <a:pt x="2060" y="2044"/>
                </a:cubicBezTo>
                <a:cubicBezTo>
                  <a:pt x="2060" y="2045"/>
                  <a:pt x="2060" y="2045"/>
                  <a:pt x="2061" y="2046"/>
                </a:cubicBezTo>
                <a:cubicBezTo>
                  <a:pt x="2061" y="2046"/>
                  <a:pt x="2061" y="2047"/>
                  <a:pt x="2061" y="2048"/>
                </a:cubicBezTo>
                <a:cubicBezTo>
                  <a:pt x="2063" y="2049"/>
                  <a:pt x="2065" y="2048"/>
                  <a:pt x="2067" y="2049"/>
                </a:cubicBezTo>
                <a:cubicBezTo>
                  <a:pt x="2068" y="2049"/>
                  <a:pt x="2069" y="2051"/>
                  <a:pt x="2070" y="2051"/>
                </a:cubicBezTo>
                <a:cubicBezTo>
                  <a:pt x="2072" y="2052"/>
                  <a:pt x="2073" y="2052"/>
                  <a:pt x="2074" y="2053"/>
                </a:cubicBezTo>
                <a:cubicBezTo>
                  <a:pt x="2075" y="2054"/>
                  <a:pt x="2076" y="2055"/>
                  <a:pt x="2077" y="2056"/>
                </a:cubicBezTo>
                <a:cubicBezTo>
                  <a:pt x="2078" y="2056"/>
                  <a:pt x="2080" y="2057"/>
                  <a:pt x="2081" y="2058"/>
                </a:cubicBezTo>
                <a:cubicBezTo>
                  <a:pt x="2082" y="2059"/>
                  <a:pt x="2081" y="2060"/>
                  <a:pt x="2082" y="2061"/>
                </a:cubicBezTo>
                <a:cubicBezTo>
                  <a:pt x="2082" y="2063"/>
                  <a:pt x="2082" y="2064"/>
                  <a:pt x="2083" y="2066"/>
                </a:cubicBezTo>
                <a:cubicBezTo>
                  <a:pt x="2084" y="2069"/>
                  <a:pt x="2085" y="2072"/>
                  <a:pt x="2085" y="2075"/>
                </a:cubicBezTo>
                <a:cubicBezTo>
                  <a:pt x="2085" y="2076"/>
                  <a:pt x="2086" y="2078"/>
                  <a:pt x="2086" y="2079"/>
                </a:cubicBezTo>
                <a:cubicBezTo>
                  <a:pt x="2087" y="2080"/>
                  <a:pt x="2087" y="2082"/>
                  <a:pt x="2088" y="2083"/>
                </a:cubicBezTo>
                <a:cubicBezTo>
                  <a:pt x="2088" y="2084"/>
                  <a:pt x="2088" y="2084"/>
                  <a:pt x="2088" y="2085"/>
                </a:cubicBezTo>
                <a:cubicBezTo>
                  <a:pt x="2089" y="2086"/>
                  <a:pt x="2088" y="2086"/>
                  <a:pt x="2089" y="2087"/>
                </a:cubicBezTo>
                <a:cubicBezTo>
                  <a:pt x="2090" y="2088"/>
                  <a:pt x="2091" y="2088"/>
                  <a:pt x="2092" y="2088"/>
                </a:cubicBezTo>
                <a:cubicBezTo>
                  <a:pt x="2093" y="2088"/>
                  <a:pt x="2094" y="2089"/>
                  <a:pt x="2095" y="2089"/>
                </a:cubicBezTo>
                <a:cubicBezTo>
                  <a:pt x="2096" y="2090"/>
                  <a:pt x="2097" y="2090"/>
                  <a:pt x="2098" y="2091"/>
                </a:cubicBezTo>
                <a:cubicBezTo>
                  <a:pt x="2099" y="2092"/>
                  <a:pt x="2099" y="2093"/>
                  <a:pt x="2100" y="2094"/>
                </a:cubicBezTo>
                <a:cubicBezTo>
                  <a:pt x="2101" y="2095"/>
                  <a:pt x="2101" y="2095"/>
                  <a:pt x="2102" y="2096"/>
                </a:cubicBezTo>
                <a:cubicBezTo>
                  <a:pt x="2102" y="2097"/>
                  <a:pt x="2103" y="2098"/>
                  <a:pt x="2104" y="2099"/>
                </a:cubicBezTo>
                <a:cubicBezTo>
                  <a:pt x="2105" y="2101"/>
                  <a:pt x="2106" y="2101"/>
                  <a:pt x="2107" y="2103"/>
                </a:cubicBezTo>
                <a:cubicBezTo>
                  <a:pt x="2108" y="2104"/>
                  <a:pt x="2108" y="2105"/>
                  <a:pt x="2109" y="2105"/>
                </a:cubicBezTo>
                <a:cubicBezTo>
                  <a:pt x="2110" y="2106"/>
                  <a:pt x="2111" y="2108"/>
                  <a:pt x="2112" y="2109"/>
                </a:cubicBezTo>
                <a:cubicBezTo>
                  <a:pt x="2113" y="2110"/>
                  <a:pt x="2113" y="2112"/>
                  <a:pt x="2113" y="2113"/>
                </a:cubicBezTo>
                <a:cubicBezTo>
                  <a:pt x="2113" y="2115"/>
                  <a:pt x="2113" y="2116"/>
                  <a:pt x="2114" y="2117"/>
                </a:cubicBezTo>
                <a:cubicBezTo>
                  <a:pt x="2115" y="2119"/>
                  <a:pt x="2116" y="2120"/>
                  <a:pt x="2117" y="2121"/>
                </a:cubicBezTo>
                <a:cubicBezTo>
                  <a:pt x="2118" y="2124"/>
                  <a:pt x="2121" y="2126"/>
                  <a:pt x="2122" y="2129"/>
                </a:cubicBezTo>
                <a:cubicBezTo>
                  <a:pt x="2124" y="2132"/>
                  <a:pt x="2124" y="2135"/>
                  <a:pt x="2125" y="2138"/>
                </a:cubicBezTo>
                <a:cubicBezTo>
                  <a:pt x="2127" y="2144"/>
                  <a:pt x="2130" y="2148"/>
                  <a:pt x="2135" y="2153"/>
                </a:cubicBezTo>
                <a:cubicBezTo>
                  <a:pt x="2224" y="2153"/>
                  <a:pt x="2224" y="2153"/>
                  <a:pt x="2224" y="2153"/>
                </a:cubicBezTo>
                <a:cubicBezTo>
                  <a:pt x="2224" y="2153"/>
                  <a:pt x="2224" y="2153"/>
                  <a:pt x="2224" y="2153"/>
                </a:cubicBezTo>
                <a:cubicBezTo>
                  <a:pt x="2224" y="2152"/>
                  <a:pt x="2224" y="2151"/>
                  <a:pt x="2224" y="2150"/>
                </a:cubicBezTo>
                <a:close/>
                <a:moveTo>
                  <a:pt x="2114" y="2150"/>
                </a:moveTo>
                <a:cubicBezTo>
                  <a:pt x="2113" y="2150"/>
                  <a:pt x="2113" y="2149"/>
                  <a:pt x="2112" y="2149"/>
                </a:cubicBezTo>
                <a:cubicBezTo>
                  <a:pt x="2112" y="2148"/>
                  <a:pt x="2111" y="2148"/>
                  <a:pt x="2111" y="2147"/>
                </a:cubicBezTo>
                <a:cubicBezTo>
                  <a:pt x="2110" y="2147"/>
                  <a:pt x="2110" y="2147"/>
                  <a:pt x="2110" y="2146"/>
                </a:cubicBezTo>
                <a:cubicBezTo>
                  <a:pt x="2109" y="2145"/>
                  <a:pt x="2109" y="2144"/>
                  <a:pt x="2109" y="2143"/>
                </a:cubicBezTo>
                <a:cubicBezTo>
                  <a:pt x="2109" y="2143"/>
                  <a:pt x="2108" y="2142"/>
                  <a:pt x="2107" y="2142"/>
                </a:cubicBezTo>
                <a:cubicBezTo>
                  <a:pt x="2106" y="2140"/>
                  <a:pt x="2106" y="2143"/>
                  <a:pt x="2106" y="2144"/>
                </a:cubicBezTo>
                <a:cubicBezTo>
                  <a:pt x="2106" y="2145"/>
                  <a:pt x="2106" y="2147"/>
                  <a:pt x="2107" y="2148"/>
                </a:cubicBezTo>
                <a:cubicBezTo>
                  <a:pt x="2108" y="2149"/>
                  <a:pt x="2108" y="2147"/>
                  <a:pt x="2110" y="2148"/>
                </a:cubicBezTo>
                <a:cubicBezTo>
                  <a:pt x="2111" y="2148"/>
                  <a:pt x="2112" y="2150"/>
                  <a:pt x="2112" y="2152"/>
                </a:cubicBezTo>
                <a:cubicBezTo>
                  <a:pt x="2112" y="2152"/>
                  <a:pt x="2112" y="2152"/>
                  <a:pt x="2112" y="2153"/>
                </a:cubicBezTo>
                <a:cubicBezTo>
                  <a:pt x="2115" y="2153"/>
                  <a:pt x="2115" y="2153"/>
                  <a:pt x="2115" y="2153"/>
                </a:cubicBezTo>
                <a:cubicBezTo>
                  <a:pt x="2115" y="2152"/>
                  <a:pt x="2115" y="2151"/>
                  <a:pt x="2114" y="2150"/>
                </a:cubicBezTo>
                <a:close/>
                <a:moveTo>
                  <a:pt x="2267" y="2146"/>
                </a:moveTo>
                <a:cubicBezTo>
                  <a:pt x="2267" y="2146"/>
                  <a:pt x="2267" y="2145"/>
                  <a:pt x="2266" y="2145"/>
                </a:cubicBezTo>
                <a:cubicBezTo>
                  <a:pt x="2265" y="2144"/>
                  <a:pt x="2263" y="2144"/>
                  <a:pt x="2262" y="2143"/>
                </a:cubicBezTo>
                <a:cubicBezTo>
                  <a:pt x="2261" y="2142"/>
                  <a:pt x="2259" y="2141"/>
                  <a:pt x="2258" y="2142"/>
                </a:cubicBezTo>
                <a:cubicBezTo>
                  <a:pt x="2257" y="2143"/>
                  <a:pt x="2257" y="2145"/>
                  <a:pt x="2257" y="2146"/>
                </a:cubicBezTo>
                <a:cubicBezTo>
                  <a:pt x="2256" y="2146"/>
                  <a:pt x="2256" y="2147"/>
                  <a:pt x="2255" y="2147"/>
                </a:cubicBezTo>
                <a:cubicBezTo>
                  <a:pt x="2254" y="2148"/>
                  <a:pt x="2253" y="2148"/>
                  <a:pt x="2253" y="2149"/>
                </a:cubicBezTo>
                <a:cubicBezTo>
                  <a:pt x="2254" y="2150"/>
                  <a:pt x="2255" y="2151"/>
                  <a:pt x="2255" y="2151"/>
                </a:cubicBezTo>
                <a:cubicBezTo>
                  <a:pt x="2255" y="2152"/>
                  <a:pt x="2255" y="2152"/>
                  <a:pt x="2255" y="2153"/>
                </a:cubicBezTo>
                <a:cubicBezTo>
                  <a:pt x="2267" y="2153"/>
                  <a:pt x="2267" y="2153"/>
                  <a:pt x="2267" y="2153"/>
                </a:cubicBezTo>
                <a:cubicBezTo>
                  <a:pt x="2267" y="2153"/>
                  <a:pt x="2267" y="2153"/>
                  <a:pt x="2267" y="2152"/>
                </a:cubicBezTo>
                <a:cubicBezTo>
                  <a:pt x="2268" y="2151"/>
                  <a:pt x="2270" y="2150"/>
                  <a:pt x="2268" y="2148"/>
                </a:cubicBezTo>
                <a:cubicBezTo>
                  <a:pt x="2268" y="2147"/>
                  <a:pt x="2268" y="2147"/>
                  <a:pt x="2267" y="2146"/>
                </a:cubicBezTo>
                <a:close/>
                <a:moveTo>
                  <a:pt x="2240" y="2150"/>
                </a:moveTo>
                <a:cubicBezTo>
                  <a:pt x="2240" y="2149"/>
                  <a:pt x="2239" y="2149"/>
                  <a:pt x="2239" y="2150"/>
                </a:cubicBezTo>
                <a:cubicBezTo>
                  <a:pt x="2238" y="2150"/>
                  <a:pt x="2238" y="2151"/>
                  <a:pt x="2237" y="2151"/>
                </a:cubicBezTo>
                <a:cubicBezTo>
                  <a:pt x="2236" y="2151"/>
                  <a:pt x="2236" y="2150"/>
                  <a:pt x="2236" y="2150"/>
                </a:cubicBezTo>
                <a:cubicBezTo>
                  <a:pt x="2236" y="2149"/>
                  <a:pt x="2236" y="2148"/>
                  <a:pt x="2236" y="2147"/>
                </a:cubicBezTo>
                <a:cubicBezTo>
                  <a:pt x="2237" y="2147"/>
                  <a:pt x="2237" y="2147"/>
                  <a:pt x="2238" y="2146"/>
                </a:cubicBezTo>
                <a:cubicBezTo>
                  <a:pt x="2238" y="2146"/>
                  <a:pt x="2238" y="2145"/>
                  <a:pt x="2239" y="2145"/>
                </a:cubicBezTo>
                <a:cubicBezTo>
                  <a:pt x="2239" y="2144"/>
                  <a:pt x="2240" y="2144"/>
                  <a:pt x="2241" y="2144"/>
                </a:cubicBezTo>
                <a:cubicBezTo>
                  <a:pt x="2242" y="2142"/>
                  <a:pt x="2238" y="2142"/>
                  <a:pt x="2238" y="2142"/>
                </a:cubicBezTo>
                <a:cubicBezTo>
                  <a:pt x="2236" y="2142"/>
                  <a:pt x="2235" y="2142"/>
                  <a:pt x="2233" y="2142"/>
                </a:cubicBezTo>
                <a:cubicBezTo>
                  <a:pt x="2232" y="2142"/>
                  <a:pt x="2231" y="2141"/>
                  <a:pt x="2230" y="2140"/>
                </a:cubicBezTo>
                <a:cubicBezTo>
                  <a:pt x="2229" y="2139"/>
                  <a:pt x="2229" y="2137"/>
                  <a:pt x="2228" y="2136"/>
                </a:cubicBezTo>
                <a:cubicBezTo>
                  <a:pt x="2228" y="2134"/>
                  <a:pt x="2228" y="2133"/>
                  <a:pt x="2227" y="2131"/>
                </a:cubicBezTo>
                <a:cubicBezTo>
                  <a:pt x="2226" y="2130"/>
                  <a:pt x="2226" y="2129"/>
                  <a:pt x="2226" y="2127"/>
                </a:cubicBezTo>
                <a:cubicBezTo>
                  <a:pt x="2226" y="2126"/>
                  <a:pt x="2226" y="2126"/>
                  <a:pt x="2226" y="2125"/>
                </a:cubicBezTo>
                <a:cubicBezTo>
                  <a:pt x="2225" y="2124"/>
                  <a:pt x="2225" y="2124"/>
                  <a:pt x="2224" y="2123"/>
                </a:cubicBezTo>
                <a:cubicBezTo>
                  <a:pt x="2224" y="2122"/>
                  <a:pt x="2222" y="2121"/>
                  <a:pt x="2221" y="2122"/>
                </a:cubicBezTo>
                <a:cubicBezTo>
                  <a:pt x="2220" y="2122"/>
                  <a:pt x="2220" y="2123"/>
                  <a:pt x="2219" y="2123"/>
                </a:cubicBezTo>
                <a:cubicBezTo>
                  <a:pt x="2219" y="2123"/>
                  <a:pt x="2218" y="2122"/>
                  <a:pt x="2217" y="2123"/>
                </a:cubicBezTo>
                <a:cubicBezTo>
                  <a:pt x="2217" y="2124"/>
                  <a:pt x="2221" y="2124"/>
                  <a:pt x="2219" y="2125"/>
                </a:cubicBezTo>
                <a:cubicBezTo>
                  <a:pt x="2218" y="2126"/>
                  <a:pt x="2217" y="2123"/>
                  <a:pt x="2216" y="2123"/>
                </a:cubicBezTo>
                <a:cubicBezTo>
                  <a:pt x="2215" y="2122"/>
                  <a:pt x="2214" y="2123"/>
                  <a:pt x="2213" y="2124"/>
                </a:cubicBezTo>
                <a:cubicBezTo>
                  <a:pt x="2212" y="2124"/>
                  <a:pt x="2212" y="2124"/>
                  <a:pt x="2211" y="2125"/>
                </a:cubicBezTo>
                <a:cubicBezTo>
                  <a:pt x="2210" y="2125"/>
                  <a:pt x="2210" y="2126"/>
                  <a:pt x="2211" y="2127"/>
                </a:cubicBezTo>
                <a:cubicBezTo>
                  <a:pt x="2211" y="2127"/>
                  <a:pt x="2212" y="2127"/>
                  <a:pt x="2212" y="2128"/>
                </a:cubicBezTo>
                <a:cubicBezTo>
                  <a:pt x="2212" y="2128"/>
                  <a:pt x="2211" y="2129"/>
                  <a:pt x="2211" y="2129"/>
                </a:cubicBezTo>
                <a:cubicBezTo>
                  <a:pt x="2209" y="2130"/>
                  <a:pt x="2208" y="2130"/>
                  <a:pt x="2207" y="2132"/>
                </a:cubicBezTo>
                <a:cubicBezTo>
                  <a:pt x="2206" y="2134"/>
                  <a:pt x="2208" y="2133"/>
                  <a:pt x="2210" y="2134"/>
                </a:cubicBezTo>
                <a:cubicBezTo>
                  <a:pt x="2211" y="2134"/>
                  <a:pt x="2211" y="2134"/>
                  <a:pt x="2213" y="2134"/>
                </a:cubicBezTo>
                <a:cubicBezTo>
                  <a:pt x="2213" y="2134"/>
                  <a:pt x="2214" y="2133"/>
                  <a:pt x="2214" y="2133"/>
                </a:cubicBezTo>
                <a:cubicBezTo>
                  <a:pt x="2215" y="2133"/>
                  <a:pt x="2215" y="2134"/>
                  <a:pt x="2216" y="2134"/>
                </a:cubicBezTo>
                <a:cubicBezTo>
                  <a:pt x="2217" y="2134"/>
                  <a:pt x="2218" y="2133"/>
                  <a:pt x="2219" y="2134"/>
                </a:cubicBezTo>
                <a:cubicBezTo>
                  <a:pt x="2220" y="2135"/>
                  <a:pt x="2219" y="2137"/>
                  <a:pt x="2220" y="2138"/>
                </a:cubicBezTo>
                <a:cubicBezTo>
                  <a:pt x="2221" y="2139"/>
                  <a:pt x="2221" y="2140"/>
                  <a:pt x="2222" y="2141"/>
                </a:cubicBezTo>
                <a:cubicBezTo>
                  <a:pt x="2223" y="2142"/>
                  <a:pt x="2223" y="2143"/>
                  <a:pt x="2223" y="2145"/>
                </a:cubicBezTo>
                <a:cubicBezTo>
                  <a:pt x="2223" y="2146"/>
                  <a:pt x="2224" y="2148"/>
                  <a:pt x="2225" y="2148"/>
                </a:cubicBezTo>
                <a:cubicBezTo>
                  <a:pt x="2227" y="2149"/>
                  <a:pt x="2228" y="2149"/>
                  <a:pt x="2229" y="2150"/>
                </a:cubicBezTo>
                <a:cubicBezTo>
                  <a:pt x="2230" y="2151"/>
                  <a:pt x="2230" y="2152"/>
                  <a:pt x="2232" y="2152"/>
                </a:cubicBezTo>
                <a:cubicBezTo>
                  <a:pt x="2233" y="2152"/>
                  <a:pt x="2234" y="2152"/>
                  <a:pt x="2235" y="2153"/>
                </a:cubicBezTo>
                <a:cubicBezTo>
                  <a:pt x="2239" y="2153"/>
                  <a:pt x="2239" y="2153"/>
                  <a:pt x="2239" y="2153"/>
                </a:cubicBezTo>
                <a:cubicBezTo>
                  <a:pt x="2239" y="2152"/>
                  <a:pt x="2239" y="2152"/>
                  <a:pt x="2240" y="2152"/>
                </a:cubicBezTo>
                <a:cubicBezTo>
                  <a:pt x="2241" y="2151"/>
                  <a:pt x="2241" y="2152"/>
                  <a:pt x="2241" y="2151"/>
                </a:cubicBezTo>
                <a:cubicBezTo>
                  <a:pt x="2241" y="2150"/>
                  <a:pt x="2241" y="2150"/>
                  <a:pt x="2240" y="2150"/>
                </a:cubicBezTo>
                <a:close/>
                <a:moveTo>
                  <a:pt x="50" y="901"/>
                </a:moveTo>
                <a:cubicBezTo>
                  <a:pt x="49" y="900"/>
                  <a:pt x="50" y="898"/>
                  <a:pt x="48" y="899"/>
                </a:cubicBezTo>
                <a:cubicBezTo>
                  <a:pt x="48" y="900"/>
                  <a:pt x="48" y="900"/>
                  <a:pt x="47" y="901"/>
                </a:cubicBezTo>
                <a:cubicBezTo>
                  <a:pt x="47" y="901"/>
                  <a:pt x="46" y="901"/>
                  <a:pt x="46" y="902"/>
                </a:cubicBezTo>
                <a:cubicBezTo>
                  <a:pt x="45" y="902"/>
                  <a:pt x="45" y="903"/>
                  <a:pt x="45" y="903"/>
                </a:cubicBezTo>
                <a:cubicBezTo>
                  <a:pt x="44" y="904"/>
                  <a:pt x="44" y="904"/>
                  <a:pt x="43" y="904"/>
                </a:cubicBezTo>
                <a:cubicBezTo>
                  <a:pt x="42" y="905"/>
                  <a:pt x="41" y="907"/>
                  <a:pt x="42" y="908"/>
                </a:cubicBezTo>
                <a:cubicBezTo>
                  <a:pt x="42" y="909"/>
                  <a:pt x="44" y="909"/>
                  <a:pt x="45" y="908"/>
                </a:cubicBezTo>
                <a:cubicBezTo>
                  <a:pt x="46" y="908"/>
                  <a:pt x="46" y="907"/>
                  <a:pt x="47" y="906"/>
                </a:cubicBezTo>
                <a:cubicBezTo>
                  <a:pt x="47" y="906"/>
                  <a:pt x="48" y="906"/>
                  <a:pt x="48" y="905"/>
                </a:cubicBezTo>
                <a:cubicBezTo>
                  <a:pt x="49" y="905"/>
                  <a:pt x="49" y="905"/>
                  <a:pt x="49" y="904"/>
                </a:cubicBezTo>
                <a:cubicBezTo>
                  <a:pt x="50" y="903"/>
                  <a:pt x="51" y="903"/>
                  <a:pt x="51" y="902"/>
                </a:cubicBezTo>
                <a:cubicBezTo>
                  <a:pt x="50" y="901"/>
                  <a:pt x="50" y="901"/>
                  <a:pt x="50" y="901"/>
                </a:cubicBezTo>
                <a:close/>
                <a:moveTo>
                  <a:pt x="13" y="794"/>
                </a:moveTo>
                <a:cubicBezTo>
                  <a:pt x="13" y="794"/>
                  <a:pt x="13" y="793"/>
                  <a:pt x="13" y="793"/>
                </a:cubicBezTo>
                <a:cubicBezTo>
                  <a:pt x="14" y="793"/>
                  <a:pt x="14" y="793"/>
                  <a:pt x="14" y="793"/>
                </a:cubicBezTo>
                <a:cubicBezTo>
                  <a:pt x="15" y="792"/>
                  <a:pt x="14" y="791"/>
                  <a:pt x="13" y="792"/>
                </a:cubicBezTo>
                <a:cubicBezTo>
                  <a:pt x="12" y="792"/>
                  <a:pt x="11" y="793"/>
                  <a:pt x="13" y="794"/>
                </a:cubicBezTo>
                <a:close/>
                <a:moveTo>
                  <a:pt x="22" y="815"/>
                </a:moveTo>
                <a:cubicBezTo>
                  <a:pt x="22" y="816"/>
                  <a:pt x="22" y="816"/>
                  <a:pt x="23" y="816"/>
                </a:cubicBezTo>
                <a:cubicBezTo>
                  <a:pt x="23" y="816"/>
                  <a:pt x="24" y="816"/>
                  <a:pt x="25" y="816"/>
                </a:cubicBezTo>
                <a:cubicBezTo>
                  <a:pt x="25" y="818"/>
                  <a:pt x="23" y="818"/>
                  <a:pt x="22" y="818"/>
                </a:cubicBezTo>
                <a:cubicBezTo>
                  <a:pt x="21" y="818"/>
                  <a:pt x="21" y="819"/>
                  <a:pt x="22" y="819"/>
                </a:cubicBezTo>
                <a:cubicBezTo>
                  <a:pt x="23" y="820"/>
                  <a:pt x="23" y="819"/>
                  <a:pt x="24" y="819"/>
                </a:cubicBezTo>
                <a:cubicBezTo>
                  <a:pt x="24" y="819"/>
                  <a:pt x="24" y="820"/>
                  <a:pt x="24" y="820"/>
                </a:cubicBezTo>
                <a:cubicBezTo>
                  <a:pt x="24" y="820"/>
                  <a:pt x="24" y="820"/>
                  <a:pt x="25" y="820"/>
                </a:cubicBezTo>
                <a:cubicBezTo>
                  <a:pt x="25" y="821"/>
                  <a:pt x="25" y="822"/>
                  <a:pt x="24" y="822"/>
                </a:cubicBezTo>
                <a:cubicBezTo>
                  <a:pt x="24" y="822"/>
                  <a:pt x="24" y="821"/>
                  <a:pt x="23" y="821"/>
                </a:cubicBezTo>
                <a:cubicBezTo>
                  <a:pt x="23" y="821"/>
                  <a:pt x="22" y="821"/>
                  <a:pt x="22" y="822"/>
                </a:cubicBezTo>
                <a:cubicBezTo>
                  <a:pt x="21" y="824"/>
                  <a:pt x="24" y="822"/>
                  <a:pt x="24" y="824"/>
                </a:cubicBezTo>
                <a:cubicBezTo>
                  <a:pt x="24" y="825"/>
                  <a:pt x="23" y="824"/>
                  <a:pt x="23" y="824"/>
                </a:cubicBezTo>
                <a:cubicBezTo>
                  <a:pt x="21" y="825"/>
                  <a:pt x="23" y="825"/>
                  <a:pt x="23" y="826"/>
                </a:cubicBezTo>
                <a:cubicBezTo>
                  <a:pt x="22" y="827"/>
                  <a:pt x="22" y="826"/>
                  <a:pt x="21" y="826"/>
                </a:cubicBezTo>
                <a:cubicBezTo>
                  <a:pt x="21" y="827"/>
                  <a:pt x="22" y="827"/>
                  <a:pt x="22" y="828"/>
                </a:cubicBezTo>
                <a:cubicBezTo>
                  <a:pt x="22" y="829"/>
                  <a:pt x="19" y="828"/>
                  <a:pt x="19" y="828"/>
                </a:cubicBezTo>
                <a:cubicBezTo>
                  <a:pt x="19" y="829"/>
                  <a:pt x="19" y="830"/>
                  <a:pt x="19" y="830"/>
                </a:cubicBezTo>
                <a:cubicBezTo>
                  <a:pt x="19" y="831"/>
                  <a:pt x="21" y="830"/>
                  <a:pt x="20" y="831"/>
                </a:cubicBezTo>
                <a:cubicBezTo>
                  <a:pt x="20" y="832"/>
                  <a:pt x="19" y="832"/>
                  <a:pt x="18" y="832"/>
                </a:cubicBezTo>
                <a:cubicBezTo>
                  <a:pt x="17" y="833"/>
                  <a:pt x="18" y="833"/>
                  <a:pt x="19" y="833"/>
                </a:cubicBezTo>
                <a:cubicBezTo>
                  <a:pt x="20" y="833"/>
                  <a:pt x="20" y="834"/>
                  <a:pt x="19" y="834"/>
                </a:cubicBezTo>
                <a:cubicBezTo>
                  <a:pt x="19" y="834"/>
                  <a:pt x="18" y="834"/>
                  <a:pt x="18" y="834"/>
                </a:cubicBezTo>
                <a:cubicBezTo>
                  <a:pt x="18" y="834"/>
                  <a:pt x="17" y="835"/>
                  <a:pt x="17" y="835"/>
                </a:cubicBezTo>
                <a:cubicBezTo>
                  <a:pt x="16" y="835"/>
                  <a:pt x="16" y="834"/>
                  <a:pt x="15" y="834"/>
                </a:cubicBezTo>
                <a:cubicBezTo>
                  <a:pt x="14" y="835"/>
                  <a:pt x="12" y="836"/>
                  <a:pt x="13" y="836"/>
                </a:cubicBezTo>
                <a:cubicBezTo>
                  <a:pt x="14" y="837"/>
                  <a:pt x="16" y="836"/>
                  <a:pt x="16" y="836"/>
                </a:cubicBezTo>
                <a:cubicBezTo>
                  <a:pt x="17" y="836"/>
                  <a:pt x="18" y="836"/>
                  <a:pt x="18" y="836"/>
                </a:cubicBezTo>
                <a:cubicBezTo>
                  <a:pt x="18" y="837"/>
                  <a:pt x="17" y="837"/>
                  <a:pt x="17" y="838"/>
                </a:cubicBezTo>
                <a:cubicBezTo>
                  <a:pt x="18" y="838"/>
                  <a:pt x="18" y="839"/>
                  <a:pt x="19" y="839"/>
                </a:cubicBezTo>
                <a:cubicBezTo>
                  <a:pt x="20" y="840"/>
                  <a:pt x="20" y="841"/>
                  <a:pt x="22" y="841"/>
                </a:cubicBezTo>
                <a:cubicBezTo>
                  <a:pt x="23" y="840"/>
                  <a:pt x="24" y="841"/>
                  <a:pt x="25" y="841"/>
                </a:cubicBezTo>
                <a:cubicBezTo>
                  <a:pt x="26" y="841"/>
                  <a:pt x="26" y="840"/>
                  <a:pt x="26" y="840"/>
                </a:cubicBezTo>
                <a:cubicBezTo>
                  <a:pt x="27" y="840"/>
                  <a:pt x="27" y="840"/>
                  <a:pt x="28" y="839"/>
                </a:cubicBezTo>
                <a:cubicBezTo>
                  <a:pt x="28" y="839"/>
                  <a:pt x="28" y="838"/>
                  <a:pt x="29" y="838"/>
                </a:cubicBezTo>
                <a:cubicBezTo>
                  <a:pt x="30" y="837"/>
                  <a:pt x="31" y="837"/>
                  <a:pt x="32" y="836"/>
                </a:cubicBezTo>
                <a:cubicBezTo>
                  <a:pt x="33" y="836"/>
                  <a:pt x="33" y="835"/>
                  <a:pt x="33" y="835"/>
                </a:cubicBezTo>
                <a:cubicBezTo>
                  <a:pt x="33" y="834"/>
                  <a:pt x="33" y="833"/>
                  <a:pt x="33" y="833"/>
                </a:cubicBezTo>
                <a:cubicBezTo>
                  <a:pt x="35" y="832"/>
                  <a:pt x="34" y="834"/>
                  <a:pt x="34" y="834"/>
                </a:cubicBezTo>
                <a:cubicBezTo>
                  <a:pt x="34" y="835"/>
                  <a:pt x="33" y="835"/>
                  <a:pt x="34" y="836"/>
                </a:cubicBezTo>
                <a:cubicBezTo>
                  <a:pt x="34" y="836"/>
                  <a:pt x="36" y="835"/>
                  <a:pt x="35" y="836"/>
                </a:cubicBezTo>
                <a:cubicBezTo>
                  <a:pt x="35" y="836"/>
                  <a:pt x="34" y="837"/>
                  <a:pt x="34" y="837"/>
                </a:cubicBezTo>
                <a:cubicBezTo>
                  <a:pt x="32" y="837"/>
                  <a:pt x="32" y="838"/>
                  <a:pt x="31" y="839"/>
                </a:cubicBezTo>
                <a:cubicBezTo>
                  <a:pt x="29" y="839"/>
                  <a:pt x="29" y="840"/>
                  <a:pt x="29" y="841"/>
                </a:cubicBezTo>
                <a:cubicBezTo>
                  <a:pt x="28" y="842"/>
                  <a:pt x="28" y="842"/>
                  <a:pt x="28" y="843"/>
                </a:cubicBezTo>
                <a:cubicBezTo>
                  <a:pt x="27" y="844"/>
                  <a:pt x="26" y="845"/>
                  <a:pt x="27" y="846"/>
                </a:cubicBezTo>
                <a:cubicBezTo>
                  <a:pt x="27" y="847"/>
                  <a:pt x="27" y="847"/>
                  <a:pt x="26" y="848"/>
                </a:cubicBezTo>
                <a:cubicBezTo>
                  <a:pt x="25" y="850"/>
                  <a:pt x="27" y="851"/>
                  <a:pt x="26" y="852"/>
                </a:cubicBezTo>
                <a:cubicBezTo>
                  <a:pt x="26" y="853"/>
                  <a:pt x="25" y="853"/>
                  <a:pt x="25" y="853"/>
                </a:cubicBezTo>
                <a:cubicBezTo>
                  <a:pt x="24" y="854"/>
                  <a:pt x="25" y="854"/>
                  <a:pt x="25" y="855"/>
                </a:cubicBezTo>
                <a:cubicBezTo>
                  <a:pt x="24" y="856"/>
                  <a:pt x="24" y="856"/>
                  <a:pt x="23" y="857"/>
                </a:cubicBezTo>
                <a:cubicBezTo>
                  <a:pt x="23" y="858"/>
                  <a:pt x="24" y="857"/>
                  <a:pt x="24" y="858"/>
                </a:cubicBezTo>
                <a:cubicBezTo>
                  <a:pt x="25" y="859"/>
                  <a:pt x="22" y="860"/>
                  <a:pt x="24" y="861"/>
                </a:cubicBezTo>
                <a:cubicBezTo>
                  <a:pt x="25" y="862"/>
                  <a:pt x="26" y="860"/>
                  <a:pt x="28" y="861"/>
                </a:cubicBezTo>
                <a:cubicBezTo>
                  <a:pt x="27" y="862"/>
                  <a:pt x="27" y="862"/>
                  <a:pt x="26" y="863"/>
                </a:cubicBezTo>
                <a:cubicBezTo>
                  <a:pt x="24" y="863"/>
                  <a:pt x="24" y="865"/>
                  <a:pt x="23" y="866"/>
                </a:cubicBezTo>
                <a:cubicBezTo>
                  <a:pt x="22" y="867"/>
                  <a:pt x="24" y="868"/>
                  <a:pt x="23" y="870"/>
                </a:cubicBezTo>
                <a:cubicBezTo>
                  <a:pt x="23" y="871"/>
                  <a:pt x="21" y="871"/>
                  <a:pt x="21" y="873"/>
                </a:cubicBezTo>
                <a:cubicBezTo>
                  <a:pt x="20" y="874"/>
                  <a:pt x="22" y="874"/>
                  <a:pt x="24" y="874"/>
                </a:cubicBezTo>
                <a:cubicBezTo>
                  <a:pt x="25" y="874"/>
                  <a:pt x="27" y="875"/>
                  <a:pt x="26" y="873"/>
                </a:cubicBezTo>
                <a:cubicBezTo>
                  <a:pt x="26" y="872"/>
                  <a:pt x="26" y="871"/>
                  <a:pt x="26" y="869"/>
                </a:cubicBezTo>
                <a:cubicBezTo>
                  <a:pt x="27" y="869"/>
                  <a:pt x="27" y="869"/>
                  <a:pt x="28" y="868"/>
                </a:cubicBezTo>
                <a:cubicBezTo>
                  <a:pt x="28" y="867"/>
                  <a:pt x="28" y="867"/>
                  <a:pt x="28" y="866"/>
                </a:cubicBezTo>
                <a:cubicBezTo>
                  <a:pt x="27" y="865"/>
                  <a:pt x="28" y="864"/>
                  <a:pt x="28" y="863"/>
                </a:cubicBezTo>
                <a:cubicBezTo>
                  <a:pt x="29" y="863"/>
                  <a:pt x="31" y="863"/>
                  <a:pt x="31" y="862"/>
                </a:cubicBezTo>
                <a:cubicBezTo>
                  <a:pt x="31" y="861"/>
                  <a:pt x="31" y="861"/>
                  <a:pt x="30" y="860"/>
                </a:cubicBezTo>
                <a:cubicBezTo>
                  <a:pt x="30" y="860"/>
                  <a:pt x="30" y="859"/>
                  <a:pt x="30" y="858"/>
                </a:cubicBezTo>
                <a:cubicBezTo>
                  <a:pt x="29" y="858"/>
                  <a:pt x="29" y="858"/>
                  <a:pt x="28" y="857"/>
                </a:cubicBezTo>
                <a:cubicBezTo>
                  <a:pt x="28" y="855"/>
                  <a:pt x="29" y="855"/>
                  <a:pt x="30" y="854"/>
                </a:cubicBezTo>
                <a:cubicBezTo>
                  <a:pt x="31" y="854"/>
                  <a:pt x="32" y="852"/>
                  <a:pt x="33" y="852"/>
                </a:cubicBezTo>
                <a:cubicBezTo>
                  <a:pt x="33" y="852"/>
                  <a:pt x="33" y="852"/>
                  <a:pt x="32" y="853"/>
                </a:cubicBezTo>
                <a:cubicBezTo>
                  <a:pt x="32" y="853"/>
                  <a:pt x="32" y="854"/>
                  <a:pt x="32" y="854"/>
                </a:cubicBezTo>
                <a:cubicBezTo>
                  <a:pt x="31" y="855"/>
                  <a:pt x="31" y="855"/>
                  <a:pt x="30" y="856"/>
                </a:cubicBezTo>
                <a:cubicBezTo>
                  <a:pt x="30" y="857"/>
                  <a:pt x="30" y="857"/>
                  <a:pt x="31" y="857"/>
                </a:cubicBezTo>
                <a:cubicBezTo>
                  <a:pt x="31" y="858"/>
                  <a:pt x="31" y="858"/>
                  <a:pt x="31" y="858"/>
                </a:cubicBezTo>
                <a:cubicBezTo>
                  <a:pt x="32" y="858"/>
                  <a:pt x="31" y="859"/>
                  <a:pt x="31" y="859"/>
                </a:cubicBezTo>
                <a:cubicBezTo>
                  <a:pt x="32" y="860"/>
                  <a:pt x="32" y="860"/>
                  <a:pt x="33" y="859"/>
                </a:cubicBezTo>
                <a:cubicBezTo>
                  <a:pt x="33" y="859"/>
                  <a:pt x="32" y="858"/>
                  <a:pt x="33" y="857"/>
                </a:cubicBezTo>
                <a:cubicBezTo>
                  <a:pt x="34" y="857"/>
                  <a:pt x="35" y="858"/>
                  <a:pt x="35" y="858"/>
                </a:cubicBezTo>
                <a:cubicBezTo>
                  <a:pt x="36" y="858"/>
                  <a:pt x="35" y="859"/>
                  <a:pt x="36" y="859"/>
                </a:cubicBezTo>
                <a:cubicBezTo>
                  <a:pt x="37" y="860"/>
                  <a:pt x="37" y="860"/>
                  <a:pt x="37" y="859"/>
                </a:cubicBezTo>
                <a:cubicBezTo>
                  <a:pt x="38" y="859"/>
                  <a:pt x="39" y="858"/>
                  <a:pt x="39" y="858"/>
                </a:cubicBezTo>
                <a:cubicBezTo>
                  <a:pt x="40" y="857"/>
                  <a:pt x="39" y="855"/>
                  <a:pt x="39" y="854"/>
                </a:cubicBezTo>
                <a:cubicBezTo>
                  <a:pt x="40" y="853"/>
                  <a:pt x="40" y="853"/>
                  <a:pt x="40" y="852"/>
                </a:cubicBezTo>
                <a:cubicBezTo>
                  <a:pt x="40" y="852"/>
                  <a:pt x="40" y="851"/>
                  <a:pt x="41" y="851"/>
                </a:cubicBezTo>
                <a:cubicBezTo>
                  <a:pt x="43" y="851"/>
                  <a:pt x="42" y="853"/>
                  <a:pt x="42" y="854"/>
                </a:cubicBezTo>
                <a:cubicBezTo>
                  <a:pt x="42" y="855"/>
                  <a:pt x="44" y="856"/>
                  <a:pt x="44" y="857"/>
                </a:cubicBezTo>
                <a:cubicBezTo>
                  <a:pt x="43" y="857"/>
                  <a:pt x="43" y="857"/>
                  <a:pt x="42" y="857"/>
                </a:cubicBezTo>
                <a:cubicBezTo>
                  <a:pt x="42" y="857"/>
                  <a:pt x="41" y="856"/>
                  <a:pt x="41" y="856"/>
                </a:cubicBezTo>
                <a:cubicBezTo>
                  <a:pt x="39" y="857"/>
                  <a:pt x="40" y="858"/>
                  <a:pt x="40" y="859"/>
                </a:cubicBezTo>
                <a:cubicBezTo>
                  <a:pt x="41" y="861"/>
                  <a:pt x="40" y="861"/>
                  <a:pt x="40" y="863"/>
                </a:cubicBezTo>
                <a:cubicBezTo>
                  <a:pt x="39" y="864"/>
                  <a:pt x="40" y="865"/>
                  <a:pt x="40" y="865"/>
                </a:cubicBezTo>
                <a:cubicBezTo>
                  <a:pt x="41" y="865"/>
                  <a:pt x="41" y="865"/>
                  <a:pt x="41" y="865"/>
                </a:cubicBezTo>
                <a:cubicBezTo>
                  <a:pt x="42" y="866"/>
                  <a:pt x="42" y="866"/>
                  <a:pt x="43" y="866"/>
                </a:cubicBezTo>
                <a:cubicBezTo>
                  <a:pt x="44" y="867"/>
                  <a:pt x="44" y="868"/>
                  <a:pt x="43" y="870"/>
                </a:cubicBezTo>
                <a:cubicBezTo>
                  <a:pt x="43" y="871"/>
                  <a:pt x="43" y="872"/>
                  <a:pt x="43" y="874"/>
                </a:cubicBezTo>
                <a:cubicBezTo>
                  <a:pt x="42" y="875"/>
                  <a:pt x="41" y="876"/>
                  <a:pt x="40" y="876"/>
                </a:cubicBezTo>
                <a:cubicBezTo>
                  <a:pt x="39" y="878"/>
                  <a:pt x="38" y="879"/>
                  <a:pt x="38" y="881"/>
                </a:cubicBezTo>
                <a:cubicBezTo>
                  <a:pt x="37" y="882"/>
                  <a:pt x="37" y="884"/>
                  <a:pt x="36" y="884"/>
                </a:cubicBezTo>
                <a:cubicBezTo>
                  <a:pt x="35" y="885"/>
                  <a:pt x="34" y="883"/>
                  <a:pt x="33" y="885"/>
                </a:cubicBezTo>
                <a:cubicBezTo>
                  <a:pt x="33" y="886"/>
                  <a:pt x="34" y="887"/>
                  <a:pt x="35" y="887"/>
                </a:cubicBezTo>
                <a:cubicBezTo>
                  <a:pt x="36" y="888"/>
                  <a:pt x="36" y="889"/>
                  <a:pt x="37" y="890"/>
                </a:cubicBezTo>
                <a:cubicBezTo>
                  <a:pt x="37" y="891"/>
                  <a:pt x="38" y="893"/>
                  <a:pt x="39" y="893"/>
                </a:cubicBezTo>
                <a:cubicBezTo>
                  <a:pt x="41" y="894"/>
                  <a:pt x="39" y="891"/>
                  <a:pt x="38" y="890"/>
                </a:cubicBezTo>
                <a:cubicBezTo>
                  <a:pt x="36" y="887"/>
                  <a:pt x="41" y="886"/>
                  <a:pt x="43" y="888"/>
                </a:cubicBezTo>
                <a:cubicBezTo>
                  <a:pt x="43" y="888"/>
                  <a:pt x="43" y="889"/>
                  <a:pt x="44" y="889"/>
                </a:cubicBezTo>
                <a:cubicBezTo>
                  <a:pt x="44" y="890"/>
                  <a:pt x="45" y="890"/>
                  <a:pt x="45" y="890"/>
                </a:cubicBezTo>
                <a:cubicBezTo>
                  <a:pt x="46" y="891"/>
                  <a:pt x="47" y="892"/>
                  <a:pt x="48" y="892"/>
                </a:cubicBezTo>
                <a:cubicBezTo>
                  <a:pt x="50" y="892"/>
                  <a:pt x="49" y="892"/>
                  <a:pt x="49" y="891"/>
                </a:cubicBezTo>
                <a:cubicBezTo>
                  <a:pt x="49" y="890"/>
                  <a:pt x="50" y="890"/>
                  <a:pt x="50" y="889"/>
                </a:cubicBezTo>
                <a:cubicBezTo>
                  <a:pt x="50" y="888"/>
                  <a:pt x="48" y="888"/>
                  <a:pt x="48" y="887"/>
                </a:cubicBezTo>
                <a:cubicBezTo>
                  <a:pt x="48" y="887"/>
                  <a:pt x="48" y="886"/>
                  <a:pt x="48" y="886"/>
                </a:cubicBezTo>
                <a:cubicBezTo>
                  <a:pt x="49" y="885"/>
                  <a:pt x="49" y="886"/>
                  <a:pt x="50" y="886"/>
                </a:cubicBezTo>
                <a:cubicBezTo>
                  <a:pt x="51" y="886"/>
                  <a:pt x="52" y="887"/>
                  <a:pt x="52" y="888"/>
                </a:cubicBezTo>
                <a:cubicBezTo>
                  <a:pt x="53" y="888"/>
                  <a:pt x="53" y="889"/>
                  <a:pt x="54" y="890"/>
                </a:cubicBezTo>
                <a:cubicBezTo>
                  <a:pt x="55" y="890"/>
                  <a:pt x="55" y="889"/>
                  <a:pt x="56" y="889"/>
                </a:cubicBezTo>
                <a:cubicBezTo>
                  <a:pt x="57" y="889"/>
                  <a:pt x="56" y="890"/>
                  <a:pt x="57" y="890"/>
                </a:cubicBezTo>
                <a:cubicBezTo>
                  <a:pt x="58" y="890"/>
                  <a:pt x="58" y="889"/>
                  <a:pt x="59" y="888"/>
                </a:cubicBezTo>
                <a:cubicBezTo>
                  <a:pt x="59" y="888"/>
                  <a:pt x="60" y="888"/>
                  <a:pt x="61" y="887"/>
                </a:cubicBezTo>
                <a:cubicBezTo>
                  <a:pt x="62" y="887"/>
                  <a:pt x="62" y="887"/>
                  <a:pt x="62" y="886"/>
                </a:cubicBezTo>
                <a:cubicBezTo>
                  <a:pt x="63" y="885"/>
                  <a:pt x="63" y="885"/>
                  <a:pt x="64" y="885"/>
                </a:cubicBezTo>
                <a:cubicBezTo>
                  <a:pt x="64" y="885"/>
                  <a:pt x="64" y="885"/>
                  <a:pt x="65" y="884"/>
                </a:cubicBezTo>
                <a:cubicBezTo>
                  <a:pt x="65" y="883"/>
                  <a:pt x="67" y="883"/>
                  <a:pt x="68" y="883"/>
                </a:cubicBezTo>
                <a:cubicBezTo>
                  <a:pt x="69" y="883"/>
                  <a:pt x="73" y="882"/>
                  <a:pt x="73" y="884"/>
                </a:cubicBezTo>
                <a:cubicBezTo>
                  <a:pt x="72" y="884"/>
                  <a:pt x="72" y="884"/>
                  <a:pt x="71" y="884"/>
                </a:cubicBezTo>
                <a:cubicBezTo>
                  <a:pt x="71" y="884"/>
                  <a:pt x="71" y="884"/>
                  <a:pt x="71" y="885"/>
                </a:cubicBezTo>
                <a:cubicBezTo>
                  <a:pt x="70" y="885"/>
                  <a:pt x="70" y="885"/>
                  <a:pt x="70" y="885"/>
                </a:cubicBezTo>
                <a:cubicBezTo>
                  <a:pt x="69" y="885"/>
                  <a:pt x="69" y="885"/>
                  <a:pt x="69" y="886"/>
                </a:cubicBezTo>
                <a:cubicBezTo>
                  <a:pt x="69" y="887"/>
                  <a:pt x="68" y="888"/>
                  <a:pt x="67" y="889"/>
                </a:cubicBezTo>
                <a:cubicBezTo>
                  <a:pt x="66" y="890"/>
                  <a:pt x="66" y="891"/>
                  <a:pt x="66" y="892"/>
                </a:cubicBezTo>
                <a:cubicBezTo>
                  <a:pt x="65" y="893"/>
                  <a:pt x="64" y="894"/>
                  <a:pt x="64" y="895"/>
                </a:cubicBezTo>
                <a:cubicBezTo>
                  <a:pt x="64" y="897"/>
                  <a:pt x="64" y="898"/>
                  <a:pt x="65" y="899"/>
                </a:cubicBezTo>
                <a:cubicBezTo>
                  <a:pt x="67" y="900"/>
                  <a:pt x="67" y="902"/>
                  <a:pt x="69" y="903"/>
                </a:cubicBezTo>
                <a:cubicBezTo>
                  <a:pt x="69" y="903"/>
                  <a:pt x="69" y="903"/>
                  <a:pt x="69" y="904"/>
                </a:cubicBezTo>
                <a:cubicBezTo>
                  <a:pt x="69" y="904"/>
                  <a:pt x="69" y="905"/>
                  <a:pt x="70" y="905"/>
                </a:cubicBezTo>
                <a:cubicBezTo>
                  <a:pt x="70" y="905"/>
                  <a:pt x="71" y="905"/>
                  <a:pt x="71" y="905"/>
                </a:cubicBezTo>
                <a:cubicBezTo>
                  <a:pt x="72" y="906"/>
                  <a:pt x="72" y="906"/>
                  <a:pt x="72" y="907"/>
                </a:cubicBezTo>
                <a:cubicBezTo>
                  <a:pt x="71" y="909"/>
                  <a:pt x="73" y="909"/>
                  <a:pt x="74" y="908"/>
                </a:cubicBezTo>
                <a:cubicBezTo>
                  <a:pt x="75" y="907"/>
                  <a:pt x="75" y="906"/>
                  <a:pt x="75" y="906"/>
                </a:cubicBezTo>
                <a:cubicBezTo>
                  <a:pt x="76" y="906"/>
                  <a:pt x="76" y="905"/>
                  <a:pt x="76" y="905"/>
                </a:cubicBezTo>
                <a:cubicBezTo>
                  <a:pt x="76" y="905"/>
                  <a:pt x="76" y="904"/>
                  <a:pt x="77" y="904"/>
                </a:cubicBezTo>
                <a:cubicBezTo>
                  <a:pt x="77" y="904"/>
                  <a:pt x="78" y="905"/>
                  <a:pt x="78" y="905"/>
                </a:cubicBezTo>
                <a:cubicBezTo>
                  <a:pt x="78" y="906"/>
                  <a:pt x="78" y="907"/>
                  <a:pt x="77" y="907"/>
                </a:cubicBezTo>
                <a:cubicBezTo>
                  <a:pt x="77" y="907"/>
                  <a:pt x="76" y="908"/>
                  <a:pt x="76" y="908"/>
                </a:cubicBezTo>
                <a:cubicBezTo>
                  <a:pt x="76" y="909"/>
                  <a:pt x="76" y="909"/>
                  <a:pt x="77" y="909"/>
                </a:cubicBezTo>
                <a:cubicBezTo>
                  <a:pt x="77" y="910"/>
                  <a:pt x="76" y="910"/>
                  <a:pt x="76" y="911"/>
                </a:cubicBezTo>
                <a:cubicBezTo>
                  <a:pt x="75" y="911"/>
                  <a:pt x="75" y="911"/>
                  <a:pt x="75" y="912"/>
                </a:cubicBezTo>
                <a:cubicBezTo>
                  <a:pt x="74" y="913"/>
                  <a:pt x="74" y="914"/>
                  <a:pt x="75" y="915"/>
                </a:cubicBezTo>
                <a:cubicBezTo>
                  <a:pt x="76" y="916"/>
                  <a:pt x="77" y="916"/>
                  <a:pt x="77" y="918"/>
                </a:cubicBezTo>
                <a:cubicBezTo>
                  <a:pt x="76" y="919"/>
                  <a:pt x="75" y="920"/>
                  <a:pt x="74" y="921"/>
                </a:cubicBezTo>
                <a:cubicBezTo>
                  <a:pt x="72" y="923"/>
                  <a:pt x="74" y="926"/>
                  <a:pt x="77" y="927"/>
                </a:cubicBezTo>
                <a:cubicBezTo>
                  <a:pt x="77" y="927"/>
                  <a:pt x="78" y="928"/>
                  <a:pt x="78" y="928"/>
                </a:cubicBezTo>
                <a:cubicBezTo>
                  <a:pt x="78" y="929"/>
                  <a:pt x="77" y="929"/>
                  <a:pt x="77" y="929"/>
                </a:cubicBezTo>
                <a:cubicBezTo>
                  <a:pt x="76" y="928"/>
                  <a:pt x="75" y="927"/>
                  <a:pt x="74" y="927"/>
                </a:cubicBezTo>
                <a:cubicBezTo>
                  <a:pt x="73" y="926"/>
                  <a:pt x="72" y="926"/>
                  <a:pt x="72" y="927"/>
                </a:cubicBezTo>
                <a:cubicBezTo>
                  <a:pt x="72" y="927"/>
                  <a:pt x="73" y="928"/>
                  <a:pt x="73" y="928"/>
                </a:cubicBezTo>
                <a:cubicBezTo>
                  <a:pt x="73" y="929"/>
                  <a:pt x="74" y="929"/>
                  <a:pt x="73" y="930"/>
                </a:cubicBezTo>
                <a:cubicBezTo>
                  <a:pt x="72" y="930"/>
                  <a:pt x="71" y="930"/>
                  <a:pt x="71" y="929"/>
                </a:cubicBezTo>
                <a:cubicBezTo>
                  <a:pt x="69" y="929"/>
                  <a:pt x="68" y="928"/>
                  <a:pt x="67" y="928"/>
                </a:cubicBezTo>
                <a:cubicBezTo>
                  <a:pt x="66" y="928"/>
                  <a:pt x="64" y="929"/>
                  <a:pt x="63" y="929"/>
                </a:cubicBezTo>
                <a:cubicBezTo>
                  <a:pt x="63" y="929"/>
                  <a:pt x="62" y="929"/>
                  <a:pt x="61" y="929"/>
                </a:cubicBezTo>
                <a:cubicBezTo>
                  <a:pt x="61" y="929"/>
                  <a:pt x="60" y="928"/>
                  <a:pt x="59" y="928"/>
                </a:cubicBezTo>
                <a:cubicBezTo>
                  <a:pt x="59" y="929"/>
                  <a:pt x="59" y="929"/>
                  <a:pt x="58" y="930"/>
                </a:cubicBezTo>
                <a:cubicBezTo>
                  <a:pt x="58" y="930"/>
                  <a:pt x="57" y="930"/>
                  <a:pt x="56" y="930"/>
                </a:cubicBezTo>
                <a:cubicBezTo>
                  <a:pt x="55" y="931"/>
                  <a:pt x="54" y="931"/>
                  <a:pt x="53" y="932"/>
                </a:cubicBezTo>
                <a:cubicBezTo>
                  <a:pt x="52" y="932"/>
                  <a:pt x="51" y="933"/>
                  <a:pt x="50" y="934"/>
                </a:cubicBezTo>
                <a:cubicBezTo>
                  <a:pt x="49" y="936"/>
                  <a:pt x="48" y="939"/>
                  <a:pt x="46" y="939"/>
                </a:cubicBezTo>
                <a:cubicBezTo>
                  <a:pt x="46" y="939"/>
                  <a:pt x="45" y="939"/>
                  <a:pt x="45" y="939"/>
                </a:cubicBezTo>
                <a:cubicBezTo>
                  <a:pt x="45" y="939"/>
                  <a:pt x="44" y="939"/>
                  <a:pt x="44" y="940"/>
                </a:cubicBezTo>
                <a:cubicBezTo>
                  <a:pt x="43" y="940"/>
                  <a:pt x="42" y="941"/>
                  <a:pt x="42" y="942"/>
                </a:cubicBezTo>
                <a:cubicBezTo>
                  <a:pt x="41" y="943"/>
                  <a:pt x="43" y="943"/>
                  <a:pt x="44" y="943"/>
                </a:cubicBezTo>
                <a:cubicBezTo>
                  <a:pt x="45" y="943"/>
                  <a:pt x="45" y="942"/>
                  <a:pt x="46" y="942"/>
                </a:cubicBezTo>
                <a:cubicBezTo>
                  <a:pt x="46" y="941"/>
                  <a:pt x="47" y="941"/>
                  <a:pt x="48" y="941"/>
                </a:cubicBezTo>
                <a:cubicBezTo>
                  <a:pt x="49" y="940"/>
                  <a:pt x="50" y="940"/>
                  <a:pt x="51" y="940"/>
                </a:cubicBezTo>
                <a:cubicBezTo>
                  <a:pt x="52" y="940"/>
                  <a:pt x="52" y="940"/>
                  <a:pt x="53" y="939"/>
                </a:cubicBezTo>
                <a:cubicBezTo>
                  <a:pt x="53" y="939"/>
                  <a:pt x="54" y="938"/>
                  <a:pt x="55" y="938"/>
                </a:cubicBezTo>
                <a:cubicBezTo>
                  <a:pt x="55" y="940"/>
                  <a:pt x="54" y="941"/>
                  <a:pt x="54" y="943"/>
                </a:cubicBezTo>
                <a:cubicBezTo>
                  <a:pt x="54" y="944"/>
                  <a:pt x="54" y="943"/>
                  <a:pt x="54" y="943"/>
                </a:cubicBezTo>
                <a:cubicBezTo>
                  <a:pt x="56" y="944"/>
                  <a:pt x="53" y="948"/>
                  <a:pt x="55" y="948"/>
                </a:cubicBezTo>
                <a:cubicBezTo>
                  <a:pt x="55" y="948"/>
                  <a:pt x="56" y="947"/>
                  <a:pt x="57" y="948"/>
                </a:cubicBezTo>
                <a:cubicBezTo>
                  <a:pt x="57" y="949"/>
                  <a:pt x="56" y="950"/>
                  <a:pt x="56" y="950"/>
                </a:cubicBezTo>
                <a:cubicBezTo>
                  <a:pt x="56" y="951"/>
                  <a:pt x="56" y="952"/>
                  <a:pt x="55" y="953"/>
                </a:cubicBezTo>
                <a:cubicBezTo>
                  <a:pt x="55" y="955"/>
                  <a:pt x="53" y="956"/>
                  <a:pt x="52" y="957"/>
                </a:cubicBezTo>
                <a:cubicBezTo>
                  <a:pt x="51" y="958"/>
                  <a:pt x="50" y="959"/>
                  <a:pt x="49" y="959"/>
                </a:cubicBezTo>
                <a:cubicBezTo>
                  <a:pt x="48" y="959"/>
                  <a:pt x="47" y="959"/>
                  <a:pt x="46" y="959"/>
                </a:cubicBezTo>
                <a:cubicBezTo>
                  <a:pt x="45" y="959"/>
                  <a:pt x="44" y="961"/>
                  <a:pt x="42" y="961"/>
                </a:cubicBezTo>
                <a:cubicBezTo>
                  <a:pt x="41" y="962"/>
                  <a:pt x="40" y="963"/>
                  <a:pt x="39" y="963"/>
                </a:cubicBezTo>
                <a:cubicBezTo>
                  <a:pt x="38" y="963"/>
                  <a:pt x="37" y="962"/>
                  <a:pt x="37" y="962"/>
                </a:cubicBezTo>
                <a:cubicBezTo>
                  <a:pt x="36" y="963"/>
                  <a:pt x="36" y="964"/>
                  <a:pt x="35" y="964"/>
                </a:cubicBezTo>
                <a:cubicBezTo>
                  <a:pt x="34" y="965"/>
                  <a:pt x="33" y="964"/>
                  <a:pt x="31" y="965"/>
                </a:cubicBezTo>
                <a:cubicBezTo>
                  <a:pt x="31" y="965"/>
                  <a:pt x="30" y="965"/>
                  <a:pt x="30" y="966"/>
                </a:cubicBezTo>
                <a:cubicBezTo>
                  <a:pt x="30" y="966"/>
                  <a:pt x="31" y="966"/>
                  <a:pt x="31" y="967"/>
                </a:cubicBezTo>
                <a:cubicBezTo>
                  <a:pt x="32" y="967"/>
                  <a:pt x="32" y="968"/>
                  <a:pt x="32" y="968"/>
                </a:cubicBezTo>
                <a:cubicBezTo>
                  <a:pt x="33" y="968"/>
                  <a:pt x="33" y="968"/>
                  <a:pt x="33" y="968"/>
                </a:cubicBezTo>
                <a:cubicBezTo>
                  <a:pt x="35" y="968"/>
                  <a:pt x="35" y="969"/>
                  <a:pt x="34" y="970"/>
                </a:cubicBezTo>
                <a:cubicBezTo>
                  <a:pt x="33" y="970"/>
                  <a:pt x="32" y="970"/>
                  <a:pt x="32" y="972"/>
                </a:cubicBezTo>
                <a:cubicBezTo>
                  <a:pt x="33" y="972"/>
                  <a:pt x="34" y="972"/>
                  <a:pt x="34" y="971"/>
                </a:cubicBezTo>
                <a:cubicBezTo>
                  <a:pt x="35" y="971"/>
                  <a:pt x="36" y="971"/>
                  <a:pt x="36" y="971"/>
                </a:cubicBezTo>
                <a:cubicBezTo>
                  <a:pt x="37" y="971"/>
                  <a:pt x="37" y="970"/>
                  <a:pt x="37" y="970"/>
                </a:cubicBezTo>
                <a:cubicBezTo>
                  <a:pt x="38" y="970"/>
                  <a:pt x="38" y="970"/>
                  <a:pt x="38" y="970"/>
                </a:cubicBezTo>
                <a:cubicBezTo>
                  <a:pt x="38" y="970"/>
                  <a:pt x="40" y="969"/>
                  <a:pt x="40" y="970"/>
                </a:cubicBezTo>
                <a:cubicBezTo>
                  <a:pt x="40" y="970"/>
                  <a:pt x="37" y="972"/>
                  <a:pt x="37" y="972"/>
                </a:cubicBezTo>
                <a:cubicBezTo>
                  <a:pt x="36" y="972"/>
                  <a:pt x="35" y="972"/>
                  <a:pt x="35" y="973"/>
                </a:cubicBezTo>
                <a:cubicBezTo>
                  <a:pt x="35" y="974"/>
                  <a:pt x="36" y="974"/>
                  <a:pt x="37" y="974"/>
                </a:cubicBezTo>
                <a:cubicBezTo>
                  <a:pt x="38" y="974"/>
                  <a:pt x="39" y="974"/>
                  <a:pt x="40" y="973"/>
                </a:cubicBezTo>
                <a:cubicBezTo>
                  <a:pt x="42" y="971"/>
                  <a:pt x="44" y="972"/>
                  <a:pt x="46" y="971"/>
                </a:cubicBezTo>
                <a:cubicBezTo>
                  <a:pt x="47" y="970"/>
                  <a:pt x="47" y="970"/>
                  <a:pt x="47" y="969"/>
                </a:cubicBezTo>
                <a:cubicBezTo>
                  <a:pt x="47" y="968"/>
                  <a:pt x="49" y="969"/>
                  <a:pt x="50" y="969"/>
                </a:cubicBezTo>
                <a:cubicBezTo>
                  <a:pt x="50" y="969"/>
                  <a:pt x="50" y="970"/>
                  <a:pt x="51" y="970"/>
                </a:cubicBezTo>
                <a:cubicBezTo>
                  <a:pt x="51" y="971"/>
                  <a:pt x="52" y="971"/>
                  <a:pt x="52" y="971"/>
                </a:cubicBezTo>
                <a:cubicBezTo>
                  <a:pt x="53" y="971"/>
                  <a:pt x="53" y="971"/>
                  <a:pt x="54" y="971"/>
                </a:cubicBezTo>
                <a:cubicBezTo>
                  <a:pt x="54" y="972"/>
                  <a:pt x="52" y="973"/>
                  <a:pt x="52" y="973"/>
                </a:cubicBezTo>
                <a:cubicBezTo>
                  <a:pt x="51" y="973"/>
                  <a:pt x="51" y="974"/>
                  <a:pt x="51" y="974"/>
                </a:cubicBezTo>
                <a:cubicBezTo>
                  <a:pt x="51" y="974"/>
                  <a:pt x="51" y="974"/>
                  <a:pt x="51" y="974"/>
                </a:cubicBezTo>
                <a:cubicBezTo>
                  <a:pt x="52" y="976"/>
                  <a:pt x="54" y="974"/>
                  <a:pt x="55" y="974"/>
                </a:cubicBezTo>
                <a:cubicBezTo>
                  <a:pt x="56" y="974"/>
                  <a:pt x="57" y="975"/>
                  <a:pt x="57" y="975"/>
                </a:cubicBezTo>
                <a:cubicBezTo>
                  <a:pt x="58" y="975"/>
                  <a:pt x="59" y="974"/>
                  <a:pt x="59" y="974"/>
                </a:cubicBezTo>
                <a:cubicBezTo>
                  <a:pt x="61" y="973"/>
                  <a:pt x="62" y="974"/>
                  <a:pt x="63" y="975"/>
                </a:cubicBezTo>
                <a:cubicBezTo>
                  <a:pt x="64" y="976"/>
                  <a:pt x="63" y="977"/>
                  <a:pt x="64" y="978"/>
                </a:cubicBezTo>
                <a:cubicBezTo>
                  <a:pt x="65" y="978"/>
                  <a:pt x="66" y="979"/>
                  <a:pt x="67" y="979"/>
                </a:cubicBezTo>
                <a:cubicBezTo>
                  <a:pt x="67" y="979"/>
                  <a:pt x="68" y="978"/>
                  <a:pt x="69" y="978"/>
                </a:cubicBezTo>
                <a:cubicBezTo>
                  <a:pt x="70" y="978"/>
                  <a:pt x="71" y="978"/>
                  <a:pt x="72" y="978"/>
                </a:cubicBezTo>
                <a:cubicBezTo>
                  <a:pt x="74" y="978"/>
                  <a:pt x="74" y="976"/>
                  <a:pt x="75" y="976"/>
                </a:cubicBezTo>
                <a:cubicBezTo>
                  <a:pt x="76" y="975"/>
                  <a:pt x="77" y="975"/>
                  <a:pt x="78" y="975"/>
                </a:cubicBezTo>
                <a:cubicBezTo>
                  <a:pt x="79" y="975"/>
                  <a:pt x="79" y="975"/>
                  <a:pt x="80" y="974"/>
                </a:cubicBezTo>
                <a:cubicBezTo>
                  <a:pt x="81" y="974"/>
                  <a:pt x="82" y="974"/>
                  <a:pt x="83" y="974"/>
                </a:cubicBezTo>
                <a:cubicBezTo>
                  <a:pt x="85" y="974"/>
                  <a:pt x="85" y="971"/>
                  <a:pt x="87" y="970"/>
                </a:cubicBezTo>
                <a:cubicBezTo>
                  <a:pt x="87" y="971"/>
                  <a:pt x="85" y="972"/>
                  <a:pt x="85" y="973"/>
                </a:cubicBezTo>
                <a:cubicBezTo>
                  <a:pt x="84" y="974"/>
                  <a:pt x="83" y="974"/>
                  <a:pt x="82" y="975"/>
                </a:cubicBezTo>
                <a:cubicBezTo>
                  <a:pt x="81" y="976"/>
                  <a:pt x="81" y="976"/>
                  <a:pt x="81" y="977"/>
                </a:cubicBezTo>
                <a:cubicBezTo>
                  <a:pt x="79" y="979"/>
                  <a:pt x="77" y="980"/>
                  <a:pt x="76" y="982"/>
                </a:cubicBezTo>
                <a:cubicBezTo>
                  <a:pt x="76" y="984"/>
                  <a:pt x="75" y="984"/>
                  <a:pt x="73" y="984"/>
                </a:cubicBezTo>
                <a:cubicBezTo>
                  <a:pt x="72" y="984"/>
                  <a:pt x="70" y="984"/>
                  <a:pt x="69" y="984"/>
                </a:cubicBezTo>
                <a:cubicBezTo>
                  <a:pt x="68" y="983"/>
                  <a:pt x="66" y="984"/>
                  <a:pt x="65" y="984"/>
                </a:cubicBezTo>
                <a:cubicBezTo>
                  <a:pt x="65" y="984"/>
                  <a:pt x="65" y="983"/>
                  <a:pt x="64" y="983"/>
                </a:cubicBezTo>
                <a:cubicBezTo>
                  <a:pt x="64" y="983"/>
                  <a:pt x="63" y="983"/>
                  <a:pt x="63" y="983"/>
                </a:cubicBezTo>
                <a:cubicBezTo>
                  <a:pt x="62" y="983"/>
                  <a:pt x="61" y="983"/>
                  <a:pt x="61" y="983"/>
                </a:cubicBezTo>
                <a:cubicBezTo>
                  <a:pt x="59" y="984"/>
                  <a:pt x="58" y="984"/>
                  <a:pt x="56" y="984"/>
                </a:cubicBezTo>
                <a:cubicBezTo>
                  <a:pt x="55" y="984"/>
                  <a:pt x="53" y="984"/>
                  <a:pt x="53" y="985"/>
                </a:cubicBezTo>
                <a:cubicBezTo>
                  <a:pt x="52" y="986"/>
                  <a:pt x="52" y="987"/>
                  <a:pt x="51" y="988"/>
                </a:cubicBezTo>
                <a:cubicBezTo>
                  <a:pt x="50" y="988"/>
                  <a:pt x="49" y="988"/>
                  <a:pt x="48" y="988"/>
                </a:cubicBezTo>
                <a:cubicBezTo>
                  <a:pt x="48" y="988"/>
                  <a:pt x="47" y="989"/>
                  <a:pt x="47" y="989"/>
                </a:cubicBezTo>
                <a:cubicBezTo>
                  <a:pt x="47" y="991"/>
                  <a:pt x="47" y="992"/>
                  <a:pt x="47" y="994"/>
                </a:cubicBezTo>
                <a:cubicBezTo>
                  <a:pt x="46" y="994"/>
                  <a:pt x="46" y="995"/>
                  <a:pt x="45" y="996"/>
                </a:cubicBezTo>
                <a:cubicBezTo>
                  <a:pt x="45" y="996"/>
                  <a:pt x="44" y="996"/>
                  <a:pt x="44" y="997"/>
                </a:cubicBezTo>
                <a:cubicBezTo>
                  <a:pt x="43" y="998"/>
                  <a:pt x="43" y="999"/>
                  <a:pt x="43" y="1000"/>
                </a:cubicBezTo>
                <a:cubicBezTo>
                  <a:pt x="42" y="1000"/>
                  <a:pt x="42" y="1001"/>
                  <a:pt x="41" y="1001"/>
                </a:cubicBezTo>
                <a:cubicBezTo>
                  <a:pt x="41" y="1001"/>
                  <a:pt x="40" y="1000"/>
                  <a:pt x="40" y="1000"/>
                </a:cubicBezTo>
                <a:cubicBezTo>
                  <a:pt x="39" y="1001"/>
                  <a:pt x="39" y="1001"/>
                  <a:pt x="39" y="1002"/>
                </a:cubicBezTo>
                <a:cubicBezTo>
                  <a:pt x="39" y="1002"/>
                  <a:pt x="39" y="1003"/>
                  <a:pt x="38" y="1003"/>
                </a:cubicBezTo>
                <a:cubicBezTo>
                  <a:pt x="38" y="1003"/>
                  <a:pt x="37" y="1003"/>
                  <a:pt x="36" y="1003"/>
                </a:cubicBezTo>
                <a:cubicBezTo>
                  <a:pt x="35" y="1004"/>
                  <a:pt x="34" y="1005"/>
                  <a:pt x="33" y="1006"/>
                </a:cubicBezTo>
                <a:cubicBezTo>
                  <a:pt x="32" y="1008"/>
                  <a:pt x="32" y="1008"/>
                  <a:pt x="30" y="1008"/>
                </a:cubicBezTo>
                <a:cubicBezTo>
                  <a:pt x="29" y="1009"/>
                  <a:pt x="28" y="1009"/>
                  <a:pt x="27" y="1010"/>
                </a:cubicBezTo>
                <a:cubicBezTo>
                  <a:pt x="27" y="1010"/>
                  <a:pt x="27" y="1011"/>
                  <a:pt x="26" y="1012"/>
                </a:cubicBezTo>
                <a:cubicBezTo>
                  <a:pt x="25" y="1012"/>
                  <a:pt x="22" y="1012"/>
                  <a:pt x="22" y="1014"/>
                </a:cubicBezTo>
                <a:cubicBezTo>
                  <a:pt x="22" y="1015"/>
                  <a:pt x="26" y="1014"/>
                  <a:pt x="26" y="1014"/>
                </a:cubicBezTo>
                <a:cubicBezTo>
                  <a:pt x="27" y="1014"/>
                  <a:pt x="28" y="1014"/>
                  <a:pt x="29" y="1014"/>
                </a:cubicBezTo>
                <a:cubicBezTo>
                  <a:pt x="30" y="1014"/>
                  <a:pt x="32" y="1014"/>
                  <a:pt x="32" y="1016"/>
                </a:cubicBezTo>
                <a:cubicBezTo>
                  <a:pt x="32" y="1016"/>
                  <a:pt x="32" y="1018"/>
                  <a:pt x="33" y="1018"/>
                </a:cubicBezTo>
                <a:cubicBezTo>
                  <a:pt x="34" y="1018"/>
                  <a:pt x="34" y="1017"/>
                  <a:pt x="34" y="1017"/>
                </a:cubicBezTo>
                <a:cubicBezTo>
                  <a:pt x="34" y="1015"/>
                  <a:pt x="36" y="1015"/>
                  <a:pt x="36" y="1013"/>
                </a:cubicBezTo>
                <a:cubicBezTo>
                  <a:pt x="36" y="1012"/>
                  <a:pt x="37" y="1011"/>
                  <a:pt x="38" y="1010"/>
                </a:cubicBezTo>
                <a:cubicBezTo>
                  <a:pt x="39" y="1010"/>
                  <a:pt x="40" y="1011"/>
                  <a:pt x="41" y="1010"/>
                </a:cubicBezTo>
                <a:cubicBezTo>
                  <a:pt x="41" y="1010"/>
                  <a:pt x="42" y="1010"/>
                  <a:pt x="42" y="1010"/>
                </a:cubicBezTo>
                <a:cubicBezTo>
                  <a:pt x="43" y="1009"/>
                  <a:pt x="43" y="1008"/>
                  <a:pt x="44" y="1008"/>
                </a:cubicBezTo>
                <a:cubicBezTo>
                  <a:pt x="45" y="1008"/>
                  <a:pt x="46" y="1009"/>
                  <a:pt x="47" y="1009"/>
                </a:cubicBezTo>
                <a:cubicBezTo>
                  <a:pt x="48" y="1008"/>
                  <a:pt x="49" y="1007"/>
                  <a:pt x="50" y="1007"/>
                </a:cubicBezTo>
                <a:cubicBezTo>
                  <a:pt x="51" y="1007"/>
                  <a:pt x="53" y="1008"/>
                  <a:pt x="53" y="1008"/>
                </a:cubicBezTo>
                <a:cubicBezTo>
                  <a:pt x="54" y="1007"/>
                  <a:pt x="53" y="1007"/>
                  <a:pt x="53" y="1006"/>
                </a:cubicBezTo>
                <a:cubicBezTo>
                  <a:pt x="53" y="1005"/>
                  <a:pt x="54" y="1005"/>
                  <a:pt x="54" y="1006"/>
                </a:cubicBezTo>
                <a:cubicBezTo>
                  <a:pt x="55" y="1007"/>
                  <a:pt x="54" y="1007"/>
                  <a:pt x="55" y="1008"/>
                </a:cubicBezTo>
                <a:cubicBezTo>
                  <a:pt x="56" y="1008"/>
                  <a:pt x="57" y="1008"/>
                  <a:pt x="57" y="1008"/>
                </a:cubicBezTo>
                <a:cubicBezTo>
                  <a:pt x="58" y="1008"/>
                  <a:pt x="58" y="1008"/>
                  <a:pt x="59" y="1009"/>
                </a:cubicBezTo>
                <a:cubicBezTo>
                  <a:pt x="59" y="1010"/>
                  <a:pt x="59" y="1010"/>
                  <a:pt x="60" y="1010"/>
                </a:cubicBezTo>
                <a:cubicBezTo>
                  <a:pt x="60" y="1011"/>
                  <a:pt x="61" y="1010"/>
                  <a:pt x="62" y="1011"/>
                </a:cubicBezTo>
                <a:cubicBezTo>
                  <a:pt x="62" y="1011"/>
                  <a:pt x="62" y="1012"/>
                  <a:pt x="63" y="1012"/>
                </a:cubicBezTo>
                <a:cubicBezTo>
                  <a:pt x="64" y="1011"/>
                  <a:pt x="63" y="1009"/>
                  <a:pt x="64" y="1008"/>
                </a:cubicBezTo>
                <a:cubicBezTo>
                  <a:pt x="64" y="1007"/>
                  <a:pt x="65" y="1007"/>
                  <a:pt x="65" y="1006"/>
                </a:cubicBezTo>
                <a:cubicBezTo>
                  <a:pt x="65" y="1005"/>
                  <a:pt x="65" y="1005"/>
                  <a:pt x="66" y="1004"/>
                </a:cubicBezTo>
                <a:cubicBezTo>
                  <a:pt x="66" y="1003"/>
                  <a:pt x="68" y="1002"/>
                  <a:pt x="68" y="1000"/>
                </a:cubicBezTo>
                <a:cubicBezTo>
                  <a:pt x="68" y="1000"/>
                  <a:pt x="67" y="1000"/>
                  <a:pt x="67" y="999"/>
                </a:cubicBezTo>
                <a:cubicBezTo>
                  <a:pt x="67" y="998"/>
                  <a:pt x="67" y="998"/>
                  <a:pt x="68" y="998"/>
                </a:cubicBezTo>
                <a:cubicBezTo>
                  <a:pt x="70" y="998"/>
                  <a:pt x="71" y="998"/>
                  <a:pt x="72" y="998"/>
                </a:cubicBezTo>
                <a:cubicBezTo>
                  <a:pt x="74" y="998"/>
                  <a:pt x="75" y="997"/>
                  <a:pt x="77" y="997"/>
                </a:cubicBezTo>
                <a:cubicBezTo>
                  <a:pt x="78" y="997"/>
                  <a:pt x="79" y="998"/>
                  <a:pt x="81" y="998"/>
                </a:cubicBezTo>
                <a:cubicBezTo>
                  <a:pt x="81" y="998"/>
                  <a:pt x="82" y="998"/>
                  <a:pt x="83" y="998"/>
                </a:cubicBezTo>
                <a:cubicBezTo>
                  <a:pt x="85" y="998"/>
                  <a:pt x="85" y="1000"/>
                  <a:pt x="86" y="1001"/>
                </a:cubicBezTo>
                <a:cubicBezTo>
                  <a:pt x="86" y="1002"/>
                  <a:pt x="87" y="1003"/>
                  <a:pt x="87" y="1003"/>
                </a:cubicBezTo>
                <a:cubicBezTo>
                  <a:pt x="88" y="1003"/>
                  <a:pt x="88" y="1003"/>
                  <a:pt x="88" y="1002"/>
                </a:cubicBezTo>
                <a:cubicBezTo>
                  <a:pt x="88" y="1000"/>
                  <a:pt x="88" y="1000"/>
                  <a:pt x="90" y="1000"/>
                </a:cubicBezTo>
                <a:cubicBezTo>
                  <a:pt x="91" y="1000"/>
                  <a:pt x="92" y="1000"/>
                  <a:pt x="94" y="1000"/>
                </a:cubicBezTo>
                <a:cubicBezTo>
                  <a:pt x="95" y="1000"/>
                  <a:pt x="96" y="1001"/>
                  <a:pt x="97" y="1001"/>
                </a:cubicBezTo>
                <a:cubicBezTo>
                  <a:pt x="97" y="1001"/>
                  <a:pt x="98" y="1000"/>
                  <a:pt x="98" y="1000"/>
                </a:cubicBezTo>
                <a:cubicBezTo>
                  <a:pt x="98" y="999"/>
                  <a:pt x="98" y="999"/>
                  <a:pt x="97" y="999"/>
                </a:cubicBezTo>
                <a:cubicBezTo>
                  <a:pt x="97" y="998"/>
                  <a:pt x="96" y="998"/>
                  <a:pt x="96" y="997"/>
                </a:cubicBezTo>
                <a:cubicBezTo>
                  <a:pt x="94" y="995"/>
                  <a:pt x="98" y="997"/>
                  <a:pt x="98" y="997"/>
                </a:cubicBezTo>
                <a:cubicBezTo>
                  <a:pt x="99" y="997"/>
                  <a:pt x="99" y="997"/>
                  <a:pt x="100" y="997"/>
                </a:cubicBezTo>
                <a:cubicBezTo>
                  <a:pt x="102" y="997"/>
                  <a:pt x="103" y="998"/>
                  <a:pt x="104" y="997"/>
                </a:cubicBezTo>
                <a:cubicBezTo>
                  <a:pt x="104" y="996"/>
                  <a:pt x="104" y="996"/>
                  <a:pt x="105" y="995"/>
                </a:cubicBezTo>
                <a:cubicBezTo>
                  <a:pt x="105" y="995"/>
                  <a:pt x="106" y="995"/>
                  <a:pt x="106" y="994"/>
                </a:cubicBezTo>
                <a:cubicBezTo>
                  <a:pt x="107" y="994"/>
                  <a:pt x="106" y="993"/>
                  <a:pt x="107" y="993"/>
                </a:cubicBezTo>
                <a:cubicBezTo>
                  <a:pt x="108" y="992"/>
                  <a:pt x="110" y="992"/>
                  <a:pt x="110" y="993"/>
                </a:cubicBezTo>
                <a:cubicBezTo>
                  <a:pt x="111" y="993"/>
                  <a:pt x="113" y="993"/>
                  <a:pt x="114" y="994"/>
                </a:cubicBezTo>
                <a:cubicBezTo>
                  <a:pt x="114" y="995"/>
                  <a:pt x="114" y="995"/>
                  <a:pt x="114" y="995"/>
                </a:cubicBezTo>
                <a:cubicBezTo>
                  <a:pt x="115" y="995"/>
                  <a:pt x="115" y="994"/>
                  <a:pt x="116" y="994"/>
                </a:cubicBezTo>
                <a:cubicBezTo>
                  <a:pt x="117" y="994"/>
                  <a:pt x="117" y="995"/>
                  <a:pt x="118" y="995"/>
                </a:cubicBezTo>
                <a:cubicBezTo>
                  <a:pt x="118" y="995"/>
                  <a:pt x="119" y="995"/>
                  <a:pt x="119" y="996"/>
                </a:cubicBezTo>
                <a:cubicBezTo>
                  <a:pt x="119" y="996"/>
                  <a:pt x="119" y="997"/>
                  <a:pt x="119" y="997"/>
                </a:cubicBezTo>
                <a:cubicBezTo>
                  <a:pt x="120" y="998"/>
                  <a:pt x="121" y="997"/>
                  <a:pt x="121" y="997"/>
                </a:cubicBezTo>
                <a:cubicBezTo>
                  <a:pt x="122" y="996"/>
                  <a:pt x="123" y="996"/>
                  <a:pt x="124" y="996"/>
                </a:cubicBezTo>
                <a:cubicBezTo>
                  <a:pt x="124" y="996"/>
                  <a:pt x="125" y="996"/>
                  <a:pt x="126" y="996"/>
                </a:cubicBezTo>
                <a:cubicBezTo>
                  <a:pt x="126" y="996"/>
                  <a:pt x="127" y="995"/>
                  <a:pt x="127" y="995"/>
                </a:cubicBezTo>
                <a:cubicBezTo>
                  <a:pt x="129" y="994"/>
                  <a:pt x="132" y="994"/>
                  <a:pt x="134" y="995"/>
                </a:cubicBezTo>
                <a:cubicBezTo>
                  <a:pt x="135" y="995"/>
                  <a:pt x="136" y="995"/>
                  <a:pt x="137" y="995"/>
                </a:cubicBezTo>
                <a:cubicBezTo>
                  <a:pt x="138" y="996"/>
                  <a:pt x="139" y="996"/>
                  <a:pt x="140" y="997"/>
                </a:cubicBezTo>
                <a:cubicBezTo>
                  <a:pt x="141" y="997"/>
                  <a:pt x="143" y="996"/>
                  <a:pt x="145" y="996"/>
                </a:cubicBezTo>
                <a:cubicBezTo>
                  <a:pt x="146" y="995"/>
                  <a:pt x="147" y="995"/>
                  <a:pt x="148" y="994"/>
                </a:cubicBezTo>
                <a:cubicBezTo>
                  <a:pt x="149" y="993"/>
                  <a:pt x="151" y="992"/>
                  <a:pt x="152" y="992"/>
                </a:cubicBezTo>
                <a:cubicBezTo>
                  <a:pt x="154" y="992"/>
                  <a:pt x="155" y="991"/>
                  <a:pt x="156" y="990"/>
                </a:cubicBezTo>
                <a:cubicBezTo>
                  <a:pt x="157" y="989"/>
                  <a:pt x="158" y="988"/>
                  <a:pt x="159" y="988"/>
                </a:cubicBezTo>
                <a:cubicBezTo>
                  <a:pt x="160" y="987"/>
                  <a:pt x="161" y="987"/>
                  <a:pt x="161" y="987"/>
                </a:cubicBezTo>
                <a:cubicBezTo>
                  <a:pt x="163" y="985"/>
                  <a:pt x="162" y="984"/>
                  <a:pt x="163" y="982"/>
                </a:cubicBezTo>
                <a:cubicBezTo>
                  <a:pt x="163" y="981"/>
                  <a:pt x="164" y="981"/>
                  <a:pt x="164" y="980"/>
                </a:cubicBezTo>
                <a:cubicBezTo>
                  <a:pt x="165" y="979"/>
                  <a:pt x="164" y="979"/>
                  <a:pt x="163" y="979"/>
                </a:cubicBezTo>
                <a:cubicBezTo>
                  <a:pt x="162" y="979"/>
                  <a:pt x="162" y="979"/>
                  <a:pt x="162" y="979"/>
                </a:cubicBezTo>
                <a:cubicBezTo>
                  <a:pt x="161" y="979"/>
                  <a:pt x="161" y="979"/>
                  <a:pt x="160" y="979"/>
                </a:cubicBezTo>
                <a:cubicBezTo>
                  <a:pt x="159" y="980"/>
                  <a:pt x="159" y="980"/>
                  <a:pt x="158" y="979"/>
                </a:cubicBezTo>
                <a:cubicBezTo>
                  <a:pt x="157" y="979"/>
                  <a:pt x="157" y="979"/>
                  <a:pt x="157" y="978"/>
                </a:cubicBezTo>
                <a:cubicBezTo>
                  <a:pt x="155" y="978"/>
                  <a:pt x="154" y="979"/>
                  <a:pt x="153" y="979"/>
                </a:cubicBezTo>
                <a:cubicBezTo>
                  <a:pt x="151" y="979"/>
                  <a:pt x="150" y="978"/>
                  <a:pt x="148" y="978"/>
                </a:cubicBezTo>
                <a:cubicBezTo>
                  <a:pt x="147" y="978"/>
                  <a:pt x="146" y="979"/>
                  <a:pt x="144" y="978"/>
                </a:cubicBezTo>
                <a:cubicBezTo>
                  <a:pt x="145" y="977"/>
                  <a:pt x="145" y="978"/>
                  <a:pt x="146" y="977"/>
                </a:cubicBezTo>
                <a:cubicBezTo>
                  <a:pt x="146" y="977"/>
                  <a:pt x="146" y="977"/>
                  <a:pt x="147" y="976"/>
                </a:cubicBezTo>
                <a:cubicBezTo>
                  <a:pt x="148" y="975"/>
                  <a:pt x="149" y="977"/>
                  <a:pt x="151" y="977"/>
                </a:cubicBezTo>
                <a:cubicBezTo>
                  <a:pt x="152" y="976"/>
                  <a:pt x="152" y="976"/>
                  <a:pt x="152" y="975"/>
                </a:cubicBezTo>
                <a:cubicBezTo>
                  <a:pt x="153" y="974"/>
                  <a:pt x="153" y="975"/>
                  <a:pt x="154" y="974"/>
                </a:cubicBezTo>
                <a:cubicBezTo>
                  <a:pt x="154" y="974"/>
                  <a:pt x="154" y="972"/>
                  <a:pt x="154" y="972"/>
                </a:cubicBezTo>
                <a:cubicBezTo>
                  <a:pt x="153" y="972"/>
                  <a:pt x="152" y="973"/>
                  <a:pt x="152" y="973"/>
                </a:cubicBezTo>
                <a:cubicBezTo>
                  <a:pt x="151" y="973"/>
                  <a:pt x="150" y="973"/>
                  <a:pt x="151" y="972"/>
                </a:cubicBezTo>
                <a:cubicBezTo>
                  <a:pt x="151" y="972"/>
                  <a:pt x="152" y="972"/>
                  <a:pt x="152" y="971"/>
                </a:cubicBezTo>
                <a:cubicBezTo>
                  <a:pt x="153" y="971"/>
                  <a:pt x="152" y="970"/>
                  <a:pt x="152" y="970"/>
                </a:cubicBezTo>
                <a:cubicBezTo>
                  <a:pt x="152" y="969"/>
                  <a:pt x="153" y="970"/>
                  <a:pt x="153" y="969"/>
                </a:cubicBezTo>
                <a:cubicBezTo>
                  <a:pt x="154" y="969"/>
                  <a:pt x="154" y="970"/>
                  <a:pt x="155" y="970"/>
                </a:cubicBezTo>
                <a:cubicBezTo>
                  <a:pt x="156" y="969"/>
                  <a:pt x="156" y="969"/>
                  <a:pt x="157" y="970"/>
                </a:cubicBezTo>
                <a:cubicBezTo>
                  <a:pt x="158" y="970"/>
                  <a:pt x="159" y="970"/>
                  <a:pt x="159" y="970"/>
                </a:cubicBezTo>
                <a:cubicBezTo>
                  <a:pt x="160" y="970"/>
                  <a:pt x="160" y="968"/>
                  <a:pt x="160" y="968"/>
                </a:cubicBezTo>
                <a:cubicBezTo>
                  <a:pt x="159" y="967"/>
                  <a:pt x="159" y="966"/>
                  <a:pt x="159" y="966"/>
                </a:cubicBezTo>
                <a:cubicBezTo>
                  <a:pt x="158" y="966"/>
                  <a:pt x="157" y="966"/>
                  <a:pt x="158" y="965"/>
                </a:cubicBezTo>
                <a:cubicBezTo>
                  <a:pt x="159" y="965"/>
                  <a:pt x="159" y="965"/>
                  <a:pt x="161" y="965"/>
                </a:cubicBezTo>
                <a:cubicBezTo>
                  <a:pt x="162" y="966"/>
                  <a:pt x="162" y="965"/>
                  <a:pt x="163" y="964"/>
                </a:cubicBezTo>
                <a:cubicBezTo>
                  <a:pt x="164" y="963"/>
                  <a:pt x="165" y="963"/>
                  <a:pt x="166" y="963"/>
                </a:cubicBezTo>
                <a:cubicBezTo>
                  <a:pt x="167" y="962"/>
                  <a:pt x="168" y="960"/>
                  <a:pt x="168" y="959"/>
                </a:cubicBezTo>
                <a:cubicBezTo>
                  <a:pt x="168" y="958"/>
                  <a:pt x="168" y="957"/>
                  <a:pt x="168" y="956"/>
                </a:cubicBezTo>
                <a:cubicBezTo>
                  <a:pt x="169" y="955"/>
                  <a:pt x="170" y="954"/>
                  <a:pt x="170" y="953"/>
                </a:cubicBezTo>
                <a:cubicBezTo>
                  <a:pt x="170" y="952"/>
                  <a:pt x="170" y="952"/>
                  <a:pt x="170" y="951"/>
                </a:cubicBezTo>
                <a:cubicBezTo>
                  <a:pt x="170" y="950"/>
                  <a:pt x="170" y="950"/>
                  <a:pt x="170" y="949"/>
                </a:cubicBezTo>
                <a:cubicBezTo>
                  <a:pt x="170" y="947"/>
                  <a:pt x="170" y="946"/>
                  <a:pt x="169" y="945"/>
                </a:cubicBezTo>
                <a:cubicBezTo>
                  <a:pt x="168" y="943"/>
                  <a:pt x="165" y="941"/>
                  <a:pt x="163" y="940"/>
                </a:cubicBezTo>
                <a:cubicBezTo>
                  <a:pt x="162" y="940"/>
                  <a:pt x="161" y="939"/>
                  <a:pt x="159" y="939"/>
                </a:cubicBezTo>
                <a:cubicBezTo>
                  <a:pt x="158" y="938"/>
                  <a:pt x="157" y="938"/>
                  <a:pt x="156" y="938"/>
                </a:cubicBezTo>
                <a:cubicBezTo>
                  <a:pt x="155" y="937"/>
                  <a:pt x="153" y="938"/>
                  <a:pt x="152" y="938"/>
                </a:cubicBezTo>
                <a:cubicBezTo>
                  <a:pt x="151" y="937"/>
                  <a:pt x="150" y="937"/>
                  <a:pt x="149" y="937"/>
                </a:cubicBezTo>
                <a:cubicBezTo>
                  <a:pt x="148" y="938"/>
                  <a:pt x="147" y="938"/>
                  <a:pt x="146" y="939"/>
                </a:cubicBezTo>
                <a:cubicBezTo>
                  <a:pt x="145" y="940"/>
                  <a:pt x="144" y="940"/>
                  <a:pt x="142" y="941"/>
                </a:cubicBezTo>
                <a:cubicBezTo>
                  <a:pt x="142" y="942"/>
                  <a:pt x="141" y="943"/>
                  <a:pt x="140" y="943"/>
                </a:cubicBezTo>
                <a:cubicBezTo>
                  <a:pt x="140" y="942"/>
                  <a:pt x="139" y="941"/>
                  <a:pt x="138" y="940"/>
                </a:cubicBezTo>
                <a:cubicBezTo>
                  <a:pt x="138" y="940"/>
                  <a:pt x="135" y="941"/>
                  <a:pt x="135" y="939"/>
                </a:cubicBezTo>
                <a:cubicBezTo>
                  <a:pt x="137" y="939"/>
                  <a:pt x="138" y="938"/>
                  <a:pt x="139" y="937"/>
                </a:cubicBezTo>
                <a:cubicBezTo>
                  <a:pt x="142" y="935"/>
                  <a:pt x="142" y="932"/>
                  <a:pt x="141" y="929"/>
                </a:cubicBezTo>
                <a:cubicBezTo>
                  <a:pt x="140" y="928"/>
                  <a:pt x="138" y="928"/>
                  <a:pt x="138" y="927"/>
                </a:cubicBezTo>
                <a:cubicBezTo>
                  <a:pt x="137" y="926"/>
                  <a:pt x="136" y="925"/>
                  <a:pt x="135" y="924"/>
                </a:cubicBezTo>
                <a:cubicBezTo>
                  <a:pt x="134" y="923"/>
                  <a:pt x="133" y="922"/>
                  <a:pt x="132" y="921"/>
                </a:cubicBezTo>
                <a:cubicBezTo>
                  <a:pt x="132" y="920"/>
                  <a:pt x="131" y="920"/>
                  <a:pt x="131" y="919"/>
                </a:cubicBezTo>
                <a:cubicBezTo>
                  <a:pt x="130" y="919"/>
                  <a:pt x="130" y="918"/>
                  <a:pt x="129" y="918"/>
                </a:cubicBezTo>
                <a:cubicBezTo>
                  <a:pt x="128" y="918"/>
                  <a:pt x="126" y="918"/>
                  <a:pt x="127" y="917"/>
                </a:cubicBezTo>
                <a:cubicBezTo>
                  <a:pt x="127" y="917"/>
                  <a:pt x="129" y="917"/>
                  <a:pt x="129" y="917"/>
                </a:cubicBezTo>
                <a:cubicBezTo>
                  <a:pt x="131" y="917"/>
                  <a:pt x="132" y="918"/>
                  <a:pt x="133" y="919"/>
                </a:cubicBezTo>
                <a:cubicBezTo>
                  <a:pt x="133" y="920"/>
                  <a:pt x="134" y="920"/>
                  <a:pt x="135" y="920"/>
                </a:cubicBezTo>
                <a:cubicBezTo>
                  <a:pt x="135" y="920"/>
                  <a:pt x="136" y="920"/>
                  <a:pt x="136" y="921"/>
                </a:cubicBezTo>
                <a:cubicBezTo>
                  <a:pt x="138" y="922"/>
                  <a:pt x="138" y="920"/>
                  <a:pt x="137" y="919"/>
                </a:cubicBezTo>
                <a:cubicBezTo>
                  <a:pt x="137" y="918"/>
                  <a:pt x="136" y="917"/>
                  <a:pt x="136" y="915"/>
                </a:cubicBezTo>
                <a:cubicBezTo>
                  <a:pt x="135" y="914"/>
                  <a:pt x="135" y="913"/>
                  <a:pt x="134" y="912"/>
                </a:cubicBezTo>
                <a:cubicBezTo>
                  <a:pt x="133" y="910"/>
                  <a:pt x="132" y="909"/>
                  <a:pt x="132" y="907"/>
                </a:cubicBezTo>
                <a:cubicBezTo>
                  <a:pt x="132" y="907"/>
                  <a:pt x="133" y="906"/>
                  <a:pt x="132" y="906"/>
                </a:cubicBezTo>
                <a:cubicBezTo>
                  <a:pt x="131" y="905"/>
                  <a:pt x="130" y="905"/>
                  <a:pt x="129" y="904"/>
                </a:cubicBezTo>
                <a:cubicBezTo>
                  <a:pt x="127" y="903"/>
                  <a:pt x="127" y="901"/>
                  <a:pt x="126" y="900"/>
                </a:cubicBezTo>
                <a:cubicBezTo>
                  <a:pt x="125" y="899"/>
                  <a:pt x="123" y="899"/>
                  <a:pt x="122" y="897"/>
                </a:cubicBezTo>
                <a:cubicBezTo>
                  <a:pt x="122" y="897"/>
                  <a:pt x="122" y="896"/>
                  <a:pt x="122" y="896"/>
                </a:cubicBezTo>
                <a:cubicBezTo>
                  <a:pt x="121" y="895"/>
                  <a:pt x="121" y="895"/>
                  <a:pt x="120" y="895"/>
                </a:cubicBezTo>
                <a:cubicBezTo>
                  <a:pt x="119" y="895"/>
                  <a:pt x="118" y="895"/>
                  <a:pt x="118" y="894"/>
                </a:cubicBezTo>
                <a:cubicBezTo>
                  <a:pt x="117" y="894"/>
                  <a:pt x="117" y="893"/>
                  <a:pt x="116" y="893"/>
                </a:cubicBezTo>
                <a:cubicBezTo>
                  <a:pt x="115" y="893"/>
                  <a:pt x="114" y="893"/>
                  <a:pt x="114" y="892"/>
                </a:cubicBezTo>
                <a:cubicBezTo>
                  <a:pt x="112" y="892"/>
                  <a:pt x="111" y="892"/>
                  <a:pt x="110" y="891"/>
                </a:cubicBezTo>
                <a:cubicBezTo>
                  <a:pt x="109" y="890"/>
                  <a:pt x="109" y="888"/>
                  <a:pt x="108" y="887"/>
                </a:cubicBezTo>
                <a:cubicBezTo>
                  <a:pt x="108" y="886"/>
                  <a:pt x="107" y="885"/>
                  <a:pt x="107" y="884"/>
                </a:cubicBezTo>
                <a:cubicBezTo>
                  <a:pt x="107" y="883"/>
                  <a:pt x="107" y="882"/>
                  <a:pt x="107" y="881"/>
                </a:cubicBezTo>
                <a:cubicBezTo>
                  <a:pt x="107" y="879"/>
                  <a:pt x="105" y="878"/>
                  <a:pt x="105" y="876"/>
                </a:cubicBezTo>
                <a:cubicBezTo>
                  <a:pt x="104" y="875"/>
                  <a:pt x="104" y="873"/>
                  <a:pt x="104" y="871"/>
                </a:cubicBezTo>
                <a:cubicBezTo>
                  <a:pt x="104" y="868"/>
                  <a:pt x="101" y="866"/>
                  <a:pt x="99" y="864"/>
                </a:cubicBezTo>
                <a:cubicBezTo>
                  <a:pt x="98" y="863"/>
                  <a:pt x="97" y="862"/>
                  <a:pt x="96" y="862"/>
                </a:cubicBezTo>
                <a:cubicBezTo>
                  <a:pt x="95" y="861"/>
                  <a:pt x="94" y="861"/>
                  <a:pt x="92" y="860"/>
                </a:cubicBezTo>
                <a:cubicBezTo>
                  <a:pt x="90" y="860"/>
                  <a:pt x="89" y="858"/>
                  <a:pt x="87" y="857"/>
                </a:cubicBezTo>
                <a:cubicBezTo>
                  <a:pt x="85" y="856"/>
                  <a:pt x="83" y="856"/>
                  <a:pt x="81" y="856"/>
                </a:cubicBezTo>
                <a:cubicBezTo>
                  <a:pt x="80" y="856"/>
                  <a:pt x="80" y="856"/>
                  <a:pt x="79" y="856"/>
                </a:cubicBezTo>
                <a:cubicBezTo>
                  <a:pt x="77" y="855"/>
                  <a:pt x="75" y="855"/>
                  <a:pt x="74" y="855"/>
                </a:cubicBezTo>
                <a:cubicBezTo>
                  <a:pt x="73" y="855"/>
                  <a:pt x="72" y="855"/>
                  <a:pt x="72" y="855"/>
                </a:cubicBezTo>
                <a:cubicBezTo>
                  <a:pt x="71" y="855"/>
                  <a:pt x="70" y="855"/>
                  <a:pt x="69" y="855"/>
                </a:cubicBezTo>
                <a:cubicBezTo>
                  <a:pt x="69" y="855"/>
                  <a:pt x="68" y="855"/>
                  <a:pt x="68" y="855"/>
                </a:cubicBezTo>
                <a:cubicBezTo>
                  <a:pt x="67" y="854"/>
                  <a:pt x="67" y="854"/>
                  <a:pt x="68" y="854"/>
                </a:cubicBezTo>
                <a:cubicBezTo>
                  <a:pt x="69" y="855"/>
                  <a:pt x="70" y="855"/>
                  <a:pt x="71" y="854"/>
                </a:cubicBezTo>
                <a:cubicBezTo>
                  <a:pt x="73" y="853"/>
                  <a:pt x="74" y="853"/>
                  <a:pt x="75" y="852"/>
                </a:cubicBezTo>
                <a:cubicBezTo>
                  <a:pt x="76" y="852"/>
                  <a:pt x="76" y="850"/>
                  <a:pt x="78" y="850"/>
                </a:cubicBezTo>
                <a:cubicBezTo>
                  <a:pt x="79" y="850"/>
                  <a:pt x="81" y="851"/>
                  <a:pt x="81" y="850"/>
                </a:cubicBezTo>
                <a:cubicBezTo>
                  <a:pt x="82" y="849"/>
                  <a:pt x="82" y="849"/>
                  <a:pt x="82" y="849"/>
                </a:cubicBezTo>
                <a:cubicBezTo>
                  <a:pt x="82" y="848"/>
                  <a:pt x="82" y="848"/>
                  <a:pt x="82" y="847"/>
                </a:cubicBezTo>
                <a:cubicBezTo>
                  <a:pt x="82" y="847"/>
                  <a:pt x="81" y="846"/>
                  <a:pt x="81" y="845"/>
                </a:cubicBezTo>
                <a:cubicBezTo>
                  <a:pt x="81" y="844"/>
                  <a:pt x="81" y="844"/>
                  <a:pt x="80" y="844"/>
                </a:cubicBezTo>
                <a:cubicBezTo>
                  <a:pt x="79" y="844"/>
                  <a:pt x="77" y="845"/>
                  <a:pt x="77" y="844"/>
                </a:cubicBezTo>
                <a:cubicBezTo>
                  <a:pt x="77" y="843"/>
                  <a:pt x="79" y="843"/>
                  <a:pt x="80" y="843"/>
                </a:cubicBezTo>
                <a:cubicBezTo>
                  <a:pt x="81" y="843"/>
                  <a:pt x="81" y="842"/>
                  <a:pt x="82" y="842"/>
                </a:cubicBezTo>
                <a:cubicBezTo>
                  <a:pt x="82" y="841"/>
                  <a:pt x="83" y="841"/>
                  <a:pt x="84" y="841"/>
                </a:cubicBezTo>
                <a:cubicBezTo>
                  <a:pt x="84" y="840"/>
                  <a:pt x="85" y="839"/>
                  <a:pt x="85" y="838"/>
                </a:cubicBezTo>
                <a:cubicBezTo>
                  <a:pt x="85" y="837"/>
                  <a:pt x="87" y="836"/>
                  <a:pt x="88" y="835"/>
                </a:cubicBezTo>
                <a:cubicBezTo>
                  <a:pt x="89" y="834"/>
                  <a:pt x="91" y="833"/>
                  <a:pt x="91" y="831"/>
                </a:cubicBezTo>
                <a:cubicBezTo>
                  <a:pt x="92" y="830"/>
                  <a:pt x="92" y="828"/>
                  <a:pt x="93" y="827"/>
                </a:cubicBezTo>
                <a:cubicBezTo>
                  <a:pt x="94" y="826"/>
                  <a:pt x="95" y="825"/>
                  <a:pt x="95" y="824"/>
                </a:cubicBezTo>
                <a:cubicBezTo>
                  <a:pt x="95" y="823"/>
                  <a:pt x="95" y="821"/>
                  <a:pt x="96" y="820"/>
                </a:cubicBezTo>
                <a:cubicBezTo>
                  <a:pt x="96" y="820"/>
                  <a:pt x="97" y="819"/>
                  <a:pt x="98" y="818"/>
                </a:cubicBezTo>
                <a:cubicBezTo>
                  <a:pt x="98" y="818"/>
                  <a:pt x="98" y="817"/>
                  <a:pt x="98" y="816"/>
                </a:cubicBezTo>
                <a:cubicBezTo>
                  <a:pt x="98" y="816"/>
                  <a:pt x="99" y="815"/>
                  <a:pt x="99" y="815"/>
                </a:cubicBezTo>
                <a:cubicBezTo>
                  <a:pt x="100" y="814"/>
                  <a:pt x="101" y="812"/>
                  <a:pt x="100" y="811"/>
                </a:cubicBezTo>
                <a:cubicBezTo>
                  <a:pt x="99" y="810"/>
                  <a:pt x="97" y="810"/>
                  <a:pt x="96" y="810"/>
                </a:cubicBezTo>
                <a:cubicBezTo>
                  <a:pt x="95" y="810"/>
                  <a:pt x="94" y="810"/>
                  <a:pt x="92" y="810"/>
                </a:cubicBezTo>
                <a:cubicBezTo>
                  <a:pt x="92" y="810"/>
                  <a:pt x="91" y="810"/>
                  <a:pt x="90" y="810"/>
                </a:cubicBezTo>
                <a:cubicBezTo>
                  <a:pt x="89" y="810"/>
                  <a:pt x="89" y="810"/>
                  <a:pt x="88" y="809"/>
                </a:cubicBezTo>
                <a:cubicBezTo>
                  <a:pt x="87" y="809"/>
                  <a:pt x="85" y="810"/>
                  <a:pt x="84" y="809"/>
                </a:cubicBezTo>
                <a:cubicBezTo>
                  <a:pt x="82" y="809"/>
                  <a:pt x="81" y="808"/>
                  <a:pt x="80" y="809"/>
                </a:cubicBezTo>
                <a:cubicBezTo>
                  <a:pt x="77" y="809"/>
                  <a:pt x="74" y="807"/>
                  <a:pt x="72" y="807"/>
                </a:cubicBezTo>
                <a:cubicBezTo>
                  <a:pt x="70" y="807"/>
                  <a:pt x="69" y="808"/>
                  <a:pt x="68" y="808"/>
                </a:cubicBezTo>
                <a:cubicBezTo>
                  <a:pt x="66" y="809"/>
                  <a:pt x="65" y="808"/>
                  <a:pt x="63" y="809"/>
                </a:cubicBezTo>
                <a:cubicBezTo>
                  <a:pt x="62" y="809"/>
                  <a:pt x="61" y="810"/>
                  <a:pt x="59" y="810"/>
                </a:cubicBezTo>
                <a:cubicBezTo>
                  <a:pt x="59" y="810"/>
                  <a:pt x="58" y="810"/>
                  <a:pt x="57" y="810"/>
                </a:cubicBezTo>
                <a:cubicBezTo>
                  <a:pt x="57" y="810"/>
                  <a:pt x="57" y="811"/>
                  <a:pt x="56" y="811"/>
                </a:cubicBezTo>
                <a:cubicBezTo>
                  <a:pt x="55" y="812"/>
                  <a:pt x="55" y="812"/>
                  <a:pt x="54" y="812"/>
                </a:cubicBezTo>
                <a:cubicBezTo>
                  <a:pt x="53" y="812"/>
                  <a:pt x="53" y="813"/>
                  <a:pt x="52" y="813"/>
                </a:cubicBezTo>
                <a:cubicBezTo>
                  <a:pt x="52" y="813"/>
                  <a:pt x="51" y="814"/>
                  <a:pt x="51" y="813"/>
                </a:cubicBezTo>
                <a:cubicBezTo>
                  <a:pt x="51" y="812"/>
                  <a:pt x="51" y="811"/>
                  <a:pt x="52" y="811"/>
                </a:cubicBezTo>
                <a:cubicBezTo>
                  <a:pt x="52" y="811"/>
                  <a:pt x="52" y="811"/>
                  <a:pt x="52" y="810"/>
                </a:cubicBezTo>
                <a:cubicBezTo>
                  <a:pt x="52" y="810"/>
                  <a:pt x="52" y="810"/>
                  <a:pt x="52" y="809"/>
                </a:cubicBezTo>
                <a:cubicBezTo>
                  <a:pt x="52" y="809"/>
                  <a:pt x="53" y="809"/>
                  <a:pt x="53" y="809"/>
                </a:cubicBezTo>
                <a:cubicBezTo>
                  <a:pt x="53" y="809"/>
                  <a:pt x="53" y="809"/>
                  <a:pt x="54" y="808"/>
                </a:cubicBezTo>
                <a:cubicBezTo>
                  <a:pt x="54" y="807"/>
                  <a:pt x="55" y="807"/>
                  <a:pt x="56" y="807"/>
                </a:cubicBezTo>
                <a:cubicBezTo>
                  <a:pt x="58" y="808"/>
                  <a:pt x="57" y="807"/>
                  <a:pt x="58" y="806"/>
                </a:cubicBezTo>
                <a:cubicBezTo>
                  <a:pt x="59" y="805"/>
                  <a:pt x="60" y="805"/>
                  <a:pt x="59" y="804"/>
                </a:cubicBezTo>
                <a:cubicBezTo>
                  <a:pt x="59" y="804"/>
                  <a:pt x="58" y="805"/>
                  <a:pt x="57" y="804"/>
                </a:cubicBezTo>
                <a:cubicBezTo>
                  <a:pt x="57" y="804"/>
                  <a:pt x="56" y="804"/>
                  <a:pt x="56" y="804"/>
                </a:cubicBezTo>
                <a:cubicBezTo>
                  <a:pt x="55" y="804"/>
                  <a:pt x="54" y="804"/>
                  <a:pt x="54" y="803"/>
                </a:cubicBezTo>
                <a:cubicBezTo>
                  <a:pt x="55" y="803"/>
                  <a:pt x="55" y="804"/>
                  <a:pt x="56" y="803"/>
                </a:cubicBezTo>
                <a:cubicBezTo>
                  <a:pt x="57" y="802"/>
                  <a:pt x="56" y="802"/>
                  <a:pt x="55" y="802"/>
                </a:cubicBezTo>
                <a:cubicBezTo>
                  <a:pt x="55" y="801"/>
                  <a:pt x="55" y="801"/>
                  <a:pt x="55" y="801"/>
                </a:cubicBezTo>
                <a:cubicBezTo>
                  <a:pt x="57" y="801"/>
                  <a:pt x="57" y="800"/>
                  <a:pt x="58" y="799"/>
                </a:cubicBezTo>
                <a:cubicBezTo>
                  <a:pt x="59" y="799"/>
                  <a:pt x="60" y="798"/>
                  <a:pt x="61" y="798"/>
                </a:cubicBezTo>
                <a:cubicBezTo>
                  <a:pt x="63" y="797"/>
                  <a:pt x="63" y="796"/>
                  <a:pt x="65" y="795"/>
                </a:cubicBezTo>
                <a:cubicBezTo>
                  <a:pt x="65" y="795"/>
                  <a:pt x="66" y="795"/>
                  <a:pt x="67" y="794"/>
                </a:cubicBezTo>
                <a:cubicBezTo>
                  <a:pt x="67" y="794"/>
                  <a:pt x="67" y="793"/>
                  <a:pt x="68" y="793"/>
                </a:cubicBezTo>
                <a:cubicBezTo>
                  <a:pt x="69" y="792"/>
                  <a:pt x="70" y="791"/>
                  <a:pt x="71" y="791"/>
                </a:cubicBezTo>
                <a:cubicBezTo>
                  <a:pt x="72" y="790"/>
                  <a:pt x="72" y="789"/>
                  <a:pt x="73" y="788"/>
                </a:cubicBezTo>
                <a:cubicBezTo>
                  <a:pt x="74" y="787"/>
                  <a:pt x="76" y="787"/>
                  <a:pt x="75" y="785"/>
                </a:cubicBezTo>
                <a:cubicBezTo>
                  <a:pt x="75" y="785"/>
                  <a:pt x="74" y="784"/>
                  <a:pt x="75" y="784"/>
                </a:cubicBezTo>
                <a:cubicBezTo>
                  <a:pt x="75" y="783"/>
                  <a:pt x="75" y="783"/>
                  <a:pt x="76" y="783"/>
                </a:cubicBezTo>
                <a:cubicBezTo>
                  <a:pt x="77" y="782"/>
                  <a:pt x="77" y="780"/>
                  <a:pt x="76" y="781"/>
                </a:cubicBezTo>
                <a:cubicBezTo>
                  <a:pt x="75" y="781"/>
                  <a:pt x="75" y="782"/>
                  <a:pt x="74" y="781"/>
                </a:cubicBezTo>
                <a:cubicBezTo>
                  <a:pt x="73" y="781"/>
                  <a:pt x="73" y="780"/>
                  <a:pt x="72" y="780"/>
                </a:cubicBezTo>
                <a:cubicBezTo>
                  <a:pt x="72" y="780"/>
                  <a:pt x="71" y="781"/>
                  <a:pt x="70" y="780"/>
                </a:cubicBezTo>
                <a:cubicBezTo>
                  <a:pt x="70" y="780"/>
                  <a:pt x="70" y="779"/>
                  <a:pt x="69" y="779"/>
                </a:cubicBezTo>
                <a:cubicBezTo>
                  <a:pt x="68" y="780"/>
                  <a:pt x="67" y="782"/>
                  <a:pt x="66" y="782"/>
                </a:cubicBezTo>
                <a:cubicBezTo>
                  <a:pt x="65" y="782"/>
                  <a:pt x="65" y="781"/>
                  <a:pt x="64" y="781"/>
                </a:cubicBezTo>
                <a:cubicBezTo>
                  <a:pt x="63" y="782"/>
                  <a:pt x="62" y="783"/>
                  <a:pt x="61" y="783"/>
                </a:cubicBezTo>
                <a:cubicBezTo>
                  <a:pt x="60" y="783"/>
                  <a:pt x="59" y="784"/>
                  <a:pt x="58" y="783"/>
                </a:cubicBezTo>
                <a:cubicBezTo>
                  <a:pt x="57" y="783"/>
                  <a:pt x="57" y="783"/>
                  <a:pt x="56" y="783"/>
                </a:cubicBezTo>
                <a:cubicBezTo>
                  <a:pt x="55" y="783"/>
                  <a:pt x="54" y="783"/>
                  <a:pt x="54" y="784"/>
                </a:cubicBezTo>
                <a:cubicBezTo>
                  <a:pt x="53" y="785"/>
                  <a:pt x="53" y="784"/>
                  <a:pt x="52" y="784"/>
                </a:cubicBezTo>
                <a:cubicBezTo>
                  <a:pt x="51" y="783"/>
                  <a:pt x="51" y="784"/>
                  <a:pt x="50" y="784"/>
                </a:cubicBezTo>
                <a:cubicBezTo>
                  <a:pt x="50" y="785"/>
                  <a:pt x="49" y="786"/>
                  <a:pt x="48" y="785"/>
                </a:cubicBezTo>
                <a:cubicBezTo>
                  <a:pt x="48" y="785"/>
                  <a:pt x="48" y="784"/>
                  <a:pt x="48" y="784"/>
                </a:cubicBezTo>
                <a:cubicBezTo>
                  <a:pt x="48" y="784"/>
                  <a:pt x="48" y="784"/>
                  <a:pt x="48" y="783"/>
                </a:cubicBezTo>
                <a:cubicBezTo>
                  <a:pt x="47" y="782"/>
                  <a:pt x="45" y="782"/>
                  <a:pt x="44" y="783"/>
                </a:cubicBezTo>
                <a:cubicBezTo>
                  <a:pt x="44" y="784"/>
                  <a:pt x="44" y="784"/>
                  <a:pt x="43" y="785"/>
                </a:cubicBezTo>
                <a:cubicBezTo>
                  <a:pt x="42" y="786"/>
                  <a:pt x="42" y="785"/>
                  <a:pt x="42" y="784"/>
                </a:cubicBezTo>
                <a:cubicBezTo>
                  <a:pt x="41" y="784"/>
                  <a:pt x="43" y="781"/>
                  <a:pt x="41" y="782"/>
                </a:cubicBezTo>
                <a:cubicBezTo>
                  <a:pt x="40" y="782"/>
                  <a:pt x="40" y="783"/>
                  <a:pt x="39" y="783"/>
                </a:cubicBezTo>
                <a:cubicBezTo>
                  <a:pt x="38" y="783"/>
                  <a:pt x="38" y="781"/>
                  <a:pt x="37" y="781"/>
                </a:cubicBezTo>
                <a:cubicBezTo>
                  <a:pt x="37" y="780"/>
                  <a:pt x="36" y="781"/>
                  <a:pt x="36" y="782"/>
                </a:cubicBezTo>
                <a:cubicBezTo>
                  <a:pt x="35" y="783"/>
                  <a:pt x="35" y="783"/>
                  <a:pt x="35" y="783"/>
                </a:cubicBezTo>
                <a:cubicBezTo>
                  <a:pt x="34" y="784"/>
                  <a:pt x="33" y="784"/>
                  <a:pt x="34" y="785"/>
                </a:cubicBezTo>
                <a:cubicBezTo>
                  <a:pt x="34" y="786"/>
                  <a:pt x="34" y="786"/>
                  <a:pt x="34" y="787"/>
                </a:cubicBezTo>
                <a:cubicBezTo>
                  <a:pt x="34" y="787"/>
                  <a:pt x="34" y="788"/>
                  <a:pt x="34" y="789"/>
                </a:cubicBezTo>
                <a:cubicBezTo>
                  <a:pt x="34" y="790"/>
                  <a:pt x="37" y="791"/>
                  <a:pt x="35" y="792"/>
                </a:cubicBezTo>
                <a:cubicBezTo>
                  <a:pt x="34" y="792"/>
                  <a:pt x="33" y="792"/>
                  <a:pt x="33" y="792"/>
                </a:cubicBezTo>
                <a:cubicBezTo>
                  <a:pt x="32" y="792"/>
                  <a:pt x="31" y="792"/>
                  <a:pt x="30" y="792"/>
                </a:cubicBezTo>
                <a:cubicBezTo>
                  <a:pt x="30" y="791"/>
                  <a:pt x="29" y="791"/>
                  <a:pt x="29" y="792"/>
                </a:cubicBezTo>
                <a:cubicBezTo>
                  <a:pt x="29" y="792"/>
                  <a:pt x="29" y="793"/>
                  <a:pt x="30" y="794"/>
                </a:cubicBezTo>
                <a:cubicBezTo>
                  <a:pt x="30" y="794"/>
                  <a:pt x="31" y="794"/>
                  <a:pt x="31" y="794"/>
                </a:cubicBezTo>
                <a:cubicBezTo>
                  <a:pt x="32" y="795"/>
                  <a:pt x="30" y="797"/>
                  <a:pt x="29" y="797"/>
                </a:cubicBezTo>
                <a:cubicBezTo>
                  <a:pt x="28" y="796"/>
                  <a:pt x="28" y="796"/>
                  <a:pt x="27" y="796"/>
                </a:cubicBezTo>
                <a:cubicBezTo>
                  <a:pt x="27" y="796"/>
                  <a:pt x="27" y="797"/>
                  <a:pt x="28" y="798"/>
                </a:cubicBezTo>
                <a:cubicBezTo>
                  <a:pt x="28" y="798"/>
                  <a:pt x="29" y="798"/>
                  <a:pt x="29" y="799"/>
                </a:cubicBezTo>
                <a:cubicBezTo>
                  <a:pt x="30" y="799"/>
                  <a:pt x="29" y="800"/>
                  <a:pt x="30" y="800"/>
                </a:cubicBezTo>
                <a:cubicBezTo>
                  <a:pt x="31" y="800"/>
                  <a:pt x="34" y="801"/>
                  <a:pt x="33" y="802"/>
                </a:cubicBezTo>
                <a:cubicBezTo>
                  <a:pt x="32" y="804"/>
                  <a:pt x="31" y="801"/>
                  <a:pt x="30" y="801"/>
                </a:cubicBezTo>
                <a:cubicBezTo>
                  <a:pt x="30" y="802"/>
                  <a:pt x="29" y="802"/>
                  <a:pt x="28" y="803"/>
                </a:cubicBezTo>
                <a:cubicBezTo>
                  <a:pt x="27" y="803"/>
                  <a:pt x="26" y="804"/>
                  <a:pt x="26" y="803"/>
                </a:cubicBezTo>
                <a:cubicBezTo>
                  <a:pt x="25" y="802"/>
                  <a:pt x="26" y="801"/>
                  <a:pt x="25" y="801"/>
                </a:cubicBezTo>
                <a:cubicBezTo>
                  <a:pt x="24" y="801"/>
                  <a:pt x="24" y="802"/>
                  <a:pt x="24" y="802"/>
                </a:cubicBezTo>
                <a:cubicBezTo>
                  <a:pt x="24" y="803"/>
                  <a:pt x="24" y="804"/>
                  <a:pt x="23" y="803"/>
                </a:cubicBezTo>
                <a:cubicBezTo>
                  <a:pt x="22" y="803"/>
                  <a:pt x="22" y="802"/>
                  <a:pt x="21" y="803"/>
                </a:cubicBezTo>
                <a:cubicBezTo>
                  <a:pt x="20" y="803"/>
                  <a:pt x="21" y="805"/>
                  <a:pt x="21" y="807"/>
                </a:cubicBezTo>
                <a:cubicBezTo>
                  <a:pt x="21" y="807"/>
                  <a:pt x="21" y="808"/>
                  <a:pt x="21" y="808"/>
                </a:cubicBezTo>
                <a:cubicBezTo>
                  <a:pt x="22" y="809"/>
                  <a:pt x="23" y="808"/>
                  <a:pt x="23" y="809"/>
                </a:cubicBezTo>
                <a:cubicBezTo>
                  <a:pt x="24" y="809"/>
                  <a:pt x="23" y="810"/>
                  <a:pt x="24" y="811"/>
                </a:cubicBezTo>
                <a:cubicBezTo>
                  <a:pt x="24" y="811"/>
                  <a:pt x="25" y="811"/>
                  <a:pt x="26" y="812"/>
                </a:cubicBezTo>
                <a:cubicBezTo>
                  <a:pt x="26" y="812"/>
                  <a:pt x="26" y="813"/>
                  <a:pt x="25" y="813"/>
                </a:cubicBezTo>
                <a:cubicBezTo>
                  <a:pt x="24" y="813"/>
                  <a:pt x="24" y="812"/>
                  <a:pt x="23" y="812"/>
                </a:cubicBezTo>
                <a:cubicBezTo>
                  <a:pt x="23" y="812"/>
                  <a:pt x="22" y="812"/>
                  <a:pt x="22" y="811"/>
                </a:cubicBezTo>
                <a:cubicBezTo>
                  <a:pt x="21" y="811"/>
                  <a:pt x="21" y="810"/>
                  <a:pt x="20" y="810"/>
                </a:cubicBezTo>
                <a:cubicBezTo>
                  <a:pt x="20" y="810"/>
                  <a:pt x="20" y="812"/>
                  <a:pt x="20" y="813"/>
                </a:cubicBezTo>
                <a:cubicBezTo>
                  <a:pt x="20" y="814"/>
                  <a:pt x="21" y="814"/>
                  <a:pt x="22" y="815"/>
                </a:cubicBezTo>
                <a:close/>
                <a:moveTo>
                  <a:pt x="71" y="776"/>
                </a:moveTo>
                <a:cubicBezTo>
                  <a:pt x="71" y="776"/>
                  <a:pt x="71" y="777"/>
                  <a:pt x="72" y="777"/>
                </a:cubicBezTo>
                <a:cubicBezTo>
                  <a:pt x="72" y="778"/>
                  <a:pt x="73" y="777"/>
                  <a:pt x="72" y="776"/>
                </a:cubicBezTo>
                <a:cubicBezTo>
                  <a:pt x="71" y="775"/>
                  <a:pt x="71" y="772"/>
                  <a:pt x="69" y="773"/>
                </a:cubicBezTo>
                <a:cubicBezTo>
                  <a:pt x="68" y="773"/>
                  <a:pt x="68" y="774"/>
                  <a:pt x="68" y="774"/>
                </a:cubicBezTo>
                <a:cubicBezTo>
                  <a:pt x="69" y="775"/>
                  <a:pt x="70" y="775"/>
                  <a:pt x="71" y="776"/>
                </a:cubicBezTo>
                <a:close/>
                <a:moveTo>
                  <a:pt x="85" y="1030"/>
                </a:moveTo>
                <a:cubicBezTo>
                  <a:pt x="86" y="1030"/>
                  <a:pt x="87" y="1028"/>
                  <a:pt x="86" y="1028"/>
                </a:cubicBezTo>
                <a:cubicBezTo>
                  <a:pt x="85" y="1028"/>
                  <a:pt x="84" y="1030"/>
                  <a:pt x="85" y="1030"/>
                </a:cubicBezTo>
                <a:close/>
                <a:moveTo>
                  <a:pt x="92" y="1035"/>
                </a:moveTo>
                <a:cubicBezTo>
                  <a:pt x="91" y="1035"/>
                  <a:pt x="90" y="1036"/>
                  <a:pt x="92" y="1036"/>
                </a:cubicBezTo>
                <a:cubicBezTo>
                  <a:pt x="92" y="1036"/>
                  <a:pt x="93" y="1036"/>
                  <a:pt x="93" y="1037"/>
                </a:cubicBezTo>
                <a:cubicBezTo>
                  <a:pt x="93" y="1037"/>
                  <a:pt x="93" y="1038"/>
                  <a:pt x="94" y="1037"/>
                </a:cubicBezTo>
                <a:cubicBezTo>
                  <a:pt x="94" y="1037"/>
                  <a:pt x="95" y="1035"/>
                  <a:pt x="95" y="1035"/>
                </a:cubicBezTo>
                <a:cubicBezTo>
                  <a:pt x="95" y="1034"/>
                  <a:pt x="92" y="1034"/>
                  <a:pt x="92" y="1035"/>
                </a:cubicBezTo>
                <a:close/>
                <a:moveTo>
                  <a:pt x="293" y="645"/>
                </a:moveTo>
                <a:cubicBezTo>
                  <a:pt x="293" y="646"/>
                  <a:pt x="296" y="646"/>
                  <a:pt x="296" y="646"/>
                </a:cubicBezTo>
                <a:cubicBezTo>
                  <a:pt x="298" y="644"/>
                  <a:pt x="294" y="643"/>
                  <a:pt x="293" y="645"/>
                </a:cubicBezTo>
                <a:close/>
                <a:moveTo>
                  <a:pt x="71" y="772"/>
                </a:moveTo>
                <a:cubicBezTo>
                  <a:pt x="72" y="772"/>
                  <a:pt x="72" y="771"/>
                  <a:pt x="73" y="772"/>
                </a:cubicBezTo>
                <a:cubicBezTo>
                  <a:pt x="73" y="772"/>
                  <a:pt x="74" y="772"/>
                  <a:pt x="74" y="773"/>
                </a:cubicBezTo>
                <a:cubicBezTo>
                  <a:pt x="76" y="773"/>
                  <a:pt x="77" y="773"/>
                  <a:pt x="78" y="774"/>
                </a:cubicBezTo>
                <a:cubicBezTo>
                  <a:pt x="79" y="775"/>
                  <a:pt x="80" y="776"/>
                  <a:pt x="81" y="774"/>
                </a:cubicBezTo>
                <a:cubicBezTo>
                  <a:pt x="81" y="773"/>
                  <a:pt x="81" y="773"/>
                  <a:pt x="81" y="773"/>
                </a:cubicBezTo>
                <a:cubicBezTo>
                  <a:pt x="82" y="772"/>
                  <a:pt x="82" y="773"/>
                  <a:pt x="82" y="772"/>
                </a:cubicBezTo>
                <a:cubicBezTo>
                  <a:pt x="81" y="771"/>
                  <a:pt x="81" y="772"/>
                  <a:pt x="81" y="772"/>
                </a:cubicBezTo>
                <a:cubicBezTo>
                  <a:pt x="80" y="772"/>
                  <a:pt x="79" y="772"/>
                  <a:pt x="79" y="772"/>
                </a:cubicBezTo>
                <a:cubicBezTo>
                  <a:pt x="78" y="771"/>
                  <a:pt x="79" y="771"/>
                  <a:pt x="78" y="770"/>
                </a:cubicBezTo>
                <a:cubicBezTo>
                  <a:pt x="77" y="770"/>
                  <a:pt x="76" y="770"/>
                  <a:pt x="76" y="770"/>
                </a:cubicBezTo>
                <a:cubicBezTo>
                  <a:pt x="75" y="770"/>
                  <a:pt x="74" y="770"/>
                  <a:pt x="74" y="769"/>
                </a:cubicBezTo>
                <a:cubicBezTo>
                  <a:pt x="74" y="768"/>
                  <a:pt x="75" y="769"/>
                  <a:pt x="76" y="769"/>
                </a:cubicBezTo>
                <a:cubicBezTo>
                  <a:pt x="76" y="769"/>
                  <a:pt x="77" y="769"/>
                  <a:pt x="77" y="768"/>
                </a:cubicBezTo>
                <a:cubicBezTo>
                  <a:pt x="77" y="767"/>
                  <a:pt x="76" y="768"/>
                  <a:pt x="76" y="767"/>
                </a:cubicBezTo>
                <a:cubicBezTo>
                  <a:pt x="75" y="767"/>
                  <a:pt x="75" y="767"/>
                  <a:pt x="74" y="766"/>
                </a:cubicBezTo>
                <a:cubicBezTo>
                  <a:pt x="74" y="766"/>
                  <a:pt x="74" y="766"/>
                  <a:pt x="73" y="766"/>
                </a:cubicBezTo>
                <a:cubicBezTo>
                  <a:pt x="73" y="765"/>
                  <a:pt x="73" y="765"/>
                  <a:pt x="73" y="764"/>
                </a:cubicBezTo>
                <a:cubicBezTo>
                  <a:pt x="73" y="764"/>
                  <a:pt x="72" y="763"/>
                  <a:pt x="71" y="764"/>
                </a:cubicBezTo>
                <a:cubicBezTo>
                  <a:pt x="70" y="765"/>
                  <a:pt x="72" y="766"/>
                  <a:pt x="71" y="766"/>
                </a:cubicBezTo>
                <a:cubicBezTo>
                  <a:pt x="71" y="767"/>
                  <a:pt x="70" y="767"/>
                  <a:pt x="69" y="768"/>
                </a:cubicBezTo>
                <a:cubicBezTo>
                  <a:pt x="69" y="769"/>
                  <a:pt x="69" y="771"/>
                  <a:pt x="71" y="772"/>
                </a:cubicBezTo>
                <a:close/>
                <a:moveTo>
                  <a:pt x="294" y="639"/>
                </a:moveTo>
                <a:cubicBezTo>
                  <a:pt x="295" y="639"/>
                  <a:pt x="295" y="639"/>
                  <a:pt x="295" y="640"/>
                </a:cubicBezTo>
                <a:cubicBezTo>
                  <a:pt x="296" y="640"/>
                  <a:pt x="297" y="641"/>
                  <a:pt x="297" y="640"/>
                </a:cubicBezTo>
                <a:cubicBezTo>
                  <a:pt x="297" y="639"/>
                  <a:pt x="296" y="638"/>
                  <a:pt x="296" y="638"/>
                </a:cubicBezTo>
                <a:cubicBezTo>
                  <a:pt x="296" y="637"/>
                  <a:pt x="296" y="636"/>
                  <a:pt x="295" y="636"/>
                </a:cubicBezTo>
                <a:cubicBezTo>
                  <a:pt x="294" y="636"/>
                  <a:pt x="294" y="637"/>
                  <a:pt x="293" y="637"/>
                </a:cubicBezTo>
                <a:cubicBezTo>
                  <a:pt x="292" y="637"/>
                  <a:pt x="291" y="637"/>
                  <a:pt x="291" y="637"/>
                </a:cubicBezTo>
                <a:cubicBezTo>
                  <a:pt x="290" y="638"/>
                  <a:pt x="290" y="638"/>
                  <a:pt x="291" y="639"/>
                </a:cubicBezTo>
                <a:cubicBezTo>
                  <a:pt x="292" y="639"/>
                  <a:pt x="293" y="639"/>
                  <a:pt x="294" y="639"/>
                </a:cubicBezTo>
                <a:close/>
                <a:moveTo>
                  <a:pt x="301" y="644"/>
                </a:moveTo>
                <a:cubicBezTo>
                  <a:pt x="302" y="644"/>
                  <a:pt x="302" y="644"/>
                  <a:pt x="303" y="644"/>
                </a:cubicBezTo>
                <a:cubicBezTo>
                  <a:pt x="304" y="645"/>
                  <a:pt x="305" y="644"/>
                  <a:pt x="304" y="643"/>
                </a:cubicBezTo>
                <a:cubicBezTo>
                  <a:pt x="304" y="643"/>
                  <a:pt x="302" y="642"/>
                  <a:pt x="301" y="642"/>
                </a:cubicBezTo>
                <a:cubicBezTo>
                  <a:pt x="300" y="642"/>
                  <a:pt x="299" y="643"/>
                  <a:pt x="300" y="644"/>
                </a:cubicBezTo>
                <a:cubicBezTo>
                  <a:pt x="300" y="645"/>
                  <a:pt x="301" y="644"/>
                  <a:pt x="301" y="644"/>
                </a:cubicBezTo>
                <a:close/>
                <a:moveTo>
                  <a:pt x="30" y="865"/>
                </a:moveTo>
                <a:cubicBezTo>
                  <a:pt x="30" y="866"/>
                  <a:pt x="31" y="867"/>
                  <a:pt x="31" y="868"/>
                </a:cubicBezTo>
                <a:cubicBezTo>
                  <a:pt x="31" y="870"/>
                  <a:pt x="31" y="870"/>
                  <a:pt x="33" y="871"/>
                </a:cubicBezTo>
                <a:cubicBezTo>
                  <a:pt x="34" y="871"/>
                  <a:pt x="34" y="872"/>
                  <a:pt x="35" y="871"/>
                </a:cubicBezTo>
                <a:cubicBezTo>
                  <a:pt x="36" y="871"/>
                  <a:pt x="35" y="870"/>
                  <a:pt x="35" y="869"/>
                </a:cubicBezTo>
                <a:cubicBezTo>
                  <a:pt x="35" y="868"/>
                  <a:pt x="35" y="868"/>
                  <a:pt x="35" y="867"/>
                </a:cubicBezTo>
                <a:cubicBezTo>
                  <a:pt x="34" y="867"/>
                  <a:pt x="34" y="867"/>
                  <a:pt x="34" y="866"/>
                </a:cubicBezTo>
                <a:cubicBezTo>
                  <a:pt x="33" y="866"/>
                  <a:pt x="34" y="865"/>
                  <a:pt x="34" y="865"/>
                </a:cubicBezTo>
                <a:cubicBezTo>
                  <a:pt x="33" y="863"/>
                  <a:pt x="30" y="863"/>
                  <a:pt x="30" y="865"/>
                </a:cubicBezTo>
                <a:close/>
                <a:moveTo>
                  <a:pt x="112" y="997"/>
                </a:moveTo>
                <a:cubicBezTo>
                  <a:pt x="112" y="997"/>
                  <a:pt x="111" y="997"/>
                  <a:pt x="111" y="997"/>
                </a:cubicBezTo>
                <a:cubicBezTo>
                  <a:pt x="110" y="997"/>
                  <a:pt x="111" y="996"/>
                  <a:pt x="110" y="996"/>
                </a:cubicBezTo>
                <a:cubicBezTo>
                  <a:pt x="109" y="995"/>
                  <a:pt x="109" y="996"/>
                  <a:pt x="109" y="997"/>
                </a:cubicBezTo>
                <a:cubicBezTo>
                  <a:pt x="108" y="997"/>
                  <a:pt x="106" y="997"/>
                  <a:pt x="105" y="998"/>
                </a:cubicBezTo>
                <a:cubicBezTo>
                  <a:pt x="104" y="999"/>
                  <a:pt x="106" y="999"/>
                  <a:pt x="106" y="1000"/>
                </a:cubicBezTo>
                <a:cubicBezTo>
                  <a:pt x="107" y="1000"/>
                  <a:pt x="108" y="1000"/>
                  <a:pt x="109" y="1001"/>
                </a:cubicBezTo>
                <a:cubicBezTo>
                  <a:pt x="109" y="1001"/>
                  <a:pt x="109" y="1002"/>
                  <a:pt x="109" y="1002"/>
                </a:cubicBezTo>
                <a:cubicBezTo>
                  <a:pt x="110" y="1002"/>
                  <a:pt x="110" y="1001"/>
                  <a:pt x="111" y="1001"/>
                </a:cubicBezTo>
                <a:cubicBezTo>
                  <a:pt x="112" y="1001"/>
                  <a:pt x="112" y="1001"/>
                  <a:pt x="113" y="1000"/>
                </a:cubicBezTo>
                <a:cubicBezTo>
                  <a:pt x="113" y="1000"/>
                  <a:pt x="113" y="999"/>
                  <a:pt x="113" y="999"/>
                </a:cubicBezTo>
                <a:cubicBezTo>
                  <a:pt x="113" y="999"/>
                  <a:pt x="113" y="999"/>
                  <a:pt x="114" y="999"/>
                </a:cubicBezTo>
                <a:cubicBezTo>
                  <a:pt x="114" y="999"/>
                  <a:pt x="115" y="999"/>
                  <a:pt x="115" y="998"/>
                </a:cubicBezTo>
                <a:cubicBezTo>
                  <a:pt x="114" y="997"/>
                  <a:pt x="113" y="998"/>
                  <a:pt x="113" y="997"/>
                </a:cubicBezTo>
                <a:cubicBezTo>
                  <a:pt x="113" y="997"/>
                  <a:pt x="113" y="997"/>
                  <a:pt x="112" y="997"/>
                </a:cubicBezTo>
                <a:close/>
                <a:moveTo>
                  <a:pt x="12" y="826"/>
                </a:moveTo>
                <a:cubicBezTo>
                  <a:pt x="11" y="826"/>
                  <a:pt x="11" y="826"/>
                  <a:pt x="10" y="826"/>
                </a:cubicBezTo>
                <a:cubicBezTo>
                  <a:pt x="10" y="826"/>
                  <a:pt x="9" y="826"/>
                  <a:pt x="8" y="827"/>
                </a:cubicBezTo>
                <a:cubicBezTo>
                  <a:pt x="8" y="827"/>
                  <a:pt x="9" y="828"/>
                  <a:pt x="9" y="828"/>
                </a:cubicBezTo>
                <a:cubicBezTo>
                  <a:pt x="10" y="828"/>
                  <a:pt x="10" y="828"/>
                  <a:pt x="10" y="829"/>
                </a:cubicBezTo>
                <a:cubicBezTo>
                  <a:pt x="10" y="829"/>
                  <a:pt x="10" y="830"/>
                  <a:pt x="11" y="830"/>
                </a:cubicBezTo>
                <a:cubicBezTo>
                  <a:pt x="12" y="829"/>
                  <a:pt x="11" y="829"/>
                  <a:pt x="12" y="828"/>
                </a:cubicBezTo>
                <a:cubicBezTo>
                  <a:pt x="12" y="828"/>
                  <a:pt x="14" y="827"/>
                  <a:pt x="12" y="826"/>
                </a:cubicBezTo>
                <a:close/>
                <a:moveTo>
                  <a:pt x="19" y="860"/>
                </a:moveTo>
                <a:cubicBezTo>
                  <a:pt x="20" y="858"/>
                  <a:pt x="21" y="857"/>
                  <a:pt x="21" y="856"/>
                </a:cubicBezTo>
                <a:cubicBezTo>
                  <a:pt x="22" y="855"/>
                  <a:pt x="23" y="853"/>
                  <a:pt x="23" y="852"/>
                </a:cubicBezTo>
                <a:cubicBezTo>
                  <a:pt x="22" y="851"/>
                  <a:pt x="21" y="853"/>
                  <a:pt x="20" y="853"/>
                </a:cubicBezTo>
                <a:cubicBezTo>
                  <a:pt x="20" y="854"/>
                  <a:pt x="19" y="854"/>
                  <a:pt x="19" y="854"/>
                </a:cubicBezTo>
                <a:cubicBezTo>
                  <a:pt x="18" y="855"/>
                  <a:pt x="19" y="855"/>
                  <a:pt x="19" y="856"/>
                </a:cubicBezTo>
                <a:cubicBezTo>
                  <a:pt x="18" y="857"/>
                  <a:pt x="16" y="856"/>
                  <a:pt x="15" y="858"/>
                </a:cubicBezTo>
                <a:cubicBezTo>
                  <a:pt x="15" y="858"/>
                  <a:pt x="16" y="858"/>
                  <a:pt x="17" y="859"/>
                </a:cubicBezTo>
                <a:cubicBezTo>
                  <a:pt x="18" y="860"/>
                  <a:pt x="18" y="862"/>
                  <a:pt x="19" y="860"/>
                </a:cubicBezTo>
                <a:close/>
                <a:moveTo>
                  <a:pt x="14" y="855"/>
                </a:moveTo>
                <a:cubicBezTo>
                  <a:pt x="14" y="855"/>
                  <a:pt x="15" y="854"/>
                  <a:pt x="15" y="854"/>
                </a:cubicBezTo>
                <a:cubicBezTo>
                  <a:pt x="15" y="853"/>
                  <a:pt x="16" y="852"/>
                  <a:pt x="15" y="852"/>
                </a:cubicBezTo>
                <a:cubicBezTo>
                  <a:pt x="14" y="853"/>
                  <a:pt x="13" y="854"/>
                  <a:pt x="14" y="855"/>
                </a:cubicBezTo>
                <a:close/>
                <a:moveTo>
                  <a:pt x="14" y="813"/>
                </a:moveTo>
                <a:cubicBezTo>
                  <a:pt x="15" y="812"/>
                  <a:pt x="15" y="811"/>
                  <a:pt x="14" y="811"/>
                </a:cubicBezTo>
                <a:cubicBezTo>
                  <a:pt x="14" y="810"/>
                  <a:pt x="13" y="810"/>
                  <a:pt x="13" y="810"/>
                </a:cubicBezTo>
                <a:cubicBezTo>
                  <a:pt x="12" y="810"/>
                  <a:pt x="11" y="806"/>
                  <a:pt x="10" y="808"/>
                </a:cubicBezTo>
                <a:cubicBezTo>
                  <a:pt x="10" y="809"/>
                  <a:pt x="10" y="809"/>
                  <a:pt x="10" y="810"/>
                </a:cubicBezTo>
                <a:cubicBezTo>
                  <a:pt x="10" y="811"/>
                  <a:pt x="9" y="811"/>
                  <a:pt x="10" y="812"/>
                </a:cubicBezTo>
                <a:cubicBezTo>
                  <a:pt x="10" y="813"/>
                  <a:pt x="11" y="813"/>
                  <a:pt x="10" y="814"/>
                </a:cubicBezTo>
                <a:cubicBezTo>
                  <a:pt x="9" y="814"/>
                  <a:pt x="8" y="814"/>
                  <a:pt x="8" y="813"/>
                </a:cubicBezTo>
                <a:cubicBezTo>
                  <a:pt x="8" y="812"/>
                  <a:pt x="7" y="812"/>
                  <a:pt x="6" y="811"/>
                </a:cubicBezTo>
                <a:cubicBezTo>
                  <a:pt x="6" y="811"/>
                  <a:pt x="6" y="810"/>
                  <a:pt x="6" y="810"/>
                </a:cubicBezTo>
                <a:cubicBezTo>
                  <a:pt x="5" y="810"/>
                  <a:pt x="5" y="810"/>
                  <a:pt x="5" y="811"/>
                </a:cubicBezTo>
                <a:cubicBezTo>
                  <a:pt x="5" y="812"/>
                  <a:pt x="6" y="813"/>
                  <a:pt x="4" y="814"/>
                </a:cubicBezTo>
                <a:cubicBezTo>
                  <a:pt x="3" y="814"/>
                  <a:pt x="3" y="813"/>
                  <a:pt x="2" y="813"/>
                </a:cubicBezTo>
                <a:cubicBezTo>
                  <a:pt x="1" y="815"/>
                  <a:pt x="4" y="814"/>
                  <a:pt x="4" y="815"/>
                </a:cubicBezTo>
                <a:cubicBezTo>
                  <a:pt x="5" y="816"/>
                  <a:pt x="5" y="817"/>
                  <a:pt x="5" y="817"/>
                </a:cubicBezTo>
                <a:cubicBezTo>
                  <a:pt x="6" y="817"/>
                  <a:pt x="6" y="816"/>
                  <a:pt x="6" y="816"/>
                </a:cubicBezTo>
                <a:cubicBezTo>
                  <a:pt x="7" y="816"/>
                  <a:pt x="7" y="817"/>
                  <a:pt x="8" y="817"/>
                </a:cubicBezTo>
                <a:cubicBezTo>
                  <a:pt x="9" y="817"/>
                  <a:pt x="10" y="817"/>
                  <a:pt x="9" y="818"/>
                </a:cubicBezTo>
                <a:cubicBezTo>
                  <a:pt x="9" y="819"/>
                  <a:pt x="8" y="818"/>
                  <a:pt x="8" y="819"/>
                </a:cubicBezTo>
                <a:cubicBezTo>
                  <a:pt x="8" y="820"/>
                  <a:pt x="10" y="820"/>
                  <a:pt x="11" y="820"/>
                </a:cubicBezTo>
                <a:cubicBezTo>
                  <a:pt x="11" y="821"/>
                  <a:pt x="11" y="822"/>
                  <a:pt x="11" y="822"/>
                </a:cubicBezTo>
                <a:cubicBezTo>
                  <a:pt x="12" y="822"/>
                  <a:pt x="13" y="822"/>
                  <a:pt x="13" y="822"/>
                </a:cubicBezTo>
                <a:cubicBezTo>
                  <a:pt x="14" y="823"/>
                  <a:pt x="13" y="824"/>
                  <a:pt x="14" y="823"/>
                </a:cubicBezTo>
                <a:cubicBezTo>
                  <a:pt x="15" y="823"/>
                  <a:pt x="15" y="822"/>
                  <a:pt x="16" y="822"/>
                </a:cubicBezTo>
                <a:cubicBezTo>
                  <a:pt x="17" y="822"/>
                  <a:pt x="19" y="822"/>
                  <a:pt x="18" y="824"/>
                </a:cubicBezTo>
                <a:cubicBezTo>
                  <a:pt x="17" y="825"/>
                  <a:pt x="16" y="826"/>
                  <a:pt x="17" y="828"/>
                </a:cubicBezTo>
                <a:cubicBezTo>
                  <a:pt x="18" y="828"/>
                  <a:pt x="18" y="826"/>
                  <a:pt x="18" y="825"/>
                </a:cubicBezTo>
                <a:cubicBezTo>
                  <a:pt x="19" y="825"/>
                  <a:pt x="20" y="825"/>
                  <a:pt x="20" y="824"/>
                </a:cubicBezTo>
                <a:cubicBezTo>
                  <a:pt x="21" y="823"/>
                  <a:pt x="20" y="823"/>
                  <a:pt x="21" y="822"/>
                </a:cubicBezTo>
                <a:cubicBezTo>
                  <a:pt x="21" y="822"/>
                  <a:pt x="21" y="822"/>
                  <a:pt x="21" y="822"/>
                </a:cubicBezTo>
                <a:cubicBezTo>
                  <a:pt x="21" y="822"/>
                  <a:pt x="22" y="821"/>
                  <a:pt x="22" y="821"/>
                </a:cubicBezTo>
                <a:cubicBezTo>
                  <a:pt x="22" y="820"/>
                  <a:pt x="20" y="820"/>
                  <a:pt x="20" y="821"/>
                </a:cubicBezTo>
                <a:cubicBezTo>
                  <a:pt x="19" y="821"/>
                  <a:pt x="19" y="821"/>
                  <a:pt x="18" y="820"/>
                </a:cubicBezTo>
                <a:cubicBezTo>
                  <a:pt x="18" y="820"/>
                  <a:pt x="18" y="820"/>
                  <a:pt x="17" y="819"/>
                </a:cubicBezTo>
                <a:cubicBezTo>
                  <a:pt x="16" y="819"/>
                  <a:pt x="15" y="820"/>
                  <a:pt x="15" y="818"/>
                </a:cubicBezTo>
                <a:cubicBezTo>
                  <a:pt x="15" y="818"/>
                  <a:pt x="15" y="817"/>
                  <a:pt x="15" y="817"/>
                </a:cubicBezTo>
                <a:cubicBezTo>
                  <a:pt x="15" y="816"/>
                  <a:pt x="14" y="816"/>
                  <a:pt x="14" y="815"/>
                </a:cubicBezTo>
                <a:cubicBezTo>
                  <a:pt x="14" y="814"/>
                  <a:pt x="14" y="814"/>
                  <a:pt x="14" y="813"/>
                </a:cubicBezTo>
                <a:close/>
                <a:moveTo>
                  <a:pt x="36" y="863"/>
                </a:moveTo>
                <a:cubicBezTo>
                  <a:pt x="36" y="862"/>
                  <a:pt x="36" y="860"/>
                  <a:pt x="35" y="860"/>
                </a:cubicBezTo>
                <a:cubicBezTo>
                  <a:pt x="33" y="859"/>
                  <a:pt x="35" y="861"/>
                  <a:pt x="35" y="861"/>
                </a:cubicBezTo>
                <a:cubicBezTo>
                  <a:pt x="35" y="862"/>
                  <a:pt x="36" y="863"/>
                  <a:pt x="36" y="863"/>
                </a:cubicBezTo>
                <a:close/>
                <a:moveTo>
                  <a:pt x="6" y="838"/>
                </a:moveTo>
                <a:cubicBezTo>
                  <a:pt x="6" y="838"/>
                  <a:pt x="4" y="840"/>
                  <a:pt x="5" y="840"/>
                </a:cubicBezTo>
                <a:cubicBezTo>
                  <a:pt x="6" y="840"/>
                  <a:pt x="7" y="839"/>
                  <a:pt x="8" y="838"/>
                </a:cubicBezTo>
                <a:cubicBezTo>
                  <a:pt x="8" y="837"/>
                  <a:pt x="9" y="837"/>
                  <a:pt x="8" y="837"/>
                </a:cubicBezTo>
                <a:cubicBezTo>
                  <a:pt x="7" y="837"/>
                  <a:pt x="7" y="837"/>
                  <a:pt x="6" y="838"/>
                </a:cubicBezTo>
                <a:close/>
                <a:moveTo>
                  <a:pt x="302" y="637"/>
                </a:moveTo>
                <a:cubicBezTo>
                  <a:pt x="303" y="637"/>
                  <a:pt x="303" y="638"/>
                  <a:pt x="304" y="638"/>
                </a:cubicBezTo>
                <a:cubicBezTo>
                  <a:pt x="305" y="638"/>
                  <a:pt x="305" y="637"/>
                  <a:pt x="306" y="637"/>
                </a:cubicBezTo>
                <a:cubicBezTo>
                  <a:pt x="307" y="637"/>
                  <a:pt x="307" y="636"/>
                  <a:pt x="308" y="636"/>
                </a:cubicBezTo>
                <a:cubicBezTo>
                  <a:pt x="309" y="636"/>
                  <a:pt x="309" y="636"/>
                  <a:pt x="310" y="635"/>
                </a:cubicBezTo>
                <a:cubicBezTo>
                  <a:pt x="312" y="635"/>
                  <a:pt x="313" y="635"/>
                  <a:pt x="315" y="634"/>
                </a:cubicBezTo>
                <a:cubicBezTo>
                  <a:pt x="317" y="634"/>
                  <a:pt x="317" y="632"/>
                  <a:pt x="315" y="631"/>
                </a:cubicBezTo>
                <a:cubicBezTo>
                  <a:pt x="314" y="631"/>
                  <a:pt x="313" y="631"/>
                  <a:pt x="311" y="631"/>
                </a:cubicBezTo>
                <a:cubicBezTo>
                  <a:pt x="310" y="631"/>
                  <a:pt x="310" y="631"/>
                  <a:pt x="309" y="631"/>
                </a:cubicBezTo>
                <a:cubicBezTo>
                  <a:pt x="308" y="631"/>
                  <a:pt x="307" y="632"/>
                  <a:pt x="307" y="632"/>
                </a:cubicBezTo>
                <a:cubicBezTo>
                  <a:pt x="306" y="633"/>
                  <a:pt x="305" y="634"/>
                  <a:pt x="305" y="634"/>
                </a:cubicBezTo>
                <a:cubicBezTo>
                  <a:pt x="304" y="634"/>
                  <a:pt x="304" y="635"/>
                  <a:pt x="303" y="635"/>
                </a:cubicBezTo>
                <a:cubicBezTo>
                  <a:pt x="302" y="635"/>
                  <a:pt x="302" y="635"/>
                  <a:pt x="302" y="635"/>
                </a:cubicBezTo>
                <a:cubicBezTo>
                  <a:pt x="301" y="635"/>
                  <a:pt x="300" y="635"/>
                  <a:pt x="300" y="636"/>
                </a:cubicBezTo>
                <a:cubicBezTo>
                  <a:pt x="301" y="637"/>
                  <a:pt x="301" y="637"/>
                  <a:pt x="302" y="637"/>
                </a:cubicBezTo>
                <a:close/>
                <a:moveTo>
                  <a:pt x="2617" y="1896"/>
                </a:moveTo>
                <a:cubicBezTo>
                  <a:pt x="2617" y="1897"/>
                  <a:pt x="2619" y="1898"/>
                  <a:pt x="2619" y="1898"/>
                </a:cubicBezTo>
                <a:cubicBezTo>
                  <a:pt x="2620" y="1899"/>
                  <a:pt x="2621" y="1898"/>
                  <a:pt x="2621" y="1898"/>
                </a:cubicBezTo>
                <a:cubicBezTo>
                  <a:pt x="2622" y="1897"/>
                  <a:pt x="2620" y="1897"/>
                  <a:pt x="2620" y="1896"/>
                </a:cubicBezTo>
                <a:cubicBezTo>
                  <a:pt x="2620" y="1896"/>
                  <a:pt x="2620" y="1896"/>
                  <a:pt x="2620" y="1895"/>
                </a:cubicBezTo>
                <a:cubicBezTo>
                  <a:pt x="2620" y="1895"/>
                  <a:pt x="2620" y="1895"/>
                  <a:pt x="2620" y="1894"/>
                </a:cubicBezTo>
                <a:cubicBezTo>
                  <a:pt x="2620" y="1894"/>
                  <a:pt x="2620" y="1893"/>
                  <a:pt x="2620" y="1893"/>
                </a:cubicBezTo>
                <a:cubicBezTo>
                  <a:pt x="2619" y="1892"/>
                  <a:pt x="2619" y="1893"/>
                  <a:pt x="2619" y="1893"/>
                </a:cubicBezTo>
                <a:cubicBezTo>
                  <a:pt x="2619" y="1894"/>
                  <a:pt x="2619" y="1894"/>
                  <a:pt x="2618" y="1895"/>
                </a:cubicBezTo>
                <a:cubicBezTo>
                  <a:pt x="2618" y="1895"/>
                  <a:pt x="2618" y="1895"/>
                  <a:pt x="2618" y="1895"/>
                </a:cubicBezTo>
                <a:cubicBezTo>
                  <a:pt x="2617" y="1895"/>
                  <a:pt x="2618" y="1896"/>
                  <a:pt x="2618" y="1896"/>
                </a:cubicBezTo>
                <a:cubicBezTo>
                  <a:pt x="2618" y="1896"/>
                  <a:pt x="2618" y="1896"/>
                  <a:pt x="2617" y="1896"/>
                </a:cubicBezTo>
                <a:close/>
                <a:moveTo>
                  <a:pt x="47" y="931"/>
                </a:moveTo>
                <a:cubicBezTo>
                  <a:pt x="48" y="931"/>
                  <a:pt x="48" y="931"/>
                  <a:pt x="48" y="932"/>
                </a:cubicBezTo>
                <a:cubicBezTo>
                  <a:pt x="49" y="932"/>
                  <a:pt x="48" y="933"/>
                  <a:pt x="49" y="933"/>
                </a:cubicBezTo>
                <a:cubicBezTo>
                  <a:pt x="50" y="934"/>
                  <a:pt x="51" y="932"/>
                  <a:pt x="52" y="932"/>
                </a:cubicBezTo>
                <a:cubicBezTo>
                  <a:pt x="53" y="931"/>
                  <a:pt x="54" y="931"/>
                  <a:pt x="55" y="930"/>
                </a:cubicBezTo>
                <a:cubicBezTo>
                  <a:pt x="56" y="929"/>
                  <a:pt x="55" y="928"/>
                  <a:pt x="53" y="929"/>
                </a:cubicBezTo>
                <a:cubicBezTo>
                  <a:pt x="52" y="929"/>
                  <a:pt x="52" y="928"/>
                  <a:pt x="51" y="927"/>
                </a:cubicBezTo>
                <a:cubicBezTo>
                  <a:pt x="50" y="925"/>
                  <a:pt x="49" y="925"/>
                  <a:pt x="48" y="925"/>
                </a:cubicBezTo>
                <a:cubicBezTo>
                  <a:pt x="48" y="926"/>
                  <a:pt x="47" y="926"/>
                  <a:pt x="46" y="926"/>
                </a:cubicBezTo>
                <a:cubicBezTo>
                  <a:pt x="45" y="926"/>
                  <a:pt x="46" y="927"/>
                  <a:pt x="46" y="927"/>
                </a:cubicBezTo>
                <a:cubicBezTo>
                  <a:pt x="47" y="929"/>
                  <a:pt x="46" y="930"/>
                  <a:pt x="47" y="931"/>
                </a:cubicBezTo>
                <a:close/>
                <a:moveTo>
                  <a:pt x="12" y="865"/>
                </a:moveTo>
                <a:cubicBezTo>
                  <a:pt x="12" y="866"/>
                  <a:pt x="11" y="866"/>
                  <a:pt x="12" y="867"/>
                </a:cubicBezTo>
                <a:cubicBezTo>
                  <a:pt x="12" y="869"/>
                  <a:pt x="14" y="866"/>
                  <a:pt x="15" y="866"/>
                </a:cubicBezTo>
                <a:cubicBezTo>
                  <a:pt x="15" y="865"/>
                  <a:pt x="17" y="865"/>
                  <a:pt x="17" y="863"/>
                </a:cubicBezTo>
                <a:cubicBezTo>
                  <a:pt x="17" y="862"/>
                  <a:pt x="16" y="862"/>
                  <a:pt x="16" y="861"/>
                </a:cubicBezTo>
                <a:cubicBezTo>
                  <a:pt x="16" y="861"/>
                  <a:pt x="16" y="860"/>
                  <a:pt x="15" y="860"/>
                </a:cubicBezTo>
                <a:cubicBezTo>
                  <a:pt x="15" y="859"/>
                  <a:pt x="15" y="857"/>
                  <a:pt x="14" y="858"/>
                </a:cubicBezTo>
                <a:cubicBezTo>
                  <a:pt x="13" y="858"/>
                  <a:pt x="13" y="859"/>
                  <a:pt x="12" y="859"/>
                </a:cubicBezTo>
                <a:cubicBezTo>
                  <a:pt x="12" y="859"/>
                  <a:pt x="12" y="859"/>
                  <a:pt x="11" y="858"/>
                </a:cubicBezTo>
                <a:cubicBezTo>
                  <a:pt x="11" y="858"/>
                  <a:pt x="10" y="859"/>
                  <a:pt x="10" y="859"/>
                </a:cubicBezTo>
                <a:cubicBezTo>
                  <a:pt x="10" y="859"/>
                  <a:pt x="8" y="862"/>
                  <a:pt x="9" y="862"/>
                </a:cubicBezTo>
                <a:cubicBezTo>
                  <a:pt x="9" y="862"/>
                  <a:pt x="9" y="862"/>
                  <a:pt x="9" y="862"/>
                </a:cubicBezTo>
                <a:cubicBezTo>
                  <a:pt x="10" y="862"/>
                  <a:pt x="10" y="862"/>
                  <a:pt x="11" y="862"/>
                </a:cubicBezTo>
                <a:cubicBezTo>
                  <a:pt x="11" y="862"/>
                  <a:pt x="11" y="862"/>
                  <a:pt x="12" y="862"/>
                </a:cubicBezTo>
                <a:cubicBezTo>
                  <a:pt x="12" y="862"/>
                  <a:pt x="12" y="862"/>
                  <a:pt x="12" y="862"/>
                </a:cubicBezTo>
                <a:cubicBezTo>
                  <a:pt x="13" y="862"/>
                  <a:pt x="13" y="863"/>
                  <a:pt x="13" y="863"/>
                </a:cubicBezTo>
                <a:cubicBezTo>
                  <a:pt x="13" y="864"/>
                  <a:pt x="13" y="865"/>
                  <a:pt x="12" y="865"/>
                </a:cubicBezTo>
                <a:close/>
                <a:moveTo>
                  <a:pt x="3067" y="1128"/>
                </a:moveTo>
                <a:cubicBezTo>
                  <a:pt x="3066" y="1128"/>
                  <a:pt x="3066" y="1129"/>
                  <a:pt x="3066" y="1129"/>
                </a:cubicBezTo>
                <a:cubicBezTo>
                  <a:pt x="3065" y="1130"/>
                  <a:pt x="3065" y="1130"/>
                  <a:pt x="3064" y="1131"/>
                </a:cubicBezTo>
                <a:cubicBezTo>
                  <a:pt x="3062" y="1131"/>
                  <a:pt x="3061" y="1132"/>
                  <a:pt x="3060" y="1133"/>
                </a:cubicBezTo>
                <a:cubicBezTo>
                  <a:pt x="3059" y="1133"/>
                  <a:pt x="3058" y="1134"/>
                  <a:pt x="3058" y="1134"/>
                </a:cubicBezTo>
                <a:cubicBezTo>
                  <a:pt x="3057" y="1134"/>
                  <a:pt x="3057" y="1135"/>
                  <a:pt x="3056" y="1135"/>
                </a:cubicBezTo>
                <a:cubicBezTo>
                  <a:pt x="3055" y="1135"/>
                  <a:pt x="3054" y="1136"/>
                  <a:pt x="3053" y="1135"/>
                </a:cubicBezTo>
                <a:cubicBezTo>
                  <a:pt x="3053" y="1135"/>
                  <a:pt x="3053" y="1134"/>
                  <a:pt x="3052" y="1134"/>
                </a:cubicBezTo>
                <a:cubicBezTo>
                  <a:pt x="3052" y="1133"/>
                  <a:pt x="3051" y="1133"/>
                  <a:pt x="3051" y="1132"/>
                </a:cubicBezTo>
                <a:cubicBezTo>
                  <a:pt x="3051" y="1132"/>
                  <a:pt x="3051" y="1131"/>
                  <a:pt x="3050" y="1131"/>
                </a:cubicBezTo>
                <a:cubicBezTo>
                  <a:pt x="3049" y="1131"/>
                  <a:pt x="3049" y="1132"/>
                  <a:pt x="3049" y="1132"/>
                </a:cubicBezTo>
                <a:cubicBezTo>
                  <a:pt x="3049" y="1133"/>
                  <a:pt x="3048" y="1134"/>
                  <a:pt x="3048" y="1134"/>
                </a:cubicBezTo>
                <a:cubicBezTo>
                  <a:pt x="3047" y="1136"/>
                  <a:pt x="3045" y="1137"/>
                  <a:pt x="3044" y="1138"/>
                </a:cubicBezTo>
                <a:cubicBezTo>
                  <a:pt x="3043" y="1139"/>
                  <a:pt x="3041" y="1140"/>
                  <a:pt x="3039" y="1141"/>
                </a:cubicBezTo>
                <a:cubicBezTo>
                  <a:pt x="3038" y="1142"/>
                  <a:pt x="3036" y="1143"/>
                  <a:pt x="3035" y="1145"/>
                </a:cubicBezTo>
                <a:cubicBezTo>
                  <a:pt x="3034" y="1147"/>
                  <a:pt x="3034" y="1149"/>
                  <a:pt x="3032" y="1150"/>
                </a:cubicBezTo>
                <a:cubicBezTo>
                  <a:pt x="3032" y="1150"/>
                  <a:pt x="3031" y="1150"/>
                  <a:pt x="3030" y="1150"/>
                </a:cubicBezTo>
                <a:cubicBezTo>
                  <a:pt x="3029" y="1151"/>
                  <a:pt x="3029" y="1153"/>
                  <a:pt x="3029" y="1154"/>
                </a:cubicBezTo>
                <a:cubicBezTo>
                  <a:pt x="3029" y="1154"/>
                  <a:pt x="3030" y="1156"/>
                  <a:pt x="3030" y="1156"/>
                </a:cubicBezTo>
                <a:cubicBezTo>
                  <a:pt x="3031" y="1156"/>
                  <a:pt x="3031" y="1155"/>
                  <a:pt x="3032" y="1155"/>
                </a:cubicBezTo>
                <a:cubicBezTo>
                  <a:pt x="3032" y="1154"/>
                  <a:pt x="3033" y="1152"/>
                  <a:pt x="3034" y="1152"/>
                </a:cubicBezTo>
                <a:cubicBezTo>
                  <a:pt x="3035" y="1152"/>
                  <a:pt x="3037" y="1152"/>
                  <a:pt x="3038" y="1150"/>
                </a:cubicBezTo>
                <a:cubicBezTo>
                  <a:pt x="3038" y="1149"/>
                  <a:pt x="3038" y="1149"/>
                  <a:pt x="3038" y="1148"/>
                </a:cubicBezTo>
                <a:cubicBezTo>
                  <a:pt x="3039" y="1148"/>
                  <a:pt x="3040" y="1147"/>
                  <a:pt x="3040" y="1147"/>
                </a:cubicBezTo>
                <a:cubicBezTo>
                  <a:pt x="3041" y="1146"/>
                  <a:pt x="3043" y="1146"/>
                  <a:pt x="3044" y="1145"/>
                </a:cubicBezTo>
                <a:cubicBezTo>
                  <a:pt x="3044" y="1144"/>
                  <a:pt x="3043" y="1143"/>
                  <a:pt x="3044" y="1142"/>
                </a:cubicBezTo>
                <a:cubicBezTo>
                  <a:pt x="3044" y="1142"/>
                  <a:pt x="3045" y="1141"/>
                  <a:pt x="3046" y="1141"/>
                </a:cubicBezTo>
                <a:cubicBezTo>
                  <a:pt x="3046" y="1141"/>
                  <a:pt x="3047" y="1141"/>
                  <a:pt x="3048" y="1141"/>
                </a:cubicBezTo>
                <a:cubicBezTo>
                  <a:pt x="3048" y="1141"/>
                  <a:pt x="3049" y="1142"/>
                  <a:pt x="3050" y="1142"/>
                </a:cubicBezTo>
                <a:cubicBezTo>
                  <a:pt x="3051" y="1141"/>
                  <a:pt x="3052" y="1140"/>
                  <a:pt x="3052" y="1139"/>
                </a:cubicBezTo>
                <a:cubicBezTo>
                  <a:pt x="3054" y="1136"/>
                  <a:pt x="3057" y="1136"/>
                  <a:pt x="3060" y="1135"/>
                </a:cubicBezTo>
                <a:cubicBezTo>
                  <a:pt x="3061" y="1134"/>
                  <a:pt x="3063" y="1134"/>
                  <a:pt x="3065" y="1134"/>
                </a:cubicBezTo>
                <a:cubicBezTo>
                  <a:pt x="3066" y="1134"/>
                  <a:pt x="3068" y="1134"/>
                  <a:pt x="3067" y="1132"/>
                </a:cubicBezTo>
                <a:cubicBezTo>
                  <a:pt x="3067" y="1131"/>
                  <a:pt x="3068" y="1128"/>
                  <a:pt x="3067" y="1128"/>
                </a:cubicBezTo>
                <a:close/>
                <a:moveTo>
                  <a:pt x="658" y="1281"/>
                </a:moveTo>
                <a:cubicBezTo>
                  <a:pt x="658" y="1281"/>
                  <a:pt x="659" y="1283"/>
                  <a:pt x="660" y="1282"/>
                </a:cubicBezTo>
                <a:cubicBezTo>
                  <a:pt x="661" y="1282"/>
                  <a:pt x="659" y="1280"/>
                  <a:pt x="659" y="1279"/>
                </a:cubicBezTo>
                <a:cubicBezTo>
                  <a:pt x="658" y="1279"/>
                  <a:pt x="658" y="1278"/>
                  <a:pt x="658" y="1278"/>
                </a:cubicBezTo>
                <a:cubicBezTo>
                  <a:pt x="657" y="1277"/>
                  <a:pt x="657" y="1278"/>
                  <a:pt x="656" y="1277"/>
                </a:cubicBezTo>
                <a:cubicBezTo>
                  <a:pt x="655" y="1277"/>
                  <a:pt x="656" y="1275"/>
                  <a:pt x="654" y="1274"/>
                </a:cubicBezTo>
                <a:cubicBezTo>
                  <a:pt x="653" y="1274"/>
                  <a:pt x="652" y="1274"/>
                  <a:pt x="651" y="1275"/>
                </a:cubicBezTo>
                <a:cubicBezTo>
                  <a:pt x="650" y="1275"/>
                  <a:pt x="649" y="1275"/>
                  <a:pt x="649" y="1276"/>
                </a:cubicBezTo>
                <a:cubicBezTo>
                  <a:pt x="647" y="1276"/>
                  <a:pt x="647" y="1276"/>
                  <a:pt x="646" y="1276"/>
                </a:cubicBezTo>
                <a:cubicBezTo>
                  <a:pt x="645" y="1276"/>
                  <a:pt x="645" y="1277"/>
                  <a:pt x="645" y="1277"/>
                </a:cubicBezTo>
                <a:cubicBezTo>
                  <a:pt x="646" y="1278"/>
                  <a:pt x="647" y="1278"/>
                  <a:pt x="647" y="1278"/>
                </a:cubicBezTo>
                <a:cubicBezTo>
                  <a:pt x="648" y="1278"/>
                  <a:pt x="650" y="1278"/>
                  <a:pt x="651" y="1279"/>
                </a:cubicBezTo>
                <a:cubicBezTo>
                  <a:pt x="653" y="1280"/>
                  <a:pt x="649" y="1280"/>
                  <a:pt x="651" y="1281"/>
                </a:cubicBezTo>
                <a:cubicBezTo>
                  <a:pt x="651" y="1282"/>
                  <a:pt x="651" y="1281"/>
                  <a:pt x="652" y="1282"/>
                </a:cubicBezTo>
                <a:cubicBezTo>
                  <a:pt x="652" y="1282"/>
                  <a:pt x="652" y="1282"/>
                  <a:pt x="652" y="1282"/>
                </a:cubicBezTo>
                <a:cubicBezTo>
                  <a:pt x="653" y="1283"/>
                  <a:pt x="653" y="1283"/>
                  <a:pt x="654" y="1283"/>
                </a:cubicBezTo>
                <a:cubicBezTo>
                  <a:pt x="655" y="1283"/>
                  <a:pt x="655" y="1284"/>
                  <a:pt x="656" y="1284"/>
                </a:cubicBezTo>
                <a:cubicBezTo>
                  <a:pt x="656" y="1284"/>
                  <a:pt x="657" y="1284"/>
                  <a:pt x="658" y="1284"/>
                </a:cubicBezTo>
                <a:cubicBezTo>
                  <a:pt x="660" y="1283"/>
                  <a:pt x="657" y="1282"/>
                  <a:pt x="657" y="1281"/>
                </a:cubicBezTo>
                <a:cubicBezTo>
                  <a:pt x="657" y="1280"/>
                  <a:pt x="658" y="1281"/>
                  <a:pt x="658" y="1281"/>
                </a:cubicBezTo>
                <a:close/>
                <a:moveTo>
                  <a:pt x="646" y="1300"/>
                </a:moveTo>
                <a:cubicBezTo>
                  <a:pt x="646" y="1300"/>
                  <a:pt x="646" y="1300"/>
                  <a:pt x="647" y="1301"/>
                </a:cubicBezTo>
                <a:cubicBezTo>
                  <a:pt x="647" y="1302"/>
                  <a:pt x="647" y="1303"/>
                  <a:pt x="648" y="1303"/>
                </a:cubicBezTo>
                <a:cubicBezTo>
                  <a:pt x="650" y="1302"/>
                  <a:pt x="649" y="1300"/>
                  <a:pt x="650" y="1299"/>
                </a:cubicBezTo>
                <a:cubicBezTo>
                  <a:pt x="651" y="1298"/>
                  <a:pt x="651" y="1298"/>
                  <a:pt x="651" y="1297"/>
                </a:cubicBezTo>
                <a:cubicBezTo>
                  <a:pt x="651" y="1295"/>
                  <a:pt x="650" y="1295"/>
                  <a:pt x="650" y="1294"/>
                </a:cubicBezTo>
                <a:cubicBezTo>
                  <a:pt x="650" y="1294"/>
                  <a:pt x="650" y="1293"/>
                  <a:pt x="650" y="1292"/>
                </a:cubicBezTo>
                <a:cubicBezTo>
                  <a:pt x="650" y="1292"/>
                  <a:pt x="648" y="1291"/>
                  <a:pt x="647" y="1291"/>
                </a:cubicBezTo>
                <a:cubicBezTo>
                  <a:pt x="645" y="1292"/>
                  <a:pt x="645" y="1294"/>
                  <a:pt x="645" y="1296"/>
                </a:cubicBezTo>
                <a:cubicBezTo>
                  <a:pt x="646" y="1297"/>
                  <a:pt x="645" y="1299"/>
                  <a:pt x="646" y="1300"/>
                </a:cubicBezTo>
                <a:close/>
                <a:moveTo>
                  <a:pt x="464" y="1195"/>
                </a:moveTo>
                <a:cubicBezTo>
                  <a:pt x="464" y="1195"/>
                  <a:pt x="465" y="1195"/>
                  <a:pt x="465" y="1195"/>
                </a:cubicBezTo>
                <a:cubicBezTo>
                  <a:pt x="466" y="1195"/>
                  <a:pt x="466" y="1195"/>
                  <a:pt x="466" y="1195"/>
                </a:cubicBezTo>
                <a:cubicBezTo>
                  <a:pt x="468" y="1194"/>
                  <a:pt x="466" y="1194"/>
                  <a:pt x="466" y="1194"/>
                </a:cubicBezTo>
                <a:cubicBezTo>
                  <a:pt x="465" y="1194"/>
                  <a:pt x="464" y="1194"/>
                  <a:pt x="464" y="1195"/>
                </a:cubicBezTo>
                <a:close/>
                <a:moveTo>
                  <a:pt x="651" y="1316"/>
                </a:moveTo>
                <a:cubicBezTo>
                  <a:pt x="652" y="1315"/>
                  <a:pt x="654" y="1316"/>
                  <a:pt x="654" y="1315"/>
                </a:cubicBezTo>
                <a:cubicBezTo>
                  <a:pt x="656" y="1313"/>
                  <a:pt x="653" y="1314"/>
                  <a:pt x="652" y="1314"/>
                </a:cubicBezTo>
                <a:cubicBezTo>
                  <a:pt x="652" y="1315"/>
                  <a:pt x="651" y="1315"/>
                  <a:pt x="651" y="1315"/>
                </a:cubicBezTo>
                <a:cubicBezTo>
                  <a:pt x="650" y="1315"/>
                  <a:pt x="649" y="1316"/>
                  <a:pt x="649" y="1316"/>
                </a:cubicBezTo>
                <a:cubicBezTo>
                  <a:pt x="648" y="1316"/>
                  <a:pt x="647" y="1318"/>
                  <a:pt x="648" y="1318"/>
                </a:cubicBezTo>
                <a:cubicBezTo>
                  <a:pt x="649" y="1318"/>
                  <a:pt x="650" y="1317"/>
                  <a:pt x="651" y="1316"/>
                </a:cubicBezTo>
                <a:close/>
                <a:moveTo>
                  <a:pt x="643" y="1257"/>
                </a:moveTo>
                <a:cubicBezTo>
                  <a:pt x="644" y="1257"/>
                  <a:pt x="645" y="1257"/>
                  <a:pt x="646" y="1257"/>
                </a:cubicBezTo>
                <a:cubicBezTo>
                  <a:pt x="646" y="1257"/>
                  <a:pt x="647" y="1257"/>
                  <a:pt x="647" y="1256"/>
                </a:cubicBezTo>
                <a:cubicBezTo>
                  <a:pt x="647" y="1255"/>
                  <a:pt x="643" y="1255"/>
                  <a:pt x="643" y="1257"/>
                </a:cubicBezTo>
                <a:close/>
                <a:moveTo>
                  <a:pt x="618" y="1284"/>
                </a:moveTo>
                <a:cubicBezTo>
                  <a:pt x="617" y="1285"/>
                  <a:pt x="619" y="1286"/>
                  <a:pt x="619" y="1287"/>
                </a:cubicBezTo>
                <a:cubicBezTo>
                  <a:pt x="620" y="1287"/>
                  <a:pt x="620" y="1288"/>
                  <a:pt x="620" y="1288"/>
                </a:cubicBezTo>
                <a:cubicBezTo>
                  <a:pt x="620" y="1288"/>
                  <a:pt x="622" y="1289"/>
                  <a:pt x="622" y="1288"/>
                </a:cubicBezTo>
                <a:cubicBezTo>
                  <a:pt x="622" y="1288"/>
                  <a:pt x="620" y="1286"/>
                  <a:pt x="620" y="1286"/>
                </a:cubicBezTo>
                <a:cubicBezTo>
                  <a:pt x="620" y="1285"/>
                  <a:pt x="620" y="1283"/>
                  <a:pt x="618" y="1284"/>
                </a:cubicBezTo>
                <a:close/>
                <a:moveTo>
                  <a:pt x="627" y="1320"/>
                </a:moveTo>
                <a:cubicBezTo>
                  <a:pt x="628" y="1319"/>
                  <a:pt x="627" y="1318"/>
                  <a:pt x="626" y="1318"/>
                </a:cubicBezTo>
                <a:cubicBezTo>
                  <a:pt x="626" y="1318"/>
                  <a:pt x="626" y="1320"/>
                  <a:pt x="627" y="1320"/>
                </a:cubicBezTo>
                <a:close/>
                <a:moveTo>
                  <a:pt x="623" y="1242"/>
                </a:moveTo>
                <a:cubicBezTo>
                  <a:pt x="622" y="1241"/>
                  <a:pt x="622" y="1241"/>
                  <a:pt x="621" y="1241"/>
                </a:cubicBezTo>
                <a:cubicBezTo>
                  <a:pt x="621" y="1241"/>
                  <a:pt x="621" y="1241"/>
                  <a:pt x="621" y="1241"/>
                </a:cubicBezTo>
                <a:cubicBezTo>
                  <a:pt x="620" y="1242"/>
                  <a:pt x="620" y="1242"/>
                  <a:pt x="619" y="1242"/>
                </a:cubicBezTo>
                <a:cubicBezTo>
                  <a:pt x="619" y="1242"/>
                  <a:pt x="619" y="1243"/>
                  <a:pt x="619" y="1244"/>
                </a:cubicBezTo>
                <a:cubicBezTo>
                  <a:pt x="620" y="1244"/>
                  <a:pt x="620" y="1244"/>
                  <a:pt x="621" y="1245"/>
                </a:cubicBezTo>
                <a:cubicBezTo>
                  <a:pt x="621" y="1246"/>
                  <a:pt x="620" y="1247"/>
                  <a:pt x="621" y="1247"/>
                </a:cubicBezTo>
                <a:cubicBezTo>
                  <a:pt x="621" y="1248"/>
                  <a:pt x="622" y="1246"/>
                  <a:pt x="622" y="1246"/>
                </a:cubicBezTo>
                <a:cubicBezTo>
                  <a:pt x="622" y="1245"/>
                  <a:pt x="623" y="1245"/>
                  <a:pt x="623" y="1245"/>
                </a:cubicBezTo>
                <a:cubicBezTo>
                  <a:pt x="624" y="1245"/>
                  <a:pt x="625" y="1244"/>
                  <a:pt x="624" y="1243"/>
                </a:cubicBezTo>
                <a:cubicBezTo>
                  <a:pt x="624" y="1242"/>
                  <a:pt x="623" y="1243"/>
                  <a:pt x="623" y="1242"/>
                </a:cubicBezTo>
                <a:close/>
                <a:moveTo>
                  <a:pt x="634" y="1261"/>
                </a:moveTo>
                <a:cubicBezTo>
                  <a:pt x="633" y="1261"/>
                  <a:pt x="633" y="1260"/>
                  <a:pt x="633" y="1260"/>
                </a:cubicBezTo>
                <a:cubicBezTo>
                  <a:pt x="632" y="1260"/>
                  <a:pt x="632" y="1260"/>
                  <a:pt x="631" y="1260"/>
                </a:cubicBezTo>
                <a:cubicBezTo>
                  <a:pt x="631" y="1260"/>
                  <a:pt x="630" y="1260"/>
                  <a:pt x="630" y="1260"/>
                </a:cubicBezTo>
                <a:cubicBezTo>
                  <a:pt x="628" y="1261"/>
                  <a:pt x="629" y="1264"/>
                  <a:pt x="631" y="1263"/>
                </a:cubicBezTo>
                <a:cubicBezTo>
                  <a:pt x="632" y="1263"/>
                  <a:pt x="631" y="1263"/>
                  <a:pt x="632" y="1262"/>
                </a:cubicBezTo>
                <a:cubicBezTo>
                  <a:pt x="633" y="1261"/>
                  <a:pt x="634" y="1264"/>
                  <a:pt x="634" y="1264"/>
                </a:cubicBezTo>
                <a:cubicBezTo>
                  <a:pt x="635" y="1265"/>
                  <a:pt x="635" y="1264"/>
                  <a:pt x="635" y="1263"/>
                </a:cubicBezTo>
                <a:cubicBezTo>
                  <a:pt x="635" y="1262"/>
                  <a:pt x="636" y="1261"/>
                  <a:pt x="637" y="1261"/>
                </a:cubicBezTo>
                <a:cubicBezTo>
                  <a:pt x="637" y="1260"/>
                  <a:pt x="637" y="1260"/>
                  <a:pt x="636" y="1259"/>
                </a:cubicBezTo>
                <a:cubicBezTo>
                  <a:pt x="635" y="1259"/>
                  <a:pt x="635" y="1261"/>
                  <a:pt x="634" y="1261"/>
                </a:cubicBezTo>
                <a:close/>
                <a:moveTo>
                  <a:pt x="622" y="1327"/>
                </a:moveTo>
                <a:cubicBezTo>
                  <a:pt x="622" y="1327"/>
                  <a:pt x="621" y="1328"/>
                  <a:pt x="621" y="1328"/>
                </a:cubicBezTo>
                <a:cubicBezTo>
                  <a:pt x="622" y="1329"/>
                  <a:pt x="622" y="1330"/>
                  <a:pt x="622" y="1330"/>
                </a:cubicBezTo>
                <a:cubicBezTo>
                  <a:pt x="622" y="1330"/>
                  <a:pt x="622" y="1331"/>
                  <a:pt x="623" y="1331"/>
                </a:cubicBezTo>
                <a:cubicBezTo>
                  <a:pt x="624" y="1330"/>
                  <a:pt x="623" y="1329"/>
                  <a:pt x="623" y="1329"/>
                </a:cubicBezTo>
                <a:cubicBezTo>
                  <a:pt x="623" y="1328"/>
                  <a:pt x="623" y="1327"/>
                  <a:pt x="622" y="1327"/>
                </a:cubicBezTo>
                <a:close/>
                <a:moveTo>
                  <a:pt x="665" y="1311"/>
                </a:moveTo>
                <a:cubicBezTo>
                  <a:pt x="665" y="1310"/>
                  <a:pt x="664" y="1310"/>
                  <a:pt x="663" y="1310"/>
                </a:cubicBezTo>
                <a:cubicBezTo>
                  <a:pt x="662" y="1310"/>
                  <a:pt x="662" y="1311"/>
                  <a:pt x="661" y="1311"/>
                </a:cubicBezTo>
                <a:cubicBezTo>
                  <a:pt x="661" y="1311"/>
                  <a:pt x="660" y="1311"/>
                  <a:pt x="660" y="1311"/>
                </a:cubicBezTo>
                <a:cubicBezTo>
                  <a:pt x="659" y="1311"/>
                  <a:pt x="660" y="1313"/>
                  <a:pt x="661" y="1313"/>
                </a:cubicBezTo>
                <a:cubicBezTo>
                  <a:pt x="662" y="1313"/>
                  <a:pt x="662" y="1313"/>
                  <a:pt x="663" y="1313"/>
                </a:cubicBezTo>
                <a:cubicBezTo>
                  <a:pt x="663" y="1314"/>
                  <a:pt x="663" y="1314"/>
                  <a:pt x="663" y="1314"/>
                </a:cubicBezTo>
                <a:cubicBezTo>
                  <a:pt x="663" y="1314"/>
                  <a:pt x="664" y="1314"/>
                  <a:pt x="664" y="1314"/>
                </a:cubicBezTo>
                <a:cubicBezTo>
                  <a:pt x="665" y="1314"/>
                  <a:pt x="666" y="1314"/>
                  <a:pt x="666" y="1313"/>
                </a:cubicBezTo>
                <a:cubicBezTo>
                  <a:pt x="667" y="1313"/>
                  <a:pt x="667" y="1313"/>
                  <a:pt x="667" y="1313"/>
                </a:cubicBezTo>
                <a:cubicBezTo>
                  <a:pt x="667" y="1312"/>
                  <a:pt x="668" y="1312"/>
                  <a:pt x="668" y="1312"/>
                </a:cubicBezTo>
                <a:cubicBezTo>
                  <a:pt x="670" y="1311"/>
                  <a:pt x="666" y="1311"/>
                  <a:pt x="665" y="1311"/>
                </a:cubicBezTo>
                <a:close/>
                <a:moveTo>
                  <a:pt x="602" y="1278"/>
                </a:moveTo>
                <a:cubicBezTo>
                  <a:pt x="601" y="1278"/>
                  <a:pt x="601" y="1277"/>
                  <a:pt x="601" y="1278"/>
                </a:cubicBezTo>
                <a:cubicBezTo>
                  <a:pt x="601" y="1279"/>
                  <a:pt x="602" y="1280"/>
                  <a:pt x="603" y="1280"/>
                </a:cubicBezTo>
                <a:cubicBezTo>
                  <a:pt x="603" y="1279"/>
                  <a:pt x="602" y="1279"/>
                  <a:pt x="602" y="1278"/>
                </a:cubicBezTo>
                <a:close/>
                <a:moveTo>
                  <a:pt x="478" y="1190"/>
                </a:moveTo>
                <a:cubicBezTo>
                  <a:pt x="477" y="1190"/>
                  <a:pt x="476" y="1188"/>
                  <a:pt x="474" y="1188"/>
                </a:cubicBezTo>
                <a:cubicBezTo>
                  <a:pt x="474" y="1188"/>
                  <a:pt x="474" y="1188"/>
                  <a:pt x="474" y="1188"/>
                </a:cubicBezTo>
                <a:cubicBezTo>
                  <a:pt x="473" y="1188"/>
                  <a:pt x="472" y="1189"/>
                  <a:pt x="470" y="1188"/>
                </a:cubicBezTo>
                <a:cubicBezTo>
                  <a:pt x="470" y="1188"/>
                  <a:pt x="470" y="1187"/>
                  <a:pt x="469" y="1187"/>
                </a:cubicBezTo>
                <a:cubicBezTo>
                  <a:pt x="469" y="1187"/>
                  <a:pt x="469" y="1188"/>
                  <a:pt x="469" y="1188"/>
                </a:cubicBezTo>
                <a:cubicBezTo>
                  <a:pt x="469" y="1189"/>
                  <a:pt x="471" y="1189"/>
                  <a:pt x="471" y="1189"/>
                </a:cubicBezTo>
                <a:cubicBezTo>
                  <a:pt x="473" y="1189"/>
                  <a:pt x="475" y="1189"/>
                  <a:pt x="476" y="1190"/>
                </a:cubicBezTo>
                <a:cubicBezTo>
                  <a:pt x="477" y="1191"/>
                  <a:pt x="478" y="1191"/>
                  <a:pt x="480" y="1192"/>
                </a:cubicBezTo>
                <a:cubicBezTo>
                  <a:pt x="481" y="1192"/>
                  <a:pt x="482" y="1194"/>
                  <a:pt x="483" y="1193"/>
                </a:cubicBezTo>
                <a:cubicBezTo>
                  <a:pt x="483" y="1191"/>
                  <a:pt x="479" y="1191"/>
                  <a:pt x="478" y="1190"/>
                </a:cubicBezTo>
                <a:close/>
                <a:moveTo>
                  <a:pt x="471" y="1190"/>
                </a:moveTo>
                <a:cubicBezTo>
                  <a:pt x="471" y="1189"/>
                  <a:pt x="468" y="1190"/>
                  <a:pt x="467" y="1190"/>
                </a:cubicBezTo>
                <a:cubicBezTo>
                  <a:pt x="466" y="1190"/>
                  <a:pt x="465" y="1190"/>
                  <a:pt x="464" y="1189"/>
                </a:cubicBezTo>
                <a:cubicBezTo>
                  <a:pt x="464" y="1189"/>
                  <a:pt x="463" y="1189"/>
                  <a:pt x="463" y="1188"/>
                </a:cubicBezTo>
                <a:cubicBezTo>
                  <a:pt x="462" y="1188"/>
                  <a:pt x="461" y="1189"/>
                  <a:pt x="461" y="1189"/>
                </a:cubicBezTo>
                <a:cubicBezTo>
                  <a:pt x="462" y="1189"/>
                  <a:pt x="462" y="1189"/>
                  <a:pt x="462" y="1189"/>
                </a:cubicBezTo>
                <a:cubicBezTo>
                  <a:pt x="462" y="1190"/>
                  <a:pt x="461" y="1189"/>
                  <a:pt x="461" y="1190"/>
                </a:cubicBezTo>
                <a:cubicBezTo>
                  <a:pt x="463" y="1190"/>
                  <a:pt x="464" y="1191"/>
                  <a:pt x="466" y="1191"/>
                </a:cubicBezTo>
                <a:cubicBezTo>
                  <a:pt x="467" y="1190"/>
                  <a:pt x="468" y="1190"/>
                  <a:pt x="469" y="1190"/>
                </a:cubicBezTo>
                <a:cubicBezTo>
                  <a:pt x="470" y="1190"/>
                  <a:pt x="470" y="1191"/>
                  <a:pt x="471" y="1190"/>
                </a:cubicBezTo>
                <a:close/>
                <a:moveTo>
                  <a:pt x="477" y="1194"/>
                </a:moveTo>
                <a:cubicBezTo>
                  <a:pt x="477" y="1194"/>
                  <a:pt x="474" y="1193"/>
                  <a:pt x="475" y="1194"/>
                </a:cubicBezTo>
                <a:cubicBezTo>
                  <a:pt x="476" y="1195"/>
                  <a:pt x="478" y="1195"/>
                  <a:pt x="479" y="1195"/>
                </a:cubicBezTo>
                <a:cubicBezTo>
                  <a:pt x="480" y="1195"/>
                  <a:pt x="482" y="1196"/>
                  <a:pt x="483" y="1196"/>
                </a:cubicBezTo>
                <a:cubicBezTo>
                  <a:pt x="483" y="1195"/>
                  <a:pt x="480" y="1194"/>
                  <a:pt x="479" y="1194"/>
                </a:cubicBezTo>
                <a:cubicBezTo>
                  <a:pt x="479" y="1194"/>
                  <a:pt x="478" y="1194"/>
                  <a:pt x="477" y="1194"/>
                </a:cubicBezTo>
                <a:close/>
                <a:moveTo>
                  <a:pt x="673" y="1331"/>
                </a:moveTo>
                <a:cubicBezTo>
                  <a:pt x="671" y="1330"/>
                  <a:pt x="670" y="1332"/>
                  <a:pt x="668" y="1333"/>
                </a:cubicBezTo>
                <a:cubicBezTo>
                  <a:pt x="668" y="1334"/>
                  <a:pt x="667" y="1335"/>
                  <a:pt x="667" y="1336"/>
                </a:cubicBezTo>
                <a:cubicBezTo>
                  <a:pt x="668" y="1336"/>
                  <a:pt x="669" y="1334"/>
                  <a:pt x="670" y="1334"/>
                </a:cubicBezTo>
                <a:cubicBezTo>
                  <a:pt x="671" y="1333"/>
                  <a:pt x="672" y="1333"/>
                  <a:pt x="673" y="1333"/>
                </a:cubicBezTo>
                <a:cubicBezTo>
                  <a:pt x="674" y="1333"/>
                  <a:pt x="675" y="1331"/>
                  <a:pt x="673" y="1331"/>
                </a:cubicBezTo>
                <a:close/>
                <a:moveTo>
                  <a:pt x="780" y="1368"/>
                </a:moveTo>
                <a:cubicBezTo>
                  <a:pt x="780" y="1369"/>
                  <a:pt x="780" y="1369"/>
                  <a:pt x="779" y="1369"/>
                </a:cubicBezTo>
                <a:cubicBezTo>
                  <a:pt x="779" y="1369"/>
                  <a:pt x="779" y="1369"/>
                  <a:pt x="778" y="1369"/>
                </a:cubicBezTo>
                <a:cubicBezTo>
                  <a:pt x="777" y="1369"/>
                  <a:pt x="777" y="1370"/>
                  <a:pt x="776" y="1370"/>
                </a:cubicBezTo>
                <a:cubicBezTo>
                  <a:pt x="775" y="1371"/>
                  <a:pt x="774" y="1373"/>
                  <a:pt x="773" y="1372"/>
                </a:cubicBezTo>
                <a:cubicBezTo>
                  <a:pt x="772" y="1372"/>
                  <a:pt x="772" y="1371"/>
                  <a:pt x="772" y="1371"/>
                </a:cubicBezTo>
                <a:cubicBezTo>
                  <a:pt x="771" y="1371"/>
                  <a:pt x="771" y="1373"/>
                  <a:pt x="772" y="1373"/>
                </a:cubicBezTo>
                <a:cubicBezTo>
                  <a:pt x="772" y="1374"/>
                  <a:pt x="772" y="1375"/>
                  <a:pt x="772" y="1376"/>
                </a:cubicBezTo>
                <a:cubicBezTo>
                  <a:pt x="772" y="1376"/>
                  <a:pt x="773" y="1376"/>
                  <a:pt x="773" y="1377"/>
                </a:cubicBezTo>
                <a:cubicBezTo>
                  <a:pt x="774" y="1378"/>
                  <a:pt x="774" y="1379"/>
                  <a:pt x="775" y="1380"/>
                </a:cubicBezTo>
                <a:cubicBezTo>
                  <a:pt x="777" y="1381"/>
                  <a:pt x="778" y="1381"/>
                  <a:pt x="780" y="1381"/>
                </a:cubicBezTo>
                <a:cubicBezTo>
                  <a:pt x="781" y="1381"/>
                  <a:pt x="782" y="1382"/>
                  <a:pt x="784" y="1382"/>
                </a:cubicBezTo>
                <a:cubicBezTo>
                  <a:pt x="785" y="1382"/>
                  <a:pt x="786" y="1381"/>
                  <a:pt x="788" y="1381"/>
                </a:cubicBezTo>
                <a:cubicBezTo>
                  <a:pt x="788" y="1381"/>
                  <a:pt x="789" y="1381"/>
                  <a:pt x="790" y="1381"/>
                </a:cubicBezTo>
                <a:cubicBezTo>
                  <a:pt x="791" y="1381"/>
                  <a:pt x="791" y="1380"/>
                  <a:pt x="792" y="1380"/>
                </a:cubicBezTo>
                <a:cubicBezTo>
                  <a:pt x="793" y="1379"/>
                  <a:pt x="793" y="1379"/>
                  <a:pt x="794" y="1379"/>
                </a:cubicBezTo>
                <a:cubicBezTo>
                  <a:pt x="795" y="1379"/>
                  <a:pt x="796" y="1378"/>
                  <a:pt x="796" y="1378"/>
                </a:cubicBezTo>
                <a:cubicBezTo>
                  <a:pt x="797" y="1378"/>
                  <a:pt x="798" y="1377"/>
                  <a:pt x="798" y="1377"/>
                </a:cubicBezTo>
                <a:cubicBezTo>
                  <a:pt x="799" y="1376"/>
                  <a:pt x="799" y="1374"/>
                  <a:pt x="800" y="1374"/>
                </a:cubicBezTo>
                <a:cubicBezTo>
                  <a:pt x="800" y="1374"/>
                  <a:pt x="801" y="1374"/>
                  <a:pt x="802" y="1374"/>
                </a:cubicBezTo>
                <a:cubicBezTo>
                  <a:pt x="803" y="1374"/>
                  <a:pt x="804" y="1374"/>
                  <a:pt x="805" y="1374"/>
                </a:cubicBezTo>
                <a:cubicBezTo>
                  <a:pt x="806" y="1374"/>
                  <a:pt x="808" y="1375"/>
                  <a:pt x="807" y="1373"/>
                </a:cubicBezTo>
                <a:cubicBezTo>
                  <a:pt x="806" y="1372"/>
                  <a:pt x="805" y="1371"/>
                  <a:pt x="805" y="1370"/>
                </a:cubicBezTo>
                <a:cubicBezTo>
                  <a:pt x="804" y="1369"/>
                  <a:pt x="803" y="1367"/>
                  <a:pt x="805" y="1367"/>
                </a:cubicBezTo>
                <a:cubicBezTo>
                  <a:pt x="806" y="1366"/>
                  <a:pt x="806" y="1366"/>
                  <a:pt x="807" y="1366"/>
                </a:cubicBezTo>
                <a:cubicBezTo>
                  <a:pt x="807" y="1366"/>
                  <a:pt x="808" y="1365"/>
                  <a:pt x="808" y="1365"/>
                </a:cubicBezTo>
                <a:cubicBezTo>
                  <a:pt x="809" y="1364"/>
                  <a:pt x="811" y="1364"/>
                  <a:pt x="812" y="1363"/>
                </a:cubicBezTo>
                <a:cubicBezTo>
                  <a:pt x="812" y="1362"/>
                  <a:pt x="813" y="1362"/>
                  <a:pt x="813" y="1361"/>
                </a:cubicBezTo>
                <a:cubicBezTo>
                  <a:pt x="814" y="1361"/>
                  <a:pt x="814" y="1360"/>
                  <a:pt x="815" y="1360"/>
                </a:cubicBezTo>
                <a:cubicBezTo>
                  <a:pt x="816" y="1360"/>
                  <a:pt x="818" y="1358"/>
                  <a:pt x="817" y="1358"/>
                </a:cubicBezTo>
                <a:cubicBezTo>
                  <a:pt x="816" y="1358"/>
                  <a:pt x="815" y="1358"/>
                  <a:pt x="815" y="1358"/>
                </a:cubicBezTo>
                <a:cubicBezTo>
                  <a:pt x="814" y="1359"/>
                  <a:pt x="814" y="1359"/>
                  <a:pt x="813" y="1359"/>
                </a:cubicBezTo>
                <a:cubicBezTo>
                  <a:pt x="812" y="1360"/>
                  <a:pt x="811" y="1360"/>
                  <a:pt x="809" y="1361"/>
                </a:cubicBezTo>
                <a:cubicBezTo>
                  <a:pt x="808" y="1362"/>
                  <a:pt x="807" y="1362"/>
                  <a:pt x="805" y="1363"/>
                </a:cubicBezTo>
                <a:cubicBezTo>
                  <a:pt x="804" y="1363"/>
                  <a:pt x="803" y="1363"/>
                  <a:pt x="801" y="1364"/>
                </a:cubicBezTo>
                <a:cubicBezTo>
                  <a:pt x="800" y="1365"/>
                  <a:pt x="799" y="1366"/>
                  <a:pt x="797" y="1366"/>
                </a:cubicBezTo>
                <a:cubicBezTo>
                  <a:pt x="796" y="1366"/>
                  <a:pt x="794" y="1366"/>
                  <a:pt x="793" y="1366"/>
                </a:cubicBezTo>
                <a:cubicBezTo>
                  <a:pt x="791" y="1366"/>
                  <a:pt x="790" y="1366"/>
                  <a:pt x="788" y="1366"/>
                </a:cubicBezTo>
                <a:cubicBezTo>
                  <a:pt x="788" y="1366"/>
                  <a:pt x="787" y="1366"/>
                  <a:pt x="787" y="1365"/>
                </a:cubicBezTo>
                <a:cubicBezTo>
                  <a:pt x="786" y="1365"/>
                  <a:pt x="786" y="1364"/>
                  <a:pt x="785" y="1364"/>
                </a:cubicBezTo>
                <a:cubicBezTo>
                  <a:pt x="784" y="1364"/>
                  <a:pt x="785" y="1365"/>
                  <a:pt x="785" y="1366"/>
                </a:cubicBezTo>
                <a:cubicBezTo>
                  <a:pt x="784" y="1366"/>
                  <a:pt x="784" y="1367"/>
                  <a:pt x="784" y="1367"/>
                </a:cubicBezTo>
                <a:cubicBezTo>
                  <a:pt x="783" y="1368"/>
                  <a:pt x="781" y="1367"/>
                  <a:pt x="780" y="1368"/>
                </a:cubicBezTo>
                <a:close/>
                <a:moveTo>
                  <a:pt x="636" y="1318"/>
                </a:moveTo>
                <a:cubicBezTo>
                  <a:pt x="636" y="1318"/>
                  <a:pt x="635" y="1319"/>
                  <a:pt x="637" y="1319"/>
                </a:cubicBezTo>
                <a:cubicBezTo>
                  <a:pt x="638" y="1319"/>
                  <a:pt x="638" y="1317"/>
                  <a:pt x="636" y="1318"/>
                </a:cubicBezTo>
                <a:close/>
                <a:moveTo>
                  <a:pt x="667" y="1327"/>
                </a:moveTo>
                <a:cubicBezTo>
                  <a:pt x="667" y="1327"/>
                  <a:pt x="666" y="1327"/>
                  <a:pt x="666" y="1328"/>
                </a:cubicBezTo>
                <a:cubicBezTo>
                  <a:pt x="666" y="1328"/>
                  <a:pt x="666" y="1329"/>
                  <a:pt x="667" y="1329"/>
                </a:cubicBezTo>
                <a:cubicBezTo>
                  <a:pt x="667" y="1330"/>
                  <a:pt x="667" y="1331"/>
                  <a:pt x="668" y="1330"/>
                </a:cubicBezTo>
                <a:cubicBezTo>
                  <a:pt x="668" y="1329"/>
                  <a:pt x="667" y="1328"/>
                  <a:pt x="667" y="1328"/>
                </a:cubicBezTo>
                <a:cubicBezTo>
                  <a:pt x="667" y="1328"/>
                  <a:pt x="667" y="1327"/>
                  <a:pt x="667" y="1327"/>
                </a:cubicBezTo>
                <a:close/>
                <a:moveTo>
                  <a:pt x="684" y="1339"/>
                </a:moveTo>
                <a:cubicBezTo>
                  <a:pt x="684" y="1339"/>
                  <a:pt x="685" y="1339"/>
                  <a:pt x="685" y="1339"/>
                </a:cubicBezTo>
                <a:cubicBezTo>
                  <a:pt x="685" y="1338"/>
                  <a:pt x="684" y="1338"/>
                  <a:pt x="684" y="1338"/>
                </a:cubicBezTo>
                <a:cubicBezTo>
                  <a:pt x="683" y="1338"/>
                  <a:pt x="684" y="1339"/>
                  <a:pt x="684" y="1339"/>
                </a:cubicBezTo>
                <a:close/>
                <a:moveTo>
                  <a:pt x="681" y="1349"/>
                </a:moveTo>
                <a:cubicBezTo>
                  <a:pt x="681" y="1350"/>
                  <a:pt x="682" y="1350"/>
                  <a:pt x="682" y="1350"/>
                </a:cubicBezTo>
                <a:cubicBezTo>
                  <a:pt x="683" y="1351"/>
                  <a:pt x="682" y="1352"/>
                  <a:pt x="682" y="1353"/>
                </a:cubicBezTo>
                <a:cubicBezTo>
                  <a:pt x="682" y="1354"/>
                  <a:pt x="683" y="1353"/>
                  <a:pt x="684" y="1353"/>
                </a:cubicBezTo>
                <a:cubicBezTo>
                  <a:pt x="685" y="1352"/>
                  <a:pt x="685" y="1350"/>
                  <a:pt x="687" y="1350"/>
                </a:cubicBezTo>
                <a:cubicBezTo>
                  <a:pt x="687" y="1350"/>
                  <a:pt x="688" y="1350"/>
                  <a:pt x="689" y="1350"/>
                </a:cubicBezTo>
                <a:cubicBezTo>
                  <a:pt x="689" y="1349"/>
                  <a:pt x="689" y="1349"/>
                  <a:pt x="689" y="1348"/>
                </a:cubicBezTo>
                <a:cubicBezTo>
                  <a:pt x="689" y="1347"/>
                  <a:pt x="689" y="1347"/>
                  <a:pt x="690" y="1346"/>
                </a:cubicBezTo>
                <a:cubicBezTo>
                  <a:pt x="690" y="1346"/>
                  <a:pt x="690" y="1345"/>
                  <a:pt x="690" y="1345"/>
                </a:cubicBezTo>
                <a:cubicBezTo>
                  <a:pt x="691" y="1345"/>
                  <a:pt x="690" y="1344"/>
                  <a:pt x="691" y="1344"/>
                </a:cubicBezTo>
                <a:cubicBezTo>
                  <a:pt x="691" y="1343"/>
                  <a:pt x="692" y="1343"/>
                  <a:pt x="692" y="1342"/>
                </a:cubicBezTo>
                <a:cubicBezTo>
                  <a:pt x="692" y="1342"/>
                  <a:pt x="692" y="1341"/>
                  <a:pt x="691" y="1341"/>
                </a:cubicBezTo>
                <a:cubicBezTo>
                  <a:pt x="690" y="1341"/>
                  <a:pt x="689" y="1343"/>
                  <a:pt x="687" y="1343"/>
                </a:cubicBezTo>
                <a:cubicBezTo>
                  <a:pt x="686" y="1344"/>
                  <a:pt x="685" y="1343"/>
                  <a:pt x="684" y="1344"/>
                </a:cubicBezTo>
                <a:cubicBezTo>
                  <a:pt x="683" y="1345"/>
                  <a:pt x="683" y="1346"/>
                  <a:pt x="682" y="1347"/>
                </a:cubicBezTo>
                <a:cubicBezTo>
                  <a:pt x="682" y="1348"/>
                  <a:pt x="681" y="1348"/>
                  <a:pt x="681" y="1349"/>
                </a:cubicBezTo>
                <a:close/>
                <a:moveTo>
                  <a:pt x="672" y="1355"/>
                </a:moveTo>
                <a:cubicBezTo>
                  <a:pt x="671" y="1355"/>
                  <a:pt x="670" y="1357"/>
                  <a:pt x="670" y="1358"/>
                </a:cubicBezTo>
                <a:cubicBezTo>
                  <a:pt x="670" y="1359"/>
                  <a:pt x="669" y="1360"/>
                  <a:pt x="669" y="1360"/>
                </a:cubicBezTo>
                <a:cubicBezTo>
                  <a:pt x="669" y="1361"/>
                  <a:pt x="670" y="1364"/>
                  <a:pt x="671" y="1364"/>
                </a:cubicBezTo>
                <a:cubicBezTo>
                  <a:pt x="672" y="1364"/>
                  <a:pt x="671" y="1361"/>
                  <a:pt x="671" y="1360"/>
                </a:cubicBezTo>
                <a:cubicBezTo>
                  <a:pt x="671" y="1358"/>
                  <a:pt x="671" y="1358"/>
                  <a:pt x="672" y="1357"/>
                </a:cubicBezTo>
                <a:cubicBezTo>
                  <a:pt x="673" y="1356"/>
                  <a:pt x="673" y="1355"/>
                  <a:pt x="672" y="1355"/>
                </a:cubicBezTo>
                <a:close/>
                <a:moveTo>
                  <a:pt x="436" y="1311"/>
                </a:moveTo>
                <a:cubicBezTo>
                  <a:pt x="437" y="1310"/>
                  <a:pt x="437" y="1310"/>
                  <a:pt x="437" y="1309"/>
                </a:cubicBezTo>
                <a:cubicBezTo>
                  <a:pt x="438" y="1308"/>
                  <a:pt x="438" y="1307"/>
                  <a:pt x="439" y="1306"/>
                </a:cubicBezTo>
                <a:cubicBezTo>
                  <a:pt x="441" y="1305"/>
                  <a:pt x="441" y="1304"/>
                  <a:pt x="441" y="1303"/>
                </a:cubicBezTo>
                <a:cubicBezTo>
                  <a:pt x="441" y="1302"/>
                  <a:pt x="442" y="1301"/>
                  <a:pt x="442" y="1301"/>
                </a:cubicBezTo>
                <a:cubicBezTo>
                  <a:pt x="443" y="1301"/>
                  <a:pt x="444" y="1301"/>
                  <a:pt x="444" y="1300"/>
                </a:cubicBezTo>
                <a:cubicBezTo>
                  <a:pt x="442" y="1300"/>
                  <a:pt x="441" y="1300"/>
                  <a:pt x="440" y="1300"/>
                </a:cubicBezTo>
                <a:cubicBezTo>
                  <a:pt x="439" y="1300"/>
                  <a:pt x="438" y="1302"/>
                  <a:pt x="436" y="1302"/>
                </a:cubicBezTo>
                <a:cubicBezTo>
                  <a:pt x="435" y="1302"/>
                  <a:pt x="434" y="1301"/>
                  <a:pt x="432" y="1302"/>
                </a:cubicBezTo>
                <a:cubicBezTo>
                  <a:pt x="431" y="1303"/>
                  <a:pt x="431" y="1304"/>
                  <a:pt x="429" y="1304"/>
                </a:cubicBezTo>
                <a:cubicBezTo>
                  <a:pt x="427" y="1304"/>
                  <a:pt x="426" y="1303"/>
                  <a:pt x="425" y="1303"/>
                </a:cubicBezTo>
                <a:cubicBezTo>
                  <a:pt x="424" y="1303"/>
                  <a:pt x="423" y="1304"/>
                  <a:pt x="423" y="1304"/>
                </a:cubicBezTo>
                <a:cubicBezTo>
                  <a:pt x="422" y="1305"/>
                  <a:pt x="421" y="1305"/>
                  <a:pt x="420" y="1305"/>
                </a:cubicBezTo>
                <a:cubicBezTo>
                  <a:pt x="419" y="1306"/>
                  <a:pt x="417" y="1306"/>
                  <a:pt x="415" y="1306"/>
                </a:cubicBezTo>
                <a:cubicBezTo>
                  <a:pt x="414" y="1305"/>
                  <a:pt x="413" y="1305"/>
                  <a:pt x="411" y="1305"/>
                </a:cubicBezTo>
                <a:cubicBezTo>
                  <a:pt x="410" y="1305"/>
                  <a:pt x="410" y="1305"/>
                  <a:pt x="409" y="1305"/>
                </a:cubicBezTo>
                <a:cubicBezTo>
                  <a:pt x="408" y="1304"/>
                  <a:pt x="407" y="1304"/>
                  <a:pt x="407" y="1304"/>
                </a:cubicBezTo>
                <a:cubicBezTo>
                  <a:pt x="405" y="1303"/>
                  <a:pt x="404" y="1303"/>
                  <a:pt x="402" y="1303"/>
                </a:cubicBezTo>
                <a:cubicBezTo>
                  <a:pt x="402" y="1303"/>
                  <a:pt x="401" y="1303"/>
                  <a:pt x="400" y="1303"/>
                </a:cubicBezTo>
                <a:cubicBezTo>
                  <a:pt x="399" y="1303"/>
                  <a:pt x="400" y="1302"/>
                  <a:pt x="399" y="1301"/>
                </a:cubicBezTo>
                <a:cubicBezTo>
                  <a:pt x="399" y="1301"/>
                  <a:pt x="398" y="1301"/>
                  <a:pt x="397" y="1301"/>
                </a:cubicBezTo>
                <a:cubicBezTo>
                  <a:pt x="397" y="1301"/>
                  <a:pt x="396" y="1302"/>
                  <a:pt x="395" y="1302"/>
                </a:cubicBezTo>
                <a:cubicBezTo>
                  <a:pt x="394" y="1302"/>
                  <a:pt x="393" y="1304"/>
                  <a:pt x="392" y="1304"/>
                </a:cubicBezTo>
                <a:cubicBezTo>
                  <a:pt x="391" y="1305"/>
                  <a:pt x="389" y="1304"/>
                  <a:pt x="388" y="1303"/>
                </a:cubicBezTo>
                <a:cubicBezTo>
                  <a:pt x="388" y="1303"/>
                  <a:pt x="388" y="1302"/>
                  <a:pt x="387" y="1302"/>
                </a:cubicBezTo>
                <a:cubicBezTo>
                  <a:pt x="386" y="1302"/>
                  <a:pt x="385" y="1303"/>
                  <a:pt x="385" y="1303"/>
                </a:cubicBezTo>
                <a:cubicBezTo>
                  <a:pt x="384" y="1304"/>
                  <a:pt x="384" y="1305"/>
                  <a:pt x="383" y="1306"/>
                </a:cubicBezTo>
                <a:cubicBezTo>
                  <a:pt x="382" y="1307"/>
                  <a:pt x="381" y="1308"/>
                  <a:pt x="380" y="1309"/>
                </a:cubicBezTo>
                <a:cubicBezTo>
                  <a:pt x="379" y="1311"/>
                  <a:pt x="381" y="1311"/>
                  <a:pt x="382" y="1312"/>
                </a:cubicBezTo>
                <a:cubicBezTo>
                  <a:pt x="383" y="1312"/>
                  <a:pt x="383" y="1313"/>
                  <a:pt x="383" y="1314"/>
                </a:cubicBezTo>
                <a:cubicBezTo>
                  <a:pt x="384" y="1314"/>
                  <a:pt x="384" y="1315"/>
                  <a:pt x="384" y="1315"/>
                </a:cubicBezTo>
                <a:cubicBezTo>
                  <a:pt x="385" y="1316"/>
                  <a:pt x="385" y="1317"/>
                  <a:pt x="385" y="1317"/>
                </a:cubicBezTo>
                <a:cubicBezTo>
                  <a:pt x="386" y="1318"/>
                  <a:pt x="388" y="1315"/>
                  <a:pt x="389" y="1315"/>
                </a:cubicBezTo>
                <a:cubicBezTo>
                  <a:pt x="390" y="1315"/>
                  <a:pt x="390" y="1315"/>
                  <a:pt x="391" y="1315"/>
                </a:cubicBezTo>
                <a:cubicBezTo>
                  <a:pt x="391" y="1316"/>
                  <a:pt x="392" y="1316"/>
                  <a:pt x="392" y="1316"/>
                </a:cubicBezTo>
                <a:cubicBezTo>
                  <a:pt x="393" y="1317"/>
                  <a:pt x="393" y="1317"/>
                  <a:pt x="394" y="1317"/>
                </a:cubicBezTo>
                <a:cubicBezTo>
                  <a:pt x="395" y="1317"/>
                  <a:pt x="396" y="1319"/>
                  <a:pt x="397" y="1319"/>
                </a:cubicBezTo>
                <a:cubicBezTo>
                  <a:pt x="398" y="1320"/>
                  <a:pt x="400" y="1320"/>
                  <a:pt x="401" y="1321"/>
                </a:cubicBezTo>
                <a:cubicBezTo>
                  <a:pt x="403" y="1321"/>
                  <a:pt x="403" y="1323"/>
                  <a:pt x="405" y="1323"/>
                </a:cubicBezTo>
                <a:cubicBezTo>
                  <a:pt x="406" y="1323"/>
                  <a:pt x="407" y="1323"/>
                  <a:pt x="409" y="1324"/>
                </a:cubicBezTo>
                <a:cubicBezTo>
                  <a:pt x="409" y="1324"/>
                  <a:pt x="409" y="1325"/>
                  <a:pt x="410" y="1326"/>
                </a:cubicBezTo>
                <a:cubicBezTo>
                  <a:pt x="410" y="1326"/>
                  <a:pt x="410" y="1326"/>
                  <a:pt x="411" y="1326"/>
                </a:cubicBezTo>
                <a:cubicBezTo>
                  <a:pt x="414" y="1327"/>
                  <a:pt x="416" y="1327"/>
                  <a:pt x="418" y="1329"/>
                </a:cubicBezTo>
                <a:cubicBezTo>
                  <a:pt x="419" y="1330"/>
                  <a:pt x="419" y="1331"/>
                  <a:pt x="420" y="1332"/>
                </a:cubicBezTo>
                <a:cubicBezTo>
                  <a:pt x="421" y="1332"/>
                  <a:pt x="421" y="1333"/>
                  <a:pt x="421" y="1333"/>
                </a:cubicBezTo>
                <a:cubicBezTo>
                  <a:pt x="421" y="1334"/>
                  <a:pt x="422" y="1334"/>
                  <a:pt x="422" y="1335"/>
                </a:cubicBezTo>
                <a:cubicBezTo>
                  <a:pt x="424" y="1335"/>
                  <a:pt x="425" y="1334"/>
                  <a:pt x="427" y="1335"/>
                </a:cubicBezTo>
                <a:cubicBezTo>
                  <a:pt x="428" y="1335"/>
                  <a:pt x="428" y="1335"/>
                  <a:pt x="429" y="1336"/>
                </a:cubicBezTo>
                <a:cubicBezTo>
                  <a:pt x="430" y="1336"/>
                  <a:pt x="432" y="1335"/>
                  <a:pt x="433" y="1336"/>
                </a:cubicBezTo>
                <a:cubicBezTo>
                  <a:pt x="433" y="1336"/>
                  <a:pt x="433" y="1337"/>
                  <a:pt x="434" y="1336"/>
                </a:cubicBezTo>
                <a:cubicBezTo>
                  <a:pt x="434" y="1336"/>
                  <a:pt x="434" y="1335"/>
                  <a:pt x="434" y="1335"/>
                </a:cubicBezTo>
                <a:cubicBezTo>
                  <a:pt x="434" y="1334"/>
                  <a:pt x="433" y="1332"/>
                  <a:pt x="434" y="1332"/>
                </a:cubicBezTo>
                <a:cubicBezTo>
                  <a:pt x="435" y="1332"/>
                  <a:pt x="435" y="1333"/>
                  <a:pt x="435" y="1332"/>
                </a:cubicBezTo>
                <a:cubicBezTo>
                  <a:pt x="435" y="1331"/>
                  <a:pt x="433" y="1329"/>
                  <a:pt x="436" y="1329"/>
                </a:cubicBezTo>
                <a:cubicBezTo>
                  <a:pt x="436" y="1329"/>
                  <a:pt x="437" y="1329"/>
                  <a:pt x="437" y="1329"/>
                </a:cubicBezTo>
                <a:cubicBezTo>
                  <a:pt x="437" y="1328"/>
                  <a:pt x="437" y="1328"/>
                  <a:pt x="437" y="1327"/>
                </a:cubicBezTo>
                <a:cubicBezTo>
                  <a:pt x="437" y="1327"/>
                  <a:pt x="436" y="1326"/>
                  <a:pt x="436" y="1326"/>
                </a:cubicBezTo>
                <a:cubicBezTo>
                  <a:pt x="436" y="1325"/>
                  <a:pt x="436" y="1325"/>
                  <a:pt x="435" y="1324"/>
                </a:cubicBezTo>
                <a:cubicBezTo>
                  <a:pt x="435" y="1324"/>
                  <a:pt x="435" y="1323"/>
                  <a:pt x="434" y="1323"/>
                </a:cubicBezTo>
                <a:cubicBezTo>
                  <a:pt x="434" y="1322"/>
                  <a:pt x="433" y="1322"/>
                  <a:pt x="433" y="1322"/>
                </a:cubicBezTo>
                <a:cubicBezTo>
                  <a:pt x="433" y="1321"/>
                  <a:pt x="433" y="1320"/>
                  <a:pt x="433" y="1319"/>
                </a:cubicBezTo>
                <a:cubicBezTo>
                  <a:pt x="433" y="1319"/>
                  <a:pt x="433" y="1318"/>
                  <a:pt x="433" y="1317"/>
                </a:cubicBezTo>
                <a:cubicBezTo>
                  <a:pt x="434" y="1317"/>
                  <a:pt x="434" y="1317"/>
                  <a:pt x="435" y="1316"/>
                </a:cubicBezTo>
                <a:cubicBezTo>
                  <a:pt x="435" y="1315"/>
                  <a:pt x="435" y="1314"/>
                  <a:pt x="435" y="1313"/>
                </a:cubicBezTo>
                <a:cubicBezTo>
                  <a:pt x="435" y="1312"/>
                  <a:pt x="436" y="1312"/>
                  <a:pt x="436" y="1311"/>
                </a:cubicBezTo>
                <a:close/>
                <a:moveTo>
                  <a:pt x="589" y="1343"/>
                </a:moveTo>
                <a:cubicBezTo>
                  <a:pt x="588" y="1342"/>
                  <a:pt x="587" y="1346"/>
                  <a:pt x="587" y="1347"/>
                </a:cubicBezTo>
                <a:cubicBezTo>
                  <a:pt x="588" y="1347"/>
                  <a:pt x="588" y="1348"/>
                  <a:pt x="589" y="1348"/>
                </a:cubicBezTo>
                <a:cubicBezTo>
                  <a:pt x="589" y="1349"/>
                  <a:pt x="589" y="1349"/>
                  <a:pt x="590" y="1349"/>
                </a:cubicBezTo>
                <a:cubicBezTo>
                  <a:pt x="590" y="1349"/>
                  <a:pt x="590" y="1348"/>
                  <a:pt x="590" y="1348"/>
                </a:cubicBezTo>
                <a:cubicBezTo>
                  <a:pt x="589" y="1347"/>
                  <a:pt x="589" y="1347"/>
                  <a:pt x="589" y="1346"/>
                </a:cubicBezTo>
                <a:cubicBezTo>
                  <a:pt x="589" y="1345"/>
                  <a:pt x="589" y="1344"/>
                  <a:pt x="589" y="1343"/>
                </a:cubicBezTo>
                <a:close/>
                <a:moveTo>
                  <a:pt x="523" y="1264"/>
                </a:moveTo>
                <a:cubicBezTo>
                  <a:pt x="523" y="1264"/>
                  <a:pt x="522" y="1264"/>
                  <a:pt x="522" y="1264"/>
                </a:cubicBezTo>
                <a:cubicBezTo>
                  <a:pt x="522" y="1264"/>
                  <a:pt x="522" y="1264"/>
                  <a:pt x="522" y="1264"/>
                </a:cubicBezTo>
                <a:cubicBezTo>
                  <a:pt x="522" y="1264"/>
                  <a:pt x="522" y="1265"/>
                  <a:pt x="523" y="1264"/>
                </a:cubicBezTo>
                <a:close/>
                <a:moveTo>
                  <a:pt x="544" y="1301"/>
                </a:moveTo>
                <a:cubicBezTo>
                  <a:pt x="544" y="1300"/>
                  <a:pt x="544" y="1299"/>
                  <a:pt x="544" y="1299"/>
                </a:cubicBezTo>
                <a:cubicBezTo>
                  <a:pt x="543" y="1298"/>
                  <a:pt x="542" y="1298"/>
                  <a:pt x="542" y="1297"/>
                </a:cubicBezTo>
                <a:cubicBezTo>
                  <a:pt x="542" y="1296"/>
                  <a:pt x="542" y="1296"/>
                  <a:pt x="542" y="1295"/>
                </a:cubicBezTo>
                <a:cubicBezTo>
                  <a:pt x="541" y="1295"/>
                  <a:pt x="541" y="1295"/>
                  <a:pt x="540" y="1296"/>
                </a:cubicBezTo>
                <a:cubicBezTo>
                  <a:pt x="540" y="1296"/>
                  <a:pt x="540" y="1297"/>
                  <a:pt x="539" y="1297"/>
                </a:cubicBezTo>
                <a:cubicBezTo>
                  <a:pt x="539" y="1298"/>
                  <a:pt x="539" y="1299"/>
                  <a:pt x="538" y="1299"/>
                </a:cubicBezTo>
                <a:cubicBezTo>
                  <a:pt x="538" y="1300"/>
                  <a:pt x="535" y="1300"/>
                  <a:pt x="536" y="1301"/>
                </a:cubicBezTo>
                <a:cubicBezTo>
                  <a:pt x="537" y="1302"/>
                  <a:pt x="538" y="1300"/>
                  <a:pt x="539" y="1302"/>
                </a:cubicBezTo>
                <a:cubicBezTo>
                  <a:pt x="540" y="1302"/>
                  <a:pt x="539" y="1303"/>
                  <a:pt x="540" y="1303"/>
                </a:cubicBezTo>
                <a:cubicBezTo>
                  <a:pt x="541" y="1303"/>
                  <a:pt x="541" y="1303"/>
                  <a:pt x="542" y="1303"/>
                </a:cubicBezTo>
                <a:cubicBezTo>
                  <a:pt x="543" y="1303"/>
                  <a:pt x="543" y="1303"/>
                  <a:pt x="544" y="1304"/>
                </a:cubicBezTo>
                <a:cubicBezTo>
                  <a:pt x="544" y="1304"/>
                  <a:pt x="545" y="1305"/>
                  <a:pt x="545" y="1304"/>
                </a:cubicBezTo>
                <a:cubicBezTo>
                  <a:pt x="546" y="1304"/>
                  <a:pt x="545" y="1303"/>
                  <a:pt x="544" y="1303"/>
                </a:cubicBezTo>
                <a:cubicBezTo>
                  <a:pt x="544" y="1302"/>
                  <a:pt x="544" y="1302"/>
                  <a:pt x="544" y="1301"/>
                </a:cubicBezTo>
                <a:close/>
                <a:moveTo>
                  <a:pt x="544" y="1308"/>
                </a:moveTo>
                <a:cubicBezTo>
                  <a:pt x="543" y="1308"/>
                  <a:pt x="543" y="1307"/>
                  <a:pt x="542" y="1307"/>
                </a:cubicBezTo>
                <a:cubicBezTo>
                  <a:pt x="542" y="1307"/>
                  <a:pt x="544" y="1311"/>
                  <a:pt x="545" y="1312"/>
                </a:cubicBezTo>
                <a:cubicBezTo>
                  <a:pt x="545" y="1312"/>
                  <a:pt x="545" y="1313"/>
                  <a:pt x="545" y="1313"/>
                </a:cubicBezTo>
                <a:cubicBezTo>
                  <a:pt x="546" y="1314"/>
                  <a:pt x="546" y="1314"/>
                  <a:pt x="546" y="1313"/>
                </a:cubicBezTo>
                <a:cubicBezTo>
                  <a:pt x="547" y="1313"/>
                  <a:pt x="547" y="1313"/>
                  <a:pt x="548" y="1312"/>
                </a:cubicBezTo>
                <a:cubicBezTo>
                  <a:pt x="549" y="1312"/>
                  <a:pt x="549" y="1312"/>
                  <a:pt x="548" y="1311"/>
                </a:cubicBezTo>
                <a:cubicBezTo>
                  <a:pt x="548" y="1311"/>
                  <a:pt x="547" y="1311"/>
                  <a:pt x="546" y="1311"/>
                </a:cubicBezTo>
                <a:cubicBezTo>
                  <a:pt x="546" y="1311"/>
                  <a:pt x="546" y="1310"/>
                  <a:pt x="545" y="1309"/>
                </a:cubicBezTo>
                <a:cubicBezTo>
                  <a:pt x="545" y="1309"/>
                  <a:pt x="544" y="1309"/>
                  <a:pt x="544" y="1308"/>
                </a:cubicBezTo>
                <a:close/>
                <a:moveTo>
                  <a:pt x="527" y="1266"/>
                </a:moveTo>
                <a:cubicBezTo>
                  <a:pt x="527" y="1266"/>
                  <a:pt x="528" y="1266"/>
                  <a:pt x="528" y="1266"/>
                </a:cubicBezTo>
                <a:cubicBezTo>
                  <a:pt x="530" y="1263"/>
                  <a:pt x="525" y="1265"/>
                  <a:pt x="524" y="1265"/>
                </a:cubicBezTo>
                <a:cubicBezTo>
                  <a:pt x="523" y="1265"/>
                  <a:pt x="522" y="1266"/>
                  <a:pt x="523" y="1266"/>
                </a:cubicBezTo>
                <a:cubicBezTo>
                  <a:pt x="524" y="1267"/>
                  <a:pt x="524" y="1266"/>
                  <a:pt x="525" y="1267"/>
                </a:cubicBezTo>
                <a:cubicBezTo>
                  <a:pt x="525" y="1268"/>
                  <a:pt x="525" y="1268"/>
                  <a:pt x="525" y="1269"/>
                </a:cubicBezTo>
                <a:cubicBezTo>
                  <a:pt x="526" y="1269"/>
                  <a:pt x="526" y="1269"/>
                  <a:pt x="527" y="1270"/>
                </a:cubicBezTo>
                <a:cubicBezTo>
                  <a:pt x="527" y="1270"/>
                  <a:pt x="527" y="1271"/>
                  <a:pt x="528" y="1271"/>
                </a:cubicBezTo>
                <a:cubicBezTo>
                  <a:pt x="529" y="1272"/>
                  <a:pt x="528" y="1271"/>
                  <a:pt x="528" y="1270"/>
                </a:cubicBezTo>
                <a:cubicBezTo>
                  <a:pt x="528" y="1270"/>
                  <a:pt x="528" y="1269"/>
                  <a:pt x="527" y="1268"/>
                </a:cubicBezTo>
                <a:cubicBezTo>
                  <a:pt x="527" y="1268"/>
                  <a:pt x="526" y="1268"/>
                  <a:pt x="526" y="1267"/>
                </a:cubicBezTo>
                <a:cubicBezTo>
                  <a:pt x="526" y="1267"/>
                  <a:pt x="527" y="1267"/>
                  <a:pt x="527" y="1266"/>
                </a:cubicBezTo>
                <a:close/>
                <a:moveTo>
                  <a:pt x="295" y="1245"/>
                </a:moveTo>
                <a:cubicBezTo>
                  <a:pt x="296" y="1247"/>
                  <a:pt x="297" y="1246"/>
                  <a:pt x="298" y="1246"/>
                </a:cubicBezTo>
                <a:cubicBezTo>
                  <a:pt x="299" y="1246"/>
                  <a:pt x="299" y="1246"/>
                  <a:pt x="300" y="1247"/>
                </a:cubicBezTo>
                <a:cubicBezTo>
                  <a:pt x="300" y="1248"/>
                  <a:pt x="300" y="1249"/>
                  <a:pt x="301" y="1250"/>
                </a:cubicBezTo>
                <a:cubicBezTo>
                  <a:pt x="301" y="1251"/>
                  <a:pt x="302" y="1251"/>
                  <a:pt x="302" y="1252"/>
                </a:cubicBezTo>
                <a:cubicBezTo>
                  <a:pt x="303" y="1254"/>
                  <a:pt x="301" y="1256"/>
                  <a:pt x="301" y="1257"/>
                </a:cubicBezTo>
                <a:cubicBezTo>
                  <a:pt x="300" y="1259"/>
                  <a:pt x="301" y="1260"/>
                  <a:pt x="301" y="1261"/>
                </a:cubicBezTo>
                <a:cubicBezTo>
                  <a:pt x="302" y="1262"/>
                  <a:pt x="301" y="1263"/>
                  <a:pt x="301" y="1263"/>
                </a:cubicBezTo>
                <a:cubicBezTo>
                  <a:pt x="302" y="1264"/>
                  <a:pt x="302" y="1264"/>
                  <a:pt x="303" y="1265"/>
                </a:cubicBezTo>
                <a:cubicBezTo>
                  <a:pt x="304" y="1267"/>
                  <a:pt x="303" y="1268"/>
                  <a:pt x="302" y="1271"/>
                </a:cubicBezTo>
                <a:cubicBezTo>
                  <a:pt x="301" y="1272"/>
                  <a:pt x="300" y="1272"/>
                  <a:pt x="300" y="1273"/>
                </a:cubicBezTo>
                <a:cubicBezTo>
                  <a:pt x="300" y="1274"/>
                  <a:pt x="301" y="1275"/>
                  <a:pt x="301" y="1276"/>
                </a:cubicBezTo>
                <a:cubicBezTo>
                  <a:pt x="301" y="1278"/>
                  <a:pt x="299" y="1280"/>
                  <a:pt x="301" y="1281"/>
                </a:cubicBezTo>
                <a:cubicBezTo>
                  <a:pt x="302" y="1282"/>
                  <a:pt x="303" y="1282"/>
                  <a:pt x="303" y="1282"/>
                </a:cubicBezTo>
                <a:cubicBezTo>
                  <a:pt x="304" y="1283"/>
                  <a:pt x="305" y="1284"/>
                  <a:pt x="305" y="1285"/>
                </a:cubicBezTo>
                <a:cubicBezTo>
                  <a:pt x="308" y="1288"/>
                  <a:pt x="311" y="1285"/>
                  <a:pt x="313" y="1282"/>
                </a:cubicBezTo>
                <a:cubicBezTo>
                  <a:pt x="313" y="1281"/>
                  <a:pt x="313" y="1280"/>
                  <a:pt x="313" y="1279"/>
                </a:cubicBezTo>
                <a:cubicBezTo>
                  <a:pt x="314" y="1277"/>
                  <a:pt x="317" y="1278"/>
                  <a:pt x="319" y="1278"/>
                </a:cubicBezTo>
                <a:cubicBezTo>
                  <a:pt x="320" y="1279"/>
                  <a:pt x="320" y="1279"/>
                  <a:pt x="321" y="1280"/>
                </a:cubicBezTo>
                <a:cubicBezTo>
                  <a:pt x="322" y="1281"/>
                  <a:pt x="322" y="1281"/>
                  <a:pt x="323" y="1280"/>
                </a:cubicBezTo>
                <a:cubicBezTo>
                  <a:pt x="323" y="1279"/>
                  <a:pt x="323" y="1277"/>
                  <a:pt x="323" y="1277"/>
                </a:cubicBezTo>
                <a:cubicBezTo>
                  <a:pt x="324" y="1276"/>
                  <a:pt x="324" y="1274"/>
                  <a:pt x="324" y="1273"/>
                </a:cubicBezTo>
                <a:cubicBezTo>
                  <a:pt x="324" y="1271"/>
                  <a:pt x="325" y="1270"/>
                  <a:pt x="325" y="1268"/>
                </a:cubicBezTo>
                <a:cubicBezTo>
                  <a:pt x="326" y="1267"/>
                  <a:pt x="326" y="1266"/>
                  <a:pt x="327" y="1265"/>
                </a:cubicBezTo>
                <a:cubicBezTo>
                  <a:pt x="327" y="1264"/>
                  <a:pt x="327" y="1263"/>
                  <a:pt x="327" y="1262"/>
                </a:cubicBezTo>
                <a:cubicBezTo>
                  <a:pt x="327" y="1261"/>
                  <a:pt x="327" y="1260"/>
                  <a:pt x="327" y="1259"/>
                </a:cubicBezTo>
                <a:cubicBezTo>
                  <a:pt x="327" y="1258"/>
                  <a:pt x="328" y="1257"/>
                  <a:pt x="328" y="1256"/>
                </a:cubicBezTo>
                <a:cubicBezTo>
                  <a:pt x="328" y="1254"/>
                  <a:pt x="328" y="1253"/>
                  <a:pt x="329" y="1252"/>
                </a:cubicBezTo>
                <a:cubicBezTo>
                  <a:pt x="329" y="1251"/>
                  <a:pt x="329" y="1250"/>
                  <a:pt x="329" y="1249"/>
                </a:cubicBezTo>
                <a:cubicBezTo>
                  <a:pt x="330" y="1247"/>
                  <a:pt x="328" y="1246"/>
                  <a:pt x="328" y="1244"/>
                </a:cubicBezTo>
                <a:cubicBezTo>
                  <a:pt x="327" y="1242"/>
                  <a:pt x="327" y="1240"/>
                  <a:pt x="325" y="1239"/>
                </a:cubicBezTo>
                <a:cubicBezTo>
                  <a:pt x="324" y="1239"/>
                  <a:pt x="323" y="1239"/>
                  <a:pt x="323" y="1238"/>
                </a:cubicBezTo>
                <a:cubicBezTo>
                  <a:pt x="322" y="1237"/>
                  <a:pt x="323" y="1236"/>
                  <a:pt x="324" y="1235"/>
                </a:cubicBezTo>
                <a:cubicBezTo>
                  <a:pt x="324" y="1232"/>
                  <a:pt x="321" y="1233"/>
                  <a:pt x="319" y="1232"/>
                </a:cubicBezTo>
                <a:cubicBezTo>
                  <a:pt x="318" y="1231"/>
                  <a:pt x="319" y="1230"/>
                  <a:pt x="317" y="1231"/>
                </a:cubicBezTo>
                <a:cubicBezTo>
                  <a:pt x="317" y="1231"/>
                  <a:pt x="316" y="1232"/>
                  <a:pt x="315" y="1232"/>
                </a:cubicBezTo>
                <a:cubicBezTo>
                  <a:pt x="314" y="1234"/>
                  <a:pt x="312" y="1234"/>
                  <a:pt x="311" y="1236"/>
                </a:cubicBezTo>
                <a:cubicBezTo>
                  <a:pt x="309" y="1237"/>
                  <a:pt x="308" y="1239"/>
                  <a:pt x="306" y="1240"/>
                </a:cubicBezTo>
                <a:cubicBezTo>
                  <a:pt x="305" y="1241"/>
                  <a:pt x="304" y="1240"/>
                  <a:pt x="303" y="1240"/>
                </a:cubicBezTo>
                <a:cubicBezTo>
                  <a:pt x="302" y="1239"/>
                  <a:pt x="301" y="1240"/>
                  <a:pt x="300" y="1239"/>
                </a:cubicBezTo>
                <a:cubicBezTo>
                  <a:pt x="299" y="1239"/>
                  <a:pt x="299" y="1238"/>
                  <a:pt x="298" y="1238"/>
                </a:cubicBezTo>
                <a:cubicBezTo>
                  <a:pt x="297" y="1237"/>
                  <a:pt x="297" y="1239"/>
                  <a:pt x="297" y="1240"/>
                </a:cubicBezTo>
                <a:cubicBezTo>
                  <a:pt x="297" y="1241"/>
                  <a:pt x="297" y="1242"/>
                  <a:pt x="296" y="1243"/>
                </a:cubicBezTo>
                <a:cubicBezTo>
                  <a:pt x="296" y="1244"/>
                  <a:pt x="295" y="1244"/>
                  <a:pt x="295" y="1245"/>
                </a:cubicBezTo>
                <a:close/>
                <a:moveTo>
                  <a:pt x="316" y="1196"/>
                </a:moveTo>
                <a:cubicBezTo>
                  <a:pt x="315" y="1196"/>
                  <a:pt x="313" y="1196"/>
                  <a:pt x="312" y="1197"/>
                </a:cubicBezTo>
                <a:cubicBezTo>
                  <a:pt x="311" y="1198"/>
                  <a:pt x="310" y="1199"/>
                  <a:pt x="309" y="1200"/>
                </a:cubicBezTo>
                <a:cubicBezTo>
                  <a:pt x="308" y="1201"/>
                  <a:pt x="307" y="1201"/>
                  <a:pt x="306" y="1202"/>
                </a:cubicBezTo>
                <a:cubicBezTo>
                  <a:pt x="305" y="1203"/>
                  <a:pt x="304" y="1204"/>
                  <a:pt x="304" y="1205"/>
                </a:cubicBezTo>
                <a:cubicBezTo>
                  <a:pt x="304" y="1206"/>
                  <a:pt x="304" y="1208"/>
                  <a:pt x="305" y="1209"/>
                </a:cubicBezTo>
                <a:cubicBezTo>
                  <a:pt x="305" y="1210"/>
                  <a:pt x="305" y="1212"/>
                  <a:pt x="305" y="1213"/>
                </a:cubicBezTo>
                <a:cubicBezTo>
                  <a:pt x="305" y="1215"/>
                  <a:pt x="307" y="1214"/>
                  <a:pt x="308" y="1215"/>
                </a:cubicBezTo>
                <a:cubicBezTo>
                  <a:pt x="309" y="1217"/>
                  <a:pt x="307" y="1217"/>
                  <a:pt x="306" y="1218"/>
                </a:cubicBezTo>
                <a:cubicBezTo>
                  <a:pt x="306" y="1220"/>
                  <a:pt x="307" y="1219"/>
                  <a:pt x="308" y="1220"/>
                </a:cubicBezTo>
                <a:cubicBezTo>
                  <a:pt x="309" y="1220"/>
                  <a:pt x="309" y="1221"/>
                  <a:pt x="309" y="1222"/>
                </a:cubicBezTo>
                <a:cubicBezTo>
                  <a:pt x="309" y="1223"/>
                  <a:pt x="309" y="1223"/>
                  <a:pt x="310" y="1223"/>
                </a:cubicBezTo>
                <a:cubicBezTo>
                  <a:pt x="310" y="1224"/>
                  <a:pt x="311" y="1225"/>
                  <a:pt x="312" y="1226"/>
                </a:cubicBezTo>
                <a:cubicBezTo>
                  <a:pt x="313" y="1226"/>
                  <a:pt x="313" y="1226"/>
                  <a:pt x="314" y="1227"/>
                </a:cubicBezTo>
                <a:cubicBezTo>
                  <a:pt x="314" y="1227"/>
                  <a:pt x="315" y="1227"/>
                  <a:pt x="315" y="1227"/>
                </a:cubicBezTo>
                <a:cubicBezTo>
                  <a:pt x="316" y="1227"/>
                  <a:pt x="316" y="1228"/>
                  <a:pt x="317" y="1228"/>
                </a:cubicBezTo>
                <a:cubicBezTo>
                  <a:pt x="317" y="1229"/>
                  <a:pt x="317" y="1227"/>
                  <a:pt x="318" y="1227"/>
                </a:cubicBezTo>
                <a:cubicBezTo>
                  <a:pt x="318" y="1226"/>
                  <a:pt x="318" y="1224"/>
                  <a:pt x="318" y="1223"/>
                </a:cubicBezTo>
                <a:cubicBezTo>
                  <a:pt x="319" y="1222"/>
                  <a:pt x="319" y="1221"/>
                  <a:pt x="320" y="1220"/>
                </a:cubicBezTo>
                <a:cubicBezTo>
                  <a:pt x="320" y="1218"/>
                  <a:pt x="320" y="1217"/>
                  <a:pt x="321" y="1216"/>
                </a:cubicBezTo>
                <a:cubicBezTo>
                  <a:pt x="321" y="1215"/>
                  <a:pt x="321" y="1214"/>
                  <a:pt x="322" y="1214"/>
                </a:cubicBezTo>
                <a:cubicBezTo>
                  <a:pt x="322" y="1213"/>
                  <a:pt x="322" y="1212"/>
                  <a:pt x="322" y="1212"/>
                </a:cubicBezTo>
                <a:cubicBezTo>
                  <a:pt x="322" y="1211"/>
                  <a:pt x="322" y="1209"/>
                  <a:pt x="323" y="1208"/>
                </a:cubicBezTo>
                <a:cubicBezTo>
                  <a:pt x="324" y="1208"/>
                  <a:pt x="325" y="1207"/>
                  <a:pt x="325" y="1205"/>
                </a:cubicBezTo>
                <a:cubicBezTo>
                  <a:pt x="325" y="1204"/>
                  <a:pt x="325" y="1202"/>
                  <a:pt x="324" y="1201"/>
                </a:cubicBezTo>
                <a:cubicBezTo>
                  <a:pt x="323" y="1200"/>
                  <a:pt x="323" y="1199"/>
                  <a:pt x="323" y="1197"/>
                </a:cubicBezTo>
                <a:cubicBezTo>
                  <a:pt x="323" y="1196"/>
                  <a:pt x="323" y="1196"/>
                  <a:pt x="323" y="1195"/>
                </a:cubicBezTo>
                <a:cubicBezTo>
                  <a:pt x="323" y="1194"/>
                  <a:pt x="323" y="1194"/>
                  <a:pt x="323" y="1193"/>
                </a:cubicBezTo>
                <a:cubicBezTo>
                  <a:pt x="322" y="1192"/>
                  <a:pt x="323" y="1190"/>
                  <a:pt x="321" y="1189"/>
                </a:cubicBezTo>
                <a:cubicBezTo>
                  <a:pt x="321" y="1189"/>
                  <a:pt x="321" y="1189"/>
                  <a:pt x="321" y="1189"/>
                </a:cubicBezTo>
                <a:cubicBezTo>
                  <a:pt x="320" y="1188"/>
                  <a:pt x="321" y="1188"/>
                  <a:pt x="320" y="1188"/>
                </a:cubicBezTo>
                <a:cubicBezTo>
                  <a:pt x="319" y="1188"/>
                  <a:pt x="320" y="1190"/>
                  <a:pt x="320" y="1190"/>
                </a:cubicBezTo>
                <a:cubicBezTo>
                  <a:pt x="320" y="1191"/>
                  <a:pt x="320" y="1193"/>
                  <a:pt x="319" y="1195"/>
                </a:cubicBezTo>
                <a:cubicBezTo>
                  <a:pt x="319" y="1196"/>
                  <a:pt x="317" y="1196"/>
                  <a:pt x="316" y="1196"/>
                </a:cubicBezTo>
                <a:close/>
                <a:moveTo>
                  <a:pt x="372" y="1333"/>
                </a:moveTo>
                <a:cubicBezTo>
                  <a:pt x="372" y="1333"/>
                  <a:pt x="371" y="1332"/>
                  <a:pt x="371" y="1332"/>
                </a:cubicBezTo>
                <a:cubicBezTo>
                  <a:pt x="371" y="1332"/>
                  <a:pt x="371" y="1333"/>
                  <a:pt x="371" y="1333"/>
                </a:cubicBezTo>
                <a:cubicBezTo>
                  <a:pt x="371" y="1333"/>
                  <a:pt x="371" y="1333"/>
                  <a:pt x="371" y="1333"/>
                </a:cubicBezTo>
                <a:cubicBezTo>
                  <a:pt x="371" y="1334"/>
                  <a:pt x="372" y="1334"/>
                  <a:pt x="372" y="1333"/>
                </a:cubicBezTo>
                <a:close/>
                <a:moveTo>
                  <a:pt x="641" y="1249"/>
                </a:moveTo>
                <a:cubicBezTo>
                  <a:pt x="640" y="1249"/>
                  <a:pt x="639" y="1249"/>
                  <a:pt x="639" y="1249"/>
                </a:cubicBezTo>
                <a:cubicBezTo>
                  <a:pt x="639" y="1249"/>
                  <a:pt x="638" y="1248"/>
                  <a:pt x="638" y="1248"/>
                </a:cubicBezTo>
                <a:cubicBezTo>
                  <a:pt x="637" y="1248"/>
                  <a:pt x="637" y="1249"/>
                  <a:pt x="638" y="1249"/>
                </a:cubicBezTo>
                <a:cubicBezTo>
                  <a:pt x="638" y="1250"/>
                  <a:pt x="640" y="1250"/>
                  <a:pt x="641" y="1250"/>
                </a:cubicBezTo>
                <a:cubicBezTo>
                  <a:pt x="642" y="1250"/>
                  <a:pt x="641" y="1249"/>
                  <a:pt x="641" y="1249"/>
                </a:cubicBezTo>
                <a:close/>
                <a:moveTo>
                  <a:pt x="335" y="1194"/>
                </a:moveTo>
                <a:cubicBezTo>
                  <a:pt x="336" y="1195"/>
                  <a:pt x="337" y="1195"/>
                  <a:pt x="337" y="1195"/>
                </a:cubicBezTo>
                <a:cubicBezTo>
                  <a:pt x="338" y="1196"/>
                  <a:pt x="339" y="1195"/>
                  <a:pt x="339" y="1196"/>
                </a:cubicBezTo>
                <a:cubicBezTo>
                  <a:pt x="340" y="1196"/>
                  <a:pt x="340" y="1197"/>
                  <a:pt x="341" y="1196"/>
                </a:cubicBezTo>
                <a:cubicBezTo>
                  <a:pt x="341" y="1196"/>
                  <a:pt x="341" y="1195"/>
                  <a:pt x="341" y="1194"/>
                </a:cubicBezTo>
                <a:cubicBezTo>
                  <a:pt x="341" y="1194"/>
                  <a:pt x="342" y="1193"/>
                  <a:pt x="341" y="1193"/>
                </a:cubicBezTo>
                <a:cubicBezTo>
                  <a:pt x="340" y="1192"/>
                  <a:pt x="340" y="1193"/>
                  <a:pt x="340" y="1193"/>
                </a:cubicBezTo>
                <a:cubicBezTo>
                  <a:pt x="338" y="1195"/>
                  <a:pt x="336" y="1192"/>
                  <a:pt x="335" y="1193"/>
                </a:cubicBezTo>
                <a:cubicBezTo>
                  <a:pt x="334" y="1194"/>
                  <a:pt x="335" y="1194"/>
                  <a:pt x="335" y="1194"/>
                </a:cubicBezTo>
                <a:close/>
                <a:moveTo>
                  <a:pt x="635" y="1339"/>
                </a:moveTo>
                <a:cubicBezTo>
                  <a:pt x="635" y="1339"/>
                  <a:pt x="635" y="1341"/>
                  <a:pt x="635" y="1341"/>
                </a:cubicBezTo>
                <a:cubicBezTo>
                  <a:pt x="636" y="1342"/>
                  <a:pt x="636" y="1342"/>
                  <a:pt x="637" y="1342"/>
                </a:cubicBezTo>
                <a:cubicBezTo>
                  <a:pt x="637" y="1343"/>
                  <a:pt x="637" y="1345"/>
                  <a:pt x="638" y="1344"/>
                </a:cubicBezTo>
                <a:cubicBezTo>
                  <a:pt x="638" y="1343"/>
                  <a:pt x="637" y="1342"/>
                  <a:pt x="637" y="1341"/>
                </a:cubicBezTo>
                <a:cubicBezTo>
                  <a:pt x="636" y="1341"/>
                  <a:pt x="636" y="1339"/>
                  <a:pt x="635" y="1339"/>
                </a:cubicBezTo>
                <a:close/>
                <a:moveTo>
                  <a:pt x="636" y="1325"/>
                </a:moveTo>
                <a:cubicBezTo>
                  <a:pt x="636" y="1326"/>
                  <a:pt x="636" y="1327"/>
                  <a:pt x="634" y="1327"/>
                </a:cubicBezTo>
                <a:cubicBezTo>
                  <a:pt x="633" y="1327"/>
                  <a:pt x="633" y="1325"/>
                  <a:pt x="632" y="1326"/>
                </a:cubicBezTo>
                <a:cubicBezTo>
                  <a:pt x="630" y="1326"/>
                  <a:pt x="630" y="1328"/>
                  <a:pt x="632" y="1328"/>
                </a:cubicBezTo>
                <a:cubicBezTo>
                  <a:pt x="633" y="1329"/>
                  <a:pt x="633" y="1328"/>
                  <a:pt x="634" y="1328"/>
                </a:cubicBezTo>
                <a:cubicBezTo>
                  <a:pt x="635" y="1327"/>
                  <a:pt x="635" y="1328"/>
                  <a:pt x="635" y="1328"/>
                </a:cubicBezTo>
                <a:cubicBezTo>
                  <a:pt x="636" y="1329"/>
                  <a:pt x="637" y="1331"/>
                  <a:pt x="638" y="1330"/>
                </a:cubicBezTo>
                <a:cubicBezTo>
                  <a:pt x="639" y="1329"/>
                  <a:pt x="639" y="1329"/>
                  <a:pt x="639" y="1328"/>
                </a:cubicBezTo>
                <a:cubicBezTo>
                  <a:pt x="639" y="1327"/>
                  <a:pt x="639" y="1327"/>
                  <a:pt x="640" y="1327"/>
                </a:cubicBezTo>
                <a:cubicBezTo>
                  <a:pt x="642" y="1324"/>
                  <a:pt x="637" y="1322"/>
                  <a:pt x="636" y="1325"/>
                </a:cubicBezTo>
                <a:close/>
                <a:moveTo>
                  <a:pt x="626" y="1308"/>
                </a:moveTo>
                <a:cubicBezTo>
                  <a:pt x="626" y="1308"/>
                  <a:pt x="625" y="1308"/>
                  <a:pt x="625" y="1307"/>
                </a:cubicBezTo>
                <a:cubicBezTo>
                  <a:pt x="625" y="1306"/>
                  <a:pt x="625" y="1306"/>
                  <a:pt x="624" y="1306"/>
                </a:cubicBezTo>
                <a:cubicBezTo>
                  <a:pt x="623" y="1306"/>
                  <a:pt x="623" y="1306"/>
                  <a:pt x="623" y="1306"/>
                </a:cubicBezTo>
                <a:cubicBezTo>
                  <a:pt x="623" y="1307"/>
                  <a:pt x="624" y="1309"/>
                  <a:pt x="625" y="1309"/>
                </a:cubicBezTo>
                <a:cubicBezTo>
                  <a:pt x="626" y="1310"/>
                  <a:pt x="627" y="1311"/>
                  <a:pt x="627" y="1313"/>
                </a:cubicBezTo>
                <a:cubicBezTo>
                  <a:pt x="628" y="1314"/>
                  <a:pt x="629" y="1314"/>
                  <a:pt x="630" y="1315"/>
                </a:cubicBezTo>
                <a:cubicBezTo>
                  <a:pt x="630" y="1315"/>
                  <a:pt x="631" y="1316"/>
                  <a:pt x="631" y="1316"/>
                </a:cubicBezTo>
                <a:cubicBezTo>
                  <a:pt x="632" y="1317"/>
                  <a:pt x="632" y="1315"/>
                  <a:pt x="632" y="1315"/>
                </a:cubicBezTo>
                <a:cubicBezTo>
                  <a:pt x="632" y="1315"/>
                  <a:pt x="632" y="1315"/>
                  <a:pt x="632" y="1314"/>
                </a:cubicBezTo>
                <a:cubicBezTo>
                  <a:pt x="631" y="1314"/>
                  <a:pt x="631" y="1314"/>
                  <a:pt x="631" y="1314"/>
                </a:cubicBezTo>
                <a:cubicBezTo>
                  <a:pt x="631" y="1313"/>
                  <a:pt x="630" y="1313"/>
                  <a:pt x="630" y="1313"/>
                </a:cubicBezTo>
                <a:cubicBezTo>
                  <a:pt x="629" y="1313"/>
                  <a:pt x="629" y="1313"/>
                  <a:pt x="628" y="1313"/>
                </a:cubicBezTo>
                <a:cubicBezTo>
                  <a:pt x="627" y="1313"/>
                  <a:pt x="628" y="1312"/>
                  <a:pt x="628" y="1311"/>
                </a:cubicBezTo>
                <a:cubicBezTo>
                  <a:pt x="628" y="1310"/>
                  <a:pt x="628" y="1309"/>
                  <a:pt x="626" y="1308"/>
                </a:cubicBezTo>
                <a:close/>
                <a:moveTo>
                  <a:pt x="634" y="1334"/>
                </a:moveTo>
                <a:cubicBezTo>
                  <a:pt x="634" y="1334"/>
                  <a:pt x="634" y="1335"/>
                  <a:pt x="634" y="1336"/>
                </a:cubicBezTo>
                <a:cubicBezTo>
                  <a:pt x="635" y="1336"/>
                  <a:pt x="635" y="1336"/>
                  <a:pt x="635" y="1335"/>
                </a:cubicBezTo>
                <a:cubicBezTo>
                  <a:pt x="635" y="1335"/>
                  <a:pt x="635" y="1334"/>
                  <a:pt x="635" y="1334"/>
                </a:cubicBezTo>
                <a:cubicBezTo>
                  <a:pt x="635" y="1333"/>
                  <a:pt x="635" y="1333"/>
                  <a:pt x="634" y="1334"/>
                </a:cubicBezTo>
                <a:close/>
                <a:moveTo>
                  <a:pt x="600" y="1311"/>
                </a:moveTo>
                <a:cubicBezTo>
                  <a:pt x="599" y="1311"/>
                  <a:pt x="599" y="1311"/>
                  <a:pt x="598" y="1311"/>
                </a:cubicBezTo>
                <a:cubicBezTo>
                  <a:pt x="598" y="1310"/>
                  <a:pt x="597" y="1311"/>
                  <a:pt x="597" y="1312"/>
                </a:cubicBezTo>
                <a:cubicBezTo>
                  <a:pt x="597" y="1312"/>
                  <a:pt x="598" y="1313"/>
                  <a:pt x="599" y="1313"/>
                </a:cubicBezTo>
                <a:cubicBezTo>
                  <a:pt x="599" y="1313"/>
                  <a:pt x="599" y="1313"/>
                  <a:pt x="599" y="1313"/>
                </a:cubicBezTo>
                <a:cubicBezTo>
                  <a:pt x="600" y="1313"/>
                  <a:pt x="600" y="1311"/>
                  <a:pt x="600" y="1311"/>
                </a:cubicBezTo>
                <a:close/>
                <a:moveTo>
                  <a:pt x="603" y="1367"/>
                </a:moveTo>
                <a:cubicBezTo>
                  <a:pt x="605" y="1367"/>
                  <a:pt x="606" y="1369"/>
                  <a:pt x="608" y="1368"/>
                </a:cubicBezTo>
                <a:cubicBezTo>
                  <a:pt x="609" y="1368"/>
                  <a:pt x="611" y="1368"/>
                  <a:pt x="613" y="1369"/>
                </a:cubicBezTo>
                <a:cubicBezTo>
                  <a:pt x="614" y="1369"/>
                  <a:pt x="615" y="1370"/>
                  <a:pt x="617" y="1370"/>
                </a:cubicBezTo>
                <a:cubicBezTo>
                  <a:pt x="618" y="1370"/>
                  <a:pt x="620" y="1370"/>
                  <a:pt x="621" y="1371"/>
                </a:cubicBezTo>
                <a:cubicBezTo>
                  <a:pt x="622" y="1372"/>
                  <a:pt x="622" y="1372"/>
                  <a:pt x="623" y="1372"/>
                </a:cubicBezTo>
                <a:cubicBezTo>
                  <a:pt x="624" y="1372"/>
                  <a:pt x="624" y="1373"/>
                  <a:pt x="624" y="1373"/>
                </a:cubicBezTo>
                <a:cubicBezTo>
                  <a:pt x="624" y="1374"/>
                  <a:pt x="623" y="1374"/>
                  <a:pt x="623" y="1375"/>
                </a:cubicBezTo>
                <a:cubicBezTo>
                  <a:pt x="623" y="1376"/>
                  <a:pt x="624" y="1375"/>
                  <a:pt x="624" y="1375"/>
                </a:cubicBezTo>
                <a:cubicBezTo>
                  <a:pt x="626" y="1374"/>
                  <a:pt x="628" y="1374"/>
                  <a:pt x="630" y="1374"/>
                </a:cubicBezTo>
                <a:cubicBezTo>
                  <a:pt x="631" y="1374"/>
                  <a:pt x="632" y="1375"/>
                  <a:pt x="633" y="1374"/>
                </a:cubicBezTo>
                <a:cubicBezTo>
                  <a:pt x="634" y="1374"/>
                  <a:pt x="634" y="1374"/>
                  <a:pt x="635" y="1373"/>
                </a:cubicBezTo>
                <a:cubicBezTo>
                  <a:pt x="636" y="1373"/>
                  <a:pt x="638" y="1373"/>
                  <a:pt x="640" y="1373"/>
                </a:cubicBezTo>
                <a:cubicBezTo>
                  <a:pt x="642" y="1373"/>
                  <a:pt x="644" y="1373"/>
                  <a:pt x="645" y="1373"/>
                </a:cubicBezTo>
                <a:cubicBezTo>
                  <a:pt x="647" y="1373"/>
                  <a:pt x="649" y="1373"/>
                  <a:pt x="650" y="1373"/>
                </a:cubicBezTo>
                <a:cubicBezTo>
                  <a:pt x="651" y="1372"/>
                  <a:pt x="652" y="1372"/>
                  <a:pt x="652" y="1372"/>
                </a:cubicBezTo>
                <a:cubicBezTo>
                  <a:pt x="653" y="1371"/>
                  <a:pt x="653" y="1371"/>
                  <a:pt x="653" y="1370"/>
                </a:cubicBezTo>
                <a:cubicBezTo>
                  <a:pt x="653" y="1369"/>
                  <a:pt x="656" y="1367"/>
                  <a:pt x="654" y="1366"/>
                </a:cubicBezTo>
                <a:cubicBezTo>
                  <a:pt x="654" y="1367"/>
                  <a:pt x="654" y="1367"/>
                  <a:pt x="654" y="1367"/>
                </a:cubicBezTo>
                <a:cubicBezTo>
                  <a:pt x="654" y="1367"/>
                  <a:pt x="652" y="1368"/>
                  <a:pt x="652" y="1368"/>
                </a:cubicBezTo>
                <a:cubicBezTo>
                  <a:pt x="652" y="1368"/>
                  <a:pt x="651" y="1368"/>
                  <a:pt x="650" y="1368"/>
                </a:cubicBezTo>
                <a:cubicBezTo>
                  <a:pt x="650" y="1369"/>
                  <a:pt x="649" y="1369"/>
                  <a:pt x="648" y="1369"/>
                </a:cubicBezTo>
                <a:cubicBezTo>
                  <a:pt x="647" y="1369"/>
                  <a:pt x="647" y="1370"/>
                  <a:pt x="646" y="1370"/>
                </a:cubicBezTo>
                <a:cubicBezTo>
                  <a:pt x="645" y="1370"/>
                  <a:pt x="642" y="1370"/>
                  <a:pt x="643" y="1368"/>
                </a:cubicBezTo>
                <a:cubicBezTo>
                  <a:pt x="643" y="1368"/>
                  <a:pt x="644" y="1367"/>
                  <a:pt x="643" y="1366"/>
                </a:cubicBezTo>
                <a:cubicBezTo>
                  <a:pt x="643" y="1366"/>
                  <a:pt x="642" y="1366"/>
                  <a:pt x="641" y="1366"/>
                </a:cubicBezTo>
                <a:cubicBezTo>
                  <a:pt x="640" y="1366"/>
                  <a:pt x="640" y="1367"/>
                  <a:pt x="639" y="1367"/>
                </a:cubicBezTo>
                <a:cubicBezTo>
                  <a:pt x="638" y="1367"/>
                  <a:pt x="638" y="1367"/>
                  <a:pt x="637" y="1367"/>
                </a:cubicBezTo>
                <a:cubicBezTo>
                  <a:pt x="636" y="1366"/>
                  <a:pt x="635" y="1366"/>
                  <a:pt x="633" y="1366"/>
                </a:cubicBezTo>
                <a:cubicBezTo>
                  <a:pt x="632" y="1365"/>
                  <a:pt x="630" y="1365"/>
                  <a:pt x="628" y="1365"/>
                </a:cubicBezTo>
                <a:cubicBezTo>
                  <a:pt x="625" y="1365"/>
                  <a:pt x="623" y="1366"/>
                  <a:pt x="620" y="1366"/>
                </a:cubicBezTo>
                <a:cubicBezTo>
                  <a:pt x="618" y="1366"/>
                  <a:pt x="617" y="1366"/>
                  <a:pt x="615" y="1365"/>
                </a:cubicBezTo>
                <a:cubicBezTo>
                  <a:pt x="614" y="1365"/>
                  <a:pt x="614" y="1363"/>
                  <a:pt x="613" y="1363"/>
                </a:cubicBezTo>
                <a:cubicBezTo>
                  <a:pt x="612" y="1363"/>
                  <a:pt x="611" y="1363"/>
                  <a:pt x="611" y="1362"/>
                </a:cubicBezTo>
                <a:cubicBezTo>
                  <a:pt x="611" y="1361"/>
                  <a:pt x="612" y="1362"/>
                  <a:pt x="613" y="1361"/>
                </a:cubicBezTo>
                <a:cubicBezTo>
                  <a:pt x="613" y="1361"/>
                  <a:pt x="611" y="1360"/>
                  <a:pt x="611" y="1360"/>
                </a:cubicBezTo>
                <a:cubicBezTo>
                  <a:pt x="609" y="1359"/>
                  <a:pt x="608" y="1361"/>
                  <a:pt x="607" y="1361"/>
                </a:cubicBezTo>
                <a:cubicBezTo>
                  <a:pt x="606" y="1361"/>
                  <a:pt x="605" y="1361"/>
                  <a:pt x="605" y="1361"/>
                </a:cubicBezTo>
                <a:cubicBezTo>
                  <a:pt x="604" y="1360"/>
                  <a:pt x="605" y="1360"/>
                  <a:pt x="604" y="1359"/>
                </a:cubicBezTo>
                <a:cubicBezTo>
                  <a:pt x="603" y="1358"/>
                  <a:pt x="603" y="1359"/>
                  <a:pt x="603" y="1360"/>
                </a:cubicBezTo>
                <a:cubicBezTo>
                  <a:pt x="602" y="1361"/>
                  <a:pt x="601" y="1362"/>
                  <a:pt x="600" y="1363"/>
                </a:cubicBezTo>
                <a:cubicBezTo>
                  <a:pt x="600" y="1364"/>
                  <a:pt x="598" y="1366"/>
                  <a:pt x="598" y="1367"/>
                </a:cubicBezTo>
                <a:cubicBezTo>
                  <a:pt x="599" y="1367"/>
                  <a:pt x="602" y="1366"/>
                  <a:pt x="603" y="1367"/>
                </a:cubicBezTo>
                <a:close/>
                <a:moveTo>
                  <a:pt x="616" y="1319"/>
                </a:moveTo>
                <a:cubicBezTo>
                  <a:pt x="616" y="1320"/>
                  <a:pt x="616" y="1321"/>
                  <a:pt x="617" y="1320"/>
                </a:cubicBezTo>
                <a:cubicBezTo>
                  <a:pt x="617" y="1320"/>
                  <a:pt x="617" y="1318"/>
                  <a:pt x="616" y="1319"/>
                </a:cubicBezTo>
                <a:close/>
                <a:moveTo>
                  <a:pt x="616" y="1313"/>
                </a:moveTo>
                <a:cubicBezTo>
                  <a:pt x="615" y="1313"/>
                  <a:pt x="616" y="1314"/>
                  <a:pt x="615" y="1314"/>
                </a:cubicBezTo>
                <a:cubicBezTo>
                  <a:pt x="615" y="1315"/>
                  <a:pt x="614" y="1316"/>
                  <a:pt x="614" y="1316"/>
                </a:cubicBezTo>
                <a:cubicBezTo>
                  <a:pt x="615" y="1317"/>
                  <a:pt x="616" y="1315"/>
                  <a:pt x="616" y="1315"/>
                </a:cubicBezTo>
                <a:cubicBezTo>
                  <a:pt x="616" y="1314"/>
                  <a:pt x="618" y="1313"/>
                  <a:pt x="616" y="1313"/>
                </a:cubicBezTo>
                <a:close/>
                <a:moveTo>
                  <a:pt x="615" y="1337"/>
                </a:moveTo>
                <a:cubicBezTo>
                  <a:pt x="615" y="1337"/>
                  <a:pt x="617" y="1336"/>
                  <a:pt x="617" y="1336"/>
                </a:cubicBezTo>
                <a:cubicBezTo>
                  <a:pt x="618" y="1336"/>
                  <a:pt x="619" y="1336"/>
                  <a:pt x="619" y="1335"/>
                </a:cubicBezTo>
                <a:cubicBezTo>
                  <a:pt x="619" y="1335"/>
                  <a:pt x="619" y="1334"/>
                  <a:pt x="619" y="1334"/>
                </a:cubicBezTo>
                <a:cubicBezTo>
                  <a:pt x="618" y="1334"/>
                  <a:pt x="617" y="1335"/>
                  <a:pt x="616" y="1335"/>
                </a:cubicBezTo>
                <a:cubicBezTo>
                  <a:pt x="616" y="1335"/>
                  <a:pt x="614" y="1336"/>
                  <a:pt x="615" y="1337"/>
                </a:cubicBezTo>
                <a:close/>
                <a:moveTo>
                  <a:pt x="343" y="861"/>
                </a:moveTo>
                <a:cubicBezTo>
                  <a:pt x="343" y="863"/>
                  <a:pt x="344" y="860"/>
                  <a:pt x="345" y="860"/>
                </a:cubicBezTo>
                <a:cubicBezTo>
                  <a:pt x="345" y="859"/>
                  <a:pt x="346" y="860"/>
                  <a:pt x="346" y="859"/>
                </a:cubicBezTo>
                <a:cubicBezTo>
                  <a:pt x="346" y="858"/>
                  <a:pt x="345" y="858"/>
                  <a:pt x="345" y="857"/>
                </a:cubicBezTo>
                <a:cubicBezTo>
                  <a:pt x="344" y="857"/>
                  <a:pt x="344" y="856"/>
                  <a:pt x="344" y="856"/>
                </a:cubicBezTo>
                <a:cubicBezTo>
                  <a:pt x="342" y="854"/>
                  <a:pt x="343" y="858"/>
                  <a:pt x="343" y="859"/>
                </a:cubicBezTo>
                <a:cubicBezTo>
                  <a:pt x="343" y="859"/>
                  <a:pt x="343" y="860"/>
                  <a:pt x="343" y="861"/>
                </a:cubicBezTo>
                <a:close/>
                <a:moveTo>
                  <a:pt x="427" y="881"/>
                </a:moveTo>
                <a:cubicBezTo>
                  <a:pt x="427" y="881"/>
                  <a:pt x="428" y="881"/>
                  <a:pt x="429" y="882"/>
                </a:cubicBezTo>
                <a:cubicBezTo>
                  <a:pt x="430" y="882"/>
                  <a:pt x="430" y="883"/>
                  <a:pt x="431" y="884"/>
                </a:cubicBezTo>
                <a:cubicBezTo>
                  <a:pt x="433" y="884"/>
                  <a:pt x="432" y="881"/>
                  <a:pt x="432" y="881"/>
                </a:cubicBezTo>
                <a:cubicBezTo>
                  <a:pt x="433" y="879"/>
                  <a:pt x="433" y="878"/>
                  <a:pt x="431" y="878"/>
                </a:cubicBezTo>
                <a:cubicBezTo>
                  <a:pt x="430" y="877"/>
                  <a:pt x="429" y="877"/>
                  <a:pt x="428" y="876"/>
                </a:cubicBezTo>
                <a:cubicBezTo>
                  <a:pt x="427" y="876"/>
                  <a:pt x="427" y="875"/>
                  <a:pt x="426" y="875"/>
                </a:cubicBezTo>
                <a:cubicBezTo>
                  <a:pt x="425" y="875"/>
                  <a:pt x="426" y="876"/>
                  <a:pt x="426" y="877"/>
                </a:cubicBezTo>
                <a:cubicBezTo>
                  <a:pt x="426" y="878"/>
                  <a:pt x="425" y="880"/>
                  <a:pt x="427" y="881"/>
                </a:cubicBezTo>
                <a:close/>
                <a:moveTo>
                  <a:pt x="461" y="848"/>
                </a:moveTo>
                <a:cubicBezTo>
                  <a:pt x="462" y="848"/>
                  <a:pt x="463" y="845"/>
                  <a:pt x="463" y="844"/>
                </a:cubicBezTo>
                <a:cubicBezTo>
                  <a:pt x="463" y="843"/>
                  <a:pt x="464" y="841"/>
                  <a:pt x="465" y="840"/>
                </a:cubicBezTo>
                <a:cubicBezTo>
                  <a:pt x="465" y="839"/>
                  <a:pt x="465" y="837"/>
                  <a:pt x="466" y="836"/>
                </a:cubicBezTo>
                <a:cubicBezTo>
                  <a:pt x="466" y="835"/>
                  <a:pt x="467" y="835"/>
                  <a:pt x="467" y="834"/>
                </a:cubicBezTo>
                <a:cubicBezTo>
                  <a:pt x="468" y="833"/>
                  <a:pt x="468" y="832"/>
                  <a:pt x="468" y="832"/>
                </a:cubicBezTo>
                <a:cubicBezTo>
                  <a:pt x="469" y="830"/>
                  <a:pt x="470" y="828"/>
                  <a:pt x="471" y="826"/>
                </a:cubicBezTo>
                <a:cubicBezTo>
                  <a:pt x="471" y="824"/>
                  <a:pt x="471" y="822"/>
                  <a:pt x="472" y="821"/>
                </a:cubicBezTo>
                <a:cubicBezTo>
                  <a:pt x="472" y="820"/>
                  <a:pt x="473" y="818"/>
                  <a:pt x="472" y="817"/>
                </a:cubicBezTo>
                <a:cubicBezTo>
                  <a:pt x="471" y="816"/>
                  <a:pt x="469" y="822"/>
                  <a:pt x="468" y="823"/>
                </a:cubicBezTo>
                <a:cubicBezTo>
                  <a:pt x="468" y="826"/>
                  <a:pt x="465" y="828"/>
                  <a:pt x="464" y="830"/>
                </a:cubicBezTo>
                <a:cubicBezTo>
                  <a:pt x="464" y="832"/>
                  <a:pt x="463" y="832"/>
                  <a:pt x="462" y="833"/>
                </a:cubicBezTo>
                <a:cubicBezTo>
                  <a:pt x="460" y="834"/>
                  <a:pt x="460" y="835"/>
                  <a:pt x="460" y="836"/>
                </a:cubicBezTo>
                <a:cubicBezTo>
                  <a:pt x="459" y="838"/>
                  <a:pt x="459" y="839"/>
                  <a:pt x="459" y="841"/>
                </a:cubicBezTo>
                <a:cubicBezTo>
                  <a:pt x="459" y="842"/>
                  <a:pt x="459" y="843"/>
                  <a:pt x="460" y="845"/>
                </a:cubicBezTo>
                <a:cubicBezTo>
                  <a:pt x="460" y="846"/>
                  <a:pt x="460" y="849"/>
                  <a:pt x="461" y="848"/>
                </a:cubicBezTo>
                <a:close/>
                <a:moveTo>
                  <a:pt x="510" y="806"/>
                </a:moveTo>
                <a:cubicBezTo>
                  <a:pt x="510" y="805"/>
                  <a:pt x="510" y="805"/>
                  <a:pt x="511" y="805"/>
                </a:cubicBezTo>
                <a:cubicBezTo>
                  <a:pt x="512" y="804"/>
                  <a:pt x="512" y="804"/>
                  <a:pt x="512" y="804"/>
                </a:cubicBezTo>
                <a:cubicBezTo>
                  <a:pt x="512" y="803"/>
                  <a:pt x="511" y="803"/>
                  <a:pt x="511" y="803"/>
                </a:cubicBezTo>
                <a:cubicBezTo>
                  <a:pt x="511" y="803"/>
                  <a:pt x="511" y="802"/>
                  <a:pt x="510" y="802"/>
                </a:cubicBezTo>
                <a:cubicBezTo>
                  <a:pt x="510" y="801"/>
                  <a:pt x="509" y="801"/>
                  <a:pt x="508" y="801"/>
                </a:cubicBezTo>
                <a:cubicBezTo>
                  <a:pt x="508" y="801"/>
                  <a:pt x="507" y="802"/>
                  <a:pt x="506" y="802"/>
                </a:cubicBezTo>
                <a:cubicBezTo>
                  <a:pt x="506" y="802"/>
                  <a:pt x="505" y="802"/>
                  <a:pt x="504" y="802"/>
                </a:cubicBezTo>
                <a:cubicBezTo>
                  <a:pt x="504" y="802"/>
                  <a:pt x="503" y="802"/>
                  <a:pt x="502" y="802"/>
                </a:cubicBezTo>
                <a:cubicBezTo>
                  <a:pt x="502" y="802"/>
                  <a:pt x="501" y="803"/>
                  <a:pt x="501" y="803"/>
                </a:cubicBezTo>
                <a:cubicBezTo>
                  <a:pt x="500" y="804"/>
                  <a:pt x="499" y="804"/>
                  <a:pt x="498" y="806"/>
                </a:cubicBezTo>
                <a:cubicBezTo>
                  <a:pt x="498" y="807"/>
                  <a:pt x="497" y="808"/>
                  <a:pt x="496" y="809"/>
                </a:cubicBezTo>
                <a:cubicBezTo>
                  <a:pt x="495" y="810"/>
                  <a:pt x="494" y="810"/>
                  <a:pt x="493" y="811"/>
                </a:cubicBezTo>
                <a:cubicBezTo>
                  <a:pt x="493" y="812"/>
                  <a:pt x="492" y="813"/>
                  <a:pt x="492" y="815"/>
                </a:cubicBezTo>
                <a:cubicBezTo>
                  <a:pt x="492" y="817"/>
                  <a:pt x="491" y="819"/>
                  <a:pt x="492" y="821"/>
                </a:cubicBezTo>
                <a:cubicBezTo>
                  <a:pt x="493" y="822"/>
                  <a:pt x="493" y="822"/>
                  <a:pt x="493" y="823"/>
                </a:cubicBezTo>
                <a:cubicBezTo>
                  <a:pt x="493" y="824"/>
                  <a:pt x="493" y="825"/>
                  <a:pt x="493" y="825"/>
                </a:cubicBezTo>
                <a:cubicBezTo>
                  <a:pt x="494" y="826"/>
                  <a:pt x="494" y="826"/>
                  <a:pt x="494" y="827"/>
                </a:cubicBezTo>
                <a:cubicBezTo>
                  <a:pt x="494" y="828"/>
                  <a:pt x="493" y="828"/>
                  <a:pt x="493" y="829"/>
                </a:cubicBezTo>
                <a:cubicBezTo>
                  <a:pt x="492" y="831"/>
                  <a:pt x="496" y="828"/>
                  <a:pt x="496" y="828"/>
                </a:cubicBezTo>
                <a:cubicBezTo>
                  <a:pt x="497" y="827"/>
                  <a:pt x="498" y="826"/>
                  <a:pt x="499" y="825"/>
                </a:cubicBezTo>
                <a:cubicBezTo>
                  <a:pt x="500" y="823"/>
                  <a:pt x="500" y="822"/>
                  <a:pt x="502" y="822"/>
                </a:cubicBezTo>
                <a:cubicBezTo>
                  <a:pt x="503" y="821"/>
                  <a:pt x="505" y="822"/>
                  <a:pt x="505" y="820"/>
                </a:cubicBezTo>
                <a:cubicBezTo>
                  <a:pt x="506" y="819"/>
                  <a:pt x="505" y="818"/>
                  <a:pt x="505" y="818"/>
                </a:cubicBezTo>
                <a:cubicBezTo>
                  <a:pt x="506" y="817"/>
                  <a:pt x="507" y="817"/>
                  <a:pt x="507" y="817"/>
                </a:cubicBezTo>
                <a:cubicBezTo>
                  <a:pt x="508" y="817"/>
                  <a:pt x="509" y="817"/>
                  <a:pt x="508" y="816"/>
                </a:cubicBezTo>
                <a:cubicBezTo>
                  <a:pt x="508" y="815"/>
                  <a:pt x="508" y="815"/>
                  <a:pt x="507" y="815"/>
                </a:cubicBezTo>
                <a:cubicBezTo>
                  <a:pt x="506" y="814"/>
                  <a:pt x="506" y="814"/>
                  <a:pt x="506" y="813"/>
                </a:cubicBezTo>
                <a:cubicBezTo>
                  <a:pt x="505" y="812"/>
                  <a:pt x="506" y="812"/>
                  <a:pt x="506" y="811"/>
                </a:cubicBezTo>
                <a:cubicBezTo>
                  <a:pt x="507" y="810"/>
                  <a:pt x="505" y="809"/>
                  <a:pt x="506" y="808"/>
                </a:cubicBezTo>
                <a:cubicBezTo>
                  <a:pt x="507" y="806"/>
                  <a:pt x="509" y="807"/>
                  <a:pt x="510" y="806"/>
                </a:cubicBezTo>
                <a:close/>
                <a:moveTo>
                  <a:pt x="562" y="738"/>
                </a:moveTo>
                <a:cubicBezTo>
                  <a:pt x="562" y="738"/>
                  <a:pt x="561" y="738"/>
                  <a:pt x="561" y="738"/>
                </a:cubicBezTo>
                <a:cubicBezTo>
                  <a:pt x="560" y="738"/>
                  <a:pt x="560" y="738"/>
                  <a:pt x="560" y="738"/>
                </a:cubicBezTo>
                <a:cubicBezTo>
                  <a:pt x="560" y="738"/>
                  <a:pt x="560" y="739"/>
                  <a:pt x="561" y="739"/>
                </a:cubicBezTo>
                <a:cubicBezTo>
                  <a:pt x="561" y="739"/>
                  <a:pt x="562" y="739"/>
                  <a:pt x="562" y="738"/>
                </a:cubicBezTo>
                <a:close/>
                <a:moveTo>
                  <a:pt x="534" y="732"/>
                </a:moveTo>
                <a:cubicBezTo>
                  <a:pt x="534" y="732"/>
                  <a:pt x="533" y="731"/>
                  <a:pt x="533" y="730"/>
                </a:cubicBezTo>
                <a:cubicBezTo>
                  <a:pt x="532" y="730"/>
                  <a:pt x="530" y="731"/>
                  <a:pt x="529" y="729"/>
                </a:cubicBezTo>
                <a:cubicBezTo>
                  <a:pt x="528" y="729"/>
                  <a:pt x="528" y="728"/>
                  <a:pt x="527" y="728"/>
                </a:cubicBezTo>
                <a:cubicBezTo>
                  <a:pt x="527" y="728"/>
                  <a:pt x="526" y="729"/>
                  <a:pt x="526" y="730"/>
                </a:cubicBezTo>
                <a:cubicBezTo>
                  <a:pt x="526" y="731"/>
                  <a:pt x="526" y="733"/>
                  <a:pt x="524" y="732"/>
                </a:cubicBezTo>
                <a:cubicBezTo>
                  <a:pt x="523" y="732"/>
                  <a:pt x="523" y="732"/>
                  <a:pt x="522" y="732"/>
                </a:cubicBezTo>
                <a:cubicBezTo>
                  <a:pt x="522" y="733"/>
                  <a:pt x="521" y="734"/>
                  <a:pt x="522" y="734"/>
                </a:cubicBezTo>
                <a:cubicBezTo>
                  <a:pt x="522" y="735"/>
                  <a:pt x="522" y="737"/>
                  <a:pt x="524" y="737"/>
                </a:cubicBezTo>
                <a:cubicBezTo>
                  <a:pt x="525" y="736"/>
                  <a:pt x="523" y="734"/>
                  <a:pt x="524" y="733"/>
                </a:cubicBezTo>
                <a:cubicBezTo>
                  <a:pt x="524" y="734"/>
                  <a:pt x="525" y="734"/>
                  <a:pt x="525" y="734"/>
                </a:cubicBezTo>
                <a:cubicBezTo>
                  <a:pt x="526" y="735"/>
                  <a:pt x="526" y="736"/>
                  <a:pt x="527" y="736"/>
                </a:cubicBezTo>
                <a:cubicBezTo>
                  <a:pt x="527" y="737"/>
                  <a:pt x="528" y="737"/>
                  <a:pt x="528" y="738"/>
                </a:cubicBezTo>
                <a:cubicBezTo>
                  <a:pt x="529" y="739"/>
                  <a:pt x="529" y="739"/>
                  <a:pt x="530" y="740"/>
                </a:cubicBezTo>
                <a:cubicBezTo>
                  <a:pt x="531" y="740"/>
                  <a:pt x="532" y="740"/>
                  <a:pt x="532" y="740"/>
                </a:cubicBezTo>
                <a:cubicBezTo>
                  <a:pt x="533" y="741"/>
                  <a:pt x="532" y="742"/>
                  <a:pt x="533" y="742"/>
                </a:cubicBezTo>
                <a:cubicBezTo>
                  <a:pt x="534" y="742"/>
                  <a:pt x="534" y="740"/>
                  <a:pt x="534" y="739"/>
                </a:cubicBezTo>
                <a:cubicBezTo>
                  <a:pt x="534" y="738"/>
                  <a:pt x="532" y="739"/>
                  <a:pt x="531" y="738"/>
                </a:cubicBezTo>
                <a:cubicBezTo>
                  <a:pt x="531" y="738"/>
                  <a:pt x="531" y="737"/>
                  <a:pt x="531" y="737"/>
                </a:cubicBezTo>
                <a:cubicBezTo>
                  <a:pt x="531" y="736"/>
                  <a:pt x="529" y="734"/>
                  <a:pt x="531" y="733"/>
                </a:cubicBezTo>
                <a:cubicBezTo>
                  <a:pt x="531" y="732"/>
                  <a:pt x="532" y="735"/>
                  <a:pt x="533" y="736"/>
                </a:cubicBezTo>
                <a:cubicBezTo>
                  <a:pt x="533" y="736"/>
                  <a:pt x="534" y="736"/>
                  <a:pt x="534" y="737"/>
                </a:cubicBezTo>
                <a:cubicBezTo>
                  <a:pt x="534" y="738"/>
                  <a:pt x="535" y="739"/>
                  <a:pt x="535" y="739"/>
                </a:cubicBezTo>
                <a:cubicBezTo>
                  <a:pt x="535" y="738"/>
                  <a:pt x="535" y="737"/>
                  <a:pt x="535" y="736"/>
                </a:cubicBezTo>
                <a:cubicBezTo>
                  <a:pt x="534" y="735"/>
                  <a:pt x="535" y="735"/>
                  <a:pt x="535" y="734"/>
                </a:cubicBezTo>
                <a:cubicBezTo>
                  <a:pt x="535" y="733"/>
                  <a:pt x="535" y="733"/>
                  <a:pt x="534" y="732"/>
                </a:cubicBezTo>
                <a:close/>
                <a:moveTo>
                  <a:pt x="346" y="890"/>
                </a:moveTo>
                <a:cubicBezTo>
                  <a:pt x="346" y="890"/>
                  <a:pt x="346" y="892"/>
                  <a:pt x="347" y="892"/>
                </a:cubicBezTo>
                <a:cubicBezTo>
                  <a:pt x="348" y="891"/>
                  <a:pt x="347" y="890"/>
                  <a:pt x="347" y="889"/>
                </a:cubicBezTo>
                <a:cubicBezTo>
                  <a:pt x="348" y="888"/>
                  <a:pt x="348" y="888"/>
                  <a:pt x="348" y="887"/>
                </a:cubicBezTo>
                <a:cubicBezTo>
                  <a:pt x="348" y="886"/>
                  <a:pt x="349" y="886"/>
                  <a:pt x="350" y="885"/>
                </a:cubicBezTo>
                <a:cubicBezTo>
                  <a:pt x="350" y="884"/>
                  <a:pt x="350" y="883"/>
                  <a:pt x="350" y="882"/>
                </a:cubicBezTo>
                <a:cubicBezTo>
                  <a:pt x="351" y="881"/>
                  <a:pt x="352" y="879"/>
                  <a:pt x="351" y="879"/>
                </a:cubicBezTo>
                <a:cubicBezTo>
                  <a:pt x="350" y="878"/>
                  <a:pt x="350" y="881"/>
                  <a:pt x="350" y="881"/>
                </a:cubicBezTo>
                <a:cubicBezTo>
                  <a:pt x="349" y="882"/>
                  <a:pt x="348" y="884"/>
                  <a:pt x="347" y="885"/>
                </a:cubicBezTo>
                <a:cubicBezTo>
                  <a:pt x="347" y="885"/>
                  <a:pt x="347" y="886"/>
                  <a:pt x="346" y="887"/>
                </a:cubicBezTo>
                <a:cubicBezTo>
                  <a:pt x="346" y="887"/>
                  <a:pt x="345" y="888"/>
                  <a:pt x="345" y="888"/>
                </a:cubicBezTo>
                <a:cubicBezTo>
                  <a:pt x="345" y="889"/>
                  <a:pt x="346" y="889"/>
                  <a:pt x="346" y="890"/>
                </a:cubicBezTo>
                <a:close/>
                <a:moveTo>
                  <a:pt x="364" y="892"/>
                </a:moveTo>
                <a:cubicBezTo>
                  <a:pt x="365" y="892"/>
                  <a:pt x="365" y="891"/>
                  <a:pt x="366" y="891"/>
                </a:cubicBezTo>
                <a:cubicBezTo>
                  <a:pt x="367" y="891"/>
                  <a:pt x="367" y="892"/>
                  <a:pt x="368" y="892"/>
                </a:cubicBezTo>
                <a:cubicBezTo>
                  <a:pt x="369" y="891"/>
                  <a:pt x="368" y="889"/>
                  <a:pt x="367" y="888"/>
                </a:cubicBezTo>
                <a:cubicBezTo>
                  <a:pt x="366" y="888"/>
                  <a:pt x="364" y="888"/>
                  <a:pt x="363" y="888"/>
                </a:cubicBezTo>
                <a:cubicBezTo>
                  <a:pt x="362" y="888"/>
                  <a:pt x="362" y="888"/>
                  <a:pt x="361" y="887"/>
                </a:cubicBezTo>
                <a:cubicBezTo>
                  <a:pt x="360" y="887"/>
                  <a:pt x="360" y="886"/>
                  <a:pt x="359" y="886"/>
                </a:cubicBezTo>
                <a:cubicBezTo>
                  <a:pt x="358" y="886"/>
                  <a:pt x="358" y="887"/>
                  <a:pt x="357" y="887"/>
                </a:cubicBezTo>
                <a:cubicBezTo>
                  <a:pt x="356" y="887"/>
                  <a:pt x="353" y="886"/>
                  <a:pt x="353" y="888"/>
                </a:cubicBezTo>
                <a:cubicBezTo>
                  <a:pt x="353" y="889"/>
                  <a:pt x="353" y="890"/>
                  <a:pt x="354" y="890"/>
                </a:cubicBezTo>
                <a:cubicBezTo>
                  <a:pt x="354" y="891"/>
                  <a:pt x="355" y="891"/>
                  <a:pt x="356" y="891"/>
                </a:cubicBezTo>
                <a:cubicBezTo>
                  <a:pt x="357" y="891"/>
                  <a:pt x="358" y="892"/>
                  <a:pt x="360" y="893"/>
                </a:cubicBezTo>
                <a:cubicBezTo>
                  <a:pt x="361" y="894"/>
                  <a:pt x="363" y="893"/>
                  <a:pt x="364" y="892"/>
                </a:cubicBezTo>
                <a:close/>
                <a:moveTo>
                  <a:pt x="353" y="896"/>
                </a:moveTo>
                <a:cubicBezTo>
                  <a:pt x="353" y="897"/>
                  <a:pt x="354" y="898"/>
                  <a:pt x="354" y="898"/>
                </a:cubicBezTo>
                <a:cubicBezTo>
                  <a:pt x="355" y="898"/>
                  <a:pt x="355" y="898"/>
                  <a:pt x="355" y="899"/>
                </a:cubicBezTo>
                <a:cubicBezTo>
                  <a:pt x="356" y="899"/>
                  <a:pt x="356" y="900"/>
                  <a:pt x="357" y="900"/>
                </a:cubicBezTo>
                <a:cubicBezTo>
                  <a:pt x="358" y="899"/>
                  <a:pt x="356" y="897"/>
                  <a:pt x="356" y="897"/>
                </a:cubicBezTo>
                <a:cubicBezTo>
                  <a:pt x="356" y="897"/>
                  <a:pt x="356" y="896"/>
                  <a:pt x="355" y="896"/>
                </a:cubicBezTo>
                <a:cubicBezTo>
                  <a:pt x="355" y="895"/>
                  <a:pt x="353" y="896"/>
                  <a:pt x="353" y="896"/>
                </a:cubicBezTo>
                <a:close/>
                <a:moveTo>
                  <a:pt x="214" y="1262"/>
                </a:moveTo>
                <a:cubicBezTo>
                  <a:pt x="215" y="1262"/>
                  <a:pt x="215" y="1262"/>
                  <a:pt x="216" y="1262"/>
                </a:cubicBezTo>
                <a:cubicBezTo>
                  <a:pt x="217" y="1262"/>
                  <a:pt x="218" y="1263"/>
                  <a:pt x="218" y="1264"/>
                </a:cubicBezTo>
                <a:cubicBezTo>
                  <a:pt x="219" y="1265"/>
                  <a:pt x="220" y="1264"/>
                  <a:pt x="220" y="1263"/>
                </a:cubicBezTo>
                <a:cubicBezTo>
                  <a:pt x="220" y="1262"/>
                  <a:pt x="220" y="1261"/>
                  <a:pt x="220" y="1261"/>
                </a:cubicBezTo>
                <a:cubicBezTo>
                  <a:pt x="220" y="1260"/>
                  <a:pt x="219" y="1260"/>
                  <a:pt x="219" y="1259"/>
                </a:cubicBezTo>
                <a:cubicBezTo>
                  <a:pt x="219" y="1259"/>
                  <a:pt x="219" y="1258"/>
                  <a:pt x="218" y="1258"/>
                </a:cubicBezTo>
                <a:cubicBezTo>
                  <a:pt x="218" y="1258"/>
                  <a:pt x="217" y="1258"/>
                  <a:pt x="216" y="1258"/>
                </a:cubicBezTo>
                <a:cubicBezTo>
                  <a:pt x="215" y="1258"/>
                  <a:pt x="214" y="1258"/>
                  <a:pt x="212" y="1258"/>
                </a:cubicBezTo>
                <a:cubicBezTo>
                  <a:pt x="212" y="1257"/>
                  <a:pt x="210" y="1258"/>
                  <a:pt x="210" y="1259"/>
                </a:cubicBezTo>
                <a:cubicBezTo>
                  <a:pt x="211" y="1260"/>
                  <a:pt x="212" y="1260"/>
                  <a:pt x="213" y="1260"/>
                </a:cubicBezTo>
                <a:cubicBezTo>
                  <a:pt x="213" y="1261"/>
                  <a:pt x="214" y="1261"/>
                  <a:pt x="214" y="1262"/>
                </a:cubicBezTo>
                <a:close/>
                <a:moveTo>
                  <a:pt x="342" y="869"/>
                </a:moveTo>
                <a:cubicBezTo>
                  <a:pt x="343" y="868"/>
                  <a:pt x="342" y="868"/>
                  <a:pt x="341" y="868"/>
                </a:cubicBezTo>
                <a:cubicBezTo>
                  <a:pt x="340" y="867"/>
                  <a:pt x="339" y="867"/>
                  <a:pt x="337" y="867"/>
                </a:cubicBezTo>
                <a:cubicBezTo>
                  <a:pt x="336" y="867"/>
                  <a:pt x="334" y="868"/>
                  <a:pt x="333" y="868"/>
                </a:cubicBezTo>
                <a:cubicBezTo>
                  <a:pt x="332" y="869"/>
                  <a:pt x="331" y="869"/>
                  <a:pt x="329" y="869"/>
                </a:cubicBezTo>
                <a:cubicBezTo>
                  <a:pt x="329" y="869"/>
                  <a:pt x="327" y="868"/>
                  <a:pt x="326" y="869"/>
                </a:cubicBezTo>
                <a:cubicBezTo>
                  <a:pt x="326" y="870"/>
                  <a:pt x="327" y="871"/>
                  <a:pt x="328" y="871"/>
                </a:cubicBezTo>
                <a:cubicBezTo>
                  <a:pt x="329" y="872"/>
                  <a:pt x="330" y="873"/>
                  <a:pt x="330" y="874"/>
                </a:cubicBezTo>
                <a:cubicBezTo>
                  <a:pt x="331" y="875"/>
                  <a:pt x="331" y="876"/>
                  <a:pt x="332" y="878"/>
                </a:cubicBezTo>
                <a:cubicBezTo>
                  <a:pt x="333" y="879"/>
                  <a:pt x="334" y="878"/>
                  <a:pt x="336" y="879"/>
                </a:cubicBezTo>
                <a:cubicBezTo>
                  <a:pt x="337" y="879"/>
                  <a:pt x="338" y="880"/>
                  <a:pt x="339" y="881"/>
                </a:cubicBezTo>
                <a:cubicBezTo>
                  <a:pt x="340" y="882"/>
                  <a:pt x="341" y="883"/>
                  <a:pt x="342" y="882"/>
                </a:cubicBezTo>
                <a:cubicBezTo>
                  <a:pt x="344" y="882"/>
                  <a:pt x="345" y="882"/>
                  <a:pt x="347" y="881"/>
                </a:cubicBezTo>
                <a:cubicBezTo>
                  <a:pt x="348" y="880"/>
                  <a:pt x="348" y="879"/>
                  <a:pt x="348" y="878"/>
                </a:cubicBezTo>
                <a:cubicBezTo>
                  <a:pt x="348" y="876"/>
                  <a:pt x="348" y="875"/>
                  <a:pt x="348" y="873"/>
                </a:cubicBezTo>
                <a:cubicBezTo>
                  <a:pt x="347" y="872"/>
                  <a:pt x="345" y="871"/>
                  <a:pt x="347" y="870"/>
                </a:cubicBezTo>
                <a:cubicBezTo>
                  <a:pt x="347" y="870"/>
                  <a:pt x="348" y="870"/>
                  <a:pt x="348" y="870"/>
                </a:cubicBezTo>
                <a:cubicBezTo>
                  <a:pt x="347" y="869"/>
                  <a:pt x="347" y="869"/>
                  <a:pt x="347" y="869"/>
                </a:cubicBezTo>
                <a:cubicBezTo>
                  <a:pt x="346" y="869"/>
                  <a:pt x="346" y="869"/>
                  <a:pt x="345" y="868"/>
                </a:cubicBezTo>
                <a:cubicBezTo>
                  <a:pt x="345" y="867"/>
                  <a:pt x="345" y="866"/>
                  <a:pt x="344" y="866"/>
                </a:cubicBezTo>
                <a:cubicBezTo>
                  <a:pt x="344" y="867"/>
                  <a:pt x="344" y="867"/>
                  <a:pt x="344" y="868"/>
                </a:cubicBezTo>
                <a:cubicBezTo>
                  <a:pt x="344" y="869"/>
                  <a:pt x="343" y="872"/>
                  <a:pt x="342" y="871"/>
                </a:cubicBezTo>
                <a:cubicBezTo>
                  <a:pt x="341" y="870"/>
                  <a:pt x="341" y="870"/>
                  <a:pt x="341" y="869"/>
                </a:cubicBezTo>
                <a:cubicBezTo>
                  <a:pt x="342" y="869"/>
                  <a:pt x="342" y="869"/>
                  <a:pt x="342" y="869"/>
                </a:cubicBezTo>
                <a:close/>
                <a:moveTo>
                  <a:pt x="570" y="736"/>
                </a:moveTo>
                <a:cubicBezTo>
                  <a:pt x="569" y="736"/>
                  <a:pt x="569" y="736"/>
                  <a:pt x="569" y="737"/>
                </a:cubicBezTo>
                <a:cubicBezTo>
                  <a:pt x="569" y="737"/>
                  <a:pt x="570" y="737"/>
                  <a:pt x="570" y="737"/>
                </a:cubicBezTo>
                <a:cubicBezTo>
                  <a:pt x="571" y="736"/>
                  <a:pt x="572" y="736"/>
                  <a:pt x="572" y="736"/>
                </a:cubicBezTo>
                <a:cubicBezTo>
                  <a:pt x="571" y="735"/>
                  <a:pt x="571" y="735"/>
                  <a:pt x="570" y="736"/>
                </a:cubicBezTo>
                <a:close/>
                <a:moveTo>
                  <a:pt x="242" y="743"/>
                </a:moveTo>
                <a:cubicBezTo>
                  <a:pt x="242" y="743"/>
                  <a:pt x="241" y="742"/>
                  <a:pt x="241" y="742"/>
                </a:cubicBezTo>
                <a:cubicBezTo>
                  <a:pt x="240" y="742"/>
                  <a:pt x="240" y="743"/>
                  <a:pt x="241" y="744"/>
                </a:cubicBezTo>
                <a:cubicBezTo>
                  <a:pt x="241" y="745"/>
                  <a:pt x="241" y="746"/>
                  <a:pt x="243" y="747"/>
                </a:cubicBezTo>
                <a:cubicBezTo>
                  <a:pt x="243" y="747"/>
                  <a:pt x="244" y="747"/>
                  <a:pt x="245" y="747"/>
                </a:cubicBezTo>
                <a:cubicBezTo>
                  <a:pt x="246" y="746"/>
                  <a:pt x="245" y="746"/>
                  <a:pt x="244" y="746"/>
                </a:cubicBezTo>
                <a:cubicBezTo>
                  <a:pt x="244" y="745"/>
                  <a:pt x="245" y="744"/>
                  <a:pt x="245" y="744"/>
                </a:cubicBezTo>
                <a:cubicBezTo>
                  <a:pt x="246" y="744"/>
                  <a:pt x="247" y="744"/>
                  <a:pt x="247" y="744"/>
                </a:cubicBezTo>
                <a:cubicBezTo>
                  <a:pt x="248" y="743"/>
                  <a:pt x="248" y="743"/>
                  <a:pt x="248" y="742"/>
                </a:cubicBezTo>
                <a:cubicBezTo>
                  <a:pt x="248" y="741"/>
                  <a:pt x="248" y="740"/>
                  <a:pt x="248" y="740"/>
                </a:cubicBezTo>
                <a:cubicBezTo>
                  <a:pt x="248" y="739"/>
                  <a:pt x="248" y="739"/>
                  <a:pt x="247" y="739"/>
                </a:cubicBezTo>
                <a:cubicBezTo>
                  <a:pt x="246" y="739"/>
                  <a:pt x="243" y="740"/>
                  <a:pt x="243" y="742"/>
                </a:cubicBezTo>
                <a:cubicBezTo>
                  <a:pt x="243" y="742"/>
                  <a:pt x="244" y="742"/>
                  <a:pt x="243" y="743"/>
                </a:cubicBezTo>
                <a:cubicBezTo>
                  <a:pt x="243" y="743"/>
                  <a:pt x="242" y="743"/>
                  <a:pt x="242" y="743"/>
                </a:cubicBezTo>
                <a:close/>
                <a:moveTo>
                  <a:pt x="458" y="1181"/>
                </a:moveTo>
                <a:cubicBezTo>
                  <a:pt x="459" y="1181"/>
                  <a:pt x="460" y="1181"/>
                  <a:pt x="460" y="1181"/>
                </a:cubicBezTo>
                <a:cubicBezTo>
                  <a:pt x="461" y="1182"/>
                  <a:pt x="462" y="1182"/>
                  <a:pt x="462" y="1182"/>
                </a:cubicBezTo>
                <a:cubicBezTo>
                  <a:pt x="463" y="1182"/>
                  <a:pt x="466" y="1182"/>
                  <a:pt x="466" y="1181"/>
                </a:cubicBezTo>
                <a:cubicBezTo>
                  <a:pt x="466" y="1180"/>
                  <a:pt x="463" y="1179"/>
                  <a:pt x="462" y="1180"/>
                </a:cubicBezTo>
                <a:cubicBezTo>
                  <a:pt x="461" y="1180"/>
                  <a:pt x="460" y="1180"/>
                  <a:pt x="459" y="1180"/>
                </a:cubicBezTo>
                <a:cubicBezTo>
                  <a:pt x="459" y="1179"/>
                  <a:pt x="458" y="1178"/>
                  <a:pt x="457" y="1179"/>
                </a:cubicBezTo>
                <a:cubicBezTo>
                  <a:pt x="457" y="1179"/>
                  <a:pt x="458" y="1180"/>
                  <a:pt x="458" y="1180"/>
                </a:cubicBezTo>
                <a:cubicBezTo>
                  <a:pt x="458" y="1180"/>
                  <a:pt x="457" y="1180"/>
                  <a:pt x="457" y="1180"/>
                </a:cubicBezTo>
                <a:cubicBezTo>
                  <a:pt x="457" y="1181"/>
                  <a:pt x="458" y="1181"/>
                  <a:pt x="458" y="1181"/>
                </a:cubicBezTo>
                <a:close/>
                <a:moveTo>
                  <a:pt x="570" y="772"/>
                </a:moveTo>
                <a:cubicBezTo>
                  <a:pt x="570" y="773"/>
                  <a:pt x="571" y="773"/>
                  <a:pt x="572" y="773"/>
                </a:cubicBezTo>
                <a:cubicBezTo>
                  <a:pt x="573" y="773"/>
                  <a:pt x="573" y="773"/>
                  <a:pt x="574" y="773"/>
                </a:cubicBezTo>
                <a:cubicBezTo>
                  <a:pt x="575" y="774"/>
                  <a:pt x="575" y="774"/>
                  <a:pt x="576" y="775"/>
                </a:cubicBezTo>
                <a:cubicBezTo>
                  <a:pt x="578" y="775"/>
                  <a:pt x="579" y="775"/>
                  <a:pt x="579" y="777"/>
                </a:cubicBezTo>
                <a:cubicBezTo>
                  <a:pt x="579" y="778"/>
                  <a:pt x="578" y="779"/>
                  <a:pt x="579" y="779"/>
                </a:cubicBezTo>
                <a:cubicBezTo>
                  <a:pt x="580" y="780"/>
                  <a:pt x="580" y="779"/>
                  <a:pt x="581" y="778"/>
                </a:cubicBezTo>
                <a:cubicBezTo>
                  <a:pt x="582" y="777"/>
                  <a:pt x="583" y="776"/>
                  <a:pt x="585" y="776"/>
                </a:cubicBezTo>
                <a:cubicBezTo>
                  <a:pt x="586" y="776"/>
                  <a:pt x="589" y="776"/>
                  <a:pt x="587" y="774"/>
                </a:cubicBezTo>
                <a:cubicBezTo>
                  <a:pt x="587" y="774"/>
                  <a:pt x="587" y="773"/>
                  <a:pt x="586" y="773"/>
                </a:cubicBezTo>
                <a:cubicBezTo>
                  <a:pt x="586" y="772"/>
                  <a:pt x="585" y="772"/>
                  <a:pt x="584" y="772"/>
                </a:cubicBezTo>
                <a:cubicBezTo>
                  <a:pt x="583" y="771"/>
                  <a:pt x="583" y="769"/>
                  <a:pt x="582" y="769"/>
                </a:cubicBezTo>
                <a:cubicBezTo>
                  <a:pt x="581" y="768"/>
                  <a:pt x="579" y="770"/>
                  <a:pt x="579" y="770"/>
                </a:cubicBezTo>
                <a:cubicBezTo>
                  <a:pt x="577" y="771"/>
                  <a:pt x="576" y="771"/>
                  <a:pt x="575" y="772"/>
                </a:cubicBezTo>
                <a:cubicBezTo>
                  <a:pt x="575" y="772"/>
                  <a:pt x="574" y="772"/>
                  <a:pt x="574" y="772"/>
                </a:cubicBezTo>
                <a:cubicBezTo>
                  <a:pt x="573" y="772"/>
                  <a:pt x="573" y="772"/>
                  <a:pt x="572" y="772"/>
                </a:cubicBezTo>
                <a:cubicBezTo>
                  <a:pt x="572" y="772"/>
                  <a:pt x="570" y="771"/>
                  <a:pt x="570" y="772"/>
                </a:cubicBezTo>
                <a:close/>
                <a:moveTo>
                  <a:pt x="565" y="737"/>
                </a:moveTo>
                <a:cubicBezTo>
                  <a:pt x="564" y="737"/>
                  <a:pt x="564" y="737"/>
                  <a:pt x="564" y="737"/>
                </a:cubicBezTo>
                <a:cubicBezTo>
                  <a:pt x="564" y="738"/>
                  <a:pt x="564" y="738"/>
                  <a:pt x="565" y="738"/>
                </a:cubicBezTo>
                <a:cubicBezTo>
                  <a:pt x="565" y="738"/>
                  <a:pt x="566" y="738"/>
                  <a:pt x="566" y="737"/>
                </a:cubicBezTo>
                <a:cubicBezTo>
                  <a:pt x="566" y="737"/>
                  <a:pt x="565" y="737"/>
                  <a:pt x="565" y="737"/>
                </a:cubicBezTo>
                <a:close/>
                <a:moveTo>
                  <a:pt x="2367" y="254"/>
                </a:moveTo>
                <a:cubicBezTo>
                  <a:pt x="2366" y="254"/>
                  <a:pt x="2366" y="254"/>
                  <a:pt x="2365" y="253"/>
                </a:cubicBezTo>
                <a:cubicBezTo>
                  <a:pt x="2365" y="253"/>
                  <a:pt x="2364" y="253"/>
                  <a:pt x="2363" y="253"/>
                </a:cubicBezTo>
                <a:cubicBezTo>
                  <a:pt x="2362" y="253"/>
                  <a:pt x="2360" y="253"/>
                  <a:pt x="2359" y="253"/>
                </a:cubicBezTo>
                <a:cubicBezTo>
                  <a:pt x="2357" y="253"/>
                  <a:pt x="2356" y="253"/>
                  <a:pt x="2355" y="253"/>
                </a:cubicBezTo>
                <a:cubicBezTo>
                  <a:pt x="2353" y="253"/>
                  <a:pt x="2352" y="253"/>
                  <a:pt x="2350" y="252"/>
                </a:cubicBezTo>
                <a:cubicBezTo>
                  <a:pt x="2349" y="252"/>
                  <a:pt x="2348" y="252"/>
                  <a:pt x="2346" y="252"/>
                </a:cubicBezTo>
                <a:cubicBezTo>
                  <a:pt x="2345" y="252"/>
                  <a:pt x="2343" y="251"/>
                  <a:pt x="2342" y="253"/>
                </a:cubicBezTo>
                <a:cubicBezTo>
                  <a:pt x="2342" y="254"/>
                  <a:pt x="2342" y="256"/>
                  <a:pt x="2342" y="257"/>
                </a:cubicBezTo>
                <a:cubicBezTo>
                  <a:pt x="2341" y="259"/>
                  <a:pt x="2339" y="260"/>
                  <a:pt x="2337" y="260"/>
                </a:cubicBezTo>
                <a:cubicBezTo>
                  <a:pt x="2336" y="260"/>
                  <a:pt x="2335" y="260"/>
                  <a:pt x="2334" y="260"/>
                </a:cubicBezTo>
                <a:cubicBezTo>
                  <a:pt x="2333" y="260"/>
                  <a:pt x="2332" y="259"/>
                  <a:pt x="2331" y="260"/>
                </a:cubicBezTo>
                <a:cubicBezTo>
                  <a:pt x="2330" y="261"/>
                  <a:pt x="2331" y="262"/>
                  <a:pt x="2332" y="262"/>
                </a:cubicBezTo>
                <a:cubicBezTo>
                  <a:pt x="2333" y="264"/>
                  <a:pt x="2335" y="263"/>
                  <a:pt x="2336" y="263"/>
                </a:cubicBezTo>
                <a:cubicBezTo>
                  <a:pt x="2337" y="264"/>
                  <a:pt x="2337" y="264"/>
                  <a:pt x="2338" y="264"/>
                </a:cubicBezTo>
                <a:cubicBezTo>
                  <a:pt x="2339" y="264"/>
                  <a:pt x="2339" y="264"/>
                  <a:pt x="2340" y="265"/>
                </a:cubicBezTo>
                <a:cubicBezTo>
                  <a:pt x="2341" y="265"/>
                  <a:pt x="2342" y="265"/>
                  <a:pt x="2342" y="266"/>
                </a:cubicBezTo>
                <a:cubicBezTo>
                  <a:pt x="2344" y="267"/>
                  <a:pt x="2345" y="268"/>
                  <a:pt x="2346" y="268"/>
                </a:cubicBezTo>
                <a:cubicBezTo>
                  <a:pt x="2348" y="268"/>
                  <a:pt x="2349" y="268"/>
                  <a:pt x="2351" y="269"/>
                </a:cubicBezTo>
                <a:cubicBezTo>
                  <a:pt x="2352" y="269"/>
                  <a:pt x="2353" y="269"/>
                  <a:pt x="2355" y="269"/>
                </a:cubicBezTo>
                <a:cubicBezTo>
                  <a:pt x="2357" y="270"/>
                  <a:pt x="2359" y="269"/>
                  <a:pt x="2360" y="267"/>
                </a:cubicBezTo>
                <a:cubicBezTo>
                  <a:pt x="2361" y="267"/>
                  <a:pt x="2362" y="266"/>
                  <a:pt x="2363" y="265"/>
                </a:cubicBezTo>
                <a:cubicBezTo>
                  <a:pt x="2364" y="264"/>
                  <a:pt x="2365" y="264"/>
                  <a:pt x="2366" y="263"/>
                </a:cubicBezTo>
                <a:cubicBezTo>
                  <a:pt x="2366" y="262"/>
                  <a:pt x="2367" y="262"/>
                  <a:pt x="2367" y="261"/>
                </a:cubicBezTo>
                <a:cubicBezTo>
                  <a:pt x="2368" y="261"/>
                  <a:pt x="2368" y="260"/>
                  <a:pt x="2369" y="260"/>
                </a:cubicBezTo>
                <a:cubicBezTo>
                  <a:pt x="2370" y="259"/>
                  <a:pt x="2371" y="257"/>
                  <a:pt x="2370" y="256"/>
                </a:cubicBezTo>
                <a:cubicBezTo>
                  <a:pt x="2370" y="255"/>
                  <a:pt x="2368" y="255"/>
                  <a:pt x="2367" y="254"/>
                </a:cubicBezTo>
                <a:close/>
                <a:moveTo>
                  <a:pt x="595" y="772"/>
                </a:moveTo>
                <a:cubicBezTo>
                  <a:pt x="595" y="772"/>
                  <a:pt x="596" y="772"/>
                  <a:pt x="596" y="772"/>
                </a:cubicBezTo>
                <a:cubicBezTo>
                  <a:pt x="596" y="771"/>
                  <a:pt x="595" y="771"/>
                  <a:pt x="595" y="771"/>
                </a:cubicBezTo>
                <a:cubicBezTo>
                  <a:pt x="595" y="770"/>
                  <a:pt x="595" y="769"/>
                  <a:pt x="594" y="769"/>
                </a:cubicBezTo>
                <a:cubicBezTo>
                  <a:pt x="593" y="769"/>
                  <a:pt x="592" y="770"/>
                  <a:pt x="593" y="770"/>
                </a:cubicBezTo>
                <a:cubicBezTo>
                  <a:pt x="594" y="771"/>
                  <a:pt x="594" y="771"/>
                  <a:pt x="594" y="771"/>
                </a:cubicBezTo>
                <a:cubicBezTo>
                  <a:pt x="594" y="771"/>
                  <a:pt x="594" y="772"/>
                  <a:pt x="595" y="772"/>
                </a:cubicBezTo>
                <a:close/>
                <a:moveTo>
                  <a:pt x="575" y="733"/>
                </a:moveTo>
                <a:cubicBezTo>
                  <a:pt x="575" y="733"/>
                  <a:pt x="575" y="732"/>
                  <a:pt x="574" y="732"/>
                </a:cubicBezTo>
                <a:cubicBezTo>
                  <a:pt x="573" y="732"/>
                  <a:pt x="572" y="732"/>
                  <a:pt x="572" y="733"/>
                </a:cubicBezTo>
                <a:cubicBezTo>
                  <a:pt x="572" y="733"/>
                  <a:pt x="573" y="733"/>
                  <a:pt x="574" y="733"/>
                </a:cubicBezTo>
                <a:cubicBezTo>
                  <a:pt x="574" y="734"/>
                  <a:pt x="575" y="733"/>
                  <a:pt x="575" y="733"/>
                </a:cubicBezTo>
                <a:close/>
                <a:moveTo>
                  <a:pt x="379" y="882"/>
                </a:moveTo>
                <a:cubicBezTo>
                  <a:pt x="378" y="882"/>
                  <a:pt x="378" y="881"/>
                  <a:pt x="377" y="881"/>
                </a:cubicBezTo>
                <a:cubicBezTo>
                  <a:pt x="377" y="881"/>
                  <a:pt x="377" y="883"/>
                  <a:pt x="376" y="884"/>
                </a:cubicBezTo>
                <a:cubicBezTo>
                  <a:pt x="376" y="885"/>
                  <a:pt x="376" y="886"/>
                  <a:pt x="376" y="886"/>
                </a:cubicBezTo>
                <a:cubicBezTo>
                  <a:pt x="378" y="887"/>
                  <a:pt x="378" y="885"/>
                  <a:pt x="378" y="884"/>
                </a:cubicBezTo>
                <a:cubicBezTo>
                  <a:pt x="379" y="883"/>
                  <a:pt x="380" y="884"/>
                  <a:pt x="380" y="884"/>
                </a:cubicBezTo>
                <a:cubicBezTo>
                  <a:pt x="381" y="885"/>
                  <a:pt x="381" y="885"/>
                  <a:pt x="382" y="885"/>
                </a:cubicBezTo>
                <a:cubicBezTo>
                  <a:pt x="382" y="884"/>
                  <a:pt x="382" y="884"/>
                  <a:pt x="381" y="883"/>
                </a:cubicBezTo>
                <a:cubicBezTo>
                  <a:pt x="380" y="883"/>
                  <a:pt x="379" y="883"/>
                  <a:pt x="379" y="882"/>
                </a:cubicBezTo>
                <a:close/>
                <a:moveTo>
                  <a:pt x="565" y="785"/>
                </a:moveTo>
                <a:cubicBezTo>
                  <a:pt x="565" y="786"/>
                  <a:pt x="568" y="786"/>
                  <a:pt x="568" y="787"/>
                </a:cubicBezTo>
                <a:cubicBezTo>
                  <a:pt x="569" y="789"/>
                  <a:pt x="567" y="789"/>
                  <a:pt x="566" y="790"/>
                </a:cubicBezTo>
                <a:cubicBezTo>
                  <a:pt x="565" y="792"/>
                  <a:pt x="568" y="792"/>
                  <a:pt x="569" y="792"/>
                </a:cubicBezTo>
                <a:cubicBezTo>
                  <a:pt x="569" y="793"/>
                  <a:pt x="569" y="793"/>
                  <a:pt x="570" y="793"/>
                </a:cubicBezTo>
                <a:cubicBezTo>
                  <a:pt x="571" y="794"/>
                  <a:pt x="571" y="794"/>
                  <a:pt x="572" y="794"/>
                </a:cubicBezTo>
                <a:cubicBezTo>
                  <a:pt x="573" y="796"/>
                  <a:pt x="571" y="797"/>
                  <a:pt x="570" y="798"/>
                </a:cubicBezTo>
                <a:cubicBezTo>
                  <a:pt x="570" y="799"/>
                  <a:pt x="569" y="799"/>
                  <a:pt x="569" y="800"/>
                </a:cubicBezTo>
                <a:cubicBezTo>
                  <a:pt x="569" y="801"/>
                  <a:pt x="570" y="801"/>
                  <a:pt x="570" y="802"/>
                </a:cubicBezTo>
                <a:cubicBezTo>
                  <a:pt x="571" y="803"/>
                  <a:pt x="571" y="802"/>
                  <a:pt x="571" y="801"/>
                </a:cubicBezTo>
                <a:cubicBezTo>
                  <a:pt x="572" y="800"/>
                  <a:pt x="573" y="799"/>
                  <a:pt x="573" y="798"/>
                </a:cubicBezTo>
                <a:cubicBezTo>
                  <a:pt x="575" y="796"/>
                  <a:pt x="575" y="794"/>
                  <a:pt x="578" y="793"/>
                </a:cubicBezTo>
                <a:cubicBezTo>
                  <a:pt x="579" y="792"/>
                  <a:pt x="580" y="792"/>
                  <a:pt x="582" y="792"/>
                </a:cubicBezTo>
                <a:cubicBezTo>
                  <a:pt x="583" y="791"/>
                  <a:pt x="585" y="791"/>
                  <a:pt x="586" y="790"/>
                </a:cubicBezTo>
                <a:cubicBezTo>
                  <a:pt x="587" y="790"/>
                  <a:pt x="588" y="788"/>
                  <a:pt x="589" y="788"/>
                </a:cubicBezTo>
                <a:cubicBezTo>
                  <a:pt x="590" y="787"/>
                  <a:pt x="591" y="787"/>
                  <a:pt x="592" y="786"/>
                </a:cubicBezTo>
                <a:cubicBezTo>
                  <a:pt x="593" y="786"/>
                  <a:pt x="595" y="787"/>
                  <a:pt x="595" y="785"/>
                </a:cubicBezTo>
                <a:cubicBezTo>
                  <a:pt x="594" y="785"/>
                  <a:pt x="594" y="784"/>
                  <a:pt x="593" y="784"/>
                </a:cubicBezTo>
                <a:cubicBezTo>
                  <a:pt x="593" y="784"/>
                  <a:pt x="591" y="783"/>
                  <a:pt x="592" y="783"/>
                </a:cubicBezTo>
                <a:cubicBezTo>
                  <a:pt x="593" y="783"/>
                  <a:pt x="596" y="785"/>
                  <a:pt x="596" y="783"/>
                </a:cubicBezTo>
                <a:cubicBezTo>
                  <a:pt x="595" y="781"/>
                  <a:pt x="594" y="780"/>
                  <a:pt x="593" y="780"/>
                </a:cubicBezTo>
                <a:cubicBezTo>
                  <a:pt x="592" y="780"/>
                  <a:pt x="591" y="780"/>
                  <a:pt x="591" y="781"/>
                </a:cubicBezTo>
                <a:cubicBezTo>
                  <a:pt x="591" y="781"/>
                  <a:pt x="591" y="782"/>
                  <a:pt x="591" y="783"/>
                </a:cubicBezTo>
                <a:cubicBezTo>
                  <a:pt x="589" y="784"/>
                  <a:pt x="588" y="782"/>
                  <a:pt x="587" y="782"/>
                </a:cubicBezTo>
                <a:cubicBezTo>
                  <a:pt x="586" y="782"/>
                  <a:pt x="584" y="781"/>
                  <a:pt x="583" y="782"/>
                </a:cubicBezTo>
                <a:cubicBezTo>
                  <a:pt x="580" y="782"/>
                  <a:pt x="577" y="783"/>
                  <a:pt x="574" y="784"/>
                </a:cubicBezTo>
                <a:cubicBezTo>
                  <a:pt x="573" y="784"/>
                  <a:pt x="571" y="786"/>
                  <a:pt x="570" y="786"/>
                </a:cubicBezTo>
                <a:cubicBezTo>
                  <a:pt x="568" y="786"/>
                  <a:pt x="567" y="784"/>
                  <a:pt x="565" y="785"/>
                </a:cubicBezTo>
                <a:close/>
                <a:moveTo>
                  <a:pt x="578" y="731"/>
                </a:moveTo>
                <a:cubicBezTo>
                  <a:pt x="578" y="731"/>
                  <a:pt x="577" y="730"/>
                  <a:pt x="577" y="731"/>
                </a:cubicBezTo>
                <a:cubicBezTo>
                  <a:pt x="577" y="731"/>
                  <a:pt x="576" y="731"/>
                  <a:pt x="576" y="731"/>
                </a:cubicBezTo>
                <a:cubicBezTo>
                  <a:pt x="576" y="731"/>
                  <a:pt x="577" y="731"/>
                  <a:pt x="577" y="731"/>
                </a:cubicBezTo>
                <a:cubicBezTo>
                  <a:pt x="578" y="731"/>
                  <a:pt x="578" y="731"/>
                  <a:pt x="578" y="731"/>
                </a:cubicBezTo>
                <a:close/>
                <a:moveTo>
                  <a:pt x="425" y="1144"/>
                </a:moveTo>
                <a:cubicBezTo>
                  <a:pt x="425" y="1145"/>
                  <a:pt x="425" y="1145"/>
                  <a:pt x="425" y="1145"/>
                </a:cubicBezTo>
                <a:cubicBezTo>
                  <a:pt x="425" y="1145"/>
                  <a:pt x="425" y="1145"/>
                  <a:pt x="425" y="1145"/>
                </a:cubicBezTo>
                <a:cubicBezTo>
                  <a:pt x="425" y="1147"/>
                  <a:pt x="426" y="1144"/>
                  <a:pt x="425" y="1144"/>
                </a:cubicBezTo>
                <a:close/>
                <a:moveTo>
                  <a:pt x="423" y="1151"/>
                </a:moveTo>
                <a:cubicBezTo>
                  <a:pt x="422" y="1150"/>
                  <a:pt x="422" y="1152"/>
                  <a:pt x="422" y="1152"/>
                </a:cubicBezTo>
                <a:cubicBezTo>
                  <a:pt x="423" y="1152"/>
                  <a:pt x="423" y="1153"/>
                  <a:pt x="423" y="1154"/>
                </a:cubicBezTo>
                <a:cubicBezTo>
                  <a:pt x="424" y="1153"/>
                  <a:pt x="423" y="1151"/>
                  <a:pt x="423" y="1151"/>
                </a:cubicBezTo>
                <a:close/>
                <a:moveTo>
                  <a:pt x="420" y="1140"/>
                </a:moveTo>
                <a:cubicBezTo>
                  <a:pt x="419" y="1139"/>
                  <a:pt x="419" y="1138"/>
                  <a:pt x="419" y="1137"/>
                </a:cubicBezTo>
                <a:cubicBezTo>
                  <a:pt x="419" y="1137"/>
                  <a:pt x="419" y="1135"/>
                  <a:pt x="418" y="1136"/>
                </a:cubicBezTo>
                <a:cubicBezTo>
                  <a:pt x="417" y="1136"/>
                  <a:pt x="418" y="1138"/>
                  <a:pt x="418" y="1138"/>
                </a:cubicBezTo>
                <a:cubicBezTo>
                  <a:pt x="418" y="1139"/>
                  <a:pt x="418" y="1139"/>
                  <a:pt x="418" y="1140"/>
                </a:cubicBezTo>
                <a:cubicBezTo>
                  <a:pt x="418" y="1140"/>
                  <a:pt x="417" y="1140"/>
                  <a:pt x="417" y="1141"/>
                </a:cubicBezTo>
                <a:cubicBezTo>
                  <a:pt x="417" y="1142"/>
                  <a:pt x="418" y="1142"/>
                  <a:pt x="418" y="1142"/>
                </a:cubicBezTo>
                <a:cubicBezTo>
                  <a:pt x="419" y="1143"/>
                  <a:pt x="419" y="1144"/>
                  <a:pt x="419" y="1144"/>
                </a:cubicBezTo>
                <a:cubicBezTo>
                  <a:pt x="419" y="1145"/>
                  <a:pt x="419" y="1146"/>
                  <a:pt x="420" y="1147"/>
                </a:cubicBezTo>
                <a:cubicBezTo>
                  <a:pt x="420" y="1148"/>
                  <a:pt x="420" y="1148"/>
                  <a:pt x="420" y="1149"/>
                </a:cubicBezTo>
                <a:cubicBezTo>
                  <a:pt x="421" y="1150"/>
                  <a:pt x="420" y="1150"/>
                  <a:pt x="421" y="1151"/>
                </a:cubicBezTo>
                <a:cubicBezTo>
                  <a:pt x="421" y="1150"/>
                  <a:pt x="421" y="1148"/>
                  <a:pt x="421" y="1147"/>
                </a:cubicBezTo>
                <a:cubicBezTo>
                  <a:pt x="421" y="1146"/>
                  <a:pt x="421" y="1144"/>
                  <a:pt x="421" y="1143"/>
                </a:cubicBezTo>
                <a:cubicBezTo>
                  <a:pt x="421" y="1141"/>
                  <a:pt x="420" y="1141"/>
                  <a:pt x="420" y="1140"/>
                </a:cubicBezTo>
                <a:close/>
                <a:moveTo>
                  <a:pt x="425" y="1156"/>
                </a:moveTo>
                <a:cubicBezTo>
                  <a:pt x="425" y="1155"/>
                  <a:pt x="424" y="1154"/>
                  <a:pt x="423" y="1154"/>
                </a:cubicBezTo>
                <a:cubicBezTo>
                  <a:pt x="423" y="1155"/>
                  <a:pt x="425" y="1157"/>
                  <a:pt x="425" y="1156"/>
                </a:cubicBezTo>
                <a:close/>
                <a:moveTo>
                  <a:pt x="426" y="1141"/>
                </a:moveTo>
                <a:cubicBezTo>
                  <a:pt x="426" y="1140"/>
                  <a:pt x="425" y="1140"/>
                  <a:pt x="425" y="1140"/>
                </a:cubicBezTo>
                <a:cubicBezTo>
                  <a:pt x="425" y="1140"/>
                  <a:pt x="425" y="1139"/>
                  <a:pt x="425" y="1139"/>
                </a:cubicBezTo>
                <a:cubicBezTo>
                  <a:pt x="425" y="1138"/>
                  <a:pt x="424" y="1138"/>
                  <a:pt x="424" y="1138"/>
                </a:cubicBezTo>
                <a:cubicBezTo>
                  <a:pt x="423" y="1137"/>
                  <a:pt x="423" y="1136"/>
                  <a:pt x="422" y="1136"/>
                </a:cubicBezTo>
                <a:cubicBezTo>
                  <a:pt x="421" y="1136"/>
                  <a:pt x="422" y="1136"/>
                  <a:pt x="422" y="1137"/>
                </a:cubicBezTo>
                <a:cubicBezTo>
                  <a:pt x="421" y="1137"/>
                  <a:pt x="421" y="1137"/>
                  <a:pt x="420" y="1138"/>
                </a:cubicBezTo>
                <a:cubicBezTo>
                  <a:pt x="420" y="1139"/>
                  <a:pt x="421" y="1139"/>
                  <a:pt x="421" y="1139"/>
                </a:cubicBezTo>
                <a:cubicBezTo>
                  <a:pt x="422" y="1139"/>
                  <a:pt x="422" y="1140"/>
                  <a:pt x="422" y="1140"/>
                </a:cubicBezTo>
                <a:cubicBezTo>
                  <a:pt x="423" y="1141"/>
                  <a:pt x="423" y="1141"/>
                  <a:pt x="424" y="1141"/>
                </a:cubicBezTo>
                <a:cubicBezTo>
                  <a:pt x="424" y="1141"/>
                  <a:pt x="425" y="1142"/>
                  <a:pt x="425" y="1142"/>
                </a:cubicBezTo>
                <a:cubicBezTo>
                  <a:pt x="426" y="1142"/>
                  <a:pt x="426" y="1141"/>
                  <a:pt x="426" y="1141"/>
                </a:cubicBezTo>
                <a:close/>
                <a:moveTo>
                  <a:pt x="442" y="1171"/>
                </a:moveTo>
                <a:cubicBezTo>
                  <a:pt x="442" y="1172"/>
                  <a:pt x="444" y="1173"/>
                  <a:pt x="444" y="1172"/>
                </a:cubicBezTo>
                <a:cubicBezTo>
                  <a:pt x="444" y="1172"/>
                  <a:pt x="444" y="1172"/>
                  <a:pt x="443" y="1171"/>
                </a:cubicBezTo>
                <a:cubicBezTo>
                  <a:pt x="443" y="1171"/>
                  <a:pt x="442" y="1171"/>
                  <a:pt x="442" y="1171"/>
                </a:cubicBezTo>
                <a:close/>
                <a:moveTo>
                  <a:pt x="427" y="1158"/>
                </a:moveTo>
                <a:cubicBezTo>
                  <a:pt x="428" y="1157"/>
                  <a:pt x="427" y="1156"/>
                  <a:pt x="427" y="1155"/>
                </a:cubicBezTo>
                <a:cubicBezTo>
                  <a:pt x="427" y="1155"/>
                  <a:pt x="427" y="1154"/>
                  <a:pt x="426" y="1154"/>
                </a:cubicBezTo>
                <a:cubicBezTo>
                  <a:pt x="425" y="1154"/>
                  <a:pt x="426" y="1155"/>
                  <a:pt x="426" y="1155"/>
                </a:cubicBezTo>
                <a:cubicBezTo>
                  <a:pt x="426" y="1156"/>
                  <a:pt x="426" y="1159"/>
                  <a:pt x="427" y="1158"/>
                </a:cubicBezTo>
                <a:close/>
                <a:moveTo>
                  <a:pt x="2632" y="1408"/>
                </a:moveTo>
                <a:cubicBezTo>
                  <a:pt x="2632" y="1408"/>
                  <a:pt x="2631" y="1408"/>
                  <a:pt x="2630" y="1407"/>
                </a:cubicBezTo>
                <a:cubicBezTo>
                  <a:pt x="2630" y="1407"/>
                  <a:pt x="2630" y="1406"/>
                  <a:pt x="2629" y="1406"/>
                </a:cubicBezTo>
                <a:cubicBezTo>
                  <a:pt x="2627" y="1406"/>
                  <a:pt x="2627" y="1407"/>
                  <a:pt x="2626" y="1408"/>
                </a:cubicBezTo>
                <a:cubicBezTo>
                  <a:pt x="2625" y="1410"/>
                  <a:pt x="2624" y="1410"/>
                  <a:pt x="2623" y="1410"/>
                </a:cubicBezTo>
                <a:cubicBezTo>
                  <a:pt x="2622" y="1411"/>
                  <a:pt x="2621" y="1411"/>
                  <a:pt x="2622" y="1412"/>
                </a:cubicBezTo>
                <a:cubicBezTo>
                  <a:pt x="2622" y="1412"/>
                  <a:pt x="2623" y="1412"/>
                  <a:pt x="2623" y="1413"/>
                </a:cubicBezTo>
                <a:cubicBezTo>
                  <a:pt x="2624" y="1413"/>
                  <a:pt x="2624" y="1414"/>
                  <a:pt x="2624" y="1414"/>
                </a:cubicBezTo>
                <a:cubicBezTo>
                  <a:pt x="2625" y="1414"/>
                  <a:pt x="2626" y="1414"/>
                  <a:pt x="2626" y="1414"/>
                </a:cubicBezTo>
                <a:cubicBezTo>
                  <a:pt x="2627" y="1414"/>
                  <a:pt x="2627" y="1414"/>
                  <a:pt x="2628" y="1413"/>
                </a:cubicBezTo>
                <a:cubicBezTo>
                  <a:pt x="2628" y="1412"/>
                  <a:pt x="2629" y="1412"/>
                  <a:pt x="2629" y="1412"/>
                </a:cubicBezTo>
                <a:cubicBezTo>
                  <a:pt x="2630" y="1412"/>
                  <a:pt x="2631" y="1412"/>
                  <a:pt x="2631" y="1411"/>
                </a:cubicBezTo>
                <a:cubicBezTo>
                  <a:pt x="2632" y="1411"/>
                  <a:pt x="2632" y="1410"/>
                  <a:pt x="2633" y="1410"/>
                </a:cubicBezTo>
                <a:cubicBezTo>
                  <a:pt x="2634" y="1409"/>
                  <a:pt x="2637" y="1409"/>
                  <a:pt x="2636" y="1408"/>
                </a:cubicBezTo>
                <a:cubicBezTo>
                  <a:pt x="2636" y="1407"/>
                  <a:pt x="2633" y="1408"/>
                  <a:pt x="2632" y="1408"/>
                </a:cubicBezTo>
                <a:close/>
                <a:moveTo>
                  <a:pt x="455" y="1180"/>
                </a:moveTo>
                <a:cubicBezTo>
                  <a:pt x="456" y="1180"/>
                  <a:pt x="455" y="1179"/>
                  <a:pt x="455" y="1178"/>
                </a:cubicBezTo>
                <a:cubicBezTo>
                  <a:pt x="454" y="1178"/>
                  <a:pt x="453" y="1178"/>
                  <a:pt x="452" y="1178"/>
                </a:cubicBezTo>
                <a:cubicBezTo>
                  <a:pt x="452" y="1178"/>
                  <a:pt x="451" y="1177"/>
                  <a:pt x="451" y="1178"/>
                </a:cubicBezTo>
                <a:cubicBezTo>
                  <a:pt x="452" y="1178"/>
                  <a:pt x="452" y="1179"/>
                  <a:pt x="453" y="1179"/>
                </a:cubicBezTo>
                <a:cubicBezTo>
                  <a:pt x="453" y="1179"/>
                  <a:pt x="454" y="1179"/>
                  <a:pt x="454" y="1179"/>
                </a:cubicBezTo>
                <a:cubicBezTo>
                  <a:pt x="454" y="1179"/>
                  <a:pt x="455" y="1180"/>
                  <a:pt x="455" y="1180"/>
                </a:cubicBezTo>
                <a:close/>
                <a:moveTo>
                  <a:pt x="452" y="1186"/>
                </a:moveTo>
                <a:cubicBezTo>
                  <a:pt x="451" y="1186"/>
                  <a:pt x="451" y="1186"/>
                  <a:pt x="450" y="1186"/>
                </a:cubicBezTo>
                <a:cubicBezTo>
                  <a:pt x="450" y="1187"/>
                  <a:pt x="450" y="1187"/>
                  <a:pt x="450" y="1187"/>
                </a:cubicBezTo>
                <a:cubicBezTo>
                  <a:pt x="450" y="1188"/>
                  <a:pt x="449" y="1188"/>
                  <a:pt x="449" y="1188"/>
                </a:cubicBezTo>
                <a:cubicBezTo>
                  <a:pt x="450" y="1188"/>
                  <a:pt x="450" y="1188"/>
                  <a:pt x="450" y="1188"/>
                </a:cubicBezTo>
                <a:cubicBezTo>
                  <a:pt x="450" y="1187"/>
                  <a:pt x="450" y="1188"/>
                  <a:pt x="451" y="1188"/>
                </a:cubicBezTo>
                <a:cubicBezTo>
                  <a:pt x="451" y="1188"/>
                  <a:pt x="452" y="1188"/>
                  <a:pt x="453" y="1187"/>
                </a:cubicBezTo>
                <a:cubicBezTo>
                  <a:pt x="453" y="1187"/>
                  <a:pt x="454" y="1187"/>
                  <a:pt x="453" y="1186"/>
                </a:cubicBezTo>
                <a:cubicBezTo>
                  <a:pt x="453" y="1186"/>
                  <a:pt x="452" y="1187"/>
                  <a:pt x="452" y="1186"/>
                </a:cubicBezTo>
                <a:close/>
                <a:moveTo>
                  <a:pt x="436" y="1164"/>
                </a:moveTo>
                <a:cubicBezTo>
                  <a:pt x="436" y="1165"/>
                  <a:pt x="437" y="1166"/>
                  <a:pt x="438" y="1166"/>
                </a:cubicBezTo>
                <a:cubicBezTo>
                  <a:pt x="438" y="1165"/>
                  <a:pt x="436" y="1164"/>
                  <a:pt x="436" y="1164"/>
                </a:cubicBezTo>
                <a:cubicBezTo>
                  <a:pt x="435" y="1163"/>
                  <a:pt x="434" y="1162"/>
                  <a:pt x="433" y="1161"/>
                </a:cubicBezTo>
                <a:cubicBezTo>
                  <a:pt x="433" y="1161"/>
                  <a:pt x="432" y="1160"/>
                  <a:pt x="432" y="1160"/>
                </a:cubicBezTo>
                <a:cubicBezTo>
                  <a:pt x="432" y="1160"/>
                  <a:pt x="432" y="1161"/>
                  <a:pt x="432" y="1161"/>
                </a:cubicBezTo>
                <a:cubicBezTo>
                  <a:pt x="431" y="1161"/>
                  <a:pt x="432" y="1161"/>
                  <a:pt x="431" y="1161"/>
                </a:cubicBezTo>
                <a:cubicBezTo>
                  <a:pt x="431" y="1161"/>
                  <a:pt x="431" y="1161"/>
                  <a:pt x="431" y="1160"/>
                </a:cubicBezTo>
                <a:cubicBezTo>
                  <a:pt x="430" y="1160"/>
                  <a:pt x="430" y="1158"/>
                  <a:pt x="429" y="1159"/>
                </a:cubicBezTo>
                <a:cubicBezTo>
                  <a:pt x="429" y="1159"/>
                  <a:pt x="430" y="1160"/>
                  <a:pt x="431" y="1161"/>
                </a:cubicBezTo>
                <a:cubicBezTo>
                  <a:pt x="431" y="1162"/>
                  <a:pt x="432" y="1163"/>
                  <a:pt x="433" y="1163"/>
                </a:cubicBezTo>
                <a:cubicBezTo>
                  <a:pt x="433" y="1162"/>
                  <a:pt x="432" y="1162"/>
                  <a:pt x="432" y="1161"/>
                </a:cubicBezTo>
                <a:cubicBezTo>
                  <a:pt x="433" y="1161"/>
                  <a:pt x="435" y="1163"/>
                  <a:pt x="436" y="1164"/>
                </a:cubicBezTo>
                <a:close/>
                <a:moveTo>
                  <a:pt x="350" y="863"/>
                </a:moveTo>
                <a:cubicBezTo>
                  <a:pt x="350" y="864"/>
                  <a:pt x="351" y="864"/>
                  <a:pt x="352" y="864"/>
                </a:cubicBezTo>
                <a:cubicBezTo>
                  <a:pt x="353" y="864"/>
                  <a:pt x="353" y="866"/>
                  <a:pt x="354" y="867"/>
                </a:cubicBezTo>
                <a:cubicBezTo>
                  <a:pt x="355" y="868"/>
                  <a:pt x="355" y="868"/>
                  <a:pt x="355" y="869"/>
                </a:cubicBezTo>
                <a:cubicBezTo>
                  <a:pt x="355" y="869"/>
                  <a:pt x="355" y="870"/>
                  <a:pt x="356" y="871"/>
                </a:cubicBezTo>
                <a:cubicBezTo>
                  <a:pt x="356" y="871"/>
                  <a:pt x="357" y="872"/>
                  <a:pt x="356" y="872"/>
                </a:cubicBezTo>
                <a:cubicBezTo>
                  <a:pt x="356" y="873"/>
                  <a:pt x="355" y="872"/>
                  <a:pt x="355" y="874"/>
                </a:cubicBezTo>
                <a:cubicBezTo>
                  <a:pt x="355" y="875"/>
                  <a:pt x="357" y="875"/>
                  <a:pt x="358" y="876"/>
                </a:cubicBezTo>
                <a:cubicBezTo>
                  <a:pt x="360" y="876"/>
                  <a:pt x="361" y="877"/>
                  <a:pt x="362" y="877"/>
                </a:cubicBezTo>
                <a:cubicBezTo>
                  <a:pt x="363" y="878"/>
                  <a:pt x="364" y="878"/>
                  <a:pt x="366" y="878"/>
                </a:cubicBezTo>
                <a:cubicBezTo>
                  <a:pt x="366" y="878"/>
                  <a:pt x="367" y="878"/>
                  <a:pt x="368" y="878"/>
                </a:cubicBezTo>
                <a:cubicBezTo>
                  <a:pt x="368" y="879"/>
                  <a:pt x="368" y="879"/>
                  <a:pt x="368" y="880"/>
                </a:cubicBezTo>
                <a:cubicBezTo>
                  <a:pt x="367" y="880"/>
                  <a:pt x="364" y="881"/>
                  <a:pt x="366" y="881"/>
                </a:cubicBezTo>
                <a:cubicBezTo>
                  <a:pt x="367" y="882"/>
                  <a:pt x="367" y="881"/>
                  <a:pt x="368" y="882"/>
                </a:cubicBezTo>
                <a:cubicBezTo>
                  <a:pt x="368" y="883"/>
                  <a:pt x="369" y="883"/>
                  <a:pt x="368" y="884"/>
                </a:cubicBezTo>
                <a:cubicBezTo>
                  <a:pt x="367" y="884"/>
                  <a:pt x="366" y="884"/>
                  <a:pt x="366" y="885"/>
                </a:cubicBezTo>
                <a:cubicBezTo>
                  <a:pt x="366" y="886"/>
                  <a:pt x="367" y="886"/>
                  <a:pt x="368" y="887"/>
                </a:cubicBezTo>
                <a:cubicBezTo>
                  <a:pt x="368" y="887"/>
                  <a:pt x="368" y="888"/>
                  <a:pt x="369" y="889"/>
                </a:cubicBezTo>
                <a:cubicBezTo>
                  <a:pt x="369" y="889"/>
                  <a:pt x="369" y="890"/>
                  <a:pt x="369" y="890"/>
                </a:cubicBezTo>
                <a:cubicBezTo>
                  <a:pt x="370" y="891"/>
                  <a:pt x="369" y="892"/>
                  <a:pt x="369" y="893"/>
                </a:cubicBezTo>
                <a:cubicBezTo>
                  <a:pt x="370" y="893"/>
                  <a:pt x="370" y="894"/>
                  <a:pt x="371" y="894"/>
                </a:cubicBezTo>
                <a:cubicBezTo>
                  <a:pt x="371" y="895"/>
                  <a:pt x="371" y="896"/>
                  <a:pt x="372" y="896"/>
                </a:cubicBezTo>
                <a:cubicBezTo>
                  <a:pt x="372" y="895"/>
                  <a:pt x="372" y="894"/>
                  <a:pt x="372" y="893"/>
                </a:cubicBezTo>
                <a:cubicBezTo>
                  <a:pt x="372" y="892"/>
                  <a:pt x="372" y="890"/>
                  <a:pt x="374" y="889"/>
                </a:cubicBezTo>
                <a:cubicBezTo>
                  <a:pt x="375" y="888"/>
                  <a:pt x="377" y="887"/>
                  <a:pt x="374" y="887"/>
                </a:cubicBezTo>
                <a:cubicBezTo>
                  <a:pt x="373" y="886"/>
                  <a:pt x="370" y="886"/>
                  <a:pt x="371" y="885"/>
                </a:cubicBezTo>
                <a:cubicBezTo>
                  <a:pt x="371" y="883"/>
                  <a:pt x="373" y="884"/>
                  <a:pt x="374" y="882"/>
                </a:cubicBezTo>
                <a:cubicBezTo>
                  <a:pt x="374" y="881"/>
                  <a:pt x="372" y="880"/>
                  <a:pt x="374" y="879"/>
                </a:cubicBezTo>
                <a:cubicBezTo>
                  <a:pt x="374" y="878"/>
                  <a:pt x="375" y="878"/>
                  <a:pt x="375" y="878"/>
                </a:cubicBezTo>
                <a:cubicBezTo>
                  <a:pt x="376" y="877"/>
                  <a:pt x="377" y="877"/>
                  <a:pt x="378" y="877"/>
                </a:cubicBezTo>
                <a:cubicBezTo>
                  <a:pt x="379" y="877"/>
                  <a:pt x="381" y="877"/>
                  <a:pt x="381" y="875"/>
                </a:cubicBezTo>
                <a:cubicBezTo>
                  <a:pt x="381" y="874"/>
                  <a:pt x="378" y="872"/>
                  <a:pt x="377" y="872"/>
                </a:cubicBezTo>
                <a:cubicBezTo>
                  <a:pt x="376" y="871"/>
                  <a:pt x="375" y="871"/>
                  <a:pt x="376" y="870"/>
                </a:cubicBezTo>
                <a:cubicBezTo>
                  <a:pt x="377" y="868"/>
                  <a:pt x="378" y="868"/>
                  <a:pt x="379" y="867"/>
                </a:cubicBezTo>
                <a:cubicBezTo>
                  <a:pt x="380" y="866"/>
                  <a:pt x="380" y="866"/>
                  <a:pt x="381" y="866"/>
                </a:cubicBezTo>
                <a:cubicBezTo>
                  <a:pt x="382" y="866"/>
                  <a:pt x="383" y="865"/>
                  <a:pt x="383" y="864"/>
                </a:cubicBezTo>
                <a:cubicBezTo>
                  <a:pt x="383" y="863"/>
                  <a:pt x="383" y="863"/>
                  <a:pt x="383" y="863"/>
                </a:cubicBezTo>
                <a:cubicBezTo>
                  <a:pt x="383" y="862"/>
                  <a:pt x="383" y="861"/>
                  <a:pt x="383" y="861"/>
                </a:cubicBezTo>
                <a:cubicBezTo>
                  <a:pt x="383" y="860"/>
                  <a:pt x="383" y="859"/>
                  <a:pt x="383" y="859"/>
                </a:cubicBezTo>
                <a:cubicBezTo>
                  <a:pt x="383" y="857"/>
                  <a:pt x="383" y="856"/>
                  <a:pt x="382" y="855"/>
                </a:cubicBezTo>
                <a:cubicBezTo>
                  <a:pt x="381" y="853"/>
                  <a:pt x="380" y="853"/>
                  <a:pt x="378" y="853"/>
                </a:cubicBezTo>
                <a:cubicBezTo>
                  <a:pt x="377" y="853"/>
                  <a:pt x="375" y="853"/>
                  <a:pt x="374" y="853"/>
                </a:cubicBezTo>
                <a:cubicBezTo>
                  <a:pt x="374" y="853"/>
                  <a:pt x="373" y="854"/>
                  <a:pt x="372" y="854"/>
                </a:cubicBezTo>
                <a:cubicBezTo>
                  <a:pt x="372" y="854"/>
                  <a:pt x="371" y="854"/>
                  <a:pt x="371" y="855"/>
                </a:cubicBezTo>
                <a:cubicBezTo>
                  <a:pt x="370" y="856"/>
                  <a:pt x="371" y="856"/>
                  <a:pt x="371" y="857"/>
                </a:cubicBezTo>
                <a:cubicBezTo>
                  <a:pt x="372" y="857"/>
                  <a:pt x="372" y="858"/>
                  <a:pt x="372" y="858"/>
                </a:cubicBezTo>
                <a:cubicBezTo>
                  <a:pt x="372" y="859"/>
                  <a:pt x="373" y="859"/>
                  <a:pt x="373" y="860"/>
                </a:cubicBezTo>
                <a:cubicBezTo>
                  <a:pt x="373" y="861"/>
                  <a:pt x="373" y="861"/>
                  <a:pt x="373" y="862"/>
                </a:cubicBezTo>
                <a:cubicBezTo>
                  <a:pt x="373" y="863"/>
                  <a:pt x="372" y="866"/>
                  <a:pt x="371" y="864"/>
                </a:cubicBezTo>
                <a:cubicBezTo>
                  <a:pt x="371" y="863"/>
                  <a:pt x="371" y="863"/>
                  <a:pt x="372" y="862"/>
                </a:cubicBezTo>
                <a:cubicBezTo>
                  <a:pt x="372" y="862"/>
                  <a:pt x="372" y="861"/>
                  <a:pt x="372" y="860"/>
                </a:cubicBezTo>
                <a:cubicBezTo>
                  <a:pt x="372" y="859"/>
                  <a:pt x="371" y="856"/>
                  <a:pt x="370" y="858"/>
                </a:cubicBezTo>
                <a:cubicBezTo>
                  <a:pt x="369" y="858"/>
                  <a:pt x="370" y="859"/>
                  <a:pt x="370" y="860"/>
                </a:cubicBezTo>
                <a:cubicBezTo>
                  <a:pt x="370" y="861"/>
                  <a:pt x="370" y="861"/>
                  <a:pt x="370" y="861"/>
                </a:cubicBezTo>
                <a:cubicBezTo>
                  <a:pt x="369" y="862"/>
                  <a:pt x="369" y="862"/>
                  <a:pt x="369" y="863"/>
                </a:cubicBezTo>
                <a:cubicBezTo>
                  <a:pt x="368" y="864"/>
                  <a:pt x="368" y="864"/>
                  <a:pt x="368" y="865"/>
                </a:cubicBezTo>
                <a:cubicBezTo>
                  <a:pt x="367" y="865"/>
                  <a:pt x="367" y="865"/>
                  <a:pt x="367" y="865"/>
                </a:cubicBezTo>
                <a:cubicBezTo>
                  <a:pt x="367" y="864"/>
                  <a:pt x="366" y="863"/>
                  <a:pt x="366" y="863"/>
                </a:cubicBezTo>
                <a:cubicBezTo>
                  <a:pt x="366" y="862"/>
                  <a:pt x="365" y="862"/>
                  <a:pt x="365" y="861"/>
                </a:cubicBezTo>
                <a:cubicBezTo>
                  <a:pt x="365" y="860"/>
                  <a:pt x="365" y="860"/>
                  <a:pt x="366" y="859"/>
                </a:cubicBezTo>
                <a:cubicBezTo>
                  <a:pt x="366" y="858"/>
                  <a:pt x="366" y="858"/>
                  <a:pt x="367" y="857"/>
                </a:cubicBezTo>
                <a:cubicBezTo>
                  <a:pt x="367" y="857"/>
                  <a:pt x="368" y="856"/>
                  <a:pt x="367" y="856"/>
                </a:cubicBezTo>
                <a:cubicBezTo>
                  <a:pt x="366" y="856"/>
                  <a:pt x="365" y="857"/>
                  <a:pt x="364" y="857"/>
                </a:cubicBezTo>
                <a:cubicBezTo>
                  <a:pt x="363" y="857"/>
                  <a:pt x="362" y="856"/>
                  <a:pt x="360" y="856"/>
                </a:cubicBezTo>
                <a:cubicBezTo>
                  <a:pt x="360" y="856"/>
                  <a:pt x="359" y="855"/>
                  <a:pt x="358" y="856"/>
                </a:cubicBezTo>
                <a:cubicBezTo>
                  <a:pt x="359" y="857"/>
                  <a:pt x="360" y="857"/>
                  <a:pt x="360" y="857"/>
                </a:cubicBezTo>
                <a:cubicBezTo>
                  <a:pt x="361" y="858"/>
                  <a:pt x="361" y="858"/>
                  <a:pt x="361" y="859"/>
                </a:cubicBezTo>
                <a:cubicBezTo>
                  <a:pt x="362" y="860"/>
                  <a:pt x="359" y="862"/>
                  <a:pt x="358" y="863"/>
                </a:cubicBezTo>
                <a:cubicBezTo>
                  <a:pt x="358" y="863"/>
                  <a:pt x="357" y="863"/>
                  <a:pt x="356" y="863"/>
                </a:cubicBezTo>
                <a:cubicBezTo>
                  <a:pt x="355" y="864"/>
                  <a:pt x="354" y="864"/>
                  <a:pt x="352" y="863"/>
                </a:cubicBezTo>
                <a:cubicBezTo>
                  <a:pt x="352" y="863"/>
                  <a:pt x="351" y="862"/>
                  <a:pt x="350" y="863"/>
                </a:cubicBezTo>
                <a:close/>
                <a:moveTo>
                  <a:pt x="240" y="750"/>
                </a:moveTo>
                <a:cubicBezTo>
                  <a:pt x="240" y="749"/>
                  <a:pt x="240" y="749"/>
                  <a:pt x="239" y="749"/>
                </a:cubicBezTo>
                <a:cubicBezTo>
                  <a:pt x="238" y="748"/>
                  <a:pt x="238" y="746"/>
                  <a:pt x="237" y="747"/>
                </a:cubicBezTo>
                <a:cubicBezTo>
                  <a:pt x="235" y="747"/>
                  <a:pt x="238" y="749"/>
                  <a:pt x="238" y="750"/>
                </a:cubicBezTo>
                <a:cubicBezTo>
                  <a:pt x="238" y="751"/>
                  <a:pt x="238" y="752"/>
                  <a:pt x="238" y="752"/>
                </a:cubicBezTo>
                <a:cubicBezTo>
                  <a:pt x="238" y="753"/>
                  <a:pt x="238" y="754"/>
                  <a:pt x="239" y="753"/>
                </a:cubicBezTo>
                <a:cubicBezTo>
                  <a:pt x="239" y="753"/>
                  <a:pt x="239" y="752"/>
                  <a:pt x="239" y="751"/>
                </a:cubicBezTo>
                <a:cubicBezTo>
                  <a:pt x="240" y="751"/>
                  <a:pt x="240" y="751"/>
                  <a:pt x="240" y="750"/>
                </a:cubicBezTo>
                <a:close/>
                <a:moveTo>
                  <a:pt x="240" y="766"/>
                </a:moveTo>
                <a:cubicBezTo>
                  <a:pt x="240" y="766"/>
                  <a:pt x="240" y="765"/>
                  <a:pt x="240" y="764"/>
                </a:cubicBezTo>
                <a:cubicBezTo>
                  <a:pt x="240" y="764"/>
                  <a:pt x="241" y="763"/>
                  <a:pt x="241" y="763"/>
                </a:cubicBezTo>
                <a:cubicBezTo>
                  <a:pt x="242" y="762"/>
                  <a:pt x="241" y="762"/>
                  <a:pt x="240" y="761"/>
                </a:cubicBezTo>
                <a:cubicBezTo>
                  <a:pt x="240" y="761"/>
                  <a:pt x="240" y="759"/>
                  <a:pt x="239" y="759"/>
                </a:cubicBezTo>
                <a:cubicBezTo>
                  <a:pt x="239" y="759"/>
                  <a:pt x="238" y="761"/>
                  <a:pt x="238" y="761"/>
                </a:cubicBezTo>
                <a:cubicBezTo>
                  <a:pt x="238" y="762"/>
                  <a:pt x="238" y="762"/>
                  <a:pt x="238" y="763"/>
                </a:cubicBezTo>
                <a:cubicBezTo>
                  <a:pt x="238" y="764"/>
                  <a:pt x="238" y="767"/>
                  <a:pt x="240" y="766"/>
                </a:cubicBezTo>
                <a:close/>
                <a:moveTo>
                  <a:pt x="353" y="820"/>
                </a:moveTo>
                <a:cubicBezTo>
                  <a:pt x="352" y="820"/>
                  <a:pt x="352" y="821"/>
                  <a:pt x="353" y="821"/>
                </a:cubicBezTo>
                <a:cubicBezTo>
                  <a:pt x="353" y="821"/>
                  <a:pt x="354" y="820"/>
                  <a:pt x="353" y="820"/>
                </a:cubicBezTo>
                <a:close/>
                <a:moveTo>
                  <a:pt x="364" y="800"/>
                </a:moveTo>
                <a:cubicBezTo>
                  <a:pt x="364" y="800"/>
                  <a:pt x="364" y="800"/>
                  <a:pt x="364" y="800"/>
                </a:cubicBezTo>
                <a:cubicBezTo>
                  <a:pt x="364" y="800"/>
                  <a:pt x="364" y="800"/>
                  <a:pt x="364" y="800"/>
                </a:cubicBezTo>
                <a:cubicBezTo>
                  <a:pt x="366" y="801"/>
                  <a:pt x="366" y="801"/>
                  <a:pt x="367" y="800"/>
                </a:cubicBezTo>
                <a:cubicBezTo>
                  <a:pt x="367" y="799"/>
                  <a:pt x="368" y="798"/>
                  <a:pt x="367" y="797"/>
                </a:cubicBezTo>
                <a:cubicBezTo>
                  <a:pt x="367" y="797"/>
                  <a:pt x="365" y="797"/>
                  <a:pt x="365" y="797"/>
                </a:cubicBezTo>
                <a:cubicBezTo>
                  <a:pt x="364" y="797"/>
                  <a:pt x="364" y="797"/>
                  <a:pt x="364" y="798"/>
                </a:cubicBezTo>
                <a:cubicBezTo>
                  <a:pt x="364" y="798"/>
                  <a:pt x="363" y="798"/>
                  <a:pt x="363" y="799"/>
                </a:cubicBezTo>
                <a:cubicBezTo>
                  <a:pt x="363" y="799"/>
                  <a:pt x="363" y="800"/>
                  <a:pt x="363" y="800"/>
                </a:cubicBezTo>
                <a:cubicBezTo>
                  <a:pt x="363" y="800"/>
                  <a:pt x="364" y="800"/>
                  <a:pt x="364" y="800"/>
                </a:cubicBezTo>
                <a:close/>
                <a:moveTo>
                  <a:pt x="432" y="1155"/>
                </a:moveTo>
                <a:cubicBezTo>
                  <a:pt x="432" y="1155"/>
                  <a:pt x="432" y="1155"/>
                  <a:pt x="432" y="1156"/>
                </a:cubicBezTo>
                <a:cubicBezTo>
                  <a:pt x="432" y="1156"/>
                  <a:pt x="432" y="1157"/>
                  <a:pt x="433" y="1157"/>
                </a:cubicBezTo>
                <a:cubicBezTo>
                  <a:pt x="433" y="1158"/>
                  <a:pt x="434" y="1157"/>
                  <a:pt x="434" y="1157"/>
                </a:cubicBezTo>
                <a:cubicBezTo>
                  <a:pt x="434" y="1156"/>
                  <a:pt x="434" y="1155"/>
                  <a:pt x="433" y="1155"/>
                </a:cubicBezTo>
                <a:cubicBezTo>
                  <a:pt x="432" y="1154"/>
                  <a:pt x="432" y="1153"/>
                  <a:pt x="431" y="1153"/>
                </a:cubicBezTo>
                <a:cubicBezTo>
                  <a:pt x="430" y="1152"/>
                  <a:pt x="429" y="1151"/>
                  <a:pt x="429" y="1150"/>
                </a:cubicBezTo>
                <a:cubicBezTo>
                  <a:pt x="428" y="1150"/>
                  <a:pt x="426" y="1147"/>
                  <a:pt x="426" y="1147"/>
                </a:cubicBezTo>
                <a:cubicBezTo>
                  <a:pt x="425" y="1148"/>
                  <a:pt x="427" y="1150"/>
                  <a:pt x="427" y="1150"/>
                </a:cubicBezTo>
                <a:cubicBezTo>
                  <a:pt x="428" y="1151"/>
                  <a:pt x="429" y="1151"/>
                  <a:pt x="430" y="1152"/>
                </a:cubicBezTo>
                <a:cubicBezTo>
                  <a:pt x="430" y="1153"/>
                  <a:pt x="431" y="1154"/>
                  <a:pt x="432" y="1155"/>
                </a:cubicBezTo>
                <a:close/>
                <a:moveTo>
                  <a:pt x="427" y="1145"/>
                </a:moveTo>
                <a:cubicBezTo>
                  <a:pt x="427" y="1144"/>
                  <a:pt x="427" y="1143"/>
                  <a:pt x="426" y="1143"/>
                </a:cubicBezTo>
                <a:cubicBezTo>
                  <a:pt x="426" y="1144"/>
                  <a:pt x="426" y="1145"/>
                  <a:pt x="427" y="1146"/>
                </a:cubicBezTo>
                <a:cubicBezTo>
                  <a:pt x="427" y="1146"/>
                  <a:pt x="427" y="1146"/>
                  <a:pt x="427" y="1145"/>
                </a:cubicBezTo>
                <a:close/>
                <a:moveTo>
                  <a:pt x="433" y="1166"/>
                </a:moveTo>
                <a:cubicBezTo>
                  <a:pt x="433" y="1167"/>
                  <a:pt x="439" y="1171"/>
                  <a:pt x="440" y="1171"/>
                </a:cubicBezTo>
                <a:cubicBezTo>
                  <a:pt x="440" y="1171"/>
                  <a:pt x="435" y="1168"/>
                  <a:pt x="434" y="1167"/>
                </a:cubicBezTo>
                <a:cubicBezTo>
                  <a:pt x="433" y="1167"/>
                  <a:pt x="433" y="1166"/>
                  <a:pt x="432" y="1165"/>
                </a:cubicBezTo>
                <a:cubicBezTo>
                  <a:pt x="432" y="1164"/>
                  <a:pt x="429" y="1161"/>
                  <a:pt x="429" y="1161"/>
                </a:cubicBezTo>
                <a:cubicBezTo>
                  <a:pt x="428" y="1162"/>
                  <a:pt x="429" y="1163"/>
                  <a:pt x="429" y="1163"/>
                </a:cubicBezTo>
                <a:cubicBezTo>
                  <a:pt x="430" y="1164"/>
                  <a:pt x="432" y="1165"/>
                  <a:pt x="433" y="1166"/>
                </a:cubicBezTo>
                <a:close/>
                <a:moveTo>
                  <a:pt x="415" y="1147"/>
                </a:moveTo>
                <a:cubicBezTo>
                  <a:pt x="415" y="1148"/>
                  <a:pt x="416" y="1148"/>
                  <a:pt x="416" y="1148"/>
                </a:cubicBezTo>
                <a:cubicBezTo>
                  <a:pt x="416" y="1149"/>
                  <a:pt x="416" y="1147"/>
                  <a:pt x="416" y="1147"/>
                </a:cubicBezTo>
                <a:cubicBezTo>
                  <a:pt x="416" y="1147"/>
                  <a:pt x="415" y="1147"/>
                  <a:pt x="416" y="1146"/>
                </a:cubicBezTo>
                <a:cubicBezTo>
                  <a:pt x="415" y="1146"/>
                  <a:pt x="414" y="1147"/>
                  <a:pt x="415" y="1147"/>
                </a:cubicBezTo>
                <a:close/>
                <a:moveTo>
                  <a:pt x="457" y="1183"/>
                </a:moveTo>
                <a:cubicBezTo>
                  <a:pt x="456" y="1185"/>
                  <a:pt x="459" y="1185"/>
                  <a:pt x="460" y="1185"/>
                </a:cubicBezTo>
                <a:cubicBezTo>
                  <a:pt x="460" y="1185"/>
                  <a:pt x="461" y="1185"/>
                  <a:pt x="461" y="1185"/>
                </a:cubicBezTo>
                <a:cubicBezTo>
                  <a:pt x="462" y="1185"/>
                  <a:pt x="462" y="1185"/>
                  <a:pt x="463" y="1185"/>
                </a:cubicBezTo>
                <a:cubicBezTo>
                  <a:pt x="464" y="1185"/>
                  <a:pt x="465" y="1185"/>
                  <a:pt x="466" y="1185"/>
                </a:cubicBezTo>
                <a:cubicBezTo>
                  <a:pt x="468" y="1185"/>
                  <a:pt x="469" y="1186"/>
                  <a:pt x="470" y="1186"/>
                </a:cubicBezTo>
                <a:cubicBezTo>
                  <a:pt x="470" y="1186"/>
                  <a:pt x="472" y="1186"/>
                  <a:pt x="471" y="1185"/>
                </a:cubicBezTo>
                <a:cubicBezTo>
                  <a:pt x="470" y="1185"/>
                  <a:pt x="469" y="1185"/>
                  <a:pt x="469" y="1185"/>
                </a:cubicBezTo>
                <a:cubicBezTo>
                  <a:pt x="468" y="1185"/>
                  <a:pt x="466" y="1185"/>
                  <a:pt x="465" y="1184"/>
                </a:cubicBezTo>
                <a:cubicBezTo>
                  <a:pt x="464" y="1184"/>
                  <a:pt x="463" y="1184"/>
                  <a:pt x="463" y="1184"/>
                </a:cubicBezTo>
                <a:cubicBezTo>
                  <a:pt x="462" y="1184"/>
                  <a:pt x="462" y="1183"/>
                  <a:pt x="461" y="1183"/>
                </a:cubicBezTo>
                <a:cubicBezTo>
                  <a:pt x="460" y="1183"/>
                  <a:pt x="460" y="1184"/>
                  <a:pt x="460" y="1184"/>
                </a:cubicBezTo>
                <a:cubicBezTo>
                  <a:pt x="459" y="1184"/>
                  <a:pt x="457" y="1182"/>
                  <a:pt x="457" y="1183"/>
                </a:cubicBezTo>
                <a:close/>
                <a:moveTo>
                  <a:pt x="2884" y="1208"/>
                </a:moveTo>
                <a:cubicBezTo>
                  <a:pt x="2883" y="1208"/>
                  <a:pt x="2883" y="1209"/>
                  <a:pt x="2883" y="1210"/>
                </a:cubicBezTo>
                <a:cubicBezTo>
                  <a:pt x="2883" y="1211"/>
                  <a:pt x="2883" y="1213"/>
                  <a:pt x="2884" y="1212"/>
                </a:cubicBezTo>
                <a:cubicBezTo>
                  <a:pt x="2884" y="1212"/>
                  <a:pt x="2884" y="1211"/>
                  <a:pt x="2884" y="1210"/>
                </a:cubicBezTo>
                <a:cubicBezTo>
                  <a:pt x="2884" y="1210"/>
                  <a:pt x="2886" y="1208"/>
                  <a:pt x="2884" y="1208"/>
                </a:cubicBezTo>
                <a:close/>
                <a:moveTo>
                  <a:pt x="198" y="1260"/>
                </a:moveTo>
                <a:cubicBezTo>
                  <a:pt x="198" y="1260"/>
                  <a:pt x="197" y="1260"/>
                  <a:pt x="197" y="1260"/>
                </a:cubicBezTo>
                <a:cubicBezTo>
                  <a:pt x="195" y="1261"/>
                  <a:pt x="194" y="1261"/>
                  <a:pt x="193" y="1262"/>
                </a:cubicBezTo>
                <a:cubicBezTo>
                  <a:pt x="191" y="1262"/>
                  <a:pt x="190" y="1264"/>
                  <a:pt x="189" y="1265"/>
                </a:cubicBezTo>
                <a:cubicBezTo>
                  <a:pt x="187" y="1266"/>
                  <a:pt x="185" y="1266"/>
                  <a:pt x="184" y="1267"/>
                </a:cubicBezTo>
                <a:cubicBezTo>
                  <a:pt x="182" y="1268"/>
                  <a:pt x="181" y="1270"/>
                  <a:pt x="183" y="1270"/>
                </a:cubicBezTo>
                <a:cubicBezTo>
                  <a:pt x="185" y="1271"/>
                  <a:pt x="187" y="1270"/>
                  <a:pt x="188" y="1271"/>
                </a:cubicBezTo>
                <a:cubicBezTo>
                  <a:pt x="189" y="1271"/>
                  <a:pt x="188" y="1273"/>
                  <a:pt x="190" y="1274"/>
                </a:cubicBezTo>
                <a:cubicBezTo>
                  <a:pt x="190" y="1275"/>
                  <a:pt x="191" y="1274"/>
                  <a:pt x="192" y="1275"/>
                </a:cubicBezTo>
                <a:cubicBezTo>
                  <a:pt x="192" y="1275"/>
                  <a:pt x="192" y="1276"/>
                  <a:pt x="193" y="1276"/>
                </a:cubicBezTo>
                <a:cubicBezTo>
                  <a:pt x="194" y="1277"/>
                  <a:pt x="196" y="1276"/>
                  <a:pt x="197" y="1276"/>
                </a:cubicBezTo>
                <a:cubicBezTo>
                  <a:pt x="199" y="1275"/>
                  <a:pt x="200" y="1274"/>
                  <a:pt x="200" y="1273"/>
                </a:cubicBezTo>
                <a:cubicBezTo>
                  <a:pt x="201" y="1271"/>
                  <a:pt x="201" y="1270"/>
                  <a:pt x="203" y="1269"/>
                </a:cubicBezTo>
                <a:cubicBezTo>
                  <a:pt x="204" y="1268"/>
                  <a:pt x="205" y="1267"/>
                  <a:pt x="204" y="1265"/>
                </a:cubicBezTo>
                <a:cubicBezTo>
                  <a:pt x="203" y="1264"/>
                  <a:pt x="201" y="1265"/>
                  <a:pt x="200" y="1265"/>
                </a:cubicBezTo>
                <a:cubicBezTo>
                  <a:pt x="199" y="1265"/>
                  <a:pt x="198" y="1265"/>
                  <a:pt x="198" y="1264"/>
                </a:cubicBezTo>
                <a:cubicBezTo>
                  <a:pt x="198" y="1264"/>
                  <a:pt x="198" y="1263"/>
                  <a:pt x="198" y="1262"/>
                </a:cubicBezTo>
                <a:cubicBezTo>
                  <a:pt x="198" y="1262"/>
                  <a:pt x="199" y="1261"/>
                  <a:pt x="198" y="1260"/>
                </a:cubicBezTo>
                <a:close/>
                <a:moveTo>
                  <a:pt x="3003" y="1182"/>
                </a:moveTo>
                <a:cubicBezTo>
                  <a:pt x="3002" y="1183"/>
                  <a:pt x="2998" y="1183"/>
                  <a:pt x="2998" y="1180"/>
                </a:cubicBezTo>
                <a:cubicBezTo>
                  <a:pt x="2998" y="1179"/>
                  <a:pt x="2999" y="1178"/>
                  <a:pt x="2998" y="1178"/>
                </a:cubicBezTo>
                <a:cubicBezTo>
                  <a:pt x="2997" y="1177"/>
                  <a:pt x="2996" y="1176"/>
                  <a:pt x="2997" y="1176"/>
                </a:cubicBezTo>
                <a:cubicBezTo>
                  <a:pt x="2998" y="1175"/>
                  <a:pt x="2999" y="1176"/>
                  <a:pt x="2999" y="1175"/>
                </a:cubicBezTo>
                <a:cubicBezTo>
                  <a:pt x="2999" y="1174"/>
                  <a:pt x="2998" y="1174"/>
                  <a:pt x="2997" y="1173"/>
                </a:cubicBezTo>
                <a:cubicBezTo>
                  <a:pt x="2996" y="1172"/>
                  <a:pt x="2993" y="1171"/>
                  <a:pt x="2994" y="1170"/>
                </a:cubicBezTo>
                <a:cubicBezTo>
                  <a:pt x="2995" y="1169"/>
                  <a:pt x="2995" y="1169"/>
                  <a:pt x="2995" y="1168"/>
                </a:cubicBezTo>
                <a:cubicBezTo>
                  <a:pt x="2996" y="1167"/>
                  <a:pt x="2995" y="1167"/>
                  <a:pt x="2996" y="1166"/>
                </a:cubicBezTo>
                <a:cubicBezTo>
                  <a:pt x="2996" y="1165"/>
                  <a:pt x="2997" y="1164"/>
                  <a:pt x="2998" y="1163"/>
                </a:cubicBezTo>
                <a:cubicBezTo>
                  <a:pt x="2999" y="1161"/>
                  <a:pt x="2999" y="1160"/>
                  <a:pt x="3000" y="1159"/>
                </a:cubicBezTo>
                <a:cubicBezTo>
                  <a:pt x="3000" y="1158"/>
                  <a:pt x="3000" y="1157"/>
                  <a:pt x="3000" y="1157"/>
                </a:cubicBezTo>
                <a:cubicBezTo>
                  <a:pt x="2999" y="1156"/>
                  <a:pt x="2999" y="1157"/>
                  <a:pt x="2998" y="1157"/>
                </a:cubicBezTo>
                <a:cubicBezTo>
                  <a:pt x="2996" y="1159"/>
                  <a:pt x="2995" y="1161"/>
                  <a:pt x="2993" y="1163"/>
                </a:cubicBezTo>
                <a:cubicBezTo>
                  <a:pt x="2992" y="1164"/>
                  <a:pt x="2991" y="1165"/>
                  <a:pt x="2990" y="1166"/>
                </a:cubicBezTo>
                <a:cubicBezTo>
                  <a:pt x="2989" y="1167"/>
                  <a:pt x="2987" y="1167"/>
                  <a:pt x="2986" y="1167"/>
                </a:cubicBezTo>
                <a:cubicBezTo>
                  <a:pt x="2984" y="1167"/>
                  <a:pt x="2983" y="1166"/>
                  <a:pt x="2982" y="1166"/>
                </a:cubicBezTo>
                <a:cubicBezTo>
                  <a:pt x="2981" y="1166"/>
                  <a:pt x="2980" y="1166"/>
                  <a:pt x="2980" y="1166"/>
                </a:cubicBezTo>
                <a:cubicBezTo>
                  <a:pt x="2979" y="1165"/>
                  <a:pt x="2978" y="1166"/>
                  <a:pt x="2978" y="1165"/>
                </a:cubicBezTo>
                <a:cubicBezTo>
                  <a:pt x="2976" y="1165"/>
                  <a:pt x="2977" y="1163"/>
                  <a:pt x="2975" y="1162"/>
                </a:cubicBezTo>
                <a:cubicBezTo>
                  <a:pt x="2975" y="1162"/>
                  <a:pt x="2973" y="1163"/>
                  <a:pt x="2972" y="1163"/>
                </a:cubicBezTo>
                <a:cubicBezTo>
                  <a:pt x="2970" y="1163"/>
                  <a:pt x="2969" y="1163"/>
                  <a:pt x="2968" y="1162"/>
                </a:cubicBezTo>
                <a:cubicBezTo>
                  <a:pt x="2965" y="1160"/>
                  <a:pt x="2963" y="1159"/>
                  <a:pt x="2961" y="1157"/>
                </a:cubicBezTo>
                <a:cubicBezTo>
                  <a:pt x="2959" y="1154"/>
                  <a:pt x="2955" y="1154"/>
                  <a:pt x="2952" y="1151"/>
                </a:cubicBezTo>
                <a:cubicBezTo>
                  <a:pt x="2952" y="1150"/>
                  <a:pt x="2951" y="1148"/>
                  <a:pt x="2950" y="1147"/>
                </a:cubicBezTo>
                <a:cubicBezTo>
                  <a:pt x="2948" y="1146"/>
                  <a:pt x="2947" y="1145"/>
                  <a:pt x="2946" y="1144"/>
                </a:cubicBezTo>
                <a:cubicBezTo>
                  <a:pt x="2944" y="1143"/>
                  <a:pt x="2944" y="1141"/>
                  <a:pt x="2943" y="1140"/>
                </a:cubicBezTo>
                <a:cubicBezTo>
                  <a:pt x="2943" y="1139"/>
                  <a:pt x="2942" y="1139"/>
                  <a:pt x="2942" y="1138"/>
                </a:cubicBezTo>
                <a:cubicBezTo>
                  <a:pt x="2940" y="1138"/>
                  <a:pt x="2940" y="1137"/>
                  <a:pt x="2939" y="1137"/>
                </a:cubicBezTo>
                <a:cubicBezTo>
                  <a:pt x="2938" y="1136"/>
                  <a:pt x="2938" y="1136"/>
                  <a:pt x="2938" y="1135"/>
                </a:cubicBezTo>
                <a:cubicBezTo>
                  <a:pt x="2938" y="1134"/>
                  <a:pt x="2938" y="1133"/>
                  <a:pt x="2936" y="1132"/>
                </a:cubicBezTo>
                <a:cubicBezTo>
                  <a:pt x="2935" y="1131"/>
                  <a:pt x="2934" y="1131"/>
                  <a:pt x="2934" y="1129"/>
                </a:cubicBezTo>
                <a:cubicBezTo>
                  <a:pt x="2933" y="1129"/>
                  <a:pt x="2933" y="1128"/>
                  <a:pt x="2932" y="1128"/>
                </a:cubicBezTo>
                <a:cubicBezTo>
                  <a:pt x="2931" y="1128"/>
                  <a:pt x="2931" y="1129"/>
                  <a:pt x="2931" y="1129"/>
                </a:cubicBezTo>
                <a:cubicBezTo>
                  <a:pt x="2931" y="1130"/>
                  <a:pt x="2930" y="1130"/>
                  <a:pt x="2930" y="1131"/>
                </a:cubicBezTo>
                <a:cubicBezTo>
                  <a:pt x="2929" y="1131"/>
                  <a:pt x="2929" y="1131"/>
                  <a:pt x="2928" y="1130"/>
                </a:cubicBezTo>
                <a:cubicBezTo>
                  <a:pt x="2927" y="1129"/>
                  <a:pt x="2927" y="1130"/>
                  <a:pt x="2927" y="1131"/>
                </a:cubicBezTo>
                <a:cubicBezTo>
                  <a:pt x="2926" y="1132"/>
                  <a:pt x="2926" y="1132"/>
                  <a:pt x="2926" y="1133"/>
                </a:cubicBezTo>
                <a:cubicBezTo>
                  <a:pt x="2926" y="1134"/>
                  <a:pt x="2926" y="1136"/>
                  <a:pt x="2926" y="1138"/>
                </a:cubicBezTo>
                <a:cubicBezTo>
                  <a:pt x="2926" y="1138"/>
                  <a:pt x="2926" y="1139"/>
                  <a:pt x="2927" y="1139"/>
                </a:cubicBezTo>
                <a:cubicBezTo>
                  <a:pt x="2927" y="1140"/>
                  <a:pt x="2927" y="1141"/>
                  <a:pt x="2927" y="1141"/>
                </a:cubicBezTo>
                <a:cubicBezTo>
                  <a:pt x="2927" y="1143"/>
                  <a:pt x="2929" y="1144"/>
                  <a:pt x="2929" y="1145"/>
                </a:cubicBezTo>
                <a:cubicBezTo>
                  <a:pt x="2929" y="1147"/>
                  <a:pt x="2929" y="1148"/>
                  <a:pt x="2929" y="1150"/>
                </a:cubicBezTo>
                <a:cubicBezTo>
                  <a:pt x="2929" y="1154"/>
                  <a:pt x="2929" y="1158"/>
                  <a:pt x="2928" y="1161"/>
                </a:cubicBezTo>
                <a:cubicBezTo>
                  <a:pt x="2927" y="1164"/>
                  <a:pt x="2926" y="1167"/>
                  <a:pt x="2923" y="1168"/>
                </a:cubicBezTo>
                <a:cubicBezTo>
                  <a:pt x="2922" y="1169"/>
                  <a:pt x="2921" y="1170"/>
                  <a:pt x="2921" y="1171"/>
                </a:cubicBezTo>
                <a:cubicBezTo>
                  <a:pt x="2920" y="1172"/>
                  <a:pt x="2921" y="1173"/>
                  <a:pt x="2921" y="1174"/>
                </a:cubicBezTo>
                <a:cubicBezTo>
                  <a:pt x="2921" y="1175"/>
                  <a:pt x="2922" y="1176"/>
                  <a:pt x="2922" y="1176"/>
                </a:cubicBezTo>
                <a:cubicBezTo>
                  <a:pt x="2922" y="1177"/>
                  <a:pt x="2921" y="1178"/>
                  <a:pt x="2922" y="1179"/>
                </a:cubicBezTo>
                <a:cubicBezTo>
                  <a:pt x="2922" y="1180"/>
                  <a:pt x="2922" y="1180"/>
                  <a:pt x="2922" y="1181"/>
                </a:cubicBezTo>
                <a:cubicBezTo>
                  <a:pt x="2922" y="1182"/>
                  <a:pt x="2921" y="1182"/>
                  <a:pt x="2921" y="1182"/>
                </a:cubicBezTo>
                <a:cubicBezTo>
                  <a:pt x="2920" y="1183"/>
                  <a:pt x="2920" y="1183"/>
                  <a:pt x="2919" y="1184"/>
                </a:cubicBezTo>
                <a:cubicBezTo>
                  <a:pt x="2919" y="1184"/>
                  <a:pt x="2919" y="1185"/>
                  <a:pt x="2918" y="1185"/>
                </a:cubicBezTo>
                <a:cubicBezTo>
                  <a:pt x="2917" y="1186"/>
                  <a:pt x="2917" y="1185"/>
                  <a:pt x="2916" y="1185"/>
                </a:cubicBezTo>
                <a:cubicBezTo>
                  <a:pt x="2916" y="1185"/>
                  <a:pt x="2915" y="1185"/>
                  <a:pt x="2915" y="1184"/>
                </a:cubicBezTo>
                <a:cubicBezTo>
                  <a:pt x="2914" y="1184"/>
                  <a:pt x="2914" y="1184"/>
                  <a:pt x="2913" y="1184"/>
                </a:cubicBezTo>
                <a:cubicBezTo>
                  <a:pt x="2912" y="1184"/>
                  <a:pt x="2912" y="1184"/>
                  <a:pt x="2911" y="1184"/>
                </a:cubicBezTo>
                <a:cubicBezTo>
                  <a:pt x="2910" y="1185"/>
                  <a:pt x="2910" y="1184"/>
                  <a:pt x="2909" y="1184"/>
                </a:cubicBezTo>
                <a:cubicBezTo>
                  <a:pt x="2909" y="1184"/>
                  <a:pt x="2908" y="1184"/>
                  <a:pt x="2908" y="1183"/>
                </a:cubicBezTo>
                <a:cubicBezTo>
                  <a:pt x="2907" y="1183"/>
                  <a:pt x="2907" y="1182"/>
                  <a:pt x="2906" y="1182"/>
                </a:cubicBezTo>
                <a:cubicBezTo>
                  <a:pt x="2906" y="1182"/>
                  <a:pt x="2906" y="1182"/>
                  <a:pt x="2905" y="1181"/>
                </a:cubicBezTo>
                <a:cubicBezTo>
                  <a:pt x="2905" y="1180"/>
                  <a:pt x="2904" y="1180"/>
                  <a:pt x="2903" y="1181"/>
                </a:cubicBezTo>
                <a:cubicBezTo>
                  <a:pt x="2903" y="1181"/>
                  <a:pt x="2902" y="1181"/>
                  <a:pt x="2901" y="1181"/>
                </a:cubicBezTo>
                <a:cubicBezTo>
                  <a:pt x="2899" y="1182"/>
                  <a:pt x="2901" y="1183"/>
                  <a:pt x="2901" y="1184"/>
                </a:cubicBezTo>
                <a:cubicBezTo>
                  <a:pt x="2902" y="1185"/>
                  <a:pt x="2901" y="1186"/>
                  <a:pt x="2902" y="1186"/>
                </a:cubicBezTo>
                <a:cubicBezTo>
                  <a:pt x="2902" y="1187"/>
                  <a:pt x="2903" y="1186"/>
                  <a:pt x="2904" y="1187"/>
                </a:cubicBezTo>
                <a:cubicBezTo>
                  <a:pt x="2904" y="1189"/>
                  <a:pt x="2903" y="1190"/>
                  <a:pt x="2902" y="1191"/>
                </a:cubicBezTo>
                <a:cubicBezTo>
                  <a:pt x="2901" y="1192"/>
                  <a:pt x="2900" y="1193"/>
                  <a:pt x="2899" y="1194"/>
                </a:cubicBezTo>
                <a:cubicBezTo>
                  <a:pt x="2898" y="1194"/>
                  <a:pt x="2898" y="1194"/>
                  <a:pt x="2897" y="1194"/>
                </a:cubicBezTo>
                <a:cubicBezTo>
                  <a:pt x="2896" y="1195"/>
                  <a:pt x="2896" y="1195"/>
                  <a:pt x="2896" y="1196"/>
                </a:cubicBezTo>
                <a:cubicBezTo>
                  <a:pt x="2895" y="1197"/>
                  <a:pt x="2893" y="1196"/>
                  <a:pt x="2892" y="1197"/>
                </a:cubicBezTo>
                <a:cubicBezTo>
                  <a:pt x="2890" y="1197"/>
                  <a:pt x="2891" y="1199"/>
                  <a:pt x="2890" y="1200"/>
                </a:cubicBezTo>
                <a:cubicBezTo>
                  <a:pt x="2890" y="1202"/>
                  <a:pt x="2889" y="1203"/>
                  <a:pt x="2889" y="1204"/>
                </a:cubicBezTo>
                <a:cubicBezTo>
                  <a:pt x="2889" y="1205"/>
                  <a:pt x="2890" y="1207"/>
                  <a:pt x="2891" y="1208"/>
                </a:cubicBezTo>
                <a:cubicBezTo>
                  <a:pt x="2891" y="1208"/>
                  <a:pt x="2892" y="1209"/>
                  <a:pt x="2893" y="1209"/>
                </a:cubicBezTo>
                <a:cubicBezTo>
                  <a:pt x="2893" y="1210"/>
                  <a:pt x="2894" y="1210"/>
                  <a:pt x="2894" y="1211"/>
                </a:cubicBezTo>
                <a:cubicBezTo>
                  <a:pt x="2895" y="1212"/>
                  <a:pt x="2896" y="1213"/>
                  <a:pt x="2896" y="1215"/>
                </a:cubicBezTo>
                <a:cubicBezTo>
                  <a:pt x="2896" y="1215"/>
                  <a:pt x="2896" y="1216"/>
                  <a:pt x="2895" y="1216"/>
                </a:cubicBezTo>
                <a:cubicBezTo>
                  <a:pt x="2895" y="1217"/>
                  <a:pt x="2895" y="1218"/>
                  <a:pt x="2895" y="1218"/>
                </a:cubicBezTo>
                <a:cubicBezTo>
                  <a:pt x="2895" y="1219"/>
                  <a:pt x="2895" y="1220"/>
                  <a:pt x="2894" y="1220"/>
                </a:cubicBezTo>
                <a:cubicBezTo>
                  <a:pt x="2894" y="1221"/>
                  <a:pt x="2893" y="1221"/>
                  <a:pt x="2893" y="1222"/>
                </a:cubicBezTo>
                <a:cubicBezTo>
                  <a:pt x="2893" y="1224"/>
                  <a:pt x="2894" y="1224"/>
                  <a:pt x="2895" y="1225"/>
                </a:cubicBezTo>
                <a:cubicBezTo>
                  <a:pt x="2896" y="1225"/>
                  <a:pt x="2896" y="1226"/>
                  <a:pt x="2897" y="1226"/>
                </a:cubicBezTo>
                <a:cubicBezTo>
                  <a:pt x="2897" y="1227"/>
                  <a:pt x="2897" y="1228"/>
                  <a:pt x="2898" y="1227"/>
                </a:cubicBezTo>
                <a:cubicBezTo>
                  <a:pt x="2899" y="1227"/>
                  <a:pt x="2899" y="1225"/>
                  <a:pt x="2900" y="1224"/>
                </a:cubicBezTo>
                <a:cubicBezTo>
                  <a:pt x="2901" y="1224"/>
                  <a:pt x="2901" y="1223"/>
                  <a:pt x="2902" y="1223"/>
                </a:cubicBezTo>
                <a:cubicBezTo>
                  <a:pt x="2902" y="1222"/>
                  <a:pt x="2903" y="1222"/>
                  <a:pt x="2903" y="1221"/>
                </a:cubicBezTo>
                <a:cubicBezTo>
                  <a:pt x="2903" y="1220"/>
                  <a:pt x="2904" y="1220"/>
                  <a:pt x="2905" y="1219"/>
                </a:cubicBezTo>
                <a:cubicBezTo>
                  <a:pt x="2905" y="1219"/>
                  <a:pt x="2906" y="1218"/>
                  <a:pt x="2907" y="1218"/>
                </a:cubicBezTo>
                <a:cubicBezTo>
                  <a:pt x="2907" y="1218"/>
                  <a:pt x="2907" y="1217"/>
                  <a:pt x="2908" y="1217"/>
                </a:cubicBezTo>
                <a:cubicBezTo>
                  <a:pt x="2909" y="1217"/>
                  <a:pt x="2909" y="1218"/>
                  <a:pt x="2909" y="1218"/>
                </a:cubicBezTo>
                <a:cubicBezTo>
                  <a:pt x="2910" y="1219"/>
                  <a:pt x="2911" y="1218"/>
                  <a:pt x="2911" y="1219"/>
                </a:cubicBezTo>
                <a:cubicBezTo>
                  <a:pt x="2912" y="1219"/>
                  <a:pt x="2912" y="1220"/>
                  <a:pt x="2912" y="1220"/>
                </a:cubicBezTo>
                <a:cubicBezTo>
                  <a:pt x="2913" y="1221"/>
                  <a:pt x="2913" y="1220"/>
                  <a:pt x="2914" y="1220"/>
                </a:cubicBezTo>
                <a:cubicBezTo>
                  <a:pt x="2914" y="1219"/>
                  <a:pt x="2915" y="1218"/>
                  <a:pt x="2915" y="1218"/>
                </a:cubicBezTo>
                <a:cubicBezTo>
                  <a:pt x="2915" y="1217"/>
                  <a:pt x="2916" y="1217"/>
                  <a:pt x="2916" y="1217"/>
                </a:cubicBezTo>
                <a:cubicBezTo>
                  <a:pt x="2916" y="1215"/>
                  <a:pt x="2914" y="1216"/>
                  <a:pt x="2913" y="1215"/>
                </a:cubicBezTo>
                <a:cubicBezTo>
                  <a:pt x="2912" y="1214"/>
                  <a:pt x="2912" y="1213"/>
                  <a:pt x="2911" y="1212"/>
                </a:cubicBezTo>
                <a:cubicBezTo>
                  <a:pt x="2910" y="1212"/>
                  <a:pt x="2910" y="1211"/>
                  <a:pt x="2909" y="1211"/>
                </a:cubicBezTo>
                <a:cubicBezTo>
                  <a:pt x="2909" y="1210"/>
                  <a:pt x="2909" y="1210"/>
                  <a:pt x="2908" y="1210"/>
                </a:cubicBezTo>
                <a:cubicBezTo>
                  <a:pt x="2906" y="1210"/>
                  <a:pt x="2906" y="1211"/>
                  <a:pt x="2904" y="1209"/>
                </a:cubicBezTo>
                <a:cubicBezTo>
                  <a:pt x="2903" y="1208"/>
                  <a:pt x="2902" y="1208"/>
                  <a:pt x="2901" y="1207"/>
                </a:cubicBezTo>
                <a:cubicBezTo>
                  <a:pt x="2900" y="1207"/>
                  <a:pt x="2899" y="1205"/>
                  <a:pt x="2899" y="1204"/>
                </a:cubicBezTo>
                <a:cubicBezTo>
                  <a:pt x="2900" y="1204"/>
                  <a:pt x="2901" y="1203"/>
                  <a:pt x="2901" y="1202"/>
                </a:cubicBezTo>
                <a:cubicBezTo>
                  <a:pt x="2901" y="1201"/>
                  <a:pt x="2902" y="1202"/>
                  <a:pt x="2902" y="1201"/>
                </a:cubicBezTo>
                <a:cubicBezTo>
                  <a:pt x="2903" y="1201"/>
                  <a:pt x="2903" y="1200"/>
                  <a:pt x="2903" y="1200"/>
                </a:cubicBezTo>
                <a:cubicBezTo>
                  <a:pt x="2904" y="1199"/>
                  <a:pt x="2905" y="1199"/>
                  <a:pt x="2906" y="1199"/>
                </a:cubicBezTo>
                <a:cubicBezTo>
                  <a:pt x="2907" y="1199"/>
                  <a:pt x="2908" y="1200"/>
                  <a:pt x="2909" y="1200"/>
                </a:cubicBezTo>
                <a:cubicBezTo>
                  <a:pt x="2909" y="1201"/>
                  <a:pt x="2909" y="1201"/>
                  <a:pt x="2910" y="1202"/>
                </a:cubicBezTo>
                <a:cubicBezTo>
                  <a:pt x="2910" y="1202"/>
                  <a:pt x="2911" y="1202"/>
                  <a:pt x="2912" y="1203"/>
                </a:cubicBezTo>
                <a:cubicBezTo>
                  <a:pt x="2912" y="1203"/>
                  <a:pt x="2913" y="1203"/>
                  <a:pt x="2913" y="1204"/>
                </a:cubicBezTo>
                <a:cubicBezTo>
                  <a:pt x="2913" y="1205"/>
                  <a:pt x="2912" y="1205"/>
                  <a:pt x="2913" y="1206"/>
                </a:cubicBezTo>
                <a:cubicBezTo>
                  <a:pt x="2914" y="1206"/>
                  <a:pt x="2914" y="1205"/>
                  <a:pt x="2915" y="1205"/>
                </a:cubicBezTo>
                <a:cubicBezTo>
                  <a:pt x="2916" y="1204"/>
                  <a:pt x="2916" y="1205"/>
                  <a:pt x="2917" y="1204"/>
                </a:cubicBezTo>
                <a:cubicBezTo>
                  <a:pt x="2918" y="1202"/>
                  <a:pt x="2920" y="1201"/>
                  <a:pt x="2922" y="1200"/>
                </a:cubicBezTo>
                <a:cubicBezTo>
                  <a:pt x="2923" y="1199"/>
                  <a:pt x="2924" y="1199"/>
                  <a:pt x="2925" y="1199"/>
                </a:cubicBezTo>
                <a:cubicBezTo>
                  <a:pt x="2926" y="1199"/>
                  <a:pt x="2927" y="1198"/>
                  <a:pt x="2928" y="1199"/>
                </a:cubicBezTo>
                <a:cubicBezTo>
                  <a:pt x="2929" y="1199"/>
                  <a:pt x="2929" y="1200"/>
                  <a:pt x="2930" y="1200"/>
                </a:cubicBezTo>
                <a:cubicBezTo>
                  <a:pt x="2931" y="1200"/>
                  <a:pt x="2932" y="1200"/>
                  <a:pt x="2934" y="1201"/>
                </a:cubicBezTo>
                <a:cubicBezTo>
                  <a:pt x="2935" y="1202"/>
                  <a:pt x="2936" y="1202"/>
                  <a:pt x="2937" y="1203"/>
                </a:cubicBezTo>
                <a:cubicBezTo>
                  <a:pt x="2938" y="1203"/>
                  <a:pt x="2938" y="1204"/>
                  <a:pt x="2938" y="1204"/>
                </a:cubicBezTo>
                <a:cubicBezTo>
                  <a:pt x="2939" y="1205"/>
                  <a:pt x="2939" y="1205"/>
                  <a:pt x="2940" y="1205"/>
                </a:cubicBezTo>
                <a:cubicBezTo>
                  <a:pt x="2941" y="1205"/>
                  <a:pt x="2942" y="1206"/>
                  <a:pt x="2943" y="1207"/>
                </a:cubicBezTo>
                <a:cubicBezTo>
                  <a:pt x="2944" y="1207"/>
                  <a:pt x="2946" y="1208"/>
                  <a:pt x="2947" y="1208"/>
                </a:cubicBezTo>
                <a:cubicBezTo>
                  <a:pt x="2948" y="1209"/>
                  <a:pt x="2950" y="1209"/>
                  <a:pt x="2951" y="1210"/>
                </a:cubicBezTo>
                <a:cubicBezTo>
                  <a:pt x="2952" y="1210"/>
                  <a:pt x="2953" y="1211"/>
                  <a:pt x="2954" y="1212"/>
                </a:cubicBezTo>
                <a:cubicBezTo>
                  <a:pt x="2955" y="1212"/>
                  <a:pt x="2955" y="1213"/>
                  <a:pt x="2956" y="1213"/>
                </a:cubicBezTo>
                <a:cubicBezTo>
                  <a:pt x="2956" y="1213"/>
                  <a:pt x="2956" y="1214"/>
                  <a:pt x="2957" y="1214"/>
                </a:cubicBezTo>
                <a:cubicBezTo>
                  <a:pt x="2959" y="1215"/>
                  <a:pt x="2960" y="1210"/>
                  <a:pt x="2960" y="1209"/>
                </a:cubicBezTo>
                <a:cubicBezTo>
                  <a:pt x="2960" y="1207"/>
                  <a:pt x="2960" y="1205"/>
                  <a:pt x="2961" y="1204"/>
                </a:cubicBezTo>
                <a:cubicBezTo>
                  <a:pt x="2962" y="1203"/>
                  <a:pt x="2962" y="1202"/>
                  <a:pt x="2963" y="1201"/>
                </a:cubicBezTo>
                <a:cubicBezTo>
                  <a:pt x="2963" y="1199"/>
                  <a:pt x="2964" y="1198"/>
                  <a:pt x="2966" y="1197"/>
                </a:cubicBezTo>
                <a:cubicBezTo>
                  <a:pt x="2967" y="1196"/>
                  <a:pt x="2968" y="1195"/>
                  <a:pt x="2969" y="1194"/>
                </a:cubicBezTo>
                <a:cubicBezTo>
                  <a:pt x="2971" y="1192"/>
                  <a:pt x="2974" y="1190"/>
                  <a:pt x="2977" y="1191"/>
                </a:cubicBezTo>
                <a:cubicBezTo>
                  <a:pt x="2979" y="1191"/>
                  <a:pt x="2980" y="1191"/>
                  <a:pt x="2982" y="1191"/>
                </a:cubicBezTo>
                <a:cubicBezTo>
                  <a:pt x="2983" y="1191"/>
                  <a:pt x="2984" y="1191"/>
                  <a:pt x="2984" y="1191"/>
                </a:cubicBezTo>
                <a:cubicBezTo>
                  <a:pt x="2985" y="1191"/>
                  <a:pt x="2986" y="1191"/>
                  <a:pt x="2986" y="1191"/>
                </a:cubicBezTo>
                <a:cubicBezTo>
                  <a:pt x="2987" y="1191"/>
                  <a:pt x="2987" y="1191"/>
                  <a:pt x="2988" y="1191"/>
                </a:cubicBezTo>
                <a:cubicBezTo>
                  <a:pt x="2989" y="1190"/>
                  <a:pt x="2988" y="1190"/>
                  <a:pt x="2989" y="1189"/>
                </a:cubicBezTo>
                <a:cubicBezTo>
                  <a:pt x="2990" y="1188"/>
                  <a:pt x="2991" y="1190"/>
                  <a:pt x="2992" y="1190"/>
                </a:cubicBezTo>
                <a:cubicBezTo>
                  <a:pt x="2993" y="1190"/>
                  <a:pt x="2994" y="1189"/>
                  <a:pt x="2995" y="1188"/>
                </a:cubicBezTo>
                <a:cubicBezTo>
                  <a:pt x="2995" y="1187"/>
                  <a:pt x="2996" y="1187"/>
                  <a:pt x="2996" y="1187"/>
                </a:cubicBezTo>
                <a:cubicBezTo>
                  <a:pt x="2998" y="1187"/>
                  <a:pt x="2999" y="1186"/>
                  <a:pt x="3000" y="1186"/>
                </a:cubicBezTo>
                <a:cubicBezTo>
                  <a:pt x="3001" y="1185"/>
                  <a:pt x="3002" y="1184"/>
                  <a:pt x="3003" y="1183"/>
                </a:cubicBezTo>
                <a:cubicBezTo>
                  <a:pt x="3004" y="1183"/>
                  <a:pt x="3005" y="1182"/>
                  <a:pt x="3005" y="1182"/>
                </a:cubicBezTo>
                <a:cubicBezTo>
                  <a:pt x="3006" y="1182"/>
                  <a:pt x="3007" y="1182"/>
                  <a:pt x="3007" y="1181"/>
                </a:cubicBezTo>
                <a:cubicBezTo>
                  <a:pt x="3007" y="1180"/>
                  <a:pt x="3004" y="1181"/>
                  <a:pt x="3003" y="1182"/>
                </a:cubicBezTo>
                <a:close/>
                <a:moveTo>
                  <a:pt x="2914" y="1129"/>
                </a:moveTo>
                <a:cubicBezTo>
                  <a:pt x="2914" y="1129"/>
                  <a:pt x="2913" y="1130"/>
                  <a:pt x="2913" y="1130"/>
                </a:cubicBezTo>
                <a:cubicBezTo>
                  <a:pt x="2913" y="1131"/>
                  <a:pt x="2913" y="1131"/>
                  <a:pt x="2914" y="1132"/>
                </a:cubicBezTo>
                <a:cubicBezTo>
                  <a:pt x="2914" y="1132"/>
                  <a:pt x="2914" y="1133"/>
                  <a:pt x="2914" y="1133"/>
                </a:cubicBezTo>
                <a:cubicBezTo>
                  <a:pt x="2914" y="1134"/>
                  <a:pt x="2915" y="1133"/>
                  <a:pt x="2915" y="1133"/>
                </a:cubicBezTo>
                <a:cubicBezTo>
                  <a:pt x="2915" y="1132"/>
                  <a:pt x="2914" y="1131"/>
                  <a:pt x="2914" y="1131"/>
                </a:cubicBezTo>
                <a:cubicBezTo>
                  <a:pt x="2914" y="1130"/>
                  <a:pt x="2914" y="1129"/>
                  <a:pt x="2914" y="1129"/>
                </a:cubicBezTo>
                <a:close/>
                <a:moveTo>
                  <a:pt x="2762" y="1347"/>
                </a:moveTo>
                <a:cubicBezTo>
                  <a:pt x="2763" y="1346"/>
                  <a:pt x="2762" y="1344"/>
                  <a:pt x="2761" y="1345"/>
                </a:cubicBezTo>
                <a:cubicBezTo>
                  <a:pt x="2760" y="1345"/>
                  <a:pt x="2761" y="1347"/>
                  <a:pt x="2762" y="1347"/>
                </a:cubicBezTo>
                <a:close/>
                <a:moveTo>
                  <a:pt x="2859" y="1311"/>
                </a:moveTo>
                <a:cubicBezTo>
                  <a:pt x="2860" y="1311"/>
                  <a:pt x="2861" y="1311"/>
                  <a:pt x="2861" y="1311"/>
                </a:cubicBezTo>
                <a:cubicBezTo>
                  <a:pt x="2862" y="1311"/>
                  <a:pt x="2861" y="1310"/>
                  <a:pt x="2862" y="1310"/>
                </a:cubicBezTo>
                <a:cubicBezTo>
                  <a:pt x="2862" y="1309"/>
                  <a:pt x="2864" y="1309"/>
                  <a:pt x="2864" y="1308"/>
                </a:cubicBezTo>
                <a:cubicBezTo>
                  <a:pt x="2865" y="1307"/>
                  <a:pt x="2864" y="1306"/>
                  <a:pt x="2864" y="1305"/>
                </a:cubicBezTo>
                <a:cubicBezTo>
                  <a:pt x="2864" y="1304"/>
                  <a:pt x="2865" y="1302"/>
                  <a:pt x="2865" y="1300"/>
                </a:cubicBezTo>
                <a:cubicBezTo>
                  <a:pt x="2864" y="1298"/>
                  <a:pt x="2862" y="1301"/>
                  <a:pt x="2861" y="1302"/>
                </a:cubicBezTo>
                <a:cubicBezTo>
                  <a:pt x="2861" y="1302"/>
                  <a:pt x="2860" y="1302"/>
                  <a:pt x="2860" y="1303"/>
                </a:cubicBezTo>
                <a:cubicBezTo>
                  <a:pt x="2859" y="1304"/>
                  <a:pt x="2859" y="1305"/>
                  <a:pt x="2859" y="1305"/>
                </a:cubicBezTo>
                <a:cubicBezTo>
                  <a:pt x="2859" y="1306"/>
                  <a:pt x="2859" y="1307"/>
                  <a:pt x="2860" y="1307"/>
                </a:cubicBezTo>
                <a:cubicBezTo>
                  <a:pt x="2860" y="1308"/>
                  <a:pt x="2860" y="1308"/>
                  <a:pt x="2860" y="1309"/>
                </a:cubicBezTo>
                <a:cubicBezTo>
                  <a:pt x="2859" y="1309"/>
                  <a:pt x="2858" y="1310"/>
                  <a:pt x="2859" y="1311"/>
                </a:cubicBezTo>
                <a:close/>
                <a:moveTo>
                  <a:pt x="2882" y="1380"/>
                </a:moveTo>
                <a:cubicBezTo>
                  <a:pt x="2882" y="1380"/>
                  <a:pt x="2882" y="1381"/>
                  <a:pt x="2882" y="1381"/>
                </a:cubicBezTo>
                <a:cubicBezTo>
                  <a:pt x="2882" y="1381"/>
                  <a:pt x="2882" y="1382"/>
                  <a:pt x="2883" y="1382"/>
                </a:cubicBezTo>
                <a:cubicBezTo>
                  <a:pt x="2883" y="1382"/>
                  <a:pt x="2883" y="1381"/>
                  <a:pt x="2883" y="1381"/>
                </a:cubicBezTo>
                <a:cubicBezTo>
                  <a:pt x="2883" y="1380"/>
                  <a:pt x="2883" y="1380"/>
                  <a:pt x="2882" y="1380"/>
                </a:cubicBezTo>
                <a:close/>
                <a:moveTo>
                  <a:pt x="2878" y="1394"/>
                </a:moveTo>
                <a:cubicBezTo>
                  <a:pt x="2877" y="1394"/>
                  <a:pt x="2877" y="1395"/>
                  <a:pt x="2877" y="1395"/>
                </a:cubicBezTo>
                <a:cubicBezTo>
                  <a:pt x="2877" y="1395"/>
                  <a:pt x="2878" y="1395"/>
                  <a:pt x="2878" y="1395"/>
                </a:cubicBezTo>
                <a:cubicBezTo>
                  <a:pt x="2880" y="1395"/>
                  <a:pt x="2878" y="1394"/>
                  <a:pt x="2878" y="1394"/>
                </a:cubicBezTo>
                <a:close/>
                <a:moveTo>
                  <a:pt x="2885" y="1396"/>
                </a:moveTo>
                <a:cubicBezTo>
                  <a:pt x="2884" y="1397"/>
                  <a:pt x="2884" y="1397"/>
                  <a:pt x="2885" y="1398"/>
                </a:cubicBezTo>
                <a:cubicBezTo>
                  <a:pt x="2886" y="1398"/>
                  <a:pt x="2887" y="1397"/>
                  <a:pt x="2887" y="1396"/>
                </a:cubicBezTo>
                <a:cubicBezTo>
                  <a:pt x="2887" y="1395"/>
                  <a:pt x="2885" y="1396"/>
                  <a:pt x="2885" y="1396"/>
                </a:cubicBezTo>
                <a:close/>
                <a:moveTo>
                  <a:pt x="3186" y="1025"/>
                </a:moveTo>
                <a:cubicBezTo>
                  <a:pt x="3186" y="1025"/>
                  <a:pt x="3186" y="1025"/>
                  <a:pt x="3186" y="1025"/>
                </a:cubicBezTo>
                <a:cubicBezTo>
                  <a:pt x="3185" y="1025"/>
                  <a:pt x="3184" y="1026"/>
                  <a:pt x="3184" y="1027"/>
                </a:cubicBezTo>
                <a:cubicBezTo>
                  <a:pt x="3184" y="1028"/>
                  <a:pt x="3184" y="1029"/>
                  <a:pt x="3184" y="1030"/>
                </a:cubicBezTo>
                <a:cubicBezTo>
                  <a:pt x="3183" y="1031"/>
                  <a:pt x="3181" y="1032"/>
                  <a:pt x="3181" y="1034"/>
                </a:cubicBezTo>
                <a:cubicBezTo>
                  <a:pt x="3182" y="1034"/>
                  <a:pt x="3183" y="1034"/>
                  <a:pt x="3183" y="1034"/>
                </a:cubicBezTo>
                <a:cubicBezTo>
                  <a:pt x="3183" y="1033"/>
                  <a:pt x="3184" y="1033"/>
                  <a:pt x="3184" y="1033"/>
                </a:cubicBezTo>
                <a:cubicBezTo>
                  <a:pt x="3184" y="1033"/>
                  <a:pt x="3185" y="1033"/>
                  <a:pt x="3185" y="1033"/>
                </a:cubicBezTo>
                <a:cubicBezTo>
                  <a:pt x="3187" y="1033"/>
                  <a:pt x="3186" y="1031"/>
                  <a:pt x="3186" y="1029"/>
                </a:cubicBezTo>
                <a:cubicBezTo>
                  <a:pt x="3186" y="1028"/>
                  <a:pt x="3188" y="1028"/>
                  <a:pt x="3188" y="1027"/>
                </a:cubicBezTo>
                <a:cubicBezTo>
                  <a:pt x="3188" y="1026"/>
                  <a:pt x="3188" y="1025"/>
                  <a:pt x="3186" y="1025"/>
                </a:cubicBezTo>
                <a:close/>
                <a:moveTo>
                  <a:pt x="3021" y="1155"/>
                </a:moveTo>
                <a:cubicBezTo>
                  <a:pt x="3020" y="1155"/>
                  <a:pt x="3020" y="1154"/>
                  <a:pt x="3019" y="1154"/>
                </a:cubicBezTo>
                <a:cubicBezTo>
                  <a:pt x="3018" y="1154"/>
                  <a:pt x="3018" y="1154"/>
                  <a:pt x="3017" y="1154"/>
                </a:cubicBezTo>
                <a:cubicBezTo>
                  <a:pt x="3016" y="1153"/>
                  <a:pt x="3017" y="1152"/>
                  <a:pt x="3016" y="1152"/>
                </a:cubicBezTo>
                <a:cubicBezTo>
                  <a:pt x="3015" y="1152"/>
                  <a:pt x="3015" y="1153"/>
                  <a:pt x="3015" y="1153"/>
                </a:cubicBezTo>
                <a:cubicBezTo>
                  <a:pt x="3014" y="1155"/>
                  <a:pt x="3013" y="1156"/>
                  <a:pt x="3012" y="1157"/>
                </a:cubicBezTo>
                <a:cubicBezTo>
                  <a:pt x="3011" y="1158"/>
                  <a:pt x="3010" y="1159"/>
                  <a:pt x="3009" y="1160"/>
                </a:cubicBezTo>
                <a:cubicBezTo>
                  <a:pt x="3008" y="1161"/>
                  <a:pt x="3007" y="1162"/>
                  <a:pt x="3006" y="1163"/>
                </a:cubicBezTo>
                <a:cubicBezTo>
                  <a:pt x="3005" y="1164"/>
                  <a:pt x="3004" y="1166"/>
                  <a:pt x="3003" y="1167"/>
                </a:cubicBezTo>
                <a:cubicBezTo>
                  <a:pt x="3002" y="1167"/>
                  <a:pt x="3002" y="1168"/>
                  <a:pt x="3001" y="1168"/>
                </a:cubicBezTo>
                <a:cubicBezTo>
                  <a:pt x="3001" y="1169"/>
                  <a:pt x="3001" y="1173"/>
                  <a:pt x="3003" y="1173"/>
                </a:cubicBezTo>
                <a:cubicBezTo>
                  <a:pt x="3004" y="1173"/>
                  <a:pt x="3004" y="1172"/>
                  <a:pt x="3004" y="1171"/>
                </a:cubicBezTo>
                <a:cubicBezTo>
                  <a:pt x="3004" y="1170"/>
                  <a:pt x="3004" y="1169"/>
                  <a:pt x="3005" y="1168"/>
                </a:cubicBezTo>
                <a:cubicBezTo>
                  <a:pt x="3006" y="1168"/>
                  <a:pt x="3007" y="1168"/>
                  <a:pt x="3008" y="1167"/>
                </a:cubicBezTo>
                <a:cubicBezTo>
                  <a:pt x="3008" y="1167"/>
                  <a:pt x="3009" y="1166"/>
                  <a:pt x="3009" y="1165"/>
                </a:cubicBezTo>
                <a:cubicBezTo>
                  <a:pt x="3009" y="1165"/>
                  <a:pt x="3010" y="1164"/>
                  <a:pt x="3010" y="1163"/>
                </a:cubicBezTo>
                <a:cubicBezTo>
                  <a:pt x="3011" y="1162"/>
                  <a:pt x="3012" y="1161"/>
                  <a:pt x="3014" y="1160"/>
                </a:cubicBezTo>
                <a:cubicBezTo>
                  <a:pt x="3015" y="1159"/>
                  <a:pt x="3017" y="1159"/>
                  <a:pt x="3018" y="1158"/>
                </a:cubicBezTo>
                <a:cubicBezTo>
                  <a:pt x="3019" y="1157"/>
                  <a:pt x="3021" y="1157"/>
                  <a:pt x="3022" y="1156"/>
                </a:cubicBezTo>
                <a:cubicBezTo>
                  <a:pt x="3023" y="1156"/>
                  <a:pt x="3023" y="1155"/>
                  <a:pt x="3023" y="1155"/>
                </a:cubicBezTo>
                <a:cubicBezTo>
                  <a:pt x="3022" y="1154"/>
                  <a:pt x="3021" y="1155"/>
                  <a:pt x="3021" y="1155"/>
                </a:cubicBezTo>
                <a:close/>
                <a:moveTo>
                  <a:pt x="3151" y="1072"/>
                </a:moveTo>
                <a:cubicBezTo>
                  <a:pt x="3150" y="1072"/>
                  <a:pt x="3150" y="1073"/>
                  <a:pt x="3151" y="1073"/>
                </a:cubicBezTo>
                <a:cubicBezTo>
                  <a:pt x="3152" y="1073"/>
                  <a:pt x="3152" y="1071"/>
                  <a:pt x="3151" y="1072"/>
                </a:cubicBezTo>
                <a:close/>
                <a:moveTo>
                  <a:pt x="3139" y="1084"/>
                </a:moveTo>
                <a:cubicBezTo>
                  <a:pt x="3140" y="1084"/>
                  <a:pt x="3141" y="1083"/>
                  <a:pt x="3141" y="1083"/>
                </a:cubicBezTo>
                <a:cubicBezTo>
                  <a:pt x="3140" y="1082"/>
                  <a:pt x="3138" y="1083"/>
                  <a:pt x="3139" y="1084"/>
                </a:cubicBezTo>
                <a:close/>
                <a:moveTo>
                  <a:pt x="3174" y="1043"/>
                </a:moveTo>
                <a:cubicBezTo>
                  <a:pt x="3173" y="1043"/>
                  <a:pt x="3171" y="1045"/>
                  <a:pt x="3171" y="1045"/>
                </a:cubicBezTo>
                <a:cubicBezTo>
                  <a:pt x="3171" y="1045"/>
                  <a:pt x="3170" y="1047"/>
                  <a:pt x="3170" y="1047"/>
                </a:cubicBezTo>
                <a:cubicBezTo>
                  <a:pt x="3171" y="1047"/>
                  <a:pt x="3172" y="1046"/>
                  <a:pt x="3173" y="1045"/>
                </a:cubicBezTo>
                <a:cubicBezTo>
                  <a:pt x="3173" y="1045"/>
                  <a:pt x="3175" y="1043"/>
                  <a:pt x="3174" y="1043"/>
                </a:cubicBezTo>
                <a:close/>
                <a:moveTo>
                  <a:pt x="3131" y="1091"/>
                </a:moveTo>
                <a:cubicBezTo>
                  <a:pt x="3130" y="1092"/>
                  <a:pt x="3130" y="1093"/>
                  <a:pt x="3128" y="1093"/>
                </a:cubicBezTo>
                <a:cubicBezTo>
                  <a:pt x="3127" y="1094"/>
                  <a:pt x="3125" y="1095"/>
                  <a:pt x="3125" y="1097"/>
                </a:cubicBezTo>
                <a:cubicBezTo>
                  <a:pt x="3128" y="1097"/>
                  <a:pt x="3129" y="1094"/>
                  <a:pt x="3131" y="1093"/>
                </a:cubicBezTo>
                <a:cubicBezTo>
                  <a:pt x="3131" y="1092"/>
                  <a:pt x="3132" y="1092"/>
                  <a:pt x="3133" y="1091"/>
                </a:cubicBezTo>
                <a:cubicBezTo>
                  <a:pt x="3134" y="1090"/>
                  <a:pt x="3135" y="1090"/>
                  <a:pt x="3135" y="1089"/>
                </a:cubicBezTo>
                <a:cubicBezTo>
                  <a:pt x="3134" y="1088"/>
                  <a:pt x="3131" y="1091"/>
                  <a:pt x="3131" y="1091"/>
                </a:cubicBezTo>
                <a:close/>
                <a:moveTo>
                  <a:pt x="3154" y="1064"/>
                </a:moveTo>
                <a:cubicBezTo>
                  <a:pt x="3153" y="1065"/>
                  <a:pt x="3154" y="1065"/>
                  <a:pt x="3154" y="1065"/>
                </a:cubicBezTo>
                <a:cubicBezTo>
                  <a:pt x="3155" y="1065"/>
                  <a:pt x="3155" y="1063"/>
                  <a:pt x="3154" y="1064"/>
                </a:cubicBezTo>
                <a:close/>
                <a:moveTo>
                  <a:pt x="3122" y="2150"/>
                </a:moveTo>
                <a:cubicBezTo>
                  <a:pt x="3121" y="2149"/>
                  <a:pt x="3119" y="2149"/>
                  <a:pt x="3118" y="2149"/>
                </a:cubicBezTo>
                <a:cubicBezTo>
                  <a:pt x="3117" y="2149"/>
                  <a:pt x="3116" y="2148"/>
                  <a:pt x="3115" y="2148"/>
                </a:cubicBezTo>
                <a:cubicBezTo>
                  <a:pt x="3114" y="2147"/>
                  <a:pt x="3113" y="2146"/>
                  <a:pt x="3112" y="2146"/>
                </a:cubicBezTo>
                <a:cubicBezTo>
                  <a:pt x="3111" y="2146"/>
                  <a:pt x="3110" y="2145"/>
                  <a:pt x="3109" y="2144"/>
                </a:cubicBezTo>
                <a:cubicBezTo>
                  <a:pt x="3109" y="2144"/>
                  <a:pt x="3108" y="2142"/>
                  <a:pt x="3107" y="2143"/>
                </a:cubicBezTo>
                <a:cubicBezTo>
                  <a:pt x="3107" y="2144"/>
                  <a:pt x="3107" y="2144"/>
                  <a:pt x="3108" y="2144"/>
                </a:cubicBezTo>
                <a:cubicBezTo>
                  <a:pt x="3108" y="2145"/>
                  <a:pt x="3109" y="2146"/>
                  <a:pt x="3108" y="2146"/>
                </a:cubicBezTo>
                <a:cubicBezTo>
                  <a:pt x="3107" y="2146"/>
                  <a:pt x="3106" y="2145"/>
                  <a:pt x="3106" y="2147"/>
                </a:cubicBezTo>
                <a:cubicBezTo>
                  <a:pt x="3107" y="2147"/>
                  <a:pt x="3108" y="2147"/>
                  <a:pt x="3109" y="2147"/>
                </a:cubicBezTo>
                <a:cubicBezTo>
                  <a:pt x="3112" y="2148"/>
                  <a:pt x="3114" y="2151"/>
                  <a:pt x="3117" y="2152"/>
                </a:cubicBezTo>
                <a:cubicBezTo>
                  <a:pt x="3117" y="2152"/>
                  <a:pt x="3118" y="2153"/>
                  <a:pt x="3118" y="2153"/>
                </a:cubicBezTo>
                <a:cubicBezTo>
                  <a:pt x="3124" y="2153"/>
                  <a:pt x="3124" y="2153"/>
                  <a:pt x="3124" y="2153"/>
                </a:cubicBezTo>
                <a:cubicBezTo>
                  <a:pt x="3124" y="2153"/>
                  <a:pt x="3124" y="2153"/>
                  <a:pt x="3124" y="2152"/>
                </a:cubicBezTo>
                <a:cubicBezTo>
                  <a:pt x="3123" y="2152"/>
                  <a:pt x="3123" y="2151"/>
                  <a:pt x="3122" y="2150"/>
                </a:cubicBezTo>
                <a:close/>
                <a:moveTo>
                  <a:pt x="2829" y="2127"/>
                </a:moveTo>
                <a:cubicBezTo>
                  <a:pt x="2828" y="2127"/>
                  <a:pt x="2826" y="2127"/>
                  <a:pt x="2825" y="2126"/>
                </a:cubicBezTo>
                <a:cubicBezTo>
                  <a:pt x="2823" y="2126"/>
                  <a:pt x="2822" y="2126"/>
                  <a:pt x="2821" y="2126"/>
                </a:cubicBezTo>
                <a:cubicBezTo>
                  <a:pt x="2820" y="2125"/>
                  <a:pt x="2819" y="2125"/>
                  <a:pt x="2819" y="2125"/>
                </a:cubicBezTo>
                <a:cubicBezTo>
                  <a:pt x="2818" y="2125"/>
                  <a:pt x="2817" y="2125"/>
                  <a:pt x="2816" y="2125"/>
                </a:cubicBezTo>
                <a:cubicBezTo>
                  <a:pt x="2815" y="2125"/>
                  <a:pt x="2814" y="2125"/>
                  <a:pt x="2814" y="2125"/>
                </a:cubicBezTo>
                <a:cubicBezTo>
                  <a:pt x="2813" y="2125"/>
                  <a:pt x="2812" y="2125"/>
                  <a:pt x="2811" y="2125"/>
                </a:cubicBezTo>
                <a:cubicBezTo>
                  <a:pt x="2810" y="2124"/>
                  <a:pt x="2808" y="2123"/>
                  <a:pt x="2806" y="2124"/>
                </a:cubicBezTo>
                <a:cubicBezTo>
                  <a:pt x="2804" y="2124"/>
                  <a:pt x="2807" y="2125"/>
                  <a:pt x="2808" y="2125"/>
                </a:cubicBezTo>
                <a:cubicBezTo>
                  <a:pt x="2808" y="2126"/>
                  <a:pt x="2809" y="2126"/>
                  <a:pt x="2810" y="2126"/>
                </a:cubicBezTo>
                <a:cubicBezTo>
                  <a:pt x="2810" y="2126"/>
                  <a:pt x="2811" y="2126"/>
                  <a:pt x="2811" y="2127"/>
                </a:cubicBezTo>
                <a:cubicBezTo>
                  <a:pt x="2813" y="2127"/>
                  <a:pt x="2814" y="2127"/>
                  <a:pt x="2815" y="2128"/>
                </a:cubicBezTo>
                <a:cubicBezTo>
                  <a:pt x="2816" y="2129"/>
                  <a:pt x="2818" y="2128"/>
                  <a:pt x="2819" y="2129"/>
                </a:cubicBezTo>
                <a:cubicBezTo>
                  <a:pt x="2820" y="2129"/>
                  <a:pt x="2820" y="2130"/>
                  <a:pt x="2821" y="2130"/>
                </a:cubicBezTo>
                <a:cubicBezTo>
                  <a:pt x="2822" y="2131"/>
                  <a:pt x="2823" y="2131"/>
                  <a:pt x="2823" y="2131"/>
                </a:cubicBezTo>
                <a:cubicBezTo>
                  <a:pt x="2825" y="2130"/>
                  <a:pt x="2826" y="2130"/>
                  <a:pt x="2828" y="2129"/>
                </a:cubicBezTo>
                <a:cubicBezTo>
                  <a:pt x="2828" y="2129"/>
                  <a:pt x="2829" y="2128"/>
                  <a:pt x="2830" y="2129"/>
                </a:cubicBezTo>
                <a:cubicBezTo>
                  <a:pt x="2831" y="2129"/>
                  <a:pt x="2832" y="2129"/>
                  <a:pt x="2832" y="2128"/>
                </a:cubicBezTo>
                <a:cubicBezTo>
                  <a:pt x="2834" y="2126"/>
                  <a:pt x="2830" y="2126"/>
                  <a:pt x="2829" y="2127"/>
                </a:cubicBezTo>
                <a:close/>
                <a:moveTo>
                  <a:pt x="3029" y="1168"/>
                </a:moveTo>
                <a:cubicBezTo>
                  <a:pt x="3028" y="1168"/>
                  <a:pt x="3028" y="1168"/>
                  <a:pt x="3028" y="1168"/>
                </a:cubicBezTo>
                <a:cubicBezTo>
                  <a:pt x="3026" y="1169"/>
                  <a:pt x="3024" y="1169"/>
                  <a:pt x="3024" y="1171"/>
                </a:cubicBezTo>
                <a:cubicBezTo>
                  <a:pt x="3025" y="1171"/>
                  <a:pt x="3026" y="1170"/>
                  <a:pt x="3026" y="1170"/>
                </a:cubicBezTo>
                <a:cubicBezTo>
                  <a:pt x="3027" y="1169"/>
                  <a:pt x="3028" y="1170"/>
                  <a:pt x="3029" y="1169"/>
                </a:cubicBezTo>
                <a:cubicBezTo>
                  <a:pt x="3029" y="1168"/>
                  <a:pt x="3029" y="1168"/>
                  <a:pt x="3029" y="1168"/>
                </a:cubicBezTo>
                <a:close/>
                <a:moveTo>
                  <a:pt x="3100" y="1111"/>
                </a:moveTo>
                <a:cubicBezTo>
                  <a:pt x="3099" y="1112"/>
                  <a:pt x="3097" y="1111"/>
                  <a:pt x="3096" y="1112"/>
                </a:cubicBezTo>
                <a:cubicBezTo>
                  <a:pt x="3095" y="1112"/>
                  <a:pt x="3094" y="1114"/>
                  <a:pt x="3092" y="1115"/>
                </a:cubicBezTo>
                <a:cubicBezTo>
                  <a:pt x="3092" y="1115"/>
                  <a:pt x="3091" y="1115"/>
                  <a:pt x="3090" y="1116"/>
                </a:cubicBezTo>
                <a:cubicBezTo>
                  <a:pt x="3089" y="1116"/>
                  <a:pt x="3089" y="1117"/>
                  <a:pt x="3088" y="1118"/>
                </a:cubicBezTo>
                <a:cubicBezTo>
                  <a:pt x="3087" y="1119"/>
                  <a:pt x="3086" y="1120"/>
                  <a:pt x="3086" y="1120"/>
                </a:cubicBezTo>
                <a:cubicBezTo>
                  <a:pt x="3085" y="1121"/>
                  <a:pt x="3084" y="1123"/>
                  <a:pt x="3083" y="1124"/>
                </a:cubicBezTo>
                <a:cubicBezTo>
                  <a:pt x="3082" y="1125"/>
                  <a:pt x="3081" y="1126"/>
                  <a:pt x="3081" y="1127"/>
                </a:cubicBezTo>
                <a:cubicBezTo>
                  <a:pt x="3081" y="1128"/>
                  <a:pt x="3082" y="1127"/>
                  <a:pt x="3083" y="1127"/>
                </a:cubicBezTo>
                <a:cubicBezTo>
                  <a:pt x="3084" y="1126"/>
                  <a:pt x="3085" y="1125"/>
                  <a:pt x="3087" y="1124"/>
                </a:cubicBezTo>
                <a:cubicBezTo>
                  <a:pt x="3088" y="1123"/>
                  <a:pt x="3090" y="1122"/>
                  <a:pt x="3091" y="1121"/>
                </a:cubicBezTo>
                <a:cubicBezTo>
                  <a:pt x="3093" y="1120"/>
                  <a:pt x="3094" y="1118"/>
                  <a:pt x="3096" y="1117"/>
                </a:cubicBezTo>
                <a:cubicBezTo>
                  <a:pt x="3097" y="1115"/>
                  <a:pt x="3099" y="1114"/>
                  <a:pt x="3101" y="1113"/>
                </a:cubicBezTo>
                <a:cubicBezTo>
                  <a:pt x="3102" y="1113"/>
                  <a:pt x="3103" y="1111"/>
                  <a:pt x="3100" y="1111"/>
                </a:cubicBezTo>
                <a:close/>
                <a:moveTo>
                  <a:pt x="2930" y="949"/>
                </a:moveTo>
                <a:cubicBezTo>
                  <a:pt x="2929" y="950"/>
                  <a:pt x="2929" y="951"/>
                  <a:pt x="2929" y="952"/>
                </a:cubicBezTo>
                <a:cubicBezTo>
                  <a:pt x="2929" y="953"/>
                  <a:pt x="2928" y="955"/>
                  <a:pt x="2928" y="957"/>
                </a:cubicBezTo>
                <a:cubicBezTo>
                  <a:pt x="2928" y="958"/>
                  <a:pt x="2927" y="959"/>
                  <a:pt x="2927" y="960"/>
                </a:cubicBezTo>
                <a:cubicBezTo>
                  <a:pt x="2926" y="961"/>
                  <a:pt x="2926" y="963"/>
                  <a:pt x="2926" y="964"/>
                </a:cubicBezTo>
                <a:cubicBezTo>
                  <a:pt x="2927" y="966"/>
                  <a:pt x="2927" y="968"/>
                  <a:pt x="2927" y="969"/>
                </a:cubicBezTo>
                <a:cubicBezTo>
                  <a:pt x="2928" y="970"/>
                  <a:pt x="2929" y="970"/>
                  <a:pt x="2930" y="972"/>
                </a:cubicBezTo>
                <a:cubicBezTo>
                  <a:pt x="2931" y="973"/>
                  <a:pt x="2930" y="975"/>
                  <a:pt x="2931" y="976"/>
                </a:cubicBezTo>
                <a:cubicBezTo>
                  <a:pt x="2932" y="976"/>
                  <a:pt x="2933" y="977"/>
                  <a:pt x="2933" y="977"/>
                </a:cubicBezTo>
                <a:cubicBezTo>
                  <a:pt x="2934" y="978"/>
                  <a:pt x="2934" y="978"/>
                  <a:pt x="2934" y="979"/>
                </a:cubicBezTo>
                <a:cubicBezTo>
                  <a:pt x="2935" y="980"/>
                  <a:pt x="2935" y="981"/>
                  <a:pt x="2935" y="982"/>
                </a:cubicBezTo>
                <a:cubicBezTo>
                  <a:pt x="2935" y="983"/>
                  <a:pt x="2936" y="983"/>
                  <a:pt x="2937" y="984"/>
                </a:cubicBezTo>
                <a:cubicBezTo>
                  <a:pt x="2938" y="985"/>
                  <a:pt x="2938" y="986"/>
                  <a:pt x="2938" y="987"/>
                </a:cubicBezTo>
                <a:cubicBezTo>
                  <a:pt x="2939" y="989"/>
                  <a:pt x="2938" y="990"/>
                  <a:pt x="2937" y="992"/>
                </a:cubicBezTo>
                <a:cubicBezTo>
                  <a:pt x="2936" y="993"/>
                  <a:pt x="2936" y="995"/>
                  <a:pt x="2935" y="996"/>
                </a:cubicBezTo>
                <a:cubicBezTo>
                  <a:pt x="2934" y="1000"/>
                  <a:pt x="2937" y="1004"/>
                  <a:pt x="2936" y="1007"/>
                </a:cubicBezTo>
                <a:cubicBezTo>
                  <a:pt x="2936" y="1010"/>
                  <a:pt x="2936" y="1013"/>
                  <a:pt x="2936" y="1016"/>
                </a:cubicBezTo>
                <a:cubicBezTo>
                  <a:pt x="2936" y="1017"/>
                  <a:pt x="2937" y="1018"/>
                  <a:pt x="2937" y="1019"/>
                </a:cubicBezTo>
                <a:cubicBezTo>
                  <a:pt x="2937" y="1019"/>
                  <a:pt x="2936" y="1020"/>
                  <a:pt x="2936" y="1021"/>
                </a:cubicBezTo>
                <a:cubicBezTo>
                  <a:pt x="2936" y="1024"/>
                  <a:pt x="2935" y="1026"/>
                  <a:pt x="2935" y="1029"/>
                </a:cubicBezTo>
                <a:cubicBezTo>
                  <a:pt x="2934" y="1031"/>
                  <a:pt x="2933" y="1034"/>
                  <a:pt x="2932" y="1036"/>
                </a:cubicBezTo>
                <a:cubicBezTo>
                  <a:pt x="2931" y="1040"/>
                  <a:pt x="2931" y="1043"/>
                  <a:pt x="2931" y="1046"/>
                </a:cubicBezTo>
                <a:cubicBezTo>
                  <a:pt x="2931" y="1048"/>
                  <a:pt x="2931" y="1049"/>
                  <a:pt x="2932" y="1051"/>
                </a:cubicBezTo>
                <a:cubicBezTo>
                  <a:pt x="2932" y="1052"/>
                  <a:pt x="2934" y="1054"/>
                  <a:pt x="2934" y="1055"/>
                </a:cubicBezTo>
                <a:cubicBezTo>
                  <a:pt x="2934" y="1056"/>
                  <a:pt x="2935" y="1057"/>
                  <a:pt x="2936" y="1057"/>
                </a:cubicBezTo>
                <a:cubicBezTo>
                  <a:pt x="2937" y="1059"/>
                  <a:pt x="2936" y="1060"/>
                  <a:pt x="2936" y="1062"/>
                </a:cubicBezTo>
                <a:cubicBezTo>
                  <a:pt x="2936" y="1063"/>
                  <a:pt x="2937" y="1064"/>
                  <a:pt x="2937" y="1066"/>
                </a:cubicBezTo>
                <a:cubicBezTo>
                  <a:pt x="2937" y="1067"/>
                  <a:pt x="2936" y="1068"/>
                  <a:pt x="2936" y="1069"/>
                </a:cubicBezTo>
                <a:cubicBezTo>
                  <a:pt x="2936" y="1069"/>
                  <a:pt x="2936" y="1070"/>
                  <a:pt x="2935" y="1071"/>
                </a:cubicBezTo>
                <a:cubicBezTo>
                  <a:pt x="2934" y="1072"/>
                  <a:pt x="2933" y="1073"/>
                  <a:pt x="2933" y="1074"/>
                </a:cubicBezTo>
                <a:cubicBezTo>
                  <a:pt x="2933" y="1076"/>
                  <a:pt x="2933" y="1077"/>
                  <a:pt x="2933" y="1079"/>
                </a:cubicBezTo>
                <a:cubicBezTo>
                  <a:pt x="2933" y="1080"/>
                  <a:pt x="2933" y="1081"/>
                  <a:pt x="2934" y="1083"/>
                </a:cubicBezTo>
                <a:cubicBezTo>
                  <a:pt x="2935" y="1084"/>
                  <a:pt x="2934" y="1086"/>
                  <a:pt x="2934" y="1087"/>
                </a:cubicBezTo>
                <a:cubicBezTo>
                  <a:pt x="2934" y="1088"/>
                  <a:pt x="2934" y="1090"/>
                  <a:pt x="2934" y="1092"/>
                </a:cubicBezTo>
                <a:cubicBezTo>
                  <a:pt x="2934" y="1093"/>
                  <a:pt x="2933" y="1094"/>
                  <a:pt x="2933" y="1095"/>
                </a:cubicBezTo>
                <a:cubicBezTo>
                  <a:pt x="2932" y="1097"/>
                  <a:pt x="2932" y="1098"/>
                  <a:pt x="2931" y="1099"/>
                </a:cubicBezTo>
                <a:cubicBezTo>
                  <a:pt x="2931" y="1101"/>
                  <a:pt x="2930" y="1102"/>
                  <a:pt x="2930" y="1103"/>
                </a:cubicBezTo>
                <a:cubicBezTo>
                  <a:pt x="2930" y="1105"/>
                  <a:pt x="2931" y="1106"/>
                  <a:pt x="2931" y="1108"/>
                </a:cubicBezTo>
                <a:cubicBezTo>
                  <a:pt x="2931" y="1109"/>
                  <a:pt x="2932" y="1111"/>
                  <a:pt x="2932" y="1112"/>
                </a:cubicBezTo>
                <a:cubicBezTo>
                  <a:pt x="2932" y="1114"/>
                  <a:pt x="2932" y="1115"/>
                  <a:pt x="2933" y="1116"/>
                </a:cubicBezTo>
                <a:cubicBezTo>
                  <a:pt x="2934" y="1116"/>
                  <a:pt x="2934" y="1118"/>
                  <a:pt x="2935" y="1119"/>
                </a:cubicBezTo>
                <a:cubicBezTo>
                  <a:pt x="2937" y="1118"/>
                  <a:pt x="2936" y="1117"/>
                  <a:pt x="2937" y="1116"/>
                </a:cubicBezTo>
                <a:cubicBezTo>
                  <a:pt x="2937" y="1114"/>
                  <a:pt x="2937" y="1113"/>
                  <a:pt x="2938" y="1111"/>
                </a:cubicBezTo>
                <a:cubicBezTo>
                  <a:pt x="2938" y="1110"/>
                  <a:pt x="2939" y="1109"/>
                  <a:pt x="2940" y="1108"/>
                </a:cubicBezTo>
                <a:cubicBezTo>
                  <a:pt x="2942" y="1105"/>
                  <a:pt x="2940" y="1102"/>
                  <a:pt x="2943" y="1100"/>
                </a:cubicBezTo>
                <a:cubicBezTo>
                  <a:pt x="2944" y="1100"/>
                  <a:pt x="2945" y="1099"/>
                  <a:pt x="2945" y="1099"/>
                </a:cubicBezTo>
                <a:cubicBezTo>
                  <a:pt x="2946" y="1099"/>
                  <a:pt x="2946" y="1098"/>
                  <a:pt x="2947" y="1098"/>
                </a:cubicBezTo>
                <a:cubicBezTo>
                  <a:pt x="2948" y="1099"/>
                  <a:pt x="2948" y="1099"/>
                  <a:pt x="2948" y="1100"/>
                </a:cubicBezTo>
                <a:cubicBezTo>
                  <a:pt x="2948" y="1101"/>
                  <a:pt x="2949" y="1101"/>
                  <a:pt x="2949" y="1101"/>
                </a:cubicBezTo>
                <a:cubicBezTo>
                  <a:pt x="2951" y="1102"/>
                  <a:pt x="2953" y="1102"/>
                  <a:pt x="2954" y="1102"/>
                </a:cubicBezTo>
                <a:cubicBezTo>
                  <a:pt x="2955" y="1102"/>
                  <a:pt x="2956" y="1102"/>
                  <a:pt x="2957" y="1102"/>
                </a:cubicBezTo>
                <a:cubicBezTo>
                  <a:pt x="2958" y="1103"/>
                  <a:pt x="2958" y="1102"/>
                  <a:pt x="2959" y="1103"/>
                </a:cubicBezTo>
                <a:cubicBezTo>
                  <a:pt x="2960" y="1103"/>
                  <a:pt x="2961" y="1103"/>
                  <a:pt x="2960" y="1104"/>
                </a:cubicBezTo>
                <a:cubicBezTo>
                  <a:pt x="2960" y="1104"/>
                  <a:pt x="2960" y="1105"/>
                  <a:pt x="2960" y="1105"/>
                </a:cubicBezTo>
                <a:cubicBezTo>
                  <a:pt x="2960" y="1106"/>
                  <a:pt x="2960" y="1107"/>
                  <a:pt x="2960" y="1107"/>
                </a:cubicBezTo>
                <a:cubicBezTo>
                  <a:pt x="2961" y="1108"/>
                  <a:pt x="2960" y="1109"/>
                  <a:pt x="2961" y="1109"/>
                </a:cubicBezTo>
                <a:cubicBezTo>
                  <a:pt x="2961" y="1110"/>
                  <a:pt x="2961" y="1111"/>
                  <a:pt x="2962" y="1111"/>
                </a:cubicBezTo>
                <a:cubicBezTo>
                  <a:pt x="2962" y="1112"/>
                  <a:pt x="2962" y="1115"/>
                  <a:pt x="2963" y="1115"/>
                </a:cubicBezTo>
                <a:cubicBezTo>
                  <a:pt x="2963" y="1114"/>
                  <a:pt x="2963" y="1113"/>
                  <a:pt x="2963" y="1113"/>
                </a:cubicBezTo>
                <a:cubicBezTo>
                  <a:pt x="2963" y="1112"/>
                  <a:pt x="2963" y="1111"/>
                  <a:pt x="2964" y="1111"/>
                </a:cubicBezTo>
                <a:cubicBezTo>
                  <a:pt x="2964" y="1110"/>
                  <a:pt x="2966" y="1108"/>
                  <a:pt x="2966" y="1107"/>
                </a:cubicBezTo>
                <a:cubicBezTo>
                  <a:pt x="2966" y="1106"/>
                  <a:pt x="2965" y="1107"/>
                  <a:pt x="2964" y="1106"/>
                </a:cubicBezTo>
                <a:cubicBezTo>
                  <a:pt x="2964" y="1105"/>
                  <a:pt x="2964" y="1104"/>
                  <a:pt x="2964" y="1104"/>
                </a:cubicBezTo>
                <a:cubicBezTo>
                  <a:pt x="2964" y="1102"/>
                  <a:pt x="2963" y="1102"/>
                  <a:pt x="2963" y="1100"/>
                </a:cubicBezTo>
                <a:cubicBezTo>
                  <a:pt x="2963" y="1099"/>
                  <a:pt x="2964" y="1097"/>
                  <a:pt x="2963" y="1096"/>
                </a:cubicBezTo>
                <a:cubicBezTo>
                  <a:pt x="2962" y="1095"/>
                  <a:pt x="2960" y="1096"/>
                  <a:pt x="2959" y="1095"/>
                </a:cubicBezTo>
                <a:cubicBezTo>
                  <a:pt x="2958" y="1095"/>
                  <a:pt x="2957" y="1095"/>
                  <a:pt x="2957" y="1095"/>
                </a:cubicBezTo>
                <a:cubicBezTo>
                  <a:pt x="2956" y="1095"/>
                  <a:pt x="2957" y="1096"/>
                  <a:pt x="2957" y="1096"/>
                </a:cubicBezTo>
                <a:cubicBezTo>
                  <a:pt x="2958" y="1097"/>
                  <a:pt x="2958" y="1097"/>
                  <a:pt x="2958" y="1098"/>
                </a:cubicBezTo>
                <a:cubicBezTo>
                  <a:pt x="2959" y="1098"/>
                  <a:pt x="2960" y="1098"/>
                  <a:pt x="2960" y="1099"/>
                </a:cubicBezTo>
                <a:cubicBezTo>
                  <a:pt x="2959" y="1099"/>
                  <a:pt x="2958" y="1099"/>
                  <a:pt x="2957" y="1099"/>
                </a:cubicBezTo>
                <a:cubicBezTo>
                  <a:pt x="2957" y="1098"/>
                  <a:pt x="2957" y="1097"/>
                  <a:pt x="2956" y="1097"/>
                </a:cubicBezTo>
                <a:cubicBezTo>
                  <a:pt x="2956" y="1096"/>
                  <a:pt x="2955" y="1094"/>
                  <a:pt x="2955" y="1093"/>
                </a:cubicBezTo>
                <a:cubicBezTo>
                  <a:pt x="2955" y="1090"/>
                  <a:pt x="2955" y="1087"/>
                  <a:pt x="2952" y="1085"/>
                </a:cubicBezTo>
                <a:cubicBezTo>
                  <a:pt x="2951" y="1084"/>
                  <a:pt x="2950" y="1084"/>
                  <a:pt x="2949" y="1082"/>
                </a:cubicBezTo>
                <a:cubicBezTo>
                  <a:pt x="2949" y="1082"/>
                  <a:pt x="2948" y="1081"/>
                  <a:pt x="2948" y="1080"/>
                </a:cubicBezTo>
                <a:cubicBezTo>
                  <a:pt x="2947" y="1080"/>
                  <a:pt x="2947" y="1079"/>
                  <a:pt x="2947" y="1078"/>
                </a:cubicBezTo>
                <a:cubicBezTo>
                  <a:pt x="2946" y="1077"/>
                  <a:pt x="2945" y="1076"/>
                  <a:pt x="2945" y="1074"/>
                </a:cubicBezTo>
                <a:cubicBezTo>
                  <a:pt x="2943" y="1072"/>
                  <a:pt x="2944" y="1067"/>
                  <a:pt x="2945" y="1065"/>
                </a:cubicBezTo>
                <a:cubicBezTo>
                  <a:pt x="2946" y="1063"/>
                  <a:pt x="2946" y="1062"/>
                  <a:pt x="2947" y="1061"/>
                </a:cubicBezTo>
                <a:cubicBezTo>
                  <a:pt x="2947" y="1060"/>
                  <a:pt x="2948" y="1058"/>
                  <a:pt x="2948" y="1057"/>
                </a:cubicBezTo>
                <a:cubicBezTo>
                  <a:pt x="2948" y="1056"/>
                  <a:pt x="2949" y="1054"/>
                  <a:pt x="2949" y="1053"/>
                </a:cubicBezTo>
                <a:cubicBezTo>
                  <a:pt x="2950" y="1051"/>
                  <a:pt x="2951" y="1050"/>
                  <a:pt x="2951" y="1049"/>
                </a:cubicBezTo>
                <a:cubicBezTo>
                  <a:pt x="2952" y="1047"/>
                  <a:pt x="2952" y="1046"/>
                  <a:pt x="2952" y="1044"/>
                </a:cubicBezTo>
                <a:cubicBezTo>
                  <a:pt x="2952" y="1043"/>
                  <a:pt x="2953" y="1041"/>
                  <a:pt x="2954" y="1040"/>
                </a:cubicBezTo>
                <a:cubicBezTo>
                  <a:pt x="2955" y="1038"/>
                  <a:pt x="2955" y="1036"/>
                  <a:pt x="2957" y="1035"/>
                </a:cubicBezTo>
                <a:cubicBezTo>
                  <a:pt x="2959" y="1033"/>
                  <a:pt x="2961" y="1035"/>
                  <a:pt x="2964" y="1034"/>
                </a:cubicBezTo>
                <a:cubicBezTo>
                  <a:pt x="2965" y="1034"/>
                  <a:pt x="2966" y="1032"/>
                  <a:pt x="2967" y="1033"/>
                </a:cubicBezTo>
                <a:cubicBezTo>
                  <a:pt x="2968" y="1033"/>
                  <a:pt x="2968" y="1034"/>
                  <a:pt x="2969" y="1034"/>
                </a:cubicBezTo>
                <a:cubicBezTo>
                  <a:pt x="2969" y="1034"/>
                  <a:pt x="2970" y="1034"/>
                  <a:pt x="2971" y="1034"/>
                </a:cubicBezTo>
                <a:cubicBezTo>
                  <a:pt x="2972" y="1034"/>
                  <a:pt x="2973" y="1035"/>
                  <a:pt x="2974" y="1036"/>
                </a:cubicBezTo>
                <a:cubicBezTo>
                  <a:pt x="2976" y="1037"/>
                  <a:pt x="2977" y="1037"/>
                  <a:pt x="2977" y="1038"/>
                </a:cubicBezTo>
                <a:cubicBezTo>
                  <a:pt x="2978" y="1040"/>
                  <a:pt x="2979" y="1040"/>
                  <a:pt x="2980" y="1041"/>
                </a:cubicBezTo>
                <a:cubicBezTo>
                  <a:pt x="2981" y="1042"/>
                  <a:pt x="2982" y="1042"/>
                  <a:pt x="2983" y="1044"/>
                </a:cubicBezTo>
                <a:cubicBezTo>
                  <a:pt x="2983" y="1045"/>
                  <a:pt x="2984" y="1045"/>
                  <a:pt x="2985" y="1046"/>
                </a:cubicBezTo>
                <a:cubicBezTo>
                  <a:pt x="2985" y="1047"/>
                  <a:pt x="2987" y="1050"/>
                  <a:pt x="2987" y="1047"/>
                </a:cubicBezTo>
                <a:cubicBezTo>
                  <a:pt x="2988" y="1045"/>
                  <a:pt x="2984" y="1043"/>
                  <a:pt x="2983" y="1041"/>
                </a:cubicBezTo>
                <a:cubicBezTo>
                  <a:pt x="2982" y="1040"/>
                  <a:pt x="2981" y="1039"/>
                  <a:pt x="2980" y="1038"/>
                </a:cubicBezTo>
                <a:cubicBezTo>
                  <a:pt x="2979" y="1037"/>
                  <a:pt x="2978" y="1034"/>
                  <a:pt x="2978" y="1033"/>
                </a:cubicBezTo>
                <a:cubicBezTo>
                  <a:pt x="2978" y="1031"/>
                  <a:pt x="2978" y="1030"/>
                  <a:pt x="2977" y="1029"/>
                </a:cubicBezTo>
                <a:cubicBezTo>
                  <a:pt x="2977" y="1027"/>
                  <a:pt x="2976" y="1027"/>
                  <a:pt x="2976" y="1025"/>
                </a:cubicBezTo>
                <a:cubicBezTo>
                  <a:pt x="2975" y="1024"/>
                  <a:pt x="2975" y="1023"/>
                  <a:pt x="2975" y="1021"/>
                </a:cubicBezTo>
                <a:cubicBezTo>
                  <a:pt x="2974" y="1018"/>
                  <a:pt x="2972" y="1015"/>
                  <a:pt x="2971" y="1012"/>
                </a:cubicBezTo>
                <a:cubicBezTo>
                  <a:pt x="2971" y="1010"/>
                  <a:pt x="2970" y="1008"/>
                  <a:pt x="2970" y="1007"/>
                </a:cubicBezTo>
                <a:cubicBezTo>
                  <a:pt x="2970" y="1005"/>
                  <a:pt x="2969" y="1003"/>
                  <a:pt x="2969" y="1002"/>
                </a:cubicBezTo>
                <a:cubicBezTo>
                  <a:pt x="2968" y="1000"/>
                  <a:pt x="2968" y="999"/>
                  <a:pt x="2967" y="997"/>
                </a:cubicBezTo>
                <a:cubicBezTo>
                  <a:pt x="2966" y="995"/>
                  <a:pt x="2966" y="992"/>
                  <a:pt x="2965" y="990"/>
                </a:cubicBezTo>
                <a:cubicBezTo>
                  <a:pt x="2965" y="989"/>
                  <a:pt x="2965" y="989"/>
                  <a:pt x="2965" y="988"/>
                </a:cubicBezTo>
                <a:cubicBezTo>
                  <a:pt x="2965" y="987"/>
                  <a:pt x="2964" y="987"/>
                  <a:pt x="2964" y="986"/>
                </a:cubicBezTo>
                <a:cubicBezTo>
                  <a:pt x="2964" y="985"/>
                  <a:pt x="2964" y="983"/>
                  <a:pt x="2963" y="982"/>
                </a:cubicBezTo>
                <a:cubicBezTo>
                  <a:pt x="2962" y="982"/>
                  <a:pt x="2962" y="982"/>
                  <a:pt x="2961" y="982"/>
                </a:cubicBezTo>
                <a:cubicBezTo>
                  <a:pt x="2961" y="981"/>
                  <a:pt x="2961" y="980"/>
                  <a:pt x="2961" y="980"/>
                </a:cubicBezTo>
                <a:cubicBezTo>
                  <a:pt x="2961" y="978"/>
                  <a:pt x="2962" y="978"/>
                  <a:pt x="2961" y="976"/>
                </a:cubicBezTo>
                <a:cubicBezTo>
                  <a:pt x="2961" y="975"/>
                  <a:pt x="2961" y="975"/>
                  <a:pt x="2961" y="974"/>
                </a:cubicBezTo>
                <a:cubicBezTo>
                  <a:pt x="2961" y="974"/>
                  <a:pt x="2961" y="972"/>
                  <a:pt x="2960" y="973"/>
                </a:cubicBezTo>
                <a:cubicBezTo>
                  <a:pt x="2959" y="974"/>
                  <a:pt x="2960" y="977"/>
                  <a:pt x="2958" y="976"/>
                </a:cubicBezTo>
                <a:cubicBezTo>
                  <a:pt x="2957" y="976"/>
                  <a:pt x="2957" y="973"/>
                  <a:pt x="2957" y="972"/>
                </a:cubicBezTo>
                <a:cubicBezTo>
                  <a:pt x="2957" y="971"/>
                  <a:pt x="2957" y="970"/>
                  <a:pt x="2956" y="968"/>
                </a:cubicBezTo>
                <a:cubicBezTo>
                  <a:pt x="2955" y="967"/>
                  <a:pt x="2955" y="966"/>
                  <a:pt x="2955" y="964"/>
                </a:cubicBezTo>
                <a:cubicBezTo>
                  <a:pt x="2955" y="963"/>
                  <a:pt x="2956" y="962"/>
                  <a:pt x="2956" y="960"/>
                </a:cubicBezTo>
                <a:cubicBezTo>
                  <a:pt x="2957" y="959"/>
                  <a:pt x="2956" y="957"/>
                  <a:pt x="2956" y="956"/>
                </a:cubicBezTo>
                <a:cubicBezTo>
                  <a:pt x="2956" y="954"/>
                  <a:pt x="2957" y="952"/>
                  <a:pt x="2957" y="950"/>
                </a:cubicBezTo>
                <a:cubicBezTo>
                  <a:pt x="2958" y="948"/>
                  <a:pt x="2959" y="946"/>
                  <a:pt x="2958" y="945"/>
                </a:cubicBezTo>
                <a:cubicBezTo>
                  <a:pt x="2958" y="943"/>
                  <a:pt x="2958" y="942"/>
                  <a:pt x="2958" y="940"/>
                </a:cubicBezTo>
                <a:cubicBezTo>
                  <a:pt x="2958" y="939"/>
                  <a:pt x="2958" y="937"/>
                  <a:pt x="2957" y="936"/>
                </a:cubicBezTo>
                <a:cubicBezTo>
                  <a:pt x="2957" y="935"/>
                  <a:pt x="2957" y="935"/>
                  <a:pt x="2956" y="935"/>
                </a:cubicBezTo>
                <a:cubicBezTo>
                  <a:pt x="2956" y="934"/>
                  <a:pt x="2956" y="934"/>
                  <a:pt x="2956" y="933"/>
                </a:cubicBezTo>
                <a:cubicBezTo>
                  <a:pt x="2956" y="931"/>
                  <a:pt x="2955" y="930"/>
                  <a:pt x="2955" y="929"/>
                </a:cubicBezTo>
                <a:cubicBezTo>
                  <a:pt x="2955" y="928"/>
                  <a:pt x="2956" y="927"/>
                  <a:pt x="2956" y="928"/>
                </a:cubicBezTo>
                <a:cubicBezTo>
                  <a:pt x="2956" y="929"/>
                  <a:pt x="2956" y="930"/>
                  <a:pt x="2956" y="931"/>
                </a:cubicBezTo>
                <a:cubicBezTo>
                  <a:pt x="2957" y="931"/>
                  <a:pt x="2957" y="932"/>
                  <a:pt x="2958" y="932"/>
                </a:cubicBezTo>
                <a:cubicBezTo>
                  <a:pt x="2958" y="933"/>
                  <a:pt x="2958" y="934"/>
                  <a:pt x="2958" y="934"/>
                </a:cubicBezTo>
                <a:cubicBezTo>
                  <a:pt x="2958" y="935"/>
                  <a:pt x="2959" y="938"/>
                  <a:pt x="2959" y="938"/>
                </a:cubicBezTo>
                <a:cubicBezTo>
                  <a:pt x="2960" y="937"/>
                  <a:pt x="2959" y="935"/>
                  <a:pt x="2959" y="934"/>
                </a:cubicBezTo>
                <a:cubicBezTo>
                  <a:pt x="2959" y="933"/>
                  <a:pt x="2959" y="931"/>
                  <a:pt x="2958" y="930"/>
                </a:cubicBezTo>
                <a:cubicBezTo>
                  <a:pt x="2958" y="929"/>
                  <a:pt x="2957" y="928"/>
                  <a:pt x="2957" y="927"/>
                </a:cubicBezTo>
                <a:cubicBezTo>
                  <a:pt x="2956" y="925"/>
                  <a:pt x="2956" y="924"/>
                  <a:pt x="2955" y="923"/>
                </a:cubicBezTo>
                <a:cubicBezTo>
                  <a:pt x="2955" y="921"/>
                  <a:pt x="2954" y="920"/>
                  <a:pt x="2954" y="919"/>
                </a:cubicBezTo>
                <a:cubicBezTo>
                  <a:pt x="2953" y="918"/>
                  <a:pt x="2952" y="917"/>
                  <a:pt x="2952" y="916"/>
                </a:cubicBezTo>
                <a:cubicBezTo>
                  <a:pt x="2951" y="915"/>
                  <a:pt x="2951" y="913"/>
                  <a:pt x="2952" y="912"/>
                </a:cubicBezTo>
                <a:cubicBezTo>
                  <a:pt x="2952" y="911"/>
                  <a:pt x="2952" y="911"/>
                  <a:pt x="2952" y="911"/>
                </a:cubicBezTo>
                <a:cubicBezTo>
                  <a:pt x="2953" y="911"/>
                  <a:pt x="2953" y="910"/>
                  <a:pt x="2953" y="910"/>
                </a:cubicBezTo>
                <a:cubicBezTo>
                  <a:pt x="2953" y="909"/>
                  <a:pt x="2953" y="908"/>
                  <a:pt x="2953" y="908"/>
                </a:cubicBezTo>
                <a:cubicBezTo>
                  <a:pt x="2953" y="906"/>
                  <a:pt x="2953" y="905"/>
                  <a:pt x="2952" y="904"/>
                </a:cubicBezTo>
                <a:cubicBezTo>
                  <a:pt x="2951" y="903"/>
                  <a:pt x="2950" y="903"/>
                  <a:pt x="2950" y="901"/>
                </a:cubicBezTo>
                <a:cubicBezTo>
                  <a:pt x="2949" y="901"/>
                  <a:pt x="2948" y="899"/>
                  <a:pt x="2948" y="899"/>
                </a:cubicBezTo>
                <a:cubicBezTo>
                  <a:pt x="2946" y="899"/>
                  <a:pt x="2947" y="901"/>
                  <a:pt x="2946" y="902"/>
                </a:cubicBezTo>
                <a:cubicBezTo>
                  <a:pt x="2946" y="902"/>
                  <a:pt x="2945" y="902"/>
                  <a:pt x="2944" y="902"/>
                </a:cubicBezTo>
                <a:cubicBezTo>
                  <a:pt x="2944" y="902"/>
                  <a:pt x="2943" y="903"/>
                  <a:pt x="2942" y="903"/>
                </a:cubicBezTo>
                <a:cubicBezTo>
                  <a:pt x="2941" y="903"/>
                  <a:pt x="2940" y="902"/>
                  <a:pt x="2939" y="902"/>
                </a:cubicBezTo>
                <a:cubicBezTo>
                  <a:pt x="2939" y="903"/>
                  <a:pt x="2941" y="904"/>
                  <a:pt x="2942" y="905"/>
                </a:cubicBezTo>
                <a:cubicBezTo>
                  <a:pt x="2943" y="906"/>
                  <a:pt x="2945" y="908"/>
                  <a:pt x="2946" y="909"/>
                </a:cubicBezTo>
                <a:cubicBezTo>
                  <a:pt x="2946" y="910"/>
                  <a:pt x="2946" y="910"/>
                  <a:pt x="2946" y="910"/>
                </a:cubicBezTo>
                <a:cubicBezTo>
                  <a:pt x="2947" y="911"/>
                  <a:pt x="2948" y="911"/>
                  <a:pt x="2948" y="912"/>
                </a:cubicBezTo>
                <a:cubicBezTo>
                  <a:pt x="2948" y="913"/>
                  <a:pt x="2947" y="914"/>
                  <a:pt x="2947" y="914"/>
                </a:cubicBezTo>
                <a:cubicBezTo>
                  <a:pt x="2947" y="915"/>
                  <a:pt x="2947" y="915"/>
                  <a:pt x="2946" y="916"/>
                </a:cubicBezTo>
                <a:cubicBezTo>
                  <a:pt x="2946" y="916"/>
                  <a:pt x="2945" y="916"/>
                  <a:pt x="2945" y="916"/>
                </a:cubicBezTo>
                <a:cubicBezTo>
                  <a:pt x="2944" y="917"/>
                  <a:pt x="2947" y="918"/>
                  <a:pt x="2947" y="919"/>
                </a:cubicBezTo>
                <a:cubicBezTo>
                  <a:pt x="2948" y="919"/>
                  <a:pt x="2948" y="920"/>
                  <a:pt x="2947" y="920"/>
                </a:cubicBezTo>
                <a:cubicBezTo>
                  <a:pt x="2946" y="919"/>
                  <a:pt x="2946" y="918"/>
                  <a:pt x="2945" y="919"/>
                </a:cubicBezTo>
                <a:cubicBezTo>
                  <a:pt x="2945" y="920"/>
                  <a:pt x="2945" y="920"/>
                  <a:pt x="2944" y="921"/>
                </a:cubicBezTo>
                <a:cubicBezTo>
                  <a:pt x="2944" y="921"/>
                  <a:pt x="2943" y="922"/>
                  <a:pt x="2943" y="922"/>
                </a:cubicBezTo>
                <a:cubicBezTo>
                  <a:pt x="2942" y="924"/>
                  <a:pt x="2945" y="923"/>
                  <a:pt x="2946" y="923"/>
                </a:cubicBezTo>
                <a:cubicBezTo>
                  <a:pt x="2946" y="924"/>
                  <a:pt x="2945" y="924"/>
                  <a:pt x="2945" y="925"/>
                </a:cubicBezTo>
                <a:cubicBezTo>
                  <a:pt x="2944" y="925"/>
                  <a:pt x="2943" y="927"/>
                  <a:pt x="2942" y="927"/>
                </a:cubicBezTo>
                <a:cubicBezTo>
                  <a:pt x="2940" y="927"/>
                  <a:pt x="2939" y="927"/>
                  <a:pt x="2939" y="926"/>
                </a:cubicBezTo>
                <a:cubicBezTo>
                  <a:pt x="2938" y="924"/>
                  <a:pt x="2938" y="923"/>
                  <a:pt x="2936" y="923"/>
                </a:cubicBezTo>
                <a:cubicBezTo>
                  <a:pt x="2935" y="923"/>
                  <a:pt x="2935" y="924"/>
                  <a:pt x="2934" y="924"/>
                </a:cubicBezTo>
                <a:cubicBezTo>
                  <a:pt x="2933" y="925"/>
                  <a:pt x="2933" y="925"/>
                  <a:pt x="2932" y="925"/>
                </a:cubicBezTo>
                <a:cubicBezTo>
                  <a:pt x="2931" y="926"/>
                  <a:pt x="2929" y="926"/>
                  <a:pt x="2929" y="928"/>
                </a:cubicBezTo>
                <a:cubicBezTo>
                  <a:pt x="2929" y="929"/>
                  <a:pt x="2929" y="930"/>
                  <a:pt x="2930" y="932"/>
                </a:cubicBezTo>
                <a:cubicBezTo>
                  <a:pt x="2932" y="935"/>
                  <a:pt x="2930" y="939"/>
                  <a:pt x="2931" y="942"/>
                </a:cubicBezTo>
                <a:cubicBezTo>
                  <a:pt x="2931" y="943"/>
                  <a:pt x="2931" y="945"/>
                  <a:pt x="2931" y="946"/>
                </a:cubicBezTo>
                <a:cubicBezTo>
                  <a:pt x="2931" y="947"/>
                  <a:pt x="2930" y="947"/>
                  <a:pt x="2930" y="949"/>
                </a:cubicBezTo>
                <a:close/>
                <a:moveTo>
                  <a:pt x="2932" y="1261"/>
                </a:moveTo>
                <a:cubicBezTo>
                  <a:pt x="2931" y="1259"/>
                  <a:pt x="2931" y="1259"/>
                  <a:pt x="2930" y="1257"/>
                </a:cubicBezTo>
                <a:cubicBezTo>
                  <a:pt x="2929" y="1254"/>
                  <a:pt x="2927" y="1252"/>
                  <a:pt x="2926" y="1249"/>
                </a:cubicBezTo>
                <a:cubicBezTo>
                  <a:pt x="2926" y="1248"/>
                  <a:pt x="2925" y="1247"/>
                  <a:pt x="2924" y="1246"/>
                </a:cubicBezTo>
                <a:cubicBezTo>
                  <a:pt x="2923" y="1245"/>
                  <a:pt x="2923" y="1244"/>
                  <a:pt x="2922" y="1242"/>
                </a:cubicBezTo>
                <a:cubicBezTo>
                  <a:pt x="2922" y="1241"/>
                  <a:pt x="2921" y="1240"/>
                  <a:pt x="2921" y="1238"/>
                </a:cubicBezTo>
                <a:cubicBezTo>
                  <a:pt x="2921" y="1237"/>
                  <a:pt x="2922" y="1235"/>
                  <a:pt x="2922" y="1234"/>
                </a:cubicBezTo>
                <a:cubicBezTo>
                  <a:pt x="2922" y="1232"/>
                  <a:pt x="2921" y="1231"/>
                  <a:pt x="2922" y="1229"/>
                </a:cubicBezTo>
                <a:cubicBezTo>
                  <a:pt x="2923" y="1229"/>
                  <a:pt x="2923" y="1229"/>
                  <a:pt x="2923" y="1228"/>
                </a:cubicBezTo>
                <a:cubicBezTo>
                  <a:pt x="2924" y="1227"/>
                  <a:pt x="2923" y="1226"/>
                  <a:pt x="2922" y="1226"/>
                </a:cubicBezTo>
                <a:cubicBezTo>
                  <a:pt x="2921" y="1226"/>
                  <a:pt x="2920" y="1227"/>
                  <a:pt x="2918" y="1226"/>
                </a:cubicBezTo>
                <a:cubicBezTo>
                  <a:pt x="2918" y="1226"/>
                  <a:pt x="2918" y="1225"/>
                  <a:pt x="2917" y="1225"/>
                </a:cubicBezTo>
                <a:cubicBezTo>
                  <a:pt x="2916" y="1225"/>
                  <a:pt x="2915" y="1225"/>
                  <a:pt x="2915" y="1225"/>
                </a:cubicBezTo>
                <a:cubicBezTo>
                  <a:pt x="2914" y="1224"/>
                  <a:pt x="2912" y="1224"/>
                  <a:pt x="2912" y="1226"/>
                </a:cubicBezTo>
                <a:cubicBezTo>
                  <a:pt x="2911" y="1226"/>
                  <a:pt x="2912" y="1227"/>
                  <a:pt x="2911" y="1227"/>
                </a:cubicBezTo>
                <a:cubicBezTo>
                  <a:pt x="2911" y="1228"/>
                  <a:pt x="2910" y="1228"/>
                  <a:pt x="2910" y="1229"/>
                </a:cubicBezTo>
                <a:cubicBezTo>
                  <a:pt x="2910" y="1230"/>
                  <a:pt x="2910" y="1230"/>
                  <a:pt x="2910" y="1231"/>
                </a:cubicBezTo>
                <a:cubicBezTo>
                  <a:pt x="2910" y="1232"/>
                  <a:pt x="2909" y="1233"/>
                  <a:pt x="2909" y="1233"/>
                </a:cubicBezTo>
                <a:cubicBezTo>
                  <a:pt x="2910" y="1234"/>
                  <a:pt x="2910" y="1234"/>
                  <a:pt x="2911" y="1234"/>
                </a:cubicBezTo>
                <a:cubicBezTo>
                  <a:pt x="2912" y="1234"/>
                  <a:pt x="2912" y="1233"/>
                  <a:pt x="2912" y="1232"/>
                </a:cubicBezTo>
                <a:cubicBezTo>
                  <a:pt x="2913" y="1231"/>
                  <a:pt x="2915" y="1232"/>
                  <a:pt x="2916" y="1231"/>
                </a:cubicBezTo>
                <a:cubicBezTo>
                  <a:pt x="2917" y="1231"/>
                  <a:pt x="2917" y="1230"/>
                  <a:pt x="2918" y="1231"/>
                </a:cubicBezTo>
                <a:cubicBezTo>
                  <a:pt x="2922" y="1232"/>
                  <a:pt x="2918" y="1235"/>
                  <a:pt x="2918" y="1237"/>
                </a:cubicBezTo>
                <a:cubicBezTo>
                  <a:pt x="2918" y="1238"/>
                  <a:pt x="2917" y="1240"/>
                  <a:pt x="2915" y="1240"/>
                </a:cubicBezTo>
                <a:cubicBezTo>
                  <a:pt x="2915" y="1240"/>
                  <a:pt x="2914" y="1240"/>
                  <a:pt x="2913" y="1239"/>
                </a:cubicBezTo>
                <a:cubicBezTo>
                  <a:pt x="2913" y="1239"/>
                  <a:pt x="2912" y="1239"/>
                  <a:pt x="2911" y="1239"/>
                </a:cubicBezTo>
                <a:cubicBezTo>
                  <a:pt x="2910" y="1240"/>
                  <a:pt x="2910" y="1240"/>
                  <a:pt x="2909" y="1240"/>
                </a:cubicBezTo>
                <a:cubicBezTo>
                  <a:pt x="2908" y="1239"/>
                  <a:pt x="2908" y="1239"/>
                  <a:pt x="2908" y="1238"/>
                </a:cubicBezTo>
                <a:cubicBezTo>
                  <a:pt x="2908" y="1237"/>
                  <a:pt x="2906" y="1236"/>
                  <a:pt x="2906" y="1235"/>
                </a:cubicBezTo>
                <a:cubicBezTo>
                  <a:pt x="2907" y="1233"/>
                  <a:pt x="2907" y="1232"/>
                  <a:pt x="2905" y="1232"/>
                </a:cubicBezTo>
                <a:cubicBezTo>
                  <a:pt x="2904" y="1232"/>
                  <a:pt x="2903" y="1232"/>
                  <a:pt x="2903" y="1231"/>
                </a:cubicBezTo>
                <a:cubicBezTo>
                  <a:pt x="2902" y="1231"/>
                  <a:pt x="2902" y="1230"/>
                  <a:pt x="2901" y="1230"/>
                </a:cubicBezTo>
                <a:cubicBezTo>
                  <a:pt x="2900" y="1231"/>
                  <a:pt x="2902" y="1233"/>
                  <a:pt x="2902" y="1234"/>
                </a:cubicBezTo>
                <a:cubicBezTo>
                  <a:pt x="2902" y="1236"/>
                  <a:pt x="2901" y="1237"/>
                  <a:pt x="2900" y="1238"/>
                </a:cubicBezTo>
                <a:cubicBezTo>
                  <a:pt x="2899" y="1239"/>
                  <a:pt x="2897" y="1240"/>
                  <a:pt x="2896" y="1241"/>
                </a:cubicBezTo>
                <a:cubicBezTo>
                  <a:pt x="2894" y="1243"/>
                  <a:pt x="2890" y="1245"/>
                  <a:pt x="2892" y="1248"/>
                </a:cubicBezTo>
                <a:cubicBezTo>
                  <a:pt x="2893" y="1249"/>
                  <a:pt x="2894" y="1250"/>
                  <a:pt x="2893" y="1252"/>
                </a:cubicBezTo>
                <a:cubicBezTo>
                  <a:pt x="2893" y="1253"/>
                  <a:pt x="2892" y="1254"/>
                  <a:pt x="2892" y="1255"/>
                </a:cubicBezTo>
                <a:cubicBezTo>
                  <a:pt x="2891" y="1256"/>
                  <a:pt x="2892" y="1257"/>
                  <a:pt x="2891" y="1259"/>
                </a:cubicBezTo>
                <a:cubicBezTo>
                  <a:pt x="2891" y="1260"/>
                  <a:pt x="2890" y="1260"/>
                  <a:pt x="2889" y="1260"/>
                </a:cubicBezTo>
                <a:cubicBezTo>
                  <a:pt x="2889" y="1259"/>
                  <a:pt x="2888" y="1259"/>
                  <a:pt x="2888" y="1259"/>
                </a:cubicBezTo>
                <a:cubicBezTo>
                  <a:pt x="2888" y="1260"/>
                  <a:pt x="2889" y="1260"/>
                  <a:pt x="2889" y="1260"/>
                </a:cubicBezTo>
                <a:cubicBezTo>
                  <a:pt x="2889" y="1261"/>
                  <a:pt x="2890" y="1261"/>
                  <a:pt x="2890" y="1262"/>
                </a:cubicBezTo>
                <a:cubicBezTo>
                  <a:pt x="2890" y="1262"/>
                  <a:pt x="2890" y="1263"/>
                  <a:pt x="2890" y="1264"/>
                </a:cubicBezTo>
                <a:cubicBezTo>
                  <a:pt x="2892" y="1264"/>
                  <a:pt x="2891" y="1262"/>
                  <a:pt x="2893" y="1262"/>
                </a:cubicBezTo>
                <a:cubicBezTo>
                  <a:pt x="2894" y="1263"/>
                  <a:pt x="2894" y="1264"/>
                  <a:pt x="2894" y="1265"/>
                </a:cubicBezTo>
                <a:cubicBezTo>
                  <a:pt x="2895" y="1267"/>
                  <a:pt x="2895" y="1270"/>
                  <a:pt x="2894" y="1272"/>
                </a:cubicBezTo>
                <a:cubicBezTo>
                  <a:pt x="2892" y="1275"/>
                  <a:pt x="2891" y="1278"/>
                  <a:pt x="2890" y="1281"/>
                </a:cubicBezTo>
                <a:cubicBezTo>
                  <a:pt x="2890" y="1283"/>
                  <a:pt x="2889" y="1284"/>
                  <a:pt x="2889" y="1286"/>
                </a:cubicBezTo>
                <a:cubicBezTo>
                  <a:pt x="2888" y="1289"/>
                  <a:pt x="2886" y="1291"/>
                  <a:pt x="2885" y="1294"/>
                </a:cubicBezTo>
                <a:cubicBezTo>
                  <a:pt x="2884" y="1295"/>
                  <a:pt x="2884" y="1297"/>
                  <a:pt x="2884" y="1298"/>
                </a:cubicBezTo>
                <a:cubicBezTo>
                  <a:pt x="2883" y="1301"/>
                  <a:pt x="2882" y="1303"/>
                  <a:pt x="2880" y="1305"/>
                </a:cubicBezTo>
                <a:cubicBezTo>
                  <a:pt x="2879" y="1306"/>
                  <a:pt x="2877" y="1307"/>
                  <a:pt x="2876" y="1308"/>
                </a:cubicBezTo>
                <a:cubicBezTo>
                  <a:pt x="2875" y="1310"/>
                  <a:pt x="2874" y="1311"/>
                  <a:pt x="2872" y="1312"/>
                </a:cubicBezTo>
                <a:cubicBezTo>
                  <a:pt x="2871" y="1313"/>
                  <a:pt x="2870" y="1315"/>
                  <a:pt x="2868" y="1316"/>
                </a:cubicBezTo>
                <a:cubicBezTo>
                  <a:pt x="2867" y="1317"/>
                  <a:pt x="2866" y="1320"/>
                  <a:pt x="2864" y="1321"/>
                </a:cubicBezTo>
                <a:cubicBezTo>
                  <a:pt x="2863" y="1322"/>
                  <a:pt x="2861" y="1323"/>
                  <a:pt x="2859" y="1324"/>
                </a:cubicBezTo>
                <a:cubicBezTo>
                  <a:pt x="2858" y="1324"/>
                  <a:pt x="2858" y="1325"/>
                  <a:pt x="2857" y="1325"/>
                </a:cubicBezTo>
                <a:cubicBezTo>
                  <a:pt x="2855" y="1325"/>
                  <a:pt x="2854" y="1326"/>
                  <a:pt x="2853" y="1326"/>
                </a:cubicBezTo>
                <a:cubicBezTo>
                  <a:pt x="2852" y="1327"/>
                  <a:pt x="2850" y="1328"/>
                  <a:pt x="2849" y="1329"/>
                </a:cubicBezTo>
                <a:cubicBezTo>
                  <a:pt x="2847" y="1329"/>
                  <a:pt x="2846" y="1331"/>
                  <a:pt x="2845" y="1332"/>
                </a:cubicBezTo>
                <a:cubicBezTo>
                  <a:pt x="2844" y="1333"/>
                  <a:pt x="2842" y="1334"/>
                  <a:pt x="2840" y="1334"/>
                </a:cubicBezTo>
                <a:cubicBezTo>
                  <a:pt x="2840" y="1334"/>
                  <a:pt x="2839" y="1334"/>
                  <a:pt x="2838" y="1334"/>
                </a:cubicBezTo>
                <a:cubicBezTo>
                  <a:pt x="2838" y="1334"/>
                  <a:pt x="2837" y="1333"/>
                  <a:pt x="2837" y="1333"/>
                </a:cubicBezTo>
                <a:cubicBezTo>
                  <a:pt x="2836" y="1332"/>
                  <a:pt x="2836" y="1332"/>
                  <a:pt x="2836" y="1331"/>
                </a:cubicBezTo>
                <a:cubicBezTo>
                  <a:pt x="2836" y="1330"/>
                  <a:pt x="2836" y="1329"/>
                  <a:pt x="2836" y="1329"/>
                </a:cubicBezTo>
                <a:cubicBezTo>
                  <a:pt x="2836" y="1328"/>
                  <a:pt x="2836" y="1327"/>
                  <a:pt x="2836" y="1327"/>
                </a:cubicBezTo>
                <a:cubicBezTo>
                  <a:pt x="2835" y="1326"/>
                  <a:pt x="2834" y="1326"/>
                  <a:pt x="2833" y="1326"/>
                </a:cubicBezTo>
                <a:cubicBezTo>
                  <a:pt x="2833" y="1326"/>
                  <a:pt x="2832" y="1326"/>
                  <a:pt x="2832" y="1325"/>
                </a:cubicBezTo>
                <a:cubicBezTo>
                  <a:pt x="2832" y="1324"/>
                  <a:pt x="2833" y="1324"/>
                  <a:pt x="2834" y="1324"/>
                </a:cubicBezTo>
                <a:cubicBezTo>
                  <a:pt x="2835" y="1325"/>
                  <a:pt x="2835" y="1325"/>
                  <a:pt x="2836" y="1324"/>
                </a:cubicBezTo>
                <a:cubicBezTo>
                  <a:pt x="2837" y="1323"/>
                  <a:pt x="2837" y="1323"/>
                  <a:pt x="2838" y="1323"/>
                </a:cubicBezTo>
                <a:cubicBezTo>
                  <a:pt x="2839" y="1323"/>
                  <a:pt x="2839" y="1323"/>
                  <a:pt x="2840" y="1322"/>
                </a:cubicBezTo>
                <a:cubicBezTo>
                  <a:pt x="2840" y="1321"/>
                  <a:pt x="2840" y="1320"/>
                  <a:pt x="2840" y="1320"/>
                </a:cubicBezTo>
                <a:cubicBezTo>
                  <a:pt x="2840" y="1319"/>
                  <a:pt x="2841" y="1319"/>
                  <a:pt x="2841" y="1318"/>
                </a:cubicBezTo>
                <a:cubicBezTo>
                  <a:pt x="2841" y="1317"/>
                  <a:pt x="2841" y="1316"/>
                  <a:pt x="2840" y="1316"/>
                </a:cubicBezTo>
                <a:cubicBezTo>
                  <a:pt x="2839" y="1316"/>
                  <a:pt x="2838" y="1317"/>
                  <a:pt x="2838" y="1317"/>
                </a:cubicBezTo>
                <a:cubicBezTo>
                  <a:pt x="2837" y="1318"/>
                  <a:pt x="2836" y="1318"/>
                  <a:pt x="2836" y="1318"/>
                </a:cubicBezTo>
                <a:cubicBezTo>
                  <a:pt x="2835" y="1318"/>
                  <a:pt x="2834" y="1320"/>
                  <a:pt x="2833" y="1320"/>
                </a:cubicBezTo>
                <a:cubicBezTo>
                  <a:pt x="2832" y="1320"/>
                  <a:pt x="2831" y="1320"/>
                  <a:pt x="2830" y="1321"/>
                </a:cubicBezTo>
                <a:cubicBezTo>
                  <a:pt x="2830" y="1321"/>
                  <a:pt x="2830" y="1322"/>
                  <a:pt x="2830" y="1322"/>
                </a:cubicBezTo>
                <a:cubicBezTo>
                  <a:pt x="2830" y="1323"/>
                  <a:pt x="2829" y="1325"/>
                  <a:pt x="2829" y="1326"/>
                </a:cubicBezTo>
                <a:cubicBezTo>
                  <a:pt x="2830" y="1327"/>
                  <a:pt x="2831" y="1328"/>
                  <a:pt x="2831" y="1329"/>
                </a:cubicBezTo>
                <a:cubicBezTo>
                  <a:pt x="2831" y="1330"/>
                  <a:pt x="2830" y="1332"/>
                  <a:pt x="2830" y="1333"/>
                </a:cubicBezTo>
                <a:cubicBezTo>
                  <a:pt x="2829" y="1334"/>
                  <a:pt x="2828" y="1335"/>
                  <a:pt x="2827" y="1336"/>
                </a:cubicBezTo>
                <a:cubicBezTo>
                  <a:pt x="2827" y="1336"/>
                  <a:pt x="2826" y="1337"/>
                  <a:pt x="2826" y="1337"/>
                </a:cubicBezTo>
                <a:cubicBezTo>
                  <a:pt x="2825" y="1338"/>
                  <a:pt x="2825" y="1338"/>
                  <a:pt x="2824" y="1339"/>
                </a:cubicBezTo>
                <a:cubicBezTo>
                  <a:pt x="2824" y="1341"/>
                  <a:pt x="2823" y="1341"/>
                  <a:pt x="2822" y="1342"/>
                </a:cubicBezTo>
                <a:cubicBezTo>
                  <a:pt x="2821" y="1343"/>
                  <a:pt x="2820" y="1344"/>
                  <a:pt x="2820" y="1344"/>
                </a:cubicBezTo>
                <a:cubicBezTo>
                  <a:pt x="2819" y="1345"/>
                  <a:pt x="2819" y="1346"/>
                  <a:pt x="2818" y="1347"/>
                </a:cubicBezTo>
                <a:cubicBezTo>
                  <a:pt x="2817" y="1348"/>
                  <a:pt x="2816" y="1349"/>
                  <a:pt x="2816" y="1350"/>
                </a:cubicBezTo>
                <a:cubicBezTo>
                  <a:pt x="2816" y="1351"/>
                  <a:pt x="2816" y="1352"/>
                  <a:pt x="2816" y="1353"/>
                </a:cubicBezTo>
                <a:cubicBezTo>
                  <a:pt x="2816" y="1354"/>
                  <a:pt x="2816" y="1355"/>
                  <a:pt x="2816" y="1355"/>
                </a:cubicBezTo>
                <a:cubicBezTo>
                  <a:pt x="2816" y="1356"/>
                  <a:pt x="2817" y="1356"/>
                  <a:pt x="2817" y="1357"/>
                </a:cubicBezTo>
                <a:cubicBezTo>
                  <a:pt x="2817" y="1359"/>
                  <a:pt x="2815" y="1358"/>
                  <a:pt x="2814" y="1359"/>
                </a:cubicBezTo>
                <a:cubicBezTo>
                  <a:pt x="2812" y="1360"/>
                  <a:pt x="2812" y="1362"/>
                  <a:pt x="2811" y="1362"/>
                </a:cubicBezTo>
                <a:cubicBezTo>
                  <a:pt x="2810" y="1363"/>
                  <a:pt x="2809" y="1363"/>
                  <a:pt x="2808" y="1363"/>
                </a:cubicBezTo>
                <a:cubicBezTo>
                  <a:pt x="2807" y="1363"/>
                  <a:pt x="2807" y="1363"/>
                  <a:pt x="2807" y="1362"/>
                </a:cubicBezTo>
                <a:cubicBezTo>
                  <a:pt x="2806" y="1362"/>
                  <a:pt x="2805" y="1362"/>
                  <a:pt x="2804" y="1362"/>
                </a:cubicBezTo>
                <a:cubicBezTo>
                  <a:pt x="2804" y="1362"/>
                  <a:pt x="2804" y="1363"/>
                  <a:pt x="2803" y="1363"/>
                </a:cubicBezTo>
                <a:cubicBezTo>
                  <a:pt x="2802" y="1363"/>
                  <a:pt x="2802" y="1363"/>
                  <a:pt x="2801" y="1362"/>
                </a:cubicBezTo>
                <a:cubicBezTo>
                  <a:pt x="2801" y="1361"/>
                  <a:pt x="2800" y="1361"/>
                  <a:pt x="2800" y="1360"/>
                </a:cubicBezTo>
                <a:cubicBezTo>
                  <a:pt x="2800" y="1359"/>
                  <a:pt x="2803" y="1358"/>
                  <a:pt x="2802" y="1357"/>
                </a:cubicBezTo>
                <a:cubicBezTo>
                  <a:pt x="2801" y="1356"/>
                  <a:pt x="2798" y="1356"/>
                  <a:pt x="2797" y="1357"/>
                </a:cubicBezTo>
                <a:cubicBezTo>
                  <a:pt x="2796" y="1358"/>
                  <a:pt x="2796" y="1359"/>
                  <a:pt x="2794" y="1360"/>
                </a:cubicBezTo>
                <a:cubicBezTo>
                  <a:pt x="2792" y="1360"/>
                  <a:pt x="2791" y="1359"/>
                  <a:pt x="2789" y="1359"/>
                </a:cubicBezTo>
                <a:cubicBezTo>
                  <a:pt x="2788" y="1360"/>
                  <a:pt x="2787" y="1361"/>
                  <a:pt x="2785" y="1361"/>
                </a:cubicBezTo>
                <a:cubicBezTo>
                  <a:pt x="2783" y="1360"/>
                  <a:pt x="2781" y="1360"/>
                  <a:pt x="2779" y="1360"/>
                </a:cubicBezTo>
                <a:cubicBezTo>
                  <a:pt x="2776" y="1360"/>
                  <a:pt x="2773" y="1361"/>
                  <a:pt x="2769" y="1361"/>
                </a:cubicBezTo>
                <a:cubicBezTo>
                  <a:pt x="2768" y="1361"/>
                  <a:pt x="2766" y="1360"/>
                  <a:pt x="2765" y="1361"/>
                </a:cubicBezTo>
                <a:cubicBezTo>
                  <a:pt x="2762" y="1362"/>
                  <a:pt x="2760" y="1362"/>
                  <a:pt x="2757" y="1362"/>
                </a:cubicBezTo>
                <a:cubicBezTo>
                  <a:pt x="2756" y="1362"/>
                  <a:pt x="2755" y="1364"/>
                  <a:pt x="2753" y="1364"/>
                </a:cubicBezTo>
                <a:cubicBezTo>
                  <a:pt x="2752" y="1364"/>
                  <a:pt x="2750" y="1363"/>
                  <a:pt x="2750" y="1364"/>
                </a:cubicBezTo>
                <a:cubicBezTo>
                  <a:pt x="2749" y="1366"/>
                  <a:pt x="2750" y="1367"/>
                  <a:pt x="2749" y="1368"/>
                </a:cubicBezTo>
                <a:cubicBezTo>
                  <a:pt x="2747" y="1369"/>
                  <a:pt x="2746" y="1369"/>
                  <a:pt x="2744" y="1370"/>
                </a:cubicBezTo>
                <a:cubicBezTo>
                  <a:pt x="2743" y="1371"/>
                  <a:pt x="2742" y="1373"/>
                  <a:pt x="2741" y="1374"/>
                </a:cubicBezTo>
                <a:cubicBezTo>
                  <a:pt x="2739" y="1374"/>
                  <a:pt x="2738" y="1375"/>
                  <a:pt x="2736" y="1376"/>
                </a:cubicBezTo>
                <a:cubicBezTo>
                  <a:pt x="2735" y="1377"/>
                  <a:pt x="2734" y="1378"/>
                  <a:pt x="2732" y="1379"/>
                </a:cubicBezTo>
                <a:cubicBezTo>
                  <a:pt x="2731" y="1380"/>
                  <a:pt x="2730" y="1381"/>
                  <a:pt x="2728" y="1382"/>
                </a:cubicBezTo>
                <a:cubicBezTo>
                  <a:pt x="2727" y="1382"/>
                  <a:pt x="2725" y="1384"/>
                  <a:pt x="2725" y="1385"/>
                </a:cubicBezTo>
                <a:cubicBezTo>
                  <a:pt x="2724" y="1387"/>
                  <a:pt x="2723" y="1387"/>
                  <a:pt x="2721" y="1387"/>
                </a:cubicBezTo>
                <a:cubicBezTo>
                  <a:pt x="2720" y="1387"/>
                  <a:pt x="2720" y="1388"/>
                  <a:pt x="2719" y="1387"/>
                </a:cubicBezTo>
                <a:cubicBezTo>
                  <a:pt x="2718" y="1387"/>
                  <a:pt x="2718" y="1386"/>
                  <a:pt x="2718" y="1386"/>
                </a:cubicBezTo>
                <a:cubicBezTo>
                  <a:pt x="2716" y="1385"/>
                  <a:pt x="2715" y="1387"/>
                  <a:pt x="2715" y="1388"/>
                </a:cubicBezTo>
                <a:cubicBezTo>
                  <a:pt x="2713" y="1390"/>
                  <a:pt x="2716" y="1390"/>
                  <a:pt x="2715" y="1391"/>
                </a:cubicBezTo>
                <a:cubicBezTo>
                  <a:pt x="2715" y="1392"/>
                  <a:pt x="2714" y="1392"/>
                  <a:pt x="2714" y="1393"/>
                </a:cubicBezTo>
                <a:cubicBezTo>
                  <a:pt x="2714" y="1394"/>
                  <a:pt x="2714" y="1394"/>
                  <a:pt x="2715" y="1395"/>
                </a:cubicBezTo>
                <a:cubicBezTo>
                  <a:pt x="2715" y="1396"/>
                  <a:pt x="2714" y="1398"/>
                  <a:pt x="2716" y="1398"/>
                </a:cubicBezTo>
                <a:cubicBezTo>
                  <a:pt x="2717" y="1397"/>
                  <a:pt x="2718" y="1397"/>
                  <a:pt x="2720" y="1397"/>
                </a:cubicBezTo>
                <a:cubicBezTo>
                  <a:pt x="2721" y="1397"/>
                  <a:pt x="2723" y="1396"/>
                  <a:pt x="2724" y="1396"/>
                </a:cubicBezTo>
                <a:cubicBezTo>
                  <a:pt x="2726" y="1397"/>
                  <a:pt x="2727" y="1398"/>
                  <a:pt x="2728" y="1397"/>
                </a:cubicBezTo>
                <a:cubicBezTo>
                  <a:pt x="2729" y="1396"/>
                  <a:pt x="2730" y="1396"/>
                  <a:pt x="2730" y="1396"/>
                </a:cubicBezTo>
                <a:cubicBezTo>
                  <a:pt x="2731" y="1396"/>
                  <a:pt x="2732" y="1396"/>
                  <a:pt x="2732" y="1396"/>
                </a:cubicBezTo>
                <a:cubicBezTo>
                  <a:pt x="2733" y="1397"/>
                  <a:pt x="2734" y="1397"/>
                  <a:pt x="2735" y="1397"/>
                </a:cubicBezTo>
                <a:cubicBezTo>
                  <a:pt x="2736" y="1397"/>
                  <a:pt x="2736" y="1398"/>
                  <a:pt x="2737" y="1398"/>
                </a:cubicBezTo>
                <a:cubicBezTo>
                  <a:pt x="2737" y="1398"/>
                  <a:pt x="2737" y="1399"/>
                  <a:pt x="2738" y="1399"/>
                </a:cubicBezTo>
                <a:cubicBezTo>
                  <a:pt x="2739" y="1399"/>
                  <a:pt x="2739" y="1397"/>
                  <a:pt x="2739" y="1396"/>
                </a:cubicBezTo>
                <a:cubicBezTo>
                  <a:pt x="2739" y="1396"/>
                  <a:pt x="2740" y="1395"/>
                  <a:pt x="2740" y="1395"/>
                </a:cubicBezTo>
                <a:cubicBezTo>
                  <a:pt x="2740" y="1394"/>
                  <a:pt x="2740" y="1393"/>
                  <a:pt x="2740" y="1393"/>
                </a:cubicBezTo>
                <a:cubicBezTo>
                  <a:pt x="2740" y="1392"/>
                  <a:pt x="2741" y="1392"/>
                  <a:pt x="2741" y="1391"/>
                </a:cubicBezTo>
                <a:cubicBezTo>
                  <a:pt x="2742" y="1390"/>
                  <a:pt x="2742" y="1390"/>
                  <a:pt x="2742" y="1389"/>
                </a:cubicBezTo>
                <a:cubicBezTo>
                  <a:pt x="2742" y="1388"/>
                  <a:pt x="2745" y="1388"/>
                  <a:pt x="2746" y="1389"/>
                </a:cubicBezTo>
                <a:cubicBezTo>
                  <a:pt x="2746" y="1389"/>
                  <a:pt x="2746" y="1390"/>
                  <a:pt x="2747" y="1390"/>
                </a:cubicBezTo>
                <a:cubicBezTo>
                  <a:pt x="2748" y="1391"/>
                  <a:pt x="2748" y="1391"/>
                  <a:pt x="2749" y="1391"/>
                </a:cubicBezTo>
                <a:cubicBezTo>
                  <a:pt x="2749" y="1392"/>
                  <a:pt x="2750" y="1392"/>
                  <a:pt x="2751" y="1392"/>
                </a:cubicBezTo>
                <a:cubicBezTo>
                  <a:pt x="2752" y="1392"/>
                  <a:pt x="2752" y="1391"/>
                  <a:pt x="2753" y="1391"/>
                </a:cubicBezTo>
                <a:cubicBezTo>
                  <a:pt x="2754" y="1391"/>
                  <a:pt x="2754" y="1391"/>
                  <a:pt x="2755" y="1391"/>
                </a:cubicBezTo>
                <a:cubicBezTo>
                  <a:pt x="2757" y="1391"/>
                  <a:pt x="2757" y="1390"/>
                  <a:pt x="2758" y="1389"/>
                </a:cubicBezTo>
                <a:cubicBezTo>
                  <a:pt x="2760" y="1389"/>
                  <a:pt x="2761" y="1388"/>
                  <a:pt x="2762" y="1387"/>
                </a:cubicBezTo>
                <a:cubicBezTo>
                  <a:pt x="2763" y="1387"/>
                  <a:pt x="2764" y="1385"/>
                  <a:pt x="2765" y="1385"/>
                </a:cubicBezTo>
                <a:cubicBezTo>
                  <a:pt x="2767" y="1385"/>
                  <a:pt x="2768" y="1386"/>
                  <a:pt x="2769" y="1386"/>
                </a:cubicBezTo>
                <a:cubicBezTo>
                  <a:pt x="2771" y="1386"/>
                  <a:pt x="2772" y="1387"/>
                  <a:pt x="2773" y="1386"/>
                </a:cubicBezTo>
                <a:cubicBezTo>
                  <a:pt x="2774" y="1386"/>
                  <a:pt x="2774" y="1385"/>
                  <a:pt x="2774" y="1384"/>
                </a:cubicBezTo>
                <a:cubicBezTo>
                  <a:pt x="2774" y="1384"/>
                  <a:pt x="2775" y="1383"/>
                  <a:pt x="2775" y="1383"/>
                </a:cubicBezTo>
                <a:cubicBezTo>
                  <a:pt x="2776" y="1383"/>
                  <a:pt x="2776" y="1382"/>
                  <a:pt x="2777" y="1382"/>
                </a:cubicBezTo>
                <a:cubicBezTo>
                  <a:pt x="2777" y="1381"/>
                  <a:pt x="2778" y="1381"/>
                  <a:pt x="2779" y="1380"/>
                </a:cubicBezTo>
                <a:cubicBezTo>
                  <a:pt x="2780" y="1380"/>
                  <a:pt x="2782" y="1380"/>
                  <a:pt x="2783" y="1380"/>
                </a:cubicBezTo>
                <a:cubicBezTo>
                  <a:pt x="2785" y="1381"/>
                  <a:pt x="2786" y="1381"/>
                  <a:pt x="2788" y="1380"/>
                </a:cubicBezTo>
                <a:cubicBezTo>
                  <a:pt x="2791" y="1380"/>
                  <a:pt x="2794" y="1380"/>
                  <a:pt x="2797" y="1380"/>
                </a:cubicBezTo>
                <a:cubicBezTo>
                  <a:pt x="2798" y="1380"/>
                  <a:pt x="2800" y="1381"/>
                  <a:pt x="2801" y="1381"/>
                </a:cubicBezTo>
                <a:cubicBezTo>
                  <a:pt x="2802" y="1381"/>
                  <a:pt x="2803" y="1381"/>
                  <a:pt x="2803" y="1381"/>
                </a:cubicBezTo>
                <a:cubicBezTo>
                  <a:pt x="2804" y="1380"/>
                  <a:pt x="2805" y="1380"/>
                  <a:pt x="2805" y="1381"/>
                </a:cubicBezTo>
                <a:cubicBezTo>
                  <a:pt x="2805" y="1382"/>
                  <a:pt x="2804" y="1382"/>
                  <a:pt x="2804" y="1383"/>
                </a:cubicBezTo>
                <a:cubicBezTo>
                  <a:pt x="2804" y="1384"/>
                  <a:pt x="2803" y="1384"/>
                  <a:pt x="2803" y="1385"/>
                </a:cubicBezTo>
                <a:cubicBezTo>
                  <a:pt x="2802" y="1385"/>
                  <a:pt x="2801" y="1386"/>
                  <a:pt x="2800" y="1387"/>
                </a:cubicBezTo>
                <a:cubicBezTo>
                  <a:pt x="2799" y="1388"/>
                  <a:pt x="2798" y="1388"/>
                  <a:pt x="2798" y="1389"/>
                </a:cubicBezTo>
                <a:cubicBezTo>
                  <a:pt x="2798" y="1390"/>
                  <a:pt x="2798" y="1391"/>
                  <a:pt x="2798" y="1392"/>
                </a:cubicBezTo>
                <a:cubicBezTo>
                  <a:pt x="2798" y="1392"/>
                  <a:pt x="2798" y="1392"/>
                  <a:pt x="2798" y="1393"/>
                </a:cubicBezTo>
                <a:cubicBezTo>
                  <a:pt x="2798" y="1393"/>
                  <a:pt x="2798" y="1394"/>
                  <a:pt x="2798" y="1394"/>
                </a:cubicBezTo>
                <a:cubicBezTo>
                  <a:pt x="2798" y="1395"/>
                  <a:pt x="2796" y="1397"/>
                  <a:pt x="2798" y="1398"/>
                </a:cubicBezTo>
                <a:cubicBezTo>
                  <a:pt x="2798" y="1399"/>
                  <a:pt x="2799" y="1399"/>
                  <a:pt x="2799" y="1399"/>
                </a:cubicBezTo>
                <a:cubicBezTo>
                  <a:pt x="2800" y="1400"/>
                  <a:pt x="2800" y="1400"/>
                  <a:pt x="2801" y="1401"/>
                </a:cubicBezTo>
                <a:cubicBezTo>
                  <a:pt x="2801" y="1401"/>
                  <a:pt x="2804" y="1402"/>
                  <a:pt x="2802" y="1403"/>
                </a:cubicBezTo>
                <a:cubicBezTo>
                  <a:pt x="2802" y="1405"/>
                  <a:pt x="2805" y="1406"/>
                  <a:pt x="2806" y="1406"/>
                </a:cubicBezTo>
                <a:cubicBezTo>
                  <a:pt x="2807" y="1406"/>
                  <a:pt x="2808" y="1406"/>
                  <a:pt x="2808" y="1407"/>
                </a:cubicBezTo>
                <a:cubicBezTo>
                  <a:pt x="2809" y="1408"/>
                  <a:pt x="2809" y="1409"/>
                  <a:pt x="2811" y="1408"/>
                </a:cubicBezTo>
                <a:cubicBezTo>
                  <a:pt x="2812" y="1408"/>
                  <a:pt x="2812" y="1406"/>
                  <a:pt x="2813" y="1405"/>
                </a:cubicBezTo>
                <a:cubicBezTo>
                  <a:pt x="2815" y="1404"/>
                  <a:pt x="2817" y="1403"/>
                  <a:pt x="2818" y="1400"/>
                </a:cubicBezTo>
                <a:cubicBezTo>
                  <a:pt x="2818" y="1399"/>
                  <a:pt x="2819" y="1398"/>
                  <a:pt x="2820" y="1397"/>
                </a:cubicBezTo>
                <a:cubicBezTo>
                  <a:pt x="2821" y="1396"/>
                  <a:pt x="2822" y="1395"/>
                  <a:pt x="2823" y="1393"/>
                </a:cubicBezTo>
                <a:cubicBezTo>
                  <a:pt x="2824" y="1391"/>
                  <a:pt x="2827" y="1389"/>
                  <a:pt x="2830" y="1389"/>
                </a:cubicBezTo>
                <a:cubicBezTo>
                  <a:pt x="2831" y="1389"/>
                  <a:pt x="2831" y="1390"/>
                  <a:pt x="2832" y="1390"/>
                </a:cubicBezTo>
                <a:cubicBezTo>
                  <a:pt x="2833" y="1390"/>
                  <a:pt x="2833" y="1390"/>
                  <a:pt x="2833" y="1389"/>
                </a:cubicBezTo>
                <a:cubicBezTo>
                  <a:pt x="2832" y="1388"/>
                  <a:pt x="2831" y="1387"/>
                  <a:pt x="2830" y="1386"/>
                </a:cubicBezTo>
                <a:cubicBezTo>
                  <a:pt x="2829" y="1384"/>
                  <a:pt x="2829" y="1383"/>
                  <a:pt x="2828" y="1382"/>
                </a:cubicBezTo>
                <a:cubicBezTo>
                  <a:pt x="2826" y="1381"/>
                  <a:pt x="2826" y="1380"/>
                  <a:pt x="2827" y="1379"/>
                </a:cubicBezTo>
                <a:cubicBezTo>
                  <a:pt x="2827" y="1378"/>
                  <a:pt x="2828" y="1378"/>
                  <a:pt x="2828" y="1377"/>
                </a:cubicBezTo>
                <a:cubicBezTo>
                  <a:pt x="2829" y="1376"/>
                  <a:pt x="2828" y="1375"/>
                  <a:pt x="2829" y="1374"/>
                </a:cubicBezTo>
                <a:cubicBezTo>
                  <a:pt x="2829" y="1374"/>
                  <a:pt x="2832" y="1372"/>
                  <a:pt x="2832" y="1372"/>
                </a:cubicBezTo>
                <a:cubicBezTo>
                  <a:pt x="2833" y="1373"/>
                  <a:pt x="2832" y="1374"/>
                  <a:pt x="2832" y="1374"/>
                </a:cubicBezTo>
                <a:cubicBezTo>
                  <a:pt x="2831" y="1375"/>
                  <a:pt x="2831" y="1375"/>
                  <a:pt x="2831" y="1376"/>
                </a:cubicBezTo>
                <a:cubicBezTo>
                  <a:pt x="2832" y="1377"/>
                  <a:pt x="2832" y="1377"/>
                  <a:pt x="2832" y="1378"/>
                </a:cubicBezTo>
                <a:cubicBezTo>
                  <a:pt x="2832" y="1379"/>
                  <a:pt x="2832" y="1380"/>
                  <a:pt x="2833" y="1380"/>
                </a:cubicBezTo>
                <a:cubicBezTo>
                  <a:pt x="2833" y="1379"/>
                  <a:pt x="2833" y="1379"/>
                  <a:pt x="2833" y="1379"/>
                </a:cubicBezTo>
                <a:cubicBezTo>
                  <a:pt x="2833" y="1379"/>
                  <a:pt x="2833" y="1377"/>
                  <a:pt x="2833" y="1377"/>
                </a:cubicBezTo>
                <a:cubicBezTo>
                  <a:pt x="2834" y="1376"/>
                  <a:pt x="2834" y="1377"/>
                  <a:pt x="2835" y="1377"/>
                </a:cubicBezTo>
                <a:cubicBezTo>
                  <a:pt x="2835" y="1378"/>
                  <a:pt x="2835" y="1379"/>
                  <a:pt x="2836" y="1379"/>
                </a:cubicBezTo>
                <a:cubicBezTo>
                  <a:pt x="2836" y="1379"/>
                  <a:pt x="2837" y="1379"/>
                  <a:pt x="2837" y="1380"/>
                </a:cubicBezTo>
                <a:cubicBezTo>
                  <a:pt x="2838" y="1380"/>
                  <a:pt x="2838" y="1381"/>
                  <a:pt x="2837" y="1382"/>
                </a:cubicBezTo>
                <a:cubicBezTo>
                  <a:pt x="2837" y="1382"/>
                  <a:pt x="2835" y="1381"/>
                  <a:pt x="2835" y="1382"/>
                </a:cubicBezTo>
                <a:cubicBezTo>
                  <a:pt x="2834" y="1383"/>
                  <a:pt x="2838" y="1383"/>
                  <a:pt x="2839" y="1383"/>
                </a:cubicBezTo>
                <a:cubicBezTo>
                  <a:pt x="2839" y="1383"/>
                  <a:pt x="2840" y="1382"/>
                  <a:pt x="2840" y="1382"/>
                </a:cubicBezTo>
                <a:cubicBezTo>
                  <a:pt x="2841" y="1382"/>
                  <a:pt x="2842" y="1382"/>
                  <a:pt x="2843" y="1382"/>
                </a:cubicBezTo>
                <a:cubicBezTo>
                  <a:pt x="2844" y="1381"/>
                  <a:pt x="2844" y="1382"/>
                  <a:pt x="2845" y="1382"/>
                </a:cubicBezTo>
                <a:cubicBezTo>
                  <a:pt x="2846" y="1381"/>
                  <a:pt x="2846" y="1381"/>
                  <a:pt x="2847" y="1381"/>
                </a:cubicBezTo>
                <a:cubicBezTo>
                  <a:pt x="2848" y="1381"/>
                  <a:pt x="2850" y="1381"/>
                  <a:pt x="2852" y="1380"/>
                </a:cubicBezTo>
                <a:cubicBezTo>
                  <a:pt x="2854" y="1380"/>
                  <a:pt x="2856" y="1381"/>
                  <a:pt x="2858" y="1380"/>
                </a:cubicBezTo>
                <a:cubicBezTo>
                  <a:pt x="2859" y="1379"/>
                  <a:pt x="2859" y="1379"/>
                  <a:pt x="2861" y="1379"/>
                </a:cubicBezTo>
                <a:cubicBezTo>
                  <a:pt x="2862" y="1379"/>
                  <a:pt x="2862" y="1377"/>
                  <a:pt x="2863" y="1376"/>
                </a:cubicBezTo>
                <a:cubicBezTo>
                  <a:pt x="2863" y="1375"/>
                  <a:pt x="2865" y="1375"/>
                  <a:pt x="2865" y="1373"/>
                </a:cubicBezTo>
                <a:cubicBezTo>
                  <a:pt x="2866" y="1371"/>
                  <a:pt x="2867" y="1371"/>
                  <a:pt x="2868" y="1371"/>
                </a:cubicBezTo>
                <a:cubicBezTo>
                  <a:pt x="2869" y="1371"/>
                  <a:pt x="2870" y="1371"/>
                  <a:pt x="2871" y="1371"/>
                </a:cubicBezTo>
                <a:cubicBezTo>
                  <a:pt x="2871" y="1371"/>
                  <a:pt x="2871" y="1372"/>
                  <a:pt x="2871" y="1372"/>
                </a:cubicBezTo>
                <a:cubicBezTo>
                  <a:pt x="2871" y="1372"/>
                  <a:pt x="2871" y="1372"/>
                  <a:pt x="2872" y="1373"/>
                </a:cubicBezTo>
                <a:cubicBezTo>
                  <a:pt x="2872" y="1373"/>
                  <a:pt x="2873" y="1373"/>
                  <a:pt x="2872" y="1374"/>
                </a:cubicBezTo>
                <a:cubicBezTo>
                  <a:pt x="2872" y="1374"/>
                  <a:pt x="2871" y="1374"/>
                  <a:pt x="2871" y="1375"/>
                </a:cubicBezTo>
                <a:cubicBezTo>
                  <a:pt x="2870" y="1376"/>
                  <a:pt x="2870" y="1376"/>
                  <a:pt x="2870" y="1377"/>
                </a:cubicBezTo>
                <a:cubicBezTo>
                  <a:pt x="2870" y="1378"/>
                  <a:pt x="2870" y="1379"/>
                  <a:pt x="2870" y="1379"/>
                </a:cubicBezTo>
                <a:cubicBezTo>
                  <a:pt x="2870" y="1380"/>
                  <a:pt x="2869" y="1380"/>
                  <a:pt x="2869" y="1381"/>
                </a:cubicBezTo>
                <a:cubicBezTo>
                  <a:pt x="2869" y="1382"/>
                  <a:pt x="2870" y="1382"/>
                  <a:pt x="2871" y="1382"/>
                </a:cubicBezTo>
                <a:cubicBezTo>
                  <a:pt x="2871" y="1383"/>
                  <a:pt x="2871" y="1384"/>
                  <a:pt x="2871" y="1384"/>
                </a:cubicBezTo>
                <a:cubicBezTo>
                  <a:pt x="2872" y="1385"/>
                  <a:pt x="2874" y="1383"/>
                  <a:pt x="2874" y="1382"/>
                </a:cubicBezTo>
                <a:cubicBezTo>
                  <a:pt x="2875" y="1381"/>
                  <a:pt x="2875" y="1380"/>
                  <a:pt x="2876" y="1379"/>
                </a:cubicBezTo>
                <a:cubicBezTo>
                  <a:pt x="2876" y="1379"/>
                  <a:pt x="2877" y="1378"/>
                  <a:pt x="2877" y="1377"/>
                </a:cubicBezTo>
                <a:cubicBezTo>
                  <a:pt x="2877" y="1377"/>
                  <a:pt x="2877" y="1376"/>
                  <a:pt x="2877" y="1375"/>
                </a:cubicBezTo>
                <a:cubicBezTo>
                  <a:pt x="2877" y="1375"/>
                  <a:pt x="2876" y="1374"/>
                  <a:pt x="2876" y="1373"/>
                </a:cubicBezTo>
                <a:cubicBezTo>
                  <a:pt x="2876" y="1372"/>
                  <a:pt x="2877" y="1372"/>
                  <a:pt x="2877" y="1372"/>
                </a:cubicBezTo>
                <a:cubicBezTo>
                  <a:pt x="2878" y="1371"/>
                  <a:pt x="2877" y="1369"/>
                  <a:pt x="2879" y="1368"/>
                </a:cubicBezTo>
                <a:cubicBezTo>
                  <a:pt x="2880" y="1367"/>
                  <a:pt x="2881" y="1367"/>
                  <a:pt x="2883" y="1367"/>
                </a:cubicBezTo>
                <a:cubicBezTo>
                  <a:pt x="2884" y="1367"/>
                  <a:pt x="2885" y="1367"/>
                  <a:pt x="2886" y="1368"/>
                </a:cubicBezTo>
                <a:cubicBezTo>
                  <a:pt x="2886" y="1369"/>
                  <a:pt x="2887" y="1371"/>
                  <a:pt x="2887" y="1370"/>
                </a:cubicBezTo>
                <a:cubicBezTo>
                  <a:pt x="2887" y="1370"/>
                  <a:pt x="2887" y="1369"/>
                  <a:pt x="2887" y="1369"/>
                </a:cubicBezTo>
                <a:cubicBezTo>
                  <a:pt x="2887" y="1369"/>
                  <a:pt x="2888" y="1368"/>
                  <a:pt x="2888" y="1368"/>
                </a:cubicBezTo>
                <a:cubicBezTo>
                  <a:pt x="2888" y="1367"/>
                  <a:pt x="2888" y="1367"/>
                  <a:pt x="2887" y="1366"/>
                </a:cubicBezTo>
                <a:cubicBezTo>
                  <a:pt x="2887" y="1366"/>
                  <a:pt x="2886" y="1365"/>
                  <a:pt x="2887" y="1364"/>
                </a:cubicBezTo>
                <a:cubicBezTo>
                  <a:pt x="2887" y="1364"/>
                  <a:pt x="2888" y="1363"/>
                  <a:pt x="2889" y="1363"/>
                </a:cubicBezTo>
                <a:cubicBezTo>
                  <a:pt x="2889" y="1363"/>
                  <a:pt x="2890" y="1363"/>
                  <a:pt x="2890" y="1362"/>
                </a:cubicBezTo>
                <a:cubicBezTo>
                  <a:pt x="2891" y="1361"/>
                  <a:pt x="2890" y="1361"/>
                  <a:pt x="2891" y="1360"/>
                </a:cubicBezTo>
                <a:cubicBezTo>
                  <a:pt x="2891" y="1360"/>
                  <a:pt x="2892" y="1360"/>
                  <a:pt x="2893" y="1360"/>
                </a:cubicBezTo>
                <a:cubicBezTo>
                  <a:pt x="2894" y="1361"/>
                  <a:pt x="2894" y="1361"/>
                  <a:pt x="2895" y="1361"/>
                </a:cubicBezTo>
                <a:cubicBezTo>
                  <a:pt x="2896" y="1361"/>
                  <a:pt x="2896" y="1362"/>
                  <a:pt x="2894" y="1363"/>
                </a:cubicBezTo>
                <a:cubicBezTo>
                  <a:pt x="2894" y="1363"/>
                  <a:pt x="2893" y="1363"/>
                  <a:pt x="2893" y="1363"/>
                </a:cubicBezTo>
                <a:cubicBezTo>
                  <a:pt x="2892" y="1364"/>
                  <a:pt x="2893" y="1365"/>
                  <a:pt x="2892" y="1365"/>
                </a:cubicBezTo>
                <a:cubicBezTo>
                  <a:pt x="2891" y="1366"/>
                  <a:pt x="2891" y="1365"/>
                  <a:pt x="2890" y="1366"/>
                </a:cubicBezTo>
                <a:cubicBezTo>
                  <a:pt x="2890" y="1366"/>
                  <a:pt x="2891" y="1367"/>
                  <a:pt x="2891" y="1367"/>
                </a:cubicBezTo>
                <a:cubicBezTo>
                  <a:pt x="2892" y="1368"/>
                  <a:pt x="2891" y="1368"/>
                  <a:pt x="2891" y="1369"/>
                </a:cubicBezTo>
                <a:cubicBezTo>
                  <a:pt x="2891" y="1370"/>
                  <a:pt x="2891" y="1370"/>
                  <a:pt x="2891" y="1371"/>
                </a:cubicBezTo>
                <a:cubicBezTo>
                  <a:pt x="2891" y="1371"/>
                  <a:pt x="2891" y="1372"/>
                  <a:pt x="2891" y="1373"/>
                </a:cubicBezTo>
                <a:cubicBezTo>
                  <a:pt x="2891" y="1374"/>
                  <a:pt x="2891" y="1374"/>
                  <a:pt x="2892" y="1374"/>
                </a:cubicBezTo>
                <a:cubicBezTo>
                  <a:pt x="2892" y="1375"/>
                  <a:pt x="2892" y="1376"/>
                  <a:pt x="2893" y="1376"/>
                </a:cubicBezTo>
                <a:cubicBezTo>
                  <a:pt x="2893" y="1376"/>
                  <a:pt x="2894" y="1375"/>
                  <a:pt x="2895" y="1375"/>
                </a:cubicBezTo>
                <a:cubicBezTo>
                  <a:pt x="2896" y="1374"/>
                  <a:pt x="2896" y="1373"/>
                  <a:pt x="2898" y="1372"/>
                </a:cubicBezTo>
                <a:cubicBezTo>
                  <a:pt x="2899" y="1372"/>
                  <a:pt x="2900" y="1371"/>
                  <a:pt x="2900" y="1370"/>
                </a:cubicBezTo>
                <a:cubicBezTo>
                  <a:pt x="2901" y="1369"/>
                  <a:pt x="2901" y="1369"/>
                  <a:pt x="2901" y="1368"/>
                </a:cubicBezTo>
                <a:cubicBezTo>
                  <a:pt x="2902" y="1367"/>
                  <a:pt x="2902" y="1365"/>
                  <a:pt x="2903" y="1363"/>
                </a:cubicBezTo>
                <a:cubicBezTo>
                  <a:pt x="2903" y="1363"/>
                  <a:pt x="2904" y="1362"/>
                  <a:pt x="2904" y="1362"/>
                </a:cubicBezTo>
                <a:cubicBezTo>
                  <a:pt x="2904" y="1360"/>
                  <a:pt x="2905" y="1360"/>
                  <a:pt x="2907" y="1360"/>
                </a:cubicBezTo>
                <a:cubicBezTo>
                  <a:pt x="2908" y="1360"/>
                  <a:pt x="2908" y="1359"/>
                  <a:pt x="2910" y="1358"/>
                </a:cubicBezTo>
                <a:cubicBezTo>
                  <a:pt x="2910" y="1358"/>
                  <a:pt x="2911" y="1358"/>
                  <a:pt x="2912" y="1358"/>
                </a:cubicBezTo>
                <a:cubicBezTo>
                  <a:pt x="2912" y="1357"/>
                  <a:pt x="2911" y="1356"/>
                  <a:pt x="2911" y="1356"/>
                </a:cubicBezTo>
                <a:cubicBezTo>
                  <a:pt x="2910" y="1356"/>
                  <a:pt x="2909" y="1355"/>
                  <a:pt x="2908" y="1354"/>
                </a:cubicBezTo>
                <a:cubicBezTo>
                  <a:pt x="2908" y="1353"/>
                  <a:pt x="2908" y="1352"/>
                  <a:pt x="2907" y="1352"/>
                </a:cubicBezTo>
                <a:cubicBezTo>
                  <a:pt x="2907" y="1351"/>
                  <a:pt x="2906" y="1351"/>
                  <a:pt x="2906" y="1351"/>
                </a:cubicBezTo>
                <a:cubicBezTo>
                  <a:pt x="2905" y="1350"/>
                  <a:pt x="2905" y="1348"/>
                  <a:pt x="2905" y="1347"/>
                </a:cubicBezTo>
                <a:cubicBezTo>
                  <a:pt x="2906" y="1345"/>
                  <a:pt x="2906" y="1344"/>
                  <a:pt x="2907" y="1343"/>
                </a:cubicBezTo>
                <a:cubicBezTo>
                  <a:pt x="2908" y="1342"/>
                  <a:pt x="2907" y="1340"/>
                  <a:pt x="2908" y="1339"/>
                </a:cubicBezTo>
                <a:cubicBezTo>
                  <a:pt x="2908" y="1338"/>
                  <a:pt x="2909" y="1337"/>
                  <a:pt x="2909" y="1335"/>
                </a:cubicBezTo>
                <a:cubicBezTo>
                  <a:pt x="2909" y="1334"/>
                  <a:pt x="2909" y="1332"/>
                  <a:pt x="2910" y="1331"/>
                </a:cubicBezTo>
                <a:cubicBezTo>
                  <a:pt x="2911" y="1331"/>
                  <a:pt x="2911" y="1331"/>
                  <a:pt x="2912" y="1330"/>
                </a:cubicBezTo>
                <a:cubicBezTo>
                  <a:pt x="2913" y="1330"/>
                  <a:pt x="2913" y="1329"/>
                  <a:pt x="2914" y="1328"/>
                </a:cubicBezTo>
                <a:cubicBezTo>
                  <a:pt x="2914" y="1326"/>
                  <a:pt x="2914" y="1324"/>
                  <a:pt x="2914" y="1323"/>
                </a:cubicBezTo>
                <a:cubicBezTo>
                  <a:pt x="2914" y="1322"/>
                  <a:pt x="2913" y="1321"/>
                  <a:pt x="2913" y="1319"/>
                </a:cubicBezTo>
                <a:cubicBezTo>
                  <a:pt x="2912" y="1316"/>
                  <a:pt x="2913" y="1314"/>
                  <a:pt x="2912" y="1311"/>
                </a:cubicBezTo>
                <a:cubicBezTo>
                  <a:pt x="2912" y="1309"/>
                  <a:pt x="2912" y="1308"/>
                  <a:pt x="2912" y="1307"/>
                </a:cubicBezTo>
                <a:cubicBezTo>
                  <a:pt x="2912" y="1305"/>
                  <a:pt x="2912" y="1304"/>
                  <a:pt x="2913" y="1302"/>
                </a:cubicBezTo>
                <a:cubicBezTo>
                  <a:pt x="2913" y="1302"/>
                  <a:pt x="2913" y="1301"/>
                  <a:pt x="2914" y="1301"/>
                </a:cubicBezTo>
                <a:cubicBezTo>
                  <a:pt x="2914" y="1300"/>
                  <a:pt x="2914" y="1300"/>
                  <a:pt x="2915" y="1299"/>
                </a:cubicBezTo>
                <a:cubicBezTo>
                  <a:pt x="2915" y="1298"/>
                  <a:pt x="2916" y="1299"/>
                  <a:pt x="2918" y="1298"/>
                </a:cubicBezTo>
                <a:cubicBezTo>
                  <a:pt x="2919" y="1298"/>
                  <a:pt x="2919" y="1296"/>
                  <a:pt x="2920" y="1297"/>
                </a:cubicBezTo>
                <a:cubicBezTo>
                  <a:pt x="2921" y="1297"/>
                  <a:pt x="2922" y="1297"/>
                  <a:pt x="2922" y="1298"/>
                </a:cubicBezTo>
                <a:cubicBezTo>
                  <a:pt x="2923" y="1299"/>
                  <a:pt x="2924" y="1300"/>
                  <a:pt x="2924" y="1299"/>
                </a:cubicBezTo>
                <a:cubicBezTo>
                  <a:pt x="2924" y="1298"/>
                  <a:pt x="2923" y="1297"/>
                  <a:pt x="2923" y="1296"/>
                </a:cubicBezTo>
                <a:cubicBezTo>
                  <a:pt x="2923" y="1294"/>
                  <a:pt x="2924" y="1293"/>
                  <a:pt x="2924" y="1291"/>
                </a:cubicBezTo>
                <a:cubicBezTo>
                  <a:pt x="2923" y="1289"/>
                  <a:pt x="2924" y="1288"/>
                  <a:pt x="2924" y="1286"/>
                </a:cubicBezTo>
                <a:cubicBezTo>
                  <a:pt x="2925" y="1285"/>
                  <a:pt x="2927" y="1284"/>
                  <a:pt x="2928" y="1283"/>
                </a:cubicBezTo>
                <a:cubicBezTo>
                  <a:pt x="2929" y="1282"/>
                  <a:pt x="2930" y="1281"/>
                  <a:pt x="2931" y="1280"/>
                </a:cubicBezTo>
                <a:cubicBezTo>
                  <a:pt x="2933" y="1279"/>
                  <a:pt x="2933" y="1277"/>
                  <a:pt x="2933" y="1276"/>
                </a:cubicBezTo>
                <a:cubicBezTo>
                  <a:pt x="2934" y="1274"/>
                  <a:pt x="2934" y="1273"/>
                  <a:pt x="2934" y="1272"/>
                </a:cubicBezTo>
                <a:cubicBezTo>
                  <a:pt x="2935" y="1270"/>
                  <a:pt x="2934" y="1269"/>
                  <a:pt x="2934" y="1267"/>
                </a:cubicBezTo>
                <a:cubicBezTo>
                  <a:pt x="2933" y="1265"/>
                  <a:pt x="2933" y="1263"/>
                  <a:pt x="2932" y="1261"/>
                </a:cubicBezTo>
                <a:close/>
                <a:moveTo>
                  <a:pt x="2665" y="2043"/>
                </a:moveTo>
                <a:cubicBezTo>
                  <a:pt x="2664" y="2044"/>
                  <a:pt x="2664" y="2045"/>
                  <a:pt x="2663" y="2046"/>
                </a:cubicBezTo>
                <a:cubicBezTo>
                  <a:pt x="2662" y="2047"/>
                  <a:pt x="2661" y="2048"/>
                  <a:pt x="2662" y="2049"/>
                </a:cubicBezTo>
                <a:cubicBezTo>
                  <a:pt x="2663" y="2050"/>
                  <a:pt x="2663" y="2050"/>
                  <a:pt x="2663" y="2051"/>
                </a:cubicBezTo>
                <a:cubicBezTo>
                  <a:pt x="2664" y="2051"/>
                  <a:pt x="2663" y="2052"/>
                  <a:pt x="2663" y="2053"/>
                </a:cubicBezTo>
                <a:cubicBezTo>
                  <a:pt x="2664" y="2055"/>
                  <a:pt x="2666" y="2052"/>
                  <a:pt x="2666" y="2052"/>
                </a:cubicBezTo>
                <a:cubicBezTo>
                  <a:pt x="2667" y="2051"/>
                  <a:pt x="2669" y="2051"/>
                  <a:pt x="2669" y="2050"/>
                </a:cubicBezTo>
                <a:cubicBezTo>
                  <a:pt x="2670" y="2048"/>
                  <a:pt x="2670" y="2047"/>
                  <a:pt x="2670" y="2045"/>
                </a:cubicBezTo>
                <a:cubicBezTo>
                  <a:pt x="2670" y="2044"/>
                  <a:pt x="2670" y="2042"/>
                  <a:pt x="2669" y="2041"/>
                </a:cubicBezTo>
                <a:cubicBezTo>
                  <a:pt x="2669" y="2039"/>
                  <a:pt x="2667" y="2041"/>
                  <a:pt x="2666" y="2042"/>
                </a:cubicBezTo>
                <a:cubicBezTo>
                  <a:pt x="2666" y="2042"/>
                  <a:pt x="2665" y="2043"/>
                  <a:pt x="2665" y="2043"/>
                </a:cubicBezTo>
                <a:close/>
                <a:moveTo>
                  <a:pt x="2660" y="2124"/>
                </a:moveTo>
                <a:cubicBezTo>
                  <a:pt x="2660" y="2124"/>
                  <a:pt x="2659" y="2124"/>
                  <a:pt x="2658" y="2124"/>
                </a:cubicBezTo>
                <a:cubicBezTo>
                  <a:pt x="2658" y="2123"/>
                  <a:pt x="2657" y="2123"/>
                  <a:pt x="2656" y="2122"/>
                </a:cubicBezTo>
                <a:cubicBezTo>
                  <a:pt x="2655" y="2121"/>
                  <a:pt x="2655" y="2120"/>
                  <a:pt x="2653" y="2120"/>
                </a:cubicBezTo>
                <a:cubicBezTo>
                  <a:pt x="2652" y="2119"/>
                  <a:pt x="2650" y="2120"/>
                  <a:pt x="2649" y="2120"/>
                </a:cubicBezTo>
                <a:cubicBezTo>
                  <a:pt x="2648" y="2120"/>
                  <a:pt x="2647" y="2120"/>
                  <a:pt x="2647" y="2121"/>
                </a:cubicBezTo>
                <a:cubicBezTo>
                  <a:pt x="2646" y="2122"/>
                  <a:pt x="2646" y="2123"/>
                  <a:pt x="2646" y="2124"/>
                </a:cubicBezTo>
                <a:cubicBezTo>
                  <a:pt x="2646" y="2125"/>
                  <a:pt x="2645" y="2126"/>
                  <a:pt x="2646" y="2126"/>
                </a:cubicBezTo>
                <a:cubicBezTo>
                  <a:pt x="2647" y="2127"/>
                  <a:pt x="2648" y="2127"/>
                  <a:pt x="2648" y="2126"/>
                </a:cubicBezTo>
                <a:cubicBezTo>
                  <a:pt x="2650" y="2126"/>
                  <a:pt x="2651" y="2126"/>
                  <a:pt x="2653" y="2126"/>
                </a:cubicBezTo>
                <a:cubicBezTo>
                  <a:pt x="2653" y="2126"/>
                  <a:pt x="2654" y="2126"/>
                  <a:pt x="2655" y="2126"/>
                </a:cubicBezTo>
                <a:cubicBezTo>
                  <a:pt x="2655" y="2126"/>
                  <a:pt x="2656" y="2125"/>
                  <a:pt x="2657" y="2125"/>
                </a:cubicBezTo>
                <a:cubicBezTo>
                  <a:pt x="2658" y="2125"/>
                  <a:pt x="2661" y="2126"/>
                  <a:pt x="2660" y="2124"/>
                </a:cubicBezTo>
                <a:close/>
                <a:moveTo>
                  <a:pt x="2684" y="1387"/>
                </a:moveTo>
                <a:cubicBezTo>
                  <a:pt x="2685" y="1387"/>
                  <a:pt x="2684" y="1386"/>
                  <a:pt x="2685" y="1386"/>
                </a:cubicBezTo>
                <a:cubicBezTo>
                  <a:pt x="2685" y="1385"/>
                  <a:pt x="2685" y="1384"/>
                  <a:pt x="2686" y="1383"/>
                </a:cubicBezTo>
                <a:cubicBezTo>
                  <a:pt x="2686" y="1382"/>
                  <a:pt x="2687" y="1381"/>
                  <a:pt x="2686" y="1381"/>
                </a:cubicBezTo>
                <a:cubicBezTo>
                  <a:pt x="2685" y="1379"/>
                  <a:pt x="2684" y="1383"/>
                  <a:pt x="2683" y="1384"/>
                </a:cubicBezTo>
                <a:cubicBezTo>
                  <a:pt x="2683" y="1385"/>
                  <a:pt x="2683" y="1385"/>
                  <a:pt x="2682" y="1386"/>
                </a:cubicBezTo>
                <a:cubicBezTo>
                  <a:pt x="2682" y="1386"/>
                  <a:pt x="2681" y="1387"/>
                  <a:pt x="2682" y="1388"/>
                </a:cubicBezTo>
                <a:cubicBezTo>
                  <a:pt x="2682" y="1388"/>
                  <a:pt x="2683" y="1387"/>
                  <a:pt x="2684" y="1387"/>
                </a:cubicBezTo>
                <a:close/>
                <a:moveTo>
                  <a:pt x="2681" y="1393"/>
                </a:moveTo>
                <a:cubicBezTo>
                  <a:pt x="2682" y="1393"/>
                  <a:pt x="2682" y="1392"/>
                  <a:pt x="2683" y="1391"/>
                </a:cubicBezTo>
                <a:cubicBezTo>
                  <a:pt x="2683" y="1391"/>
                  <a:pt x="2683" y="1392"/>
                  <a:pt x="2684" y="1391"/>
                </a:cubicBezTo>
                <a:cubicBezTo>
                  <a:pt x="2684" y="1391"/>
                  <a:pt x="2683" y="1390"/>
                  <a:pt x="2683" y="1390"/>
                </a:cubicBezTo>
                <a:cubicBezTo>
                  <a:pt x="2682" y="1389"/>
                  <a:pt x="2682" y="1389"/>
                  <a:pt x="2682" y="1388"/>
                </a:cubicBezTo>
                <a:cubicBezTo>
                  <a:pt x="2682" y="1388"/>
                  <a:pt x="2681" y="1389"/>
                  <a:pt x="2681" y="1389"/>
                </a:cubicBezTo>
                <a:cubicBezTo>
                  <a:pt x="2681" y="1389"/>
                  <a:pt x="2681" y="1390"/>
                  <a:pt x="2681" y="1390"/>
                </a:cubicBezTo>
                <a:cubicBezTo>
                  <a:pt x="2681" y="1391"/>
                  <a:pt x="2680" y="1393"/>
                  <a:pt x="2681" y="1393"/>
                </a:cubicBezTo>
                <a:close/>
                <a:moveTo>
                  <a:pt x="2680" y="1417"/>
                </a:moveTo>
                <a:cubicBezTo>
                  <a:pt x="2680" y="1416"/>
                  <a:pt x="2679" y="1416"/>
                  <a:pt x="2679" y="1416"/>
                </a:cubicBezTo>
                <a:cubicBezTo>
                  <a:pt x="2678" y="1417"/>
                  <a:pt x="2677" y="1419"/>
                  <a:pt x="2678" y="1420"/>
                </a:cubicBezTo>
                <a:cubicBezTo>
                  <a:pt x="2678" y="1420"/>
                  <a:pt x="2678" y="1420"/>
                  <a:pt x="2678" y="1420"/>
                </a:cubicBezTo>
                <a:cubicBezTo>
                  <a:pt x="2678" y="1420"/>
                  <a:pt x="2678" y="1421"/>
                  <a:pt x="2678" y="1421"/>
                </a:cubicBezTo>
                <a:cubicBezTo>
                  <a:pt x="2678" y="1422"/>
                  <a:pt x="2679" y="1423"/>
                  <a:pt x="2679" y="1422"/>
                </a:cubicBezTo>
                <a:cubicBezTo>
                  <a:pt x="2680" y="1422"/>
                  <a:pt x="2680" y="1421"/>
                  <a:pt x="2679" y="1420"/>
                </a:cubicBezTo>
                <a:cubicBezTo>
                  <a:pt x="2679" y="1420"/>
                  <a:pt x="2679" y="1419"/>
                  <a:pt x="2679" y="1419"/>
                </a:cubicBezTo>
                <a:cubicBezTo>
                  <a:pt x="2679" y="1418"/>
                  <a:pt x="2680" y="1418"/>
                  <a:pt x="2680" y="1417"/>
                </a:cubicBezTo>
                <a:close/>
                <a:moveTo>
                  <a:pt x="2704" y="2151"/>
                </a:moveTo>
                <a:cubicBezTo>
                  <a:pt x="2703" y="2151"/>
                  <a:pt x="2702" y="2151"/>
                  <a:pt x="2701" y="2151"/>
                </a:cubicBezTo>
                <a:cubicBezTo>
                  <a:pt x="2700" y="2151"/>
                  <a:pt x="2699" y="2151"/>
                  <a:pt x="2697" y="2151"/>
                </a:cubicBezTo>
                <a:cubicBezTo>
                  <a:pt x="2696" y="2151"/>
                  <a:pt x="2695" y="2150"/>
                  <a:pt x="2693" y="2150"/>
                </a:cubicBezTo>
                <a:cubicBezTo>
                  <a:pt x="2692" y="2149"/>
                  <a:pt x="2691" y="2148"/>
                  <a:pt x="2690" y="2148"/>
                </a:cubicBezTo>
                <a:cubicBezTo>
                  <a:pt x="2689" y="2147"/>
                  <a:pt x="2687" y="2147"/>
                  <a:pt x="2685" y="2147"/>
                </a:cubicBezTo>
                <a:cubicBezTo>
                  <a:pt x="2685" y="2148"/>
                  <a:pt x="2684" y="2149"/>
                  <a:pt x="2684" y="2149"/>
                </a:cubicBezTo>
                <a:cubicBezTo>
                  <a:pt x="2683" y="2150"/>
                  <a:pt x="2682" y="2150"/>
                  <a:pt x="2681" y="2150"/>
                </a:cubicBezTo>
                <a:cubicBezTo>
                  <a:pt x="2681" y="2150"/>
                  <a:pt x="2679" y="2150"/>
                  <a:pt x="2679" y="2150"/>
                </a:cubicBezTo>
                <a:cubicBezTo>
                  <a:pt x="2678" y="2149"/>
                  <a:pt x="2679" y="2148"/>
                  <a:pt x="2679" y="2148"/>
                </a:cubicBezTo>
                <a:cubicBezTo>
                  <a:pt x="2678" y="2146"/>
                  <a:pt x="2676" y="2148"/>
                  <a:pt x="2675" y="2148"/>
                </a:cubicBezTo>
                <a:cubicBezTo>
                  <a:pt x="2672" y="2150"/>
                  <a:pt x="2669" y="2148"/>
                  <a:pt x="2667" y="2148"/>
                </a:cubicBezTo>
                <a:cubicBezTo>
                  <a:pt x="2666" y="2149"/>
                  <a:pt x="2665" y="2149"/>
                  <a:pt x="2664" y="2149"/>
                </a:cubicBezTo>
                <a:cubicBezTo>
                  <a:pt x="2664" y="2149"/>
                  <a:pt x="2663" y="2148"/>
                  <a:pt x="2662" y="2148"/>
                </a:cubicBezTo>
                <a:cubicBezTo>
                  <a:pt x="2661" y="2148"/>
                  <a:pt x="2660" y="2148"/>
                  <a:pt x="2660" y="2149"/>
                </a:cubicBezTo>
                <a:cubicBezTo>
                  <a:pt x="2659" y="2150"/>
                  <a:pt x="2659" y="2151"/>
                  <a:pt x="2659" y="2151"/>
                </a:cubicBezTo>
                <a:cubicBezTo>
                  <a:pt x="2658" y="2152"/>
                  <a:pt x="2658" y="2152"/>
                  <a:pt x="2657" y="2153"/>
                </a:cubicBezTo>
                <a:cubicBezTo>
                  <a:pt x="2707" y="2153"/>
                  <a:pt x="2707" y="2153"/>
                  <a:pt x="2707" y="2153"/>
                </a:cubicBezTo>
                <a:cubicBezTo>
                  <a:pt x="2706" y="2152"/>
                  <a:pt x="2706" y="2152"/>
                  <a:pt x="2706" y="2152"/>
                </a:cubicBezTo>
                <a:cubicBezTo>
                  <a:pt x="2705" y="2151"/>
                  <a:pt x="2704" y="2151"/>
                  <a:pt x="2704" y="2151"/>
                </a:cubicBezTo>
                <a:close/>
                <a:moveTo>
                  <a:pt x="2650" y="2057"/>
                </a:moveTo>
                <a:cubicBezTo>
                  <a:pt x="2649" y="2059"/>
                  <a:pt x="2648" y="2061"/>
                  <a:pt x="2647" y="2062"/>
                </a:cubicBezTo>
                <a:cubicBezTo>
                  <a:pt x="2647" y="2063"/>
                  <a:pt x="2647" y="2064"/>
                  <a:pt x="2647" y="2064"/>
                </a:cubicBezTo>
                <a:cubicBezTo>
                  <a:pt x="2647" y="2065"/>
                  <a:pt x="2647" y="2067"/>
                  <a:pt x="2647" y="2067"/>
                </a:cubicBezTo>
                <a:cubicBezTo>
                  <a:pt x="2646" y="2069"/>
                  <a:pt x="2645" y="2070"/>
                  <a:pt x="2646" y="2071"/>
                </a:cubicBezTo>
                <a:cubicBezTo>
                  <a:pt x="2646" y="2072"/>
                  <a:pt x="2647" y="2073"/>
                  <a:pt x="2648" y="2074"/>
                </a:cubicBezTo>
                <a:cubicBezTo>
                  <a:pt x="2650" y="2075"/>
                  <a:pt x="2649" y="2076"/>
                  <a:pt x="2649" y="2078"/>
                </a:cubicBezTo>
                <a:cubicBezTo>
                  <a:pt x="2648" y="2079"/>
                  <a:pt x="2649" y="2081"/>
                  <a:pt x="2649" y="2082"/>
                </a:cubicBezTo>
                <a:cubicBezTo>
                  <a:pt x="2649" y="2084"/>
                  <a:pt x="2651" y="2084"/>
                  <a:pt x="2651" y="2086"/>
                </a:cubicBezTo>
                <a:cubicBezTo>
                  <a:pt x="2652" y="2087"/>
                  <a:pt x="2651" y="2088"/>
                  <a:pt x="2651" y="2090"/>
                </a:cubicBezTo>
                <a:cubicBezTo>
                  <a:pt x="2651" y="2090"/>
                  <a:pt x="2651" y="2091"/>
                  <a:pt x="2651" y="2092"/>
                </a:cubicBezTo>
                <a:cubicBezTo>
                  <a:pt x="2651" y="2093"/>
                  <a:pt x="2651" y="2093"/>
                  <a:pt x="2651" y="2094"/>
                </a:cubicBezTo>
                <a:cubicBezTo>
                  <a:pt x="2651" y="2095"/>
                  <a:pt x="2650" y="2097"/>
                  <a:pt x="2651" y="2098"/>
                </a:cubicBezTo>
                <a:cubicBezTo>
                  <a:pt x="2651" y="2100"/>
                  <a:pt x="2653" y="2100"/>
                  <a:pt x="2654" y="2101"/>
                </a:cubicBezTo>
                <a:cubicBezTo>
                  <a:pt x="2656" y="2102"/>
                  <a:pt x="2656" y="2103"/>
                  <a:pt x="2657" y="2104"/>
                </a:cubicBezTo>
                <a:cubicBezTo>
                  <a:pt x="2657" y="2106"/>
                  <a:pt x="2659" y="2106"/>
                  <a:pt x="2660" y="2107"/>
                </a:cubicBezTo>
                <a:cubicBezTo>
                  <a:pt x="2661" y="2107"/>
                  <a:pt x="2661" y="2108"/>
                  <a:pt x="2661" y="2108"/>
                </a:cubicBezTo>
                <a:cubicBezTo>
                  <a:pt x="2662" y="2108"/>
                  <a:pt x="2663" y="2108"/>
                  <a:pt x="2663" y="2108"/>
                </a:cubicBezTo>
                <a:cubicBezTo>
                  <a:pt x="2664" y="2109"/>
                  <a:pt x="2664" y="2109"/>
                  <a:pt x="2664" y="2110"/>
                </a:cubicBezTo>
                <a:cubicBezTo>
                  <a:pt x="2665" y="2110"/>
                  <a:pt x="2666" y="2111"/>
                  <a:pt x="2666" y="2110"/>
                </a:cubicBezTo>
                <a:cubicBezTo>
                  <a:pt x="2666" y="2108"/>
                  <a:pt x="2664" y="2107"/>
                  <a:pt x="2664" y="2106"/>
                </a:cubicBezTo>
                <a:cubicBezTo>
                  <a:pt x="2663" y="2106"/>
                  <a:pt x="2663" y="2105"/>
                  <a:pt x="2663" y="2104"/>
                </a:cubicBezTo>
                <a:cubicBezTo>
                  <a:pt x="2662" y="2103"/>
                  <a:pt x="2662" y="2103"/>
                  <a:pt x="2661" y="2102"/>
                </a:cubicBezTo>
                <a:cubicBezTo>
                  <a:pt x="2660" y="2101"/>
                  <a:pt x="2660" y="2099"/>
                  <a:pt x="2659" y="2098"/>
                </a:cubicBezTo>
                <a:cubicBezTo>
                  <a:pt x="2658" y="2096"/>
                  <a:pt x="2657" y="2095"/>
                  <a:pt x="2656" y="2094"/>
                </a:cubicBezTo>
                <a:cubicBezTo>
                  <a:pt x="2656" y="2093"/>
                  <a:pt x="2656" y="2093"/>
                  <a:pt x="2656" y="2092"/>
                </a:cubicBezTo>
                <a:cubicBezTo>
                  <a:pt x="2656" y="2091"/>
                  <a:pt x="2656" y="2091"/>
                  <a:pt x="2656" y="2090"/>
                </a:cubicBezTo>
                <a:cubicBezTo>
                  <a:pt x="2657" y="2088"/>
                  <a:pt x="2655" y="2087"/>
                  <a:pt x="2656" y="2085"/>
                </a:cubicBezTo>
                <a:cubicBezTo>
                  <a:pt x="2656" y="2084"/>
                  <a:pt x="2657" y="2083"/>
                  <a:pt x="2658" y="2084"/>
                </a:cubicBezTo>
                <a:cubicBezTo>
                  <a:pt x="2660" y="2084"/>
                  <a:pt x="2661" y="2084"/>
                  <a:pt x="2662" y="2084"/>
                </a:cubicBezTo>
                <a:cubicBezTo>
                  <a:pt x="2664" y="2085"/>
                  <a:pt x="2666" y="2084"/>
                  <a:pt x="2668" y="2086"/>
                </a:cubicBezTo>
                <a:cubicBezTo>
                  <a:pt x="2668" y="2086"/>
                  <a:pt x="2668" y="2086"/>
                  <a:pt x="2669" y="2087"/>
                </a:cubicBezTo>
                <a:cubicBezTo>
                  <a:pt x="2670" y="2087"/>
                  <a:pt x="2671" y="2087"/>
                  <a:pt x="2671" y="2087"/>
                </a:cubicBezTo>
                <a:cubicBezTo>
                  <a:pt x="2672" y="2087"/>
                  <a:pt x="2675" y="2089"/>
                  <a:pt x="2675" y="2088"/>
                </a:cubicBezTo>
                <a:cubicBezTo>
                  <a:pt x="2676" y="2087"/>
                  <a:pt x="2674" y="2085"/>
                  <a:pt x="2673" y="2085"/>
                </a:cubicBezTo>
                <a:cubicBezTo>
                  <a:pt x="2672" y="2084"/>
                  <a:pt x="2671" y="2083"/>
                  <a:pt x="2670" y="2082"/>
                </a:cubicBezTo>
                <a:cubicBezTo>
                  <a:pt x="2669" y="2081"/>
                  <a:pt x="2667" y="2080"/>
                  <a:pt x="2666" y="2080"/>
                </a:cubicBezTo>
                <a:cubicBezTo>
                  <a:pt x="2665" y="2079"/>
                  <a:pt x="2663" y="2079"/>
                  <a:pt x="2663" y="2078"/>
                </a:cubicBezTo>
                <a:cubicBezTo>
                  <a:pt x="2663" y="2077"/>
                  <a:pt x="2664" y="2075"/>
                  <a:pt x="2665" y="2074"/>
                </a:cubicBezTo>
                <a:cubicBezTo>
                  <a:pt x="2666" y="2073"/>
                  <a:pt x="2668" y="2073"/>
                  <a:pt x="2669" y="2073"/>
                </a:cubicBezTo>
                <a:cubicBezTo>
                  <a:pt x="2671" y="2072"/>
                  <a:pt x="2671" y="2070"/>
                  <a:pt x="2672" y="2069"/>
                </a:cubicBezTo>
                <a:cubicBezTo>
                  <a:pt x="2672" y="2067"/>
                  <a:pt x="2673" y="2066"/>
                  <a:pt x="2672" y="2064"/>
                </a:cubicBezTo>
                <a:cubicBezTo>
                  <a:pt x="2672" y="2064"/>
                  <a:pt x="2672" y="2064"/>
                  <a:pt x="2672" y="2064"/>
                </a:cubicBezTo>
                <a:cubicBezTo>
                  <a:pt x="2672" y="2063"/>
                  <a:pt x="2672" y="2063"/>
                  <a:pt x="2672" y="2062"/>
                </a:cubicBezTo>
                <a:cubicBezTo>
                  <a:pt x="2672" y="2062"/>
                  <a:pt x="2670" y="2062"/>
                  <a:pt x="2670" y="2062"/>
                </a:cubicBezTo>
                <a:cubicBezTo>
                  <a:pt x="2669" y="2062"/>
                  <a:pt x="2668" y="2062"/>
                  <a:pt x="2668" y="2062"/>
                </a:cubicBezTo>
                <a:cubicBezTo>
                  <a:pt x="2667" y="2063"/>
                  <a:pt x="2666" y="2063"/>
                  <a:pt x="2666" y="2063"/>
                </a:cubicBezTo>
                <a:cubicBezTo>
                  <a:pt x="2664" y="2063"/>
                  <a:pt x="2663" y="2065"/>
                  <a:pt x="2662" y="2065"/>
                </a:cubicBezTo>
                <a:cubicBezTo>
                  <a:pt x="2661" y="2066"/>
                  <a:pt x="2661" y="2066"/>
                  <a:pt x="2660" y="2066"/>
                </a:cubicBezTo>
                <a:cubicBezTo>
                  <a:pt x="2659" y="2066"/>
                  <a:pt x="2658" y="2067"/>
                  <a:pt x="2659" y="2068"/>
                </a:cubicBezTo>
                <a:cubicBezTo>
                  <a:pt x="2659" y="2068"/>
                  <a:pt x="2660" y="2068"/>
                  <a:pt x="2661" y="2069"/>
                </a:cubicBezTo>
                <a:cubicBezTo>
                  <a:pt x="2661" y="2070"/>
                  <a:pt x="2661" y="2070"/>
                  <a:pt x="2660" y="2070"/>
                </a:cubicBezTo>
                <a:cubicBezTo>
                  <a:pt x="2659" y="2071"/>
                  <a:pt x="2657" y="2070"/>
                  <a:pt x="2656" y="2072"/>
                </a:cubicBezTo>
                <a:cubicBezTo>
                  <a:pt x="2656" y="2073"/>
                  <a:pt x="2656" y="2073"/>
                  <a:pt x="2656" y="2074"/>
                </a:cubicBezTo>
                <a:cubicBezTo>
                  <a:pt x="2656" y="2075"/>
                  <a:pt x="2655" y="2076"/>
                  <a:pt x="2655" y="2076"/>
                </a:cubicBezTo>
                <a:cubicBezTo>
                  <a:pt x="2653" y="2077"/>
                  <a:pt x="2652" y="2076"/>
                  <a:pt x="2652" y="2075"/>
                </a:cubicBezTo>
                <a:cubicBezTo>
                  <a:pt x="2652" y="2073"/>
                  <a:pt x="2652" y="2072"/>
                  <a:pt x="2653" y="2071"/>
                </a:cubicBezTo>
                <a:cubicBezTo>
                  <a:pt x="2655" y="2070"/>
                  <a:pt x="2657" y="2069"/>
                  <a:pt x="2657" y="2067"/>
                </a:cubicBezTo>
                <a:cubicBezTo>
                  <a:pt x="2658" y="2066"/>
                  <a:pt x="2658" y="2064"/>
                  <a:pt x="2658" y="2063"/>
                </a:cubicBezTo>
                <a:cubicBezTo>
                  <a:pt x="2658" y="2062"/>
                  <a:pt x="2658" y="2061"/>
                  <a:pt x="2657" y="2060"/>
                </a:cubicBezTo>
                <a:cubicBezTo>
                  <a:pt x="2657" y="2059"/>
                  <a:pt x="2657" y="2059"/>
                  <a:pt x="2657" y="2058"/>
                </a:cubicBezTo>
                <a:cubicBezTo>
                  <a:pt x="2657" y="2057"/>
                  <a:pt x="2655" y="2056"/>
                  <a:pt x="2655" y="2055"/>
                </a:cubicBezTo>
                <a:cubicBezTo>
                  <a:pt x="2656" y="2054"/>
                  <a:pt x="2656" y="2053"/>
                  <a:pt x="2656" y="2053"/>
                </a:cubicBezTo>
                <a:cubicBezTo>
                  <a:pt x="2657" y="2052"/>
                  <a:pt x="2658" y="2052"/>
                  <a:pt x="2658" y="2051"/>
                </a:cubicBezTo>
                <a:cubicBezTo>
                  <a:pt x="2659" y="2051"/>
                  <a:pt x="2659" y="2049"/>
                  <a:pt x="2658" y="2049"/>
                </a:cubicBezTo>
                <a:cubicBezTo>
                  <a:pt x="2657" y="2049"/>
                  <a:pt x="2657" y="2050"/>
                  <a:pt x="2656" y="2051"/>
                </a:cubicBezTo>
                <a:cubicBezTo>
                  <a:pt x="2654" y="2053"/>
                  <a:pt x="2651" y="2055"/>
                  <a:pt x="2650" y="2057"/>
                </a:cubicBezTo>
                <a:close/>
                <a:moveTo>
                  <a:pt x="2670" y="1425"/>
                </a:moveTo>
                <a:cubicBezTo>
                  <a:pt x="2670" y="1427"/>
                  <a:pt x="2672" y="1427"/>
                  <a:pt x="2672" y="1426"/>
                </a:cubicBezTo>
                <a:cubicBezTo>
                  <a:pt x="2673" y="1426"/>
                  <a:pt x="2673" y="1426"/>
                  <a:pt x="2674" y="1426"/>
                </a:cubicBezTo>
                <a:cubicBezTo>
                  <a:pt x="2675" y="1426"/>
                  <a:pt x="2675" y="1426"/>
                  <a:pt x="2675" y="1425"/>
                </a:cubicBezTo>
                <a:cubicBezTo>
                  <a:pt x="2674" y="1425"/>
                  <a:pt x="2674" y="1425"/>
                  <a:pt x="2674" y="1424"/>
                </a:cubicBezTo>
                <a:cubicBezTo>
                  <a:pt x="2673" y="1424"/>
                  <a:pt x="2674" y="1422"/>
                  <a:pt x="2673" y="1422"/>
                </a:cubicBezTo>
                <a:cubicBezTo>
                  <a:pt x="2672" y="1423"/>
                  <a:pt x="2670" y="1425"/>
                  <a:pt x="2670" y="1425"/>
                </a:cubicBezTo>
                <a:close/>
                <a:moveTo>
                  <a:pt x="2655" y="1379"/>
                </a:moveTo>
                <a:cubicBezTo>
                  <a:pt x="2655" y="1380"/>
                  <a:pt x="2656" y="1380"/>
                  <a:pt x="2656" y="1380"/>
                </a:cubicBezTo>
                <a:cubicBezTo>
                  <a:pt x="2657" y="1380"/>
                  <a:pt x="2657" y="1382"/>
                  <a:pt x="2658" y="1381"/>
                </a:cubicBezTo>
                <a:cubicBezTo>
                  <a:pt x="2659" y="1381"/>
                  <a:pt x="2658" y="1379"/>
                  <a:pt x="2658" y="1378"/>
                </a:cubicBezTo>
                <a:cubicBezTo>
                  <a:pt x="2658" y="1378"/>
                  <a:pt x="2658" y="1377"/>
                  <a:pt x="2657" y="1377"/>
                </a:cubicBezTo>
                <a:cubicBezTo>
                  <a:pt x="2657" y="1377"/>
                  <a:pt x="2657" y="1377"/>
                  <a:pt x="2656" y="1376"/>
                </a:cubicBezTo>
                <a:cubicBezTo>
                  <a:pt x="2656" y="1376"/>
                  <a:pt x="2656" y="1375"/>
                  <a:pt x="2655" y="1375"/>
                </a:cubicBezTo>
                <a:cubicBezTo>
                  <a:pt x="2654" y="1376"/>
                  <a:pt x="2655" y="1376"/>
                  <a:pt x="2655" y="1377"/>
                </a:cubicBezTo>
                <a:cubicBezTo>
                  <a:pt x="2655" y="1377"/>
                  <a:pt x="2654" y="1379"/>
                  <a:pt x="2655" y="1379"/>
                </a:cubicBezTo>
                <a:close/>
                <a:moveTo>
                  <a:pt x="2671" y="1375"/>
                </a:moveTo>
                <a:cubicBezTo>
                  <a:pt x="2671" y="1375"/>
                  <a:pt x="2671" y="1375"/>
                  <a:pt x="2670" y="1375"/>
                </a:cubicBezTo>
                <a:cubicBezTo>
                  <a:pt x="2670" y="1375"/>
                  <a:pt x="2669" y="1375"/>
                  <a:pt x="2669" y="1375"/>
                </a:cubicBezTo>
                <a:cubicBezTo>
                  <a:pt x="2668" y="1375"/>
                  <a:pt x="2669" y="1376"/>
                  <a:pt x="2668" y="1376"/>
                </a:cubicBezTo>
                <a:cubicBezTo>
                  <a:pt x="2668" y="1377"/>
                  <a:pt x="2667" y="1376"/>
                  <a:pt x="2667" y="1377"/>
                </a:cubicBezTo>
                <a:cubicBezTo>
                  <a:pt x="2667" y="1378"/>
                  <a:pt x="2667" y="1378"/>
                  <a:pt x="2668" y="1379"/>
                </a:cubicBezTo>
                <a:cubicBezTo>
                  <a:pt x="2668" y="1379"/>
                  <a:pt x="2668" y="1379"/>
                  <a:pt x="2668" y="1379"/>
                </a:cubicBezTo>
                <a:cubicBezTo>
                  <a:pt x="2669" y="1379"/>
                  <a:pt x="2669" y="1380"/>
                  <a:pt x="2669" y="1380"/>
                </a:cubicBezTo>
                <a:cubicBezTo>
                  <a:pt x="2670" y="1380"/>
                  <a:pt x="2670" y="1380"/>
                  <a:pt x="2670" y="1380"/>
                </a:cubicBezTo>
                <a:cubicBezTo>
                  <a:pt x="2670" y="1379"/>
                  <a:pt x="2670" y="1378"/>
                  <a:pt x="2670" y="1378"/>
                </a:cubicBezTo>
                <a:cubicBezTo>
                  <a:pt x="2671" y="1377"/>
                  <a:pt x="2672" y="1377"/>
                  <a:pt x="2672" y="1376"/>
                </a:cubicBezTo>
                <a:cubicBezTo>
                  <a:pt x="2672" y="1375"/>
                  <a:pt x="2672" y="1374"/>
                  <a:pt x="2671" y="1375"/>
                </a:cubicBezTo>
                <a:close/>
                <a:moveTo>
                  <a:pt x="2693" y="1400"/>
                </a:moveTo>
                <a:cubicBezTo>
                  <a:pt x="2692" y="1399"/>
                  <a:pt x="2691" y="1400"/>
                  <a:pt x="2691" y="1401"/>
                </a:cubicBezTo>
                <a:cubicBezTo>
                  <a:pt x="2691" y="1401"/>
                  <a:pt x="2693" y="1401"/>
                  <a:pt x="2693" y="1400"/>
                </a:cubicBezTo>
                <a:close/>
                <a:moveTo>
                  <a:pt x="2698" y="1435"/>
                </a:moveTo>
                <a:cubicBezTo>
                  <a:pt x="2699" y="1435"/>
                  <a:pt x="2699" y="1434"/>
                  <a:pt x="2699" y="1433"/>
                </a:cubicBezTo>
                <a:cubicBezTo>
                  <a:pt x="2700" y="1433"/>
                  <a:pt x="2700" y="1433"/>
                  <a:pt x="2701" y="1432"/>
                </a:cubicBezTo>
                <a:cubicBezTo>
                  <a:pt x="2701" y="1432"/>
                  <a:pt x="2701" y="1431"/>
                  <a:pt x="2701" y="1430"/>
                </a:cubicBezTo>
                <a:cubicBezTo>
                  <a:pt x="2700" y="1429"/>
                  <a:pt x="2701" y="1429"/>
                  <a:pt x="2700" y="1428"/>
                </a:cubicBezTo>
                <a:cubicBezTo>
                  <a:pt x="2699" y="1428"/>
                  <a:pt x="2697" y="1428"/>
                  <a:pt x="2697" y="1430"/>
                </a:cubicBezTo>
                <a:cubicBezTo>
                  <a:pt x="2697" y="1430"/>
                  <a:pt x="2698" y="1431"/>
                  <a:pt x="2698" y="1432"/>
                </a:cubicBezTo>
                <a:cubicBezTo>
                  <a:pt x="2698" y="1432"/>
                  <a:pt x="2697" y="1436"/>
                  <a:pt x="2698" y="1435"/>
                </a:cubicBezTo>
                <a:close/>
                <a:moveTo>
                  <a:pt x="2788" y="1397"/>
                </a:moveTo>
                <a:cubicBezTo>
                  <a:pt x="2788" y="1396"/>
                  <a:pt x="2787" y="1394"/>
                  <a:pt x="2788" y="1393"/>
                </a:cubicBezTo>
                <a:cubicBezTo>
                  <a:pt x="2788" y="1392"/>
                  <a:pt x="2789" y="1392"/>
                  <a:pt x="2789" y="1391"/>
                </a:cubicBezTo>
                <a:cubicBezTo>
                  <a:pt x="2789" y="1390"/>
                  <a:pt x="2788" y="1390"/>
                  <a:pt x="2787" y="1391"/>
                </a:cubicBezTo>
                <a:cubicBezTo>
                  <a:pt x="2787" y="1391"/>
                  <a:pt x="2787" y="1391"/>
                  <a:pt x="2786" y="1392"/>
                </a:cubicBezTo>
                <a:cubicBezTo>
                  <a:pt x="2785" y="1392"/>
                  <a:pt x="2784" y="1391"/>
                  <a:pt x="2784" y="1391"/>
                </a:cubicBezTo>
                <a:cubicBezTo>
                  <a:pt x="2782" y="1390"/>
                  <a:pt x="2781" y="1390"/>
                  <a:pt x="2779" y="1390"/>
                </a:cubicBezTo>
                <a:cubicBezTo>
                  <a:pt x="2778" y="1389"/>
                  <a:pt x="2776" y="1387"/>
                  <a:pt x="2774" y="1388"/>
                </a:cubicBezTo>
                <a:cubicBezTo>
                  <a:pt x="2773" y="1388"/>
                  <a:pt x="2772" y="1390"/>
                  <a:pt x="2770" y="1390"/>
                </a:cubicBezTo>
                <a:cubicBezTo>
                  <a:pt x="2769" y="1390"/>
                  <a:pt x="2769" y="1389"/>
                  <a:pt x="2768" y="1390"/>
                </a:cubicBezTo>
                <a:cubicBezTo>
                  <a:pt x="2767" y="1390"/>
                  <a:pt x="2768" y="1391"/>
                  <a:pt x="2768" y="1391"/>
                </a:cubicBezTo>
                <a:cubicBezTo>
                  <a:pt x="2769" y="1392"/>
                  <a:pt x="2770" y="1392"/>
                  <a:pt x="2770" y="1393"/>
                </a:cubicBezTo>
                <a:cubicBezTo>
                  <a:pt x="2769" y="1394"/>
                  <a:pt x="2768" y="1393"/>
                  <a:pt x="2768" y="1394"/>
                </a:cubicBezTo>
                <a:cubicBezTo>
                  <a:pt x="2767" y="1395"/>
                  <a:pt x="2766" y="1396"/>
                  <a:pt x="2765" y="1396"/>
                </a:cubicBezTo>
                <a:cubicBezTo>
                  <a:pt x="2764" y="1396"/>
                  <a:pt x="2763" y="1396"/>
                  <a:pt x="2763" y="1397"/>
                </a:cubicBezTo>
                <a:cubicBezTo>
                  <a:pt x="2762" y="1397"/>
                  <a:pt x="2761" y="1398"/>
                  <a:pt x="2760" y="1398"/>
                </a:cubicBezTo>
                <a:cubicBezTo>
                  <a:pt x="2759" y="1398"/>
                  <a:pt x="2759" y="1397"/>
                  <a:pt x="2758" y="1397"/>
                </a:cubicBezTo>
                <a:cubicBezTo>
                  <a:pt x="2757" y="1396"/>
                  <a:pt x="2757" y="1397"/>
                  <a:pt x="2756" y="1396"/>
                </a:cubicBezTo>
                <a:cubicBezTo>
                  <a:pt x="2756" y="1395"/>
                  <a:pt x="2756" y="1395"/>
                  <a:pt x="2756" y="1394"/>
                </a:cubicBezTo>
                <a:cubicBezTo>
                  <a:pt x="2754" y="1392"/>
                  <a:pt x="2754" y="1394"/>
                  <a:pt x="2753" y="1395"/>
                </a:cubicBezTo>
                <a:cubicBezTo>
                  <a:pt x="2753" y="1396"/>
                  <a:pt x="2752" y="1396"/>
                  <a:pt x="2751" y="1397"/>
                </a:cubicBezTo>
                <a:cubicBezTo>
                  <a:pt x="2751" y="1397"/>
                  <a:pt x="2751" y="1398"/>
                  <a:pt x="2751" y="1399"/>
                </a:cubicBezTo>
                <a:cubicBezTo>
                  <a:pt x="2751" y="1401"/>
                  <a:pt x="2749" y="1401"/>
                  <a:pt x="2748" y="1402"/>
                </a:cubicBezTo>
                <a:cubicBezTo>
                  <a:pt x="2747" y="1403"/>
                  <a:pt x="2745" y="1404"/>
                  <a:pt x="2744" y="1405"/>
                </a:cubicBezTo>
                <a:cubicBezTo>
                  <a:pt x="2743" y="1406"/>
                  <a:pt x="2742" y="1407"/>
                  <a:pt x="2741" y="1408"/>
                </a:cubicBezTo>
                <a:cubicBezTo>
                  <a:pt x="2740" y="1409"/>
                  <a:pt x="2738" y="1409"/>
                  <a:pt x="2738" y="1411"/>
                </a:cubicBezTo>
                <a:cubicBezTo>
                  <a:pt x="2740" y="1411"/>
                  <a:pt x="2742" y="1406"/>
                  <a:pt x="2744" y="1408"/>
                </a:cubicBezTo>
                <a:cubicBezTo>
                  <a:pt x="2744" y="1409"/>
                  <a:pt x="2744" y="1410"/>
                  <a:pt x="2744" y="1410"/>
                </a:cubicBezTo>
                <a:cubicBezTo>
                  <a:pt x="2744" y="1411"/>
                  <a:pt x="2745" y="1411"/>
                  <a:pt x="2745" y="1412"/>
                </a:cubicBezTo>
                <a:cubicBezTo>
                  <a:pt x="2745" y="1412"/>
                  <a:pt x="2745" y="1413"/>
                  <a:pt x="2745" y="1413"/>
                </a:cubicBezTo>
                <a:cubicBezTo>
                  <a:pt x="2745" y="1413"/>
                  <a:pt x="2745" y="1414"/>
                  <a:pt x="2745" y="1414"/>
                </a:cubicBezTo>
                <a:cubicBezTo>
                  <a:pt x="2746" y="1415"/>
                  <a:pt x="2745" y="1416"/>
                  <a:pt x="2745" y="1416"/>
                </a:cubicBezTo>
                <a:cubicBezTo>
                  <a:pt x="2745" y="1417"/>
                  <a:pt x="2746" y="1417"/>
                  <a:pt x="2746" y="1418"/>
                </a:cubicBezTo>
                <a:cubicBezTo>
                  <a:pt x="2746" y="1419"/>
                  <a:pt x="2746" y="1420"/>
                  <a:pt x="2746" y="1420"/>
                </a:cubicBezTo>
                <a:cubicBezTo>
                  <a:pt x="2747" y="1421"/>
                  <a:pt x="2747" y="1420"/>
                  <a:pt x="2748" y="1420"/>
                </a:cubicBezTo>
                <a:cubicBezTo>
                  <a:pt x="2749" y="1420"/>
                  <a:pt x="2749" y="1421"/>
                  <a:pt x="2750" y="1422"/>
                </a:cubicBezTo>
                <a:cubicBezTo>
                  <a:pt x="2750" y="1424"/>
                  <a:pt x="2752" y="1422"/>
                  <a:pt x="2753" y="1423"/>
                </a:cubicBezTo>
                <a:cubicBezTo>
                  <a:pt x="2754" y="1424"/>
                  <a:pt x="2754" y="1424"/>
                  <a:pt x="2755" y="1425"/>
                </a:cubicBezTo>
                <a:cubicBezTo>
                  <a:pt x="2756" y="1425"/>
                  <a:pt x="2756" y="1424"/>
                  <a:pt x="2756" y="1424"/>
                </a:cubicBezTo>
                <a:cubicBezTo>
                  <a:pt x="2756" y="1423"/>
                  <a:pt x="2756" y="1422"/>
                  <a:pt x="2756" y="1421"/>
                </a:cubicBezTo>
                <a:cubicBezTo>
                  <a:pt x="2756" y="1420"/>
                  <a:pt x="2756" y="1420"/>
                  <a:pt x="2756" y="1419"/>
                </a:cubicBezTo>
                <a:cubicBezTo>
                  <a:pt x="2757" y="1418"/>
                  <a:pt x="2758" y="1416"/>
                  <a:pt x="2759" y="1415"/>
                </a:cubicBezTo>
                <a:cubicBezTo>
                  <a:pt x="2760" y="1414"/>
                  <a:pt x="2762" y="1413"/>
                  <a:pt x="2763" y="1412"/>
                </a:cubicBezTo>
                <a:cubicBezTo>
                  <a:pt x="2764" y="1412"/>
                  <a:pt x="2765" y="1411"/>
                  <a:pt x="2765" y="1411"/>
                </a:cubicBezTo>
                <a:cubicBezTo>
                  <a:pt x="2766" y="1410"/>
                  <a:pt x="2766" y="1409"/>
                  <a:pt x="2766" y="1409"/>
                </a:cubicBezTo>
                <a:cubicBezTo>
                  <a:pt x="2768" y="1407"/>
                  <a:pt x="2770" y="1406"/>
                  <a:pt x="2772" y="1407"/>
                </a:cubicBezTo>
                <a:cubicBezTo>
                  <a:pt x="2774" y="1407"/>
                  <a:pt x="2774" y="1408"/>
                  <a:pt x="2775" y="1409"/>
                </a:cubicBezTo>
                <a:cubicBezTo>
                  <a:pt x="2776" y="1409"/>
                  <a:pt x="2777" y="1409"/>
                  <a:pt x="2777" y="1410"/>
                </a:cubicBezTo>
                <a:cubicBezTo>
                  <a:pt x="2778" y="1410"/>
                  <a:pt x="2778" y="1411"/>
                  <a:pt x="2778" y="1412"/>
                </a:cubicBezTo>
                <a:cubicBezTo>
                  <a:pt x="2778" y="1413"/>
                  <a:pt x="2779" y="1413"/>
                  <a:pt x="2780" y="1412"/>
                </a:cubicBezTo>
                <a:cubicBezTo>
                  <a:pt x="2780" y="1412"/>
                  <a:pt x="2780" y="1411"/>
                  <a:pt x="2780" y="1410"/>
                </a:cubicBezTo>
                <a:cubicBezTo>
                  <a:pt x="2780" y="1408"/>
                  <a:pt x="2781" y="1408"/>
                  <a:pt x="2782" y="1406"/>
                </a:cubicBezTo>
                <a:cubicBezTo>
                  <a:pt x="2783" y="1405"/>
                  <a:pt x="2785" y="1404"/>
                  <a:pt x="2786" y="1403"/>
                </a:cubicBezTo>
                <a:cubicBezTo>
                  <a:pt x="2786" y="1402"/>
                  <a:pt x="2788" y="1401"/>
                  <a:pt x="2789" y="1400"/>
                </a:cubicBezTo>
                <a:cubicBezTo>
                  <a:pt x="2790" y="1400"/>
                  <a:pt x="2790" y="1399"/>
                  <a:pt x="2790" y="1399"/>
                </a:cubicBezTo>
                <a:cubicBezTo>
                  <a:pt x="2790" y="1397"/>
                  <a:pt x="2789" y="1398"/>
                  <a:pt x="2788" y="1397"/>
                </a:cubicBezTo>
                <a:close/>
                <a:moveTo>
                  <a:pt x="2736" y="1418"/>
                </a:moveTo>
                <a:cubicBezTo>
                  <a:pt x="2736" y="1418"/>
                  <a:pt x="2736" y="1417"/>
                  <a:pt x="2736" y="1416"/>
                </a:cubicBezTo>
                <a:cubicBezTo>
                  <a:pt x="2736" y="1414"/>
                  <a:pt x="2735" y="1413"/>
                  <a:pt x="2734" y="1413"/>
                </a:cubicBezTo>
                <a:cubicBezTo>
                  <a:pt x="2733" y="1413"/>
                  <a:pt x="2732" y="1413"/>
                  <a:pt x="2731" y="1413"/>
                </a:cubicBezTo>
                <a:cubicBezTo>
                  <a:pt x="2730" y="1413"/>
                  <a:pt x="2730" y="1412"/>
                  <a:pt x="2729" y="1412"/>
                </a:cubicBezTo>
                <a:cubicBezTo>
                  <a:pt x="2729" y="1411"/>
                  <a:pt x="2728" y="1412"/>
                  <a:pt x="2728" y="1411"/>
                </a:cubicBezTo>
                <a:cubicBezTo>
                  <a:pt x="2728" y="1409"/>
                  <a:pt x="2729" y="1410"/>
                  <a:pt x="2729" y="1409"/>
                </a:cubicBezTo>
                <a:cubicBezTo>
                  <a:pt x="2730" y="1409"/>
                  <a:pt x="2730" y="1408"/>
                  <a:pt x="2730" y="1408"/>
                </a:cubicBezTo>
                <a:cubicBezTo>
                  <a:pt x="2730" y="1407"/>
                  <a:pt x="2730" y="1406"/>
                  <a:pt x="2730" y="1405"/>
                </a:cubicBezTo>
                <a:cubicBezTo>
                  <a:pt x="2730" y="1404"/>
                  <a:pt x="2730" y="1402"/>
                  <a:pt x="2728" y="1403"/>
                </a:cubicBezTo>
                <a:cubicBezTo>
                  <a:pt x="2726" y="1403"/>
                  <a:pt x="2726" y="1405"/>
                  <a:pt x="2725" y="1405"/>
                </a:cubicBezTo>
                <a:cubicBezTo>
                  <a:pt x="2724" y="1406"/>
                  <a:pt x="2722" y="1406"/>
                  <a:pt x="2721" y="1405"/>
                </a:cubicBezTo>
                <a:cubicBezTo>
                  <a:pt x="2720" y="1404"/>
                  <a:pt x="2720" y="1403"/>
                  <a:pt x="2720" y="1403"/>
                </a:cubicBezTo>
                <a:cubicBezTo>
                  <a:pt x="2719" y="1402"/>
                  <a:pt x="2718" y="1403"/>
                  <a:pt x="2718" y="1402"/>
                </a:cubicBezTo>
                <a:cubicBezTo>
                  <a:pt x="2716" y="1401"/>
                  <a:pt x="2717" y="1399"/>
                  <a:pt x="2716" y="1398"/>
                </a:cubicBezTo>
                <a:cubicBezTo>
                  <a:pt x="2716" y="1398"/>
                  <a:pt x="2715" y="1398"/>
                  <a:pt x="2714" y="1398"/>
                </a:cubicBezTo>
                <a:cubicBezTo>
                  <a:pt x="2713" y="1398"/>
                  <a:pt x="2713" y="1398"/>
                  <a:pt x="2712" y="1398"/>
                </a:cubicBezTo>
                <a:cubicBezTo>
                  <a:pt x="2711" y="1398"/>
                  <a:pt x="2711" y="1398"/>
                  <a:pt x="2710" y="1398"/>
                </a:cubicBezTo>
                <a:cubicBezTo>
                  <a:pt x="2709" y="1398"/>
                  <a:pt x="2708" y="1399"/>
                  <a:pt x="2707" y="1399"/>
                </a:cubicBezTo>
                <a:cubicBezTo>
                  <a:pt x="2706" y="1400"/>
                  <a:pt x="2707" y="1400"/>
                  <a:pt x="2706" y="1401"/>
                </a:cubicBezTo>
                <a:cubicBezTo>
                  <a:pt x="2706" y="1402"/>
                  <a:pt x="2705" y="1402"/>
                  <a:pt x="2705" y="1402"/>
                </a:cubicBezTo>
                <a:cubicBezTo>
                  <a:pt x="2704" y="1402"/>
                  <a:pt x="2703" y="1403"/>
                  <a:pt x="2703" y="1403"/>
                </a:cubicBezTo>
                <a:cubicBezTo>
                  <a:pt x="2702" y="1403"/>
                  <a:pt x="2701" y="1403"/>
                  <a:pt x="2700" y="1404"/>
                </a:cubicBezTo>
                <a:cubicBezTo>
                  <a:pt x="2699" y="1404"/>
                  <a:pt x="2699" y="1406"/>
                  <a:pt x="2698" y="1407"/>
                </a:cubicBezTo>
                <a:cubicBezTo>
                  <a:pt x="2697" y="1407"/>
                  <a:pt x="2696" y="1407"/>
                  <a:pt x="2696" y="1407"/>
                </a:cubicBezTo>
                <a:cubicBezTo>
                  <a:pt x="2695" y="1406"/>
                  <a:pt x="2695" y="1405"/>
                  <a:pt x="2694" y="1406"/>
                </a:cubicBezTo>
                <a:cubicBezTo>
                  <a:pt x="2693" y="1406"/>
                  <a:pt x="2694" y="1409"/>
                  <a:pt x="2693" y="1410"/>
                </a:cubicBezTo>
                <a:cubicBezTo>
                  <a:pt x="2693" y="1411"/>
                  <a:pt x="2692" y="1411"/>
                  <a:pt x="2692" y="1411"/>
                </a:cubicBezTo>
                <a:cubicBezTo>
                  <a:pt x="2691" y="1411"/>
                  <a:pt x="2691" y="1410"/>
                  <a:pt x="2690" y="1410"/>
                </a:cubicBezTo>
                <a:cubicBezTo>
                  <a:pt x="2688" y="1408"/>
                  <a:pt x="2689" y="1411"/>
                  <a:pt x="2689" y="1412"/>
                </a:cubicBezTo>
                <a:cubicBezTo>
                  <a:pt x="2689" y="1413"/>
                  <a:pt x="2689" y="1414"/>
                  <a:pt x="2690" y="1414"/>
                </a:cubicBezTo>
                <a:cubicBezTo>
                  <a:pt x="2690" y="1415"/>
                  <a:pt x="2691" y="1415"/>
                  <a:pt x="2691" y="1416"/>
                </a:cubicBezTo>
                <a:cubicBezTo>
                  <a:pt x="2691" y="1417"/>
                  <a:pt x="2690" y="1417"/>
                  <a:pt x="2690" y="1418"/>
                </a:cubicBezTo>
                <a:cubicBezTo>
                  <a:pt x="2690" y="1418"/>
                  <a:pt x="2690" y="1419"/>
                  <a:pt x="2690" y="1420"/>
                </a:cubicBezTo>
                <a:cubicBezTo>
                  <a:pt x="2691" y="1420"/>
                  <a:pt x="2691" y="1420"/>
                  <a:pt x="2691" y="1421"/>
                </a:cubicBezTo>
                <a:cubicBezTo>
                  <a:pt x="2692" y="1422"/>
                  <a:pt x="2692" y="1423"/>
                  <a:pt x="2693" y="1423"/>
                </a:cubicBezTo>
                <a:cubicBezTo>
                  <a:pt x="2693" y="1424"/>
                  <a:pt x="2694" y="1424"/>
                  <a:pt x="2694" y="1424"/>
                </a:cubicBezTo>
                <a:cubicBezTo>
                  <a:pt x="2694" y="1425"/>
                  <a:pt x="2693" y="1426"/>
                  <a:pt x="2693" y="1427"/>
                </a:cubicBezTo>
                <a:cubicBezTo>
                  <a:pt x="2694" y="1427"/>
                  <a:pt x="2694" y="1425"/>
                  <a:pt x="2695" y="1425"/>
                </a:cubicBezTo>
                <a:cubicBezTo>
                  <a:pt x="2696" y="1425"/>
                  <a:pt x="2696" y="1425"/>
                  <a:pt x="2697" y="1425"/>
                </a:cubicBezTo>
                <a:cubicBezTo>
                  <a:pt x="2698" y="1425"/>
                  <a:pt x="2698" y="1424"/>
                  <a:pt x="2699" y="1424"/>
                </a:cubicBezTo>
                <a:cubicBezTo>
                  <a:pt x="2699" y="1424"/>
                  <a:pt x="2702" y="1423"/>
                  <a:pt x="2701" y="1425"/>
                </a:cubicBezTo>
                <a:cubicBezTo>
                  <a:pt x="2701" y="1425"/>
                  <a:pt x="2700" y="1425"/>
                  <a:pt x="2700" y="1426"/>
                </a:cubicBezTo>
                <a:cubicBezTo>
                  <a:pt x="2699" y="1426"/>
                  <a:pt x="2700" y="1427"/>
                  <a:pt x="2700" y="1427"/>
                </a:cubicBezTo>
                <a:cubicBezTo>
                  <a:pt x="2701" y="1425"/>
                  <a:pt x="2703" y="1427"/>
                  <a:pt x="2703" y="1425"/>
                </a:cubicBezTo>
                <a:cubicBezTo>
                  <a:pt x="2703" y="1424"/>
                  <a:pt x="2703" y="1423"/>
                  <a:pt x="2702" y="1423"/>
                </a:cubicBezTo>
                <a:cubicBezTo>
                  <a:pt x="2702" y="1422"/>
                  <a:pt x="2701" y="1423"/>
                  <a:pt x="2700" y="1422"/>
                </a:cubicBezTo>
                <a:cubicBezTo>
                  <a:pt x="2699" y="1421"/>
                  <a:pt x="2702" y="1420"/>
                  <a:pt x="2701" y="1419"/>
                </a:cubicBezTo>
                <a:cubicBezTo>
                  <a:pt x="2701" y="1418"/>
                  <a:pt x="2700" y="1418"/>
                  <a:pt x="2700" y="1417"/>
                </a:cubicBezTo>
                <a:cubicBezTo>
                  <a:pt x="2700" y="1417"/>
                  <a:pt x="2701" y="1417"/>
                  <a:pt x="2701" y="1416"/>
                </a:cubicBezTo>
                <a:cubicBezTo>
                  <a:pt x="2701" y="1416"/>
                  <a:pt x="2701" y="1416"/>
                  <a:pt x="2701" y="1415"/>
                </a:cubicBezTo>
                <a:cubicBezTo>
                  <a:pt x="2701" y="1415"/>
                  <a:pt x="2701" y="1414"/>
                  <a:pt x="2702" y="1414"/>
                </a:cubicBezTo>
                <a:cubicBezTo>
                  <a:pt x="2703" y="1414"/>
                  <a:pt x="2703" y="1415"/>
                  <a:pt x="2704" y="1415"/>
                </a:cubicBezTo>
                <a:cubicBezTo>
                  <a:pt x="2704" y="1416"/>
                  <a:pt x="2704" y="1416"/>
                  <a:pt x="2704" y="1416"/>
                </a:cubicBezTo>
                <a:cubicBezTo>
                  <a:pt x="2704" y="1416"/>
                  <a:pt x="2705" y="1416"/>
                  <a:pt x="2705" y="1417"/>
                </a:cubicBezTo>
                <a:cubicBezTo>
                  <a:pt x="2705" y="1417"/>
                  <a:pt x="2706" y="1418"/>
                  <a:pt x="2706" y="1418"/>
                </a:cubicBezTo>
                <a:cubicBezTo>
                  <a:pt x="2706" y="1419"/>
                  <a:pt x="2706" y="1419"/>
                  <a:pt x="2707" y="1420"/>
                </a:cubicBezTo>
                <a:cubicBezTo>
                  <a:pt x="2707" y="1421"/>
                  <a:pt x="2707" y="1421"/>
                  <a:pt x="2707" y="1422"/>
                </a:cubicBezTo>
                <a:cubicBezTo>
                  <a:pt x="2708" y="1422"/>
                  <a:pt x="2709" y="1423"/>
                  <a:pt x="2708" y="1424"/>
                </a:cubicBezTo>
                <a:cubicBezTo>
                  <a:pt x="2707" y="1425"/>
                  <a:pt x="2706" y="1426"/>
                  <a:pt x="2708" y="1426"/>
                </a:cubicBezTo>
                <a:cubicBezTo>
                  <a:pt x="2710" y="1426"/>
                  <a:pt x="2710" y="1426"/>
                  <a:pt x="2709" y="1428"/>
                </a:cubicBezTo>
                <a:cubicBezTo>
                  <a:pt x="2708" y="1428"/>
                  <a:pt x="2708" y="1429"/>
                  <a:pt x="2708" y="1429"/>
                </a:cubicBezTo>
                <a:cubicBezTo>
                  <a:pt x="2708" y="1430"/>
                  <a:pt x="2708" y="1431"/>
                  <a:pt x="2707" y="1431"/>
                </a:cubicBezTo>
                <a:cubicBezTo>
                  <a:pt x="2707" y="1432"/>
                  <a:pt x="2706" y="1432"/>
                  <a:pt x="2706" y="1433"/>
                </a:cubicBezTo>
                <a:cubicBezTo>
                  <a:pt x="2705" y="1433"/>
                  <a:pt x="2705" y="1434"/>
                  <a:pt x="2705" y="1434"/>
                </a:cubicBezTo>
                <a:cubicBezTo>
                  <a:pt x="2704" y="1436"/>
                  <a:pt x="2704" y="1437"/>
                  <a:pt x="2702" y="1437"/>
                </a:cubicBezTo>
                <a:cubicBezTo>
                  <a:pt x="2700" y="1439"/>
                  <a:pt x="2700" y="1441"/>
                  <a:pt x="2700" y="1444"/>
                </a:cubicBezTo>
                <a:cubicBezTo>
                  <a:pt x="2700" y="1445"/>
                  <a:pt x="2701" y="1445"/>
                  <a:pt x="2701" y="1446"/>
                </a:cubicBezTo>
                <a:cubicBezTo>
                  <a:pt x="2702" y="1447"/>
                  <a:pt x="2702" y="1448"/>
                  <a:pt x="2702" y="1449"/>
                </a:cubicBezTo>
                <a:cubicBezTo>
                  <a:pt x="2702" y="1450"/>
                  <a:pt x="2703" y="1451"/>
                  <a:pt x="2703" y="1452"/>
                </a:cubicBezTo>
                <a:cubicBezTo>
                  <a:pt x="2702" y="1455"/>
                  <a:pt x="2701" y="1451"/>
                  <a:pt x="2700" y="1452"/>
                </a:cubicBezTo>
                <a:cubicBezTo>
                  <a:pt x="2699" y="1454"/>
                  <a:pt x="2701" y="1455"/>
                  <a:pt x="2702" y="1455"/>
                </a:cubicBezTo>
                <a:cubicBezTo>
                  <a:pt x="2703" y="1456"/>
                  <a:pt x="2704" y="1456"/>
                  <a:pt x="2704" y="1456"/>
                </a:cubicBezTo>
                <a:cubicBezTo>
                  <a:pt x="2705" y="1457"/>
                  <a:pt x="2706" y="1456"/>
                  <a:pt x="2706" y="1457"/>
                </a:cubicBezTo>
                <a:cubicBezTo>
                  <a:pt x="2707" y="1457"/>
                  <a:pt x="2707" y="1458"/>
                  <a:pt x="2708" y="1458"/>
                </a:cubicBezTo>
                <a:cubicBezTo>
                  <a:pt x="2709" y="1460"/>
                  <a:pt x="2710" y="1456"/>
                  <a:pt x="2710" y="1455"/>
                </a:cubicBezTo>
                <a:cubicBezTo>
                  <a:pt x="2709" y="1454"/>
                  <a:pt x="2709" y="1454"/>
                  <a:pt x="2708" y="1454"/>
                </a:cubicBezTo>
                <a:cubicBezTo>
                  <a:pt x="2708" y="1453"/>
                  <a:pt x="2708" y="1453"/>
                  <a:pt x="2708" y="1452"/>
                </a:cubicBezTo>
                <a:cubicBezTo>
                  <a:pt x="2707" y="1451"/>
                  <a:pt x="2708" y="1449"/>
                  <a:pt x="2709" y="1448"/>
                </a:cubicBezTo>
                <a:cubicBezTo>
                  <a:pt x="2709" y="1448"/>
                  <a:pt x="2710" y="1448"/>
                  <a:pt x="2710" y="1447"/>
                </a:cubicBezTo>
                <a:cubicBezTo>
                  <a:pt x="2711" y="1447"/>
                  <a:pt x="2710" y="1446"/>
                  <a:pt x="2711" y="1446"/>
                </a:cubicBezTo>
                <a:cubicBezTo>
                  <a:pt x="2712" y="1445"/>
                  <a:pt x="2713" y="1448"/>
                  <a:pt x="2712" y="1449"/>
                </a:cubicBezTo>
                <a:cubicBezTo>
                  <a:pt x="2712" y="1449"/>
                  <a:pt x="2711" y="1449"/>
                  <a:pt x="2711" y="1450"/>
                </a:cubicBezTo>
                <a:cubicBezTo>
                  <a:pt x="2711" y="1451"/>
                  <a:pt x="2712" y="1452"/>
                  <a:pt x="2712" y="1452"/>
                </a:cubicBezTo>
                <a:cubicBezTo>
                  <a:pt x="2712" y="1454"/>
                  <a:pt x="2712" y="1456"/>
                  <a:pt x="2712" y="1457"/>
                </a:cubicBezTo>
                <a:cubicBezTo>
                  <a:pt x="2712" y="1458"/>
                  <a:pt x="2712" y="1459"/>
                  <a:pt x="2711" y="1459"/>
                </a:cubicBezTo>
                <a:cubicBezTo>
                  <a:pt x="2711" y="1460"/>
                  <a:pt x="2710" y="1460"/>
                  <a:pt x="2711" y="1461"/>
                </a:cubicBezTo>
                <a:cubicBezTo>
                  <a:pt x="2712" y="1461"/>
                  <a:pt x="2712" y="1460"/>
                  <a:pt x="2713" y="1459"/>
                </a:cubicBezTo>
                <a:cubicBezTo>
                  <a:pt x="2713" y="1459"/>
                  <a:pt x="2714" y="1459"/>
                  <a:pt x="2715" y="1458"/>
                </a:cubicBezTo>
                <a:cubicBezTo>
                  <a:pt x="2716" y="1458"/>
                  <a:pt x="2717" y="1457"/>
                  <a:pt x="2718" y="1457"/>
                </a:cubicBezTo>
                <a:cubicBezTo>
                  <a:pt x="2720" y="1456"/>
                  <a:pt x="2719" y="1455"/>
                  <a:pt x="2719" y="1454"/>
                </a:cubicBezTo>
                <a:cubicBezTo>
                  <a:pt x="2719" y="1451"/>
                  <a:pt x="2720" y="1452"/>
                  <a:pt x="2722" y="1452"/>
                </a:cubicBezTo>
                <a:cubicBezTo>
                  <a:pt x="2723" y="1452"/>
                  <a:pt x="2724" y="1453"/>
                  <a:pt x="2724" y="1452"/>
                </a:cubicBezTo>
                <a:cubicBezTo>
                  <a:pt x="2725" y="1450"/>
                  <a:pt x="2726" y="1448"/>
                  <a:pt x="2726" y="1447"/>
                </a:cubicBezTo>
                <a:cubicBezTo>
                  <a:pt x="2726" y="1445"/>
                  <a:pt x="2727" y="1444"/>
                  <a:pt x="2727" y="1442"/>
                </a:cubicBezTo>
                <a:cubicBezTo>
                  <a:pt x="2728" y="1441"/>
                  <a:pt x="2729" y="1439"/>
                  <a:pt x="2729" y="1438"/>
                </a:cubicBezTo>
                <a:cubicBezTo>
                  <a:pt x="2729" y="1436"/>
                  <a:pt x="2729" y="1434"/>
                  <a:pt x="2730" y="1433"/>
                </a:cubicBezTo>
                <a:cubicBezTo>
                  <a:pt x="2730" y="1432"/>
                  <a:pt x="2731" y="1432"/>
                  <a:pt x="2731" y="1431"/>
                </a:cubicBezTo>
                <a:cubicBezTo>
                  <a:pt x="2731" y="1431"/>
                  <a:pt x="2731" y="1430"/>
                  <a:pt x="2731" y="1430"/>
                </a:cubicBezTo>
                <a:cubicBezTo>
                  <a:pt x="2732" y="1428"/>
                  <a:pt x="2733" y="1426"/>
                  <a:pt x="2734" y="1425"/>
                </a:cubicBezTo>
                <a:cubicBezTo>
                  <a:pt x="2734" y="1424"/>
                  <a:pt x="2734" y="1423"/>
                  <a:pt x="2735" y="1423"/>
                </a:cubicBezTo>
                <a:cubicBezTo>
                  <a:pt x="2735" y="1422"/>
                  <a:pt x="2737" y="1421"/>
                  <a:pt x="2737" y="1419"/>
                </a:cubicBezTo>
                <a:cubicBezTo>
                  <a:pt x="2737" y="1419"/>
                  <a:pt x="2737" y="1419"/>
                  <a:pt x="2736" y="1418"/>
                </a:cubicBezTo>
                <a:close/>
                <a:moveTo>
                  <a:pt x="2694" y="1420"/>
                </a:moveTo>
                <a:cubicBezTo>
                  <a:pt x="2694" y="1419"/>
                  <a:pt x="2694" y="1419"/>
                  <a:pt x="2694" y="1419"/>
                </a:cubicBezTo>
                <a:cubicBezTo>
                  <a:pt x="2695" y="1419"/>
                  <a:pt x="2695" y="1419"/>
                  <a:pt x="2695" y="1419"/>
                </a:cubicBezTo>
                <a:cubicBezTo>
                  <a:pt x="2695" y="1419"/>
                  <a:pt x="2695" y="1420"/>
                  <a:pt x="2695" y="1420"/>
                </a:cubicBezTo>
                <a:cubicBezTo>
                  <a:pt x="2695" y="1420"/>
                  <a:pt x="2696" y="1420"/>
                  <a:pt x="2696" y="1421"/>
                </a:cubicBezTo>
                <a:cubicBezTo>
                  <a:pt x="2695" y="1421"/>
                  <a:pt x="2694" y="1420"/>
                  <a:pt x="2694" y="1420"/>
                </a:cubicBezTo>
                <a:close/>
                <a:moveTo>
                  <a:pt x="2792" y="1387"/>
                </a:moveTo>
                <a:cubicBezTo>
                  <a:pt x="2791" y="1388"/>
                  <a:pt x="2789" y="1389"/>
                  <a:pt x="2790" y="1390"/>
                </a:cubicBezTo>
                <a:cubicBezTo>
                  <a:pt x="2790" y="1391"/>
                  <a:pt x="2791" y="1391"/>
                  <a:pt x="2791" y="1392"/>
                </a:cubicBezTo>
                <a:cubicBezTo>
                  <a:pt x="2791" y="1392"/>
                  <a:pt x="2791" y="1393"/>
                  <a:pt x="2791" y="1392"/>
                </a:cubicBezTo>
                <a:cubicBezTo>
                  <a:pt x="2792" y="1392"/>
                  <a:pt x="2792" y="1392"/>
                  <a:pt x="2792" y="1391"/>
                </a:cubicBezTo>
                <a:cubicBezTo>
                  <a:pt x="2793" y="1391"/>
                  <a:pt x="2793" y="1391"/>
                  <a:pt x="2793" y="1390"/>
                </a:cubicBezTo>
                <a:cubicBezTo>
                  <a:pt x="2795" y="1389"/>
                  <a:pt x="2793" y="1389"/>
                  <a:pt x="2793" y="1388"/>
                </a:cubicBezTo>
                <a:cubicBezTo>
                  <a:pt x="2793" y="1387"/>
                  <a:pt x="2795" y="1386"/>
                  <a:pt x="2795" y="1385"/>
                </a:cubicBezTo>
                <a:cubicBezTo>
                  <a:pt x="2794" y="1385"/>
                  <a:pt x="2793" y="1387"/>
                  <a:pt x="2792" y="1387"/>
                </a:cubicBezTo>
                <a:close/>
                <a:moveTo>
                  <a:pt x="2808" y="2109"/>
                </a:moveTo>
                <a:cubicBezTo>
                  <a:pt x="2809" y="2109"/>
                  <a:pt x="2809" y="2110"/>
                  <a:pt x="2810" y="2109"/>
                </a:cubicBezTo>
                <a:cubicBezTo>
                  <a:pt x="2810" y="2109"/>
                  <a:pt x="2811" y="2107"/>
                  <a:pt x="2811" y="2108"/>
                </a:cubicBezTo>
                <a:cubicBezTo>
                  <a:pt x="2812" y="2108"/>
                  <a:pt x="2812" y="2110"/>
                  <a:pt x="2812" y="2110"/>
                </a:cubicBezTo>
                <a:cubicBezTo>
                  <a:pt x="2812" y="2111"/>
                  <a:pt x="2811" y="2113"/>
                  <a:pt x="2812" y="2114"/>
                </a:cubicBezTo>
                <a:cubicBezTo>
                  <a:pt x="2812" y="2115"/>
                  <a:pt x="2813" y="2115"/>
                  <a:pt x="2813" y="2115"/>
                </a:cubicBezTo>
                <a:cubicBezTo>
                  <a:pt x="2813" y="2116"/>
                  <a:pt x="2813" y="2116"/>
                  <a:pt x="2814" y="2117"/>
                </a:cubicBezTo>
                <a:cubicBezTo>
                  <a:pt x="2815" y="2117"/>
                  <a:pt x="2816" y="2117"/>
                  <a:pt x="2817" y="2116"/>
                </a:cubicBezTo>
                <a:cubicBezTo>
                  <a:pt x="2818" y="2116"/>
                  <a:pt x="2819" y="2116"/>
                  <a:pt x="2821" y="2116"/>
                </a:cubicBezTo>
                <a:cubicBezTo>
                  <a:pt x="2822" y="2116"/>
                  <a:pt x="2823" y="2115"/>
                  <a:pt x="2823" y="2114"/>
                </a:cubicBezTo>
                <a:cubicBezTo>
                  <a:pt x="2822" y="2114"/>
                  <a:pt x="2821" y="2114"/>
                  <a:pt x="2821" y="2114"/>
                </a:cubicBezTo>
                <a:cubicBezTo>
                  <a:pt x="2820" y="2114"/>
                  <a:pt x="2820" y="2113"/>
                  <a:pt x="2819" y="2113"/>
                </a:cubicBezTo>
                <a:cubicBezTo>
                  <a:pt x="2818" y="2113"/>
                  <a:pt x="2818" y="2113"/>
                  <a:pt x="2817" y="2112"/>
                </a:cubicBezTo>
                <a:cubicBezTo>
                  <a:pt x="2817" y="2111"/>
                  <a:pt x="2817" y="2110"/>
                  <a:pt x="2816" y="2110"/>
                </a:cubicBezTo>
                <a:cubicBezTo>
                  <a:pt x="2816" y="2109"/>
                  <a:pt x="2814" y="2107"/>
                  <a:pt x="2813" y="2107"/>
                </a:cubicBezTo>
                <a:cubicBezTo>
                  <a:pt x="2812" y="2106"/>
                  <a:pt x="2810" y="2107"/>
                  <a:pt x="2809" y="2106"/>
                </a:cubicBezTo>
                <a:cubicBezTo>
                  <a:pt x="2808" y="2106"/>
                  <a:pt x="2808" y="2105"/>
                  <a:pt x="2807" y="2105"/>
                </a:cubicBezTo>
                <a:cubicBezTo>
                  <a:pt x="2806" y="2105"/>
                  <a:pt x="2806" y="2105"/>
                  <a:pt x="2805" y="2105"/>
                </a:cubicBezTo>
                <a:cubicBezTo>
                  <a:pt x="2804" y="2105"/>
                  <a:pt x="2803" y="2105"/>
                  <a:pt x="2804" y="2106"/>
                </a:cubicBezTo>
                <a:cubicBezTo>
                  <a:pt x="2804" y="2107"/>
                  <a:pt x="2805" y="2108"/>
                  <a:pt x="2806" y="2108"/>
                </a:cubicBezTo>
                <a:cubicBezTo>
                  <a:pt x="2807" y="2108"/>
                  <a:pt x="2808" y="2108"/>
                  <a:pt x="2808" y="2109"/>
                </a:cubicBezTo>
                <a:close/>
                <a:moveTo>
                  <a:pt x="2721" y="2095"/>
                </a:moveTo>
                <a:cubicBezTo>
                  <a:pt x="2721" y="2094"/>
                  <a:pt x="2720" y="2094"/>
                  <a:pt x="2719" y="2094"/>
                </a:cubicBezTo>
                <a:cubicBezTo>
                  <a:pt x="2718" y="2094"/>
                  <a:pt x="2717" y="2093"/>
                  <a:pt x="2715" y="2093"/>
                </a:cubicBezTo>
                <a:cubicBezTo>
                  <a:pt x="2715" y="2092"/>
                  <a:pt x="2714" y="2092"/>
                  <a:pt x="2713" y="2092"/>
                </a:cubicBezTo>
                <a:cubicBezTo>
                  <a:pt x="2712" y="2093"/>
                  <a:pt x="2712" y="2093"/>
                  <a:pt x="2711" y="2093"/>
                </a:cubicBezTo>
                <a:cubicBezTo>
                  <a:pt x="2711" y="2093"/>
                  <a:pt x="2710" y="2092"/>
                  <a:pt x="2710" y="2093"/>
                </a:cubicBezTo>
                <a:cubicBezTo>
                  <a:pt x="2710" y="2094"/>
                  <a:pt x="2711" y="2094"/>
                  <a:pt x="2711" y="2095"/>
                </a:cubicBezTo>
                <a:cubicBezTo>
                  <a:pt x="2711" y="2095"/>
                  <a:pt x="2711" y="2095"/>
                  <a:pt x="2711" y="2096"/>
                </a:cubicBezTo>
                <a:cubicBezTo>
                  <a:pt x="2712" y="2096"/>
                  <a:pt x="2712" y="2096"/>
                  <a:pt x="2712" y="2096"/>
                </a:cubicBezTo>
                <a:cubicBezTo>
                  <a:pt x="2713" y="2096"/>
                  <a:pt x="2713" y="2097"/>
                  <a:pt x="2713" y="2098"/>
                </a:cubicBezTo>
                <a:cubicBezTo>
                  <a:pt x="2712" y="2098"/>
                  <a:pt x="2712" y="2098"/>
                  <a:pt x="2711" y="2097"/>
                </a:cubicBezTo>
                <a:cubicBezTo>
                  <a:pt x="2711" y="2097"/>
                  <a:pt x="2711" y="2097"/>
                  <a:pt x="2711" y="2096"/>
                </a:cubicBezTo>
                <a:cubicBezTo>
                  <a:pt x="2710" y="2096"/>
                  <a:pt x="2710" y="2096"/>
                  <a:pt x="2710" y="2096"/>
                </a:cubicBezTo>
                <a:cubicBezTo>
                  <a:pt x="2709" y="2096"/>
                  <a:pt x="2710" y="2095"/>
                  <a:pt x="2709" y="2094"/>
                </a:cubicBezTo>
                <a:cubicBezTo>
                  <a:pt x="2708" y="2094"/>
                  <a:pt x="2708" y="2094"/>
                  <a:pt x="2707" y="2094"/>
                </a:cubicBezTo>
                <a:cubicBezTo>
                  <a:pt x="2706" y="2095"/>
                  <a:pt x="2705" y="2096"/>
                  <a:pt x="2704" y="2096"/>
                </a:cubicBezTo>
                <a:cubicBezTo>
                  <a:pt x="2703" y="2096"/>
                  <a:pt x="2702" y="2095"/>
                  <a:pt x="2702" y="2096"/>
                </a:cubicBezTo>
                <a:cubicBezTo>
                  <a:pt x="2701" y="2096"/>
                  <a:pt x="2701" y="2096"/>
                  <a:pt x="2702" y="2097"/>
                </a:cubicBezTo>
                <a:cubicBezTo>
                  <a:pt x="2703" y="2097"/>
                  <a:pt x="2703" y="2098"/>
                  <a:pt x="2704" y="2098"/>
                </a:cubicBezTo>
                <a:cubicBezTo>
                  <a:pt x="2706" y="2098"/>
                  <a:pt x="2707" y="2097"/>
                  <a:pt x="2708" y="2099"/>
                </a:cubicBezTo>
                <a:cubicBezTo>
                  <a:pt x="2708" y="2100"/>
                  <a:pt x="2708" y="2101"/>
                  <a:pt x="2708" y="2101"/>
                </a:cubicBezTo>
                <a:cubicBezTo>
                  <a:pt x="2707" y="2102"/>
                  <a:pt x="2706" y="2102"/>
                  <a:pt x="2706" y="2103"/>
                </a:cubicBezTo>
                <a:cubicBezTo>
                  <a:pt x="2706" y="2103"/>
                  <a:pt x="2707" y="2103"/>
                  <a:pt x="2707" y="2102"/>
                </a:cubicBezTo>
                <a:cubicBezTo>
                  <a:pt x="2708" y="2102"/>
                  <a:pt x="2709" y="2102"/>
                  <a:pt x="2709" y="2102"/>
                </a:cubicBezTo>
                <a:cubicBezTo>
                  <a:pt x="2710" y="2101"/>
                  <a:pt x="2709" y="2100"/>
                  <a:pt x="2709" y="2100"/>
                </a:cubicBezTo>
                <a:cubicBezTo>
                  <a:pt x="2708" y="2099"/>
                  <a:pt x="2709" y="2099"/>
                  <a:pt x="2709" y="2098"/>
                </a:cubicBezTo>
                <a:cubicBezTo>
                  <a:pt x="2710" y="2098"/>
                  <a:pt x="2710" y="2099"/>
                  <a:pt x="2711" y="2100"/>
                </a:cubicBezTo>
                <a:cubicBezTo>
                  <a:pt x="2711" y="2100"/>
                  <a:pt x="2711" y="2100"/>
                  <a:pt x="2712" y="2101"/>
                </a:cubicBezTo>
                <a:cubicBezTo>
                  <a:pt x="2712" y="2101"/>
                  <a:pt x="2712" y="2102"/>
                  <a:pt x="2713" y="2102"/>
                </a:cubicBezTo>
                <a:cubicBezTo>
                  <a:pt x="2713" y="2102"/>
                  <a:pt x="2714" y="2102"/>
                  <a:pt x="2714" y="2102"/>
                </a:cubicBezTo>
                <a:cubicBezTo>
                  <a:pt x="2715" y="2101"/>
                  <a:pt x="2714" y="2100"/>
                  <a:pt x="2715" y="2100"/>
                </a:cubicBezTo>
                <a:cubicBezTo>
                  <a:pt x="2715" y="2099"/>
                  <a:pt x="2716" y="2099"/>
                  <a:pt x="2717" y="2100"/>
                </a:cubicBezTo>
                <a:cubicBezTo>
                  <a:pt x="2718" y="2100"/>
                  <a:pt x="2718" y="2100"/>
                  <a:pt x="2719" y="2099"/>
                </a:cubicBezTo>
                <a:cubicBezTo>
                  <a:pt x="2719" y="2099"/>
                  <a:pt x="2720" y="2099"/>
                  <a:pt x="2721" y="2099"/>
                </a:cubicBezTo>
                <a:cubicBezTo>
                  <a:pt x="2722" y="2100"/>
                  <a:pt x="2722" y="2100"/>
                  <a:pt x="2723" y="2100"/>
                </a:cubicBezTo>
                <a:cubicBezTo>
                  <a:pt x="2724" y="2100"/>
                  <a:pt x="2723" y="2097"/>
                  <a:pt x="2723" y="2096"/>
                </a:cubicBezTo>
                <a:cubicBezTo>
                  <a:pt x="2722" y="2096"/>
                  <a:pt x="2722" y="2095"/>
                  <a:pt x="2721" y="2095"/>
                </a:cubicBezTo>
                <a:close/>
                <a:moveTo>
                  <a:pt x="2691" y="2130"/>
                </a:moveTo>
                <a:cubicBezTo>
                  <a:pt x="2691" y="2130"/>
                  <a:pt x="2693" y="2130"/>
                  <a:pt x="2693" y="2130"/>
                </a:cubicBezTo>
                <a:cubicBezTo>
                  <a:pt x="2694" y="2130"/>
                  <a:pt x="2694" y="2131"/>
                  <a:pt x="2695" y="2131"/>
                </a:cubicBezTo>
                <a:cubicBezTo>
                  <a:pt x="2696" y="2132"/>
                  <a:pt x="2696" y="2132"/>
                  <a:pt x="2697" y="2132"/>
                </a:cubicBezTo>
                <a:cubicBezTo>
                  <a:pt x="2698" y="2132"/>
                  <a:pt x="2698" y="2133"/>
                  <a:pt x="2699" y="2133"/>
                </a:cubicBezTo>
                <a:cubicBezTo>
                  <a:pt x="2699" y="2134"/>
                  <a:pt x="2700" y="2134"/>
                  <a:pt x="2700" y="2134"/>
                </a:cubicBezTo>
                <a:cubicBezTo>
                  <a:pt x="2701" y="2134"/>
                  <a:pt x="2701" y="2133"/>
                  <a:pt x="2702" y="2132"/>
                </a:cubicBezTo>
                <a:cubicBezTo>
                  <a:pt x="2702" y="2132"/>
                  <a:pt x="2703" y="2132"/>
                  <a:pt x="2704" y="2132"/>
                </a:cubicBezTo>
                <a:cubicBezTo>
                  <a:pt x="2705" y="2132"/>
                  <a:pt x="2705" y="2131"/>
                  <a:pt x="2705" y="2130"/>
                </a:cubicBezTo>
                <a:cubicBezTo>
                  <a:pt x="2705" y="2130"/>
                  <a:pt x="2705" y="2130"/>
                  <a:pt x="2705" y="2129"/>
                </a:cubicBezTo>
                <a:cubicBezTo>
                  <a:pt x="2705" y="2129"/>
                  <a:pt x="2705" y="2129"/>
                  <a:pt x="2705" y="2129"/>
                </a:cubicBezTo>
                <a:cubicBezTo>
                  <a:pt x="2706" y="2128"/>
                  <a:pt x="2706" y="2128"/>
                  <a:pt x="2705" y="2127"/>
                </a:cubicBezTo>
                <a:cubicBezTo>
                  <a:pt x="2703" y="2126"/>
                  <a:pt x="2703" y="2123"/>
                  <a:pt x="2700" y="2125"/>
                </a:cubicBezTo>
                <a:cubicBezTo>
                  <a:pt x="2699" y="2126"/>
                  <a:pt x="2699" y="2127"/>
                  <a:pt x="2698" y="2127"/>
                </a:cubicBezTo>
                <a:cubicBezTo>
                  <a:pt x="2696" y="2128"/>
                  <a:pt x="2695" y="2128"/>
                  <a:pt x="2693" y="2129"/>
                </a:cubicBezTo>
                <a:cubicBezTo>
                  <a:pt x="2693" y="2129"/>
                  <a:pt x="2691" y="2129"/>
                  <a:pt x="2691" y="2130"/>
                </a:cubicBezTo>
                <a:close/>
                <a:moveTo>
                  <a:pt x="2717" y="1469"/>
                </a:moveTo>
                <a:cubicBezTo>
                  <a:pt x="2717" y="1469"/>
                  <a:pt x="2717" y="1468"/>
                  <a:pt x="2717" y="1468"/>
                </a:cubicBezTo>
                <a:cubicBezTo>
                  <a:pt x="2718" y="1467"/>
                  <a:pt x="2720" y="1465"/>
                  <a:pt x="2717" y="1466"/>
                </a:cubicBezTo>
                <a:cubicBezTo>
                  <a:pt x="2716" y="1466"/>
                  <a:pt x="2717" y="1468"/>
                  <a:pt x="2716" y="1469"/>
                </a:cubicBezTo>
                <a:cubicBezTo>
                  <a:pt x="2716" y="1470"/>
                  <a:pt x="2715" y="1470"/>
                  <a:pt x="2715" y="1471"/>
                </a:cubicBezTo>
                <a:cubicBezTo>
                  <a:pt x="2715" y="1472"/>
                  <a:pt x="2715" y="1473"/>
                  <a:pt x="2715" y="1473"/>
                </a:cubicBezTo>
                <a:cubicBezTo>
                  <a:pt x="2715" y="1474"/>
                  <a:pt x="2714" y="1475"/>
                  <a:pt x="2715" y="1475"/>
                </a:cubicBezTo>
                <a:cubicBezTo>
                  <a:pt x="2716" y="1475"/>
                  <a:pt x="2716" y="1474"/>
                  <a:pt x="2716" y="1473"/>
                </a:cubicBezTo>
                <a:cubicBezTo>
                  <a:pt x="2716" y="1472"/>
                  <a:pt x="2716" y="1472"/>
                  <a:pt x="2716" y="1471"/>
                </a:cubicBezTo>
                <a:cubicBezTo>
                  <a:pt x="2716" y="1470"/>
                  <a:pt x="2717" y="1470"/>
                  <a:pt x="2717" y="1469"/>
                </a:cubicBezTo>
                <a:close/>
                <a:moveTo>
                  <a:pt x="2709" y="1476"/>
                </a:moveTo>
                <a:cubicBezTo>
                  <a:pt x="2710" y="1475"/>
                  <a:pt x="2708" y="1474"/>
                  <a:pt x="2707" y="1474"/>
                </a:cubicBezTo>
                <a:cubicBezTo>
                  <a:pt x="2706" y="1474"/>
                  <a:pt x="2704" y="1475"/>
                  <a:pt x="2705" y="1476"/>
                </a:cubicBezTo>
                <a:cubicBezTo>
                  <a:pt x="2705" y="1477"/>
                  <a:pt x="2706" y="1476"/>
                  <a:pt x="2706" y="1477"/>
                </a:cubicBezTo>
                <a:cubicBezTo>
                  <a:pt x="2707" y="1477"/>
                  <a:pt x="2707" y="1478"/>
                  <a:pt x="2707" y="1478"/>
                </a:cubicBezTo>
                <a:cubicBezTo>
                  <a:pt x="2708" y="1479"/>
                  <a:pt x="2708" y="1479"/>
                  <a:pt x="2708" y="1478"/>
                </a:cubicBezTo>
                <a:cubicBezTo>
                  <a:pt x="2709" y="1477"/>
                  <a:pt x="2708" y="1477"/>
                  <a:pt x="2708" y="1477"/>
                </a:cubicBezTo>
                <a:cubicBezTo>
                  <a:pt x="2708" y="1476"/>
                  <a:pt x="2709" y="1476"/>
                  <a:pt x="2709" y="1476"/>
                </a:cubicBezTo>
                <a:close/>
                <a:moveTo>
                  <a:pt x="2919" y="1139"/>
                </a:moveTo>
                <a:cubicBezTo>
                  <a:pt x="2919" y="1139"/>
                  <a:pt x="2920" y="1138"/>
                  <a:pt x="2920" y="1138"/>
                </a:cubicBezTo>
                <a:cubicBezTo>
                  <a:pt x="2920" y="1137"/>
                  <a:pt x="2919" y="1136"/>
                  <a:pt x="2919" y="1136"/>
                </a:cubicBezTo>
                <a:cubicBezTo>
                  <a:pt x="2918" y="1135"/>
                  <a:pt x="2918" y="1135"/>
                  <a:pt x="2917" y="1136"/>
                </a:cubicBezTo>
                <a:cubicBezTo>
                  <a:pt x="2917" y="1137"/>
                  <a:pt x="2919" y="1140"/>
                  <a:pt x="2919" y="1139"/>
                </a:cubicBezTo>
                <a:close/>
                <a:moveTo>
                  <a:pt x="3756" y="973"/>
                </a:moveTo>
                <a:cubicBezTo>
                  <a:pt x="3754" y="974"/>
                  <a:pt x="3756" y="974"/>
                  <a:pt x="3757" y="973"/>
                </a:cubicBezTo>
                <a:cubicBezTo>
                  <a:pt x="3758" y="972"/>
                  <a:pt x="3756" y="973"/>
                  <a:pt x="3756" y="973"/>
                </a:cubicBezTo>
                <a:close/>
                <a:moveTo>
                  <a:pt x="3753" y="975"/>
                </a:moveTo>
                <a:cubicBezTo>
                  <a:pt x="3753" y="975"/>
                  <a:pt x="3753" y="974"/>
                  <a:pt x="3752" y="975"/>
                </a:cubicBezTo>
                <a:cubicBezTo>
                  <a:pt x="3751" y="976"/>
                  <a:pt x="3753" y="977"/>
                  <a:pt x="3753" y="976"/>
                </a:cubicBezTo>
                <a:cubicBezTo>
                  <a:pt x="3753" y="976"/>
                  <a:pt x="3755" y="976"/>
                  <a:pt x="3755" y="975"/>
                </a:cubicBezTo>
                <a:cubicBezTo>
                  <a:pt x="3756" y="974"/>
                  <a:pt x="3753" y="975"/>
                  <a:pt x="3753" y="975"/>
                </a:cubicBezTo>
                <a:close/>
                <a:moveTo>
                  <a:pt x="3752" y="974"/>
                </a:moveTo>
                <a:cubicBezTo>
                  <a:pt x="3753" y="974"/>
                  <a:pt x="3754" y="973"/>
                  <a:pt x="3755" y="972"/>
                </a:cubicBezTo>
                <a:cubicBezTo>
                  <a:pt x="3756" y="971"/>
                  <a:pt x="3754" y="971"/>
                  <a:pt x="3754" y="970"/>
                </a:cubicBezTo>
                <a:cubicBezTo>
                  <a:pt x="3753" y="969"/>
                  <a:pt x="3751" y="970"/>
                  <a:pt x="3750" y="971"/>
                </a:cubicBezTo>
                <a:cubicBezTo>
                  <a:pt x="3749" y="971"/>
                  <a:pt x="3750" y="971"/>
                  <a:pt x="3750" y="973"/>
                </a:cubicBezTo>
                <a:cubicBezTo>
                  <a:pt x="3751" y="974"/>
                  <a:pt x="3751" y="974"/>
                  <a:pt x="3752" y="974"/>
                </a:cubicBezTo>
                <a:close/>
                <a:moveTo>
                  <a:pt x="3733" y="975"/>
                </a:moveTo>
                <a:cubicBezTo>
                  <a:pt x="3732" y="975"/>
                  <a:pt x="3731" y="975"/>
                  <a:pt x="3731" y="975"/>
                </a:cubicBezTo>
                <a:cubicBezTo>
                  <a:pt x="3730" y="974"/>
                  <a:pt x="3729" y="976"/>
                  <a:pt x="3729" y="977"/>
                </a:cubicBezTo>
                <a:cubicBezTo>
                  <a:pt x="3730" y="977"/>
                  <a:pt x="3729" y="978"/>
                  <a:pt x="3729" y="979"/>
                </a:cubicBezTo>
                <a:cubicBezTo>
                  <a:pt x="3728" y="979"/>
                  <a:pt x="3725" y="980"/>
                  <a:pt x="3724" y="980"/>
                </a:cubicBezTo>
                <a:cubicBezTo>
                  <a:pt x="3723" y="980"/>
                  <a:pt x="3721" y="980"/>
                  <a:pt x="3721" y="981"/>
                </a:cubicBezTo>
                <a:cubicBezTo>
                  <a:pt x="3720" y="981"/>
                  <a:pt x="3719" y="982"/>
                  <a:pt x="3719" y="983"/>
                </a:cubicBezTo>
                <a:cubicBezTo>
                  <a:pt x="3719" y="984"/>
                  <a:pt x="3721" y="983"/>
                  <a:pt x="3722" y="982"/>
                </a:cubicBezTo>
                <a:cubicBezTo>
                  <a:pt x="3723" y="981"/>
                  <a:pt x="3724" y="981"/>
                  <a:pt x="3725" y="982"/>
                </a:cubicBezTo>
                <a:cubicBezTo>
                  <a:pt x="3726" y="982"/>
                  <a:pt x="3727" y="982"/>
                  <a:pt x="3727" y="982"/>
                </a:cubicBezTo>
                <a:cubicBezTo>
                  <a:pt x="3728" y="982"/>
                  <a:pt x="3729" y="982"/>
                  <a:pt x="3730" y="982"/>
                </a:cubicBezTo>
                <a:cubicBezTo>
                  <a:pt x="3731" y="981"/>
                  <a:pt x="3731" y="980"/>
                  <a:pt x="3731" y="978"/>
                </a:cubicBezTo>
                <a:cubicBezTo>
                  <a:pt x="3731" y="977"/>
                  <a:pt x="3733" y="977"/>
                  <a:pt x="3733" y="976"/>
                </a:cubicBezTo>
                <a:cubicBezTo>
                  <a:pt x="3734" y="976"/>
                  <a:pt x="3733" y="975"/>
                  <a:pt x="3733" y="975"/>
                </a:cubicBezTo>
                <a:close/>
                <a:moveTo>
                  <a:pt x="3760" y="973"/>
                </a:moveTo>
                <a:cubicBezTo>
                  <a:pt x="3759" y="974"/>
                  <a:pt x="3761" y="974"/>
                  <a:pt x="3762" y="974"/>
                </a:cubicBezTo>
                <a:cubicBezTo>
                  <a:pt x="3763" y="974"/>
                  <a:pt x="3763" y="974"/>
                  <a:pt x="3763" y="973"/>
                </a:cubicBezTo>
                <a:cubicBezTo>
                  <a:pt x="3762" y="972"/>
                  <a:pt x="3760" y="973"/>
                  <a:pt x="3760" y="973"/>
                </a:cubicBezTo>
                <a:close/>
                <a:moveTo>
                  <a:pt x="3727" y="975"/>
                </a:moveTo>
                <a:cubicBezTo>
                  <a:pt x="3727" y="975"/>
                  <a:pt x="3725" y="975"/>
                  <a:pt x="3725" y="976"/>
                </a:cubicBezTo>
                <a:cubicBezTo>
                  <a:pt x="3725" y="976"/>
                  <a:pt x="3724" y="978"/>
                  <a:pt x="3725" y="977"/>
                </a:cubicBezTo>
                <a:cubicBezTo>
                  <a:pt x="3726" y="977"/>
                  <a:pt x="3727" y="976"/>
                  <a:pt x="3727" y="975"/>
                </a:cubicBezTo>
                <a:close/>
                <a:moveTo>
                  <a:pt x="3742" y="977"/>
                </a:moveTo>
                <a:cubicBezTo>
                  <a:pt x="3741" y="977"/>
                  <a:pt x="3742" y="976"/>
                  <a:pt x="3742" y="976"/>
                </a:cubicBezTo>
                <a:cubicBezTo>
                  <a:pt x="3744" y="976"/>
                  <a:pt x="3743" y="974"/>
                  <a:pt x="3742" y="973"/>
                </a:cubicBezTo>
                <a:cubicBezTo>
                  <a:pt x="3741" y="973"/>
                  <a:pt x="3740" y="974"/>
                  <a:pt x="3739" y="975"/>
                </a:cubicBezTo>
                <a:cubicBezTo>
                  <a:pt x="3738" y="975"/>
                  <a:pt x="3739" y="976"/>
                  <a:pt x="3738" y="977"/>
                </a:cubicBezTo>
                <a:cubicBezTo>
                  <a:pt x="3738" y="978"/>
                  <a:pt x="3739" y="978"/>
                  <a:pt x="3738" y="979"/>
                </a:cubicBezTo>
                <a:cubicBezTo>
                  <a:pt x="3738" y="979"/>
                  <a:pt x="3737" y="978"/>
                  <a:pt x="3736" y="978"/>
                </a:cubicBezTo>
                <a:cubicBezTo>
                  <a:pt x="3735" y="978"/>
                  <a:pt x="3735" y="979"/>
                  <a:pt x="3736" y="980"/>
                </a:cubicBezTo>
                <a:cubicBezTo>
                  <a:pt x="3736" y="980"/>
                  <a:pt x="3736" y="981"/>
                  <a:pt x="3734" y="983"/>
                </a:cubicBezTo>
                <a:cubicBezTo>
                  <a:pt x="3733" y="984"/>
                  <a:pt x="3733" y="984"/>
                  <a:pt x="3734" y="985"/>
                </a:cubicBezTo>
                <a:cubicBezTo>
                  <a:pt x="3735" y="985"/>
                  <a:pt x="3736" y="984"/>
                  <a:pt x="3736" y="983"/>
                </a:cubicBezTo>
                <a:cubicBezTo>
                  <a:pt x="3737" y="982"/>
                  <a:pt x="3738" y="983"/>
                  <a:pt x="3738" y="984"/>
                </a:cubicBezTo>
                <a:cubicBezTo>
                  <a:pt x="3738" y="985"/>
                  <a:pt x="3739" y="984"/>
                  <a:pt x="3739" y="983"/>
                </a:cubicBezTo>
                <a:cubicBezTo>
                  <a:pt x="3740" y="982"/>
                  <a:pt x="3741" y="982"/>
                  <a:pt x="3742" y="982"/>
                </a:cubicBezTo>
                <a:cubicBezTo>
                  <a:pt x="3743" y="982"/>
                  <a:pt x="3743" y="981"/>
                  <a:pt x="3743" y="980"/>
                </a:cubicBezTo>
                <a:cubicBezTo>
                  <a:pt x="3743" y="980"/>
                  <a:pt x="3744" y="980"/>
                  <a:pt x="3745" y="980"/>
                </a:cubicBezTo>
                <a:cubicBezTo>
                  <a:pt x="3746" y="980"/>
                  <a:pt x="3745" y="978"/>
                  <a:pt x="3745" y="978"/>
                </a:cubicBezTo>
                <a:cubicBezTo>
                  <a:pt x="3744" y="977"/>
                  <a:pt x="3743" y="977"/>
                  <a:pt x="3742" y="977"/>
                </a:cubicBezTo>
                <a:close/>
                <a:moveTo>
                  <a:pt x="3752" y="978"/>
                </a:moveTo>
                <a:cubicBezTo>
                  <a:pt x="3751" y="978"/>
                  <a:pt x="3751" y="977"/>
                  <a:pt x="3750" y="976"/>
                </a:cubicBezTo>
                <a:cubicBezTo>
                  <a:pt x="3750" y="976"/>
                  <a:pt x="3749" y="978"/>
                  <a:pt x="3750" y="978"/>
                </a:cubicBezTo>
                <a:cubicBezTo>
                  <a:pt x="3750" y="978"/>
                  <a:pt x="3750" y="979"/>
                  <a:pt x="3751" y="980"/>
                </a:cubicBezTo>
                <a:cubicBezTo>
                  <a:pt x="3751" y="981"/>
                  <a:pt x="3752" y="979"/>
                  <a:pt x="3753" y="978"/>
                </a:cubicBezTo>
                <a:cubicBezTo>
                  <a:pt x="3754" y="978"/>
                  <a:pt x="3753" y="978"/>
                  <a:pt x="3752" y="978"/>
                </a:cubicBezTo>
                <a:close/>
                <a:moveTo>
                  <a:pt x="3766" y="968"/>
                </a:moveTo>
                <a:cubicBezTo>
                  <a:pt x="3766" y="967"/>
                  <a:pt x="3765" y="967"/>
                  <a:pt x="3765" y="967"/>
                </a:cubicBezTo>
                <a:cubicBezTo>
                  <a:pt x="3765" y="967"/>
                  <a:pt x="3764" y="968"/>
                  <a:pt x="3765" y="968"/>
                </a:cubicBezTo>
                <a:cubicBezTo>
                  <a:pt x="3765" y="968"/>
                  <a:pt x="3766" y="968"/>
                  <a:pt x="3766" y="968"/>
                </a:cubicBezTo>
                <a:close/>
                <a:moveTo>
                  <a:pt x="3748" y="977"/>
                </a:moveTo>
                <a:cubicBezTo>
                  <a:pt x="3748" y="976"/>
                  <a:pt x="3746" y="976"/>
                  <a:pt x="3746" y="977"/>
                </a:cubicBezTo>
                <a:cubicBezTo>
                  <a:pt x="3745" y="978"/>
                  <a:pt x="3746" y="979"/>
                  <a:pt x="3746" y="980"/>
                </a:cubicBezTo>
                <a:cubicBezTo>
                  <a:pt x="3746" y="981"/>
                  <a:pt x="3747" y="981"/>
                  <a:pt x="3748" y="981"/>
                </a:cubicBezTo>
                <a:cubicBezTo>
                  <a:pt x="3749" y="980"/>
                  <a:pt x="3748" y="980"/>
                  <a:pt x="3748" y="979"/>
                </a:cubicBezTo>
                <a:cubicBezTo>
                  <a:pt x="3748" y="979"/>
                  <a:pt x="3747" y="978"/>
                  <a:pt x="3748" y="978"/>
                </a:cubicBezTo>
                <a:cubicBezTo>
                  <a:pt x="3749" y="977"/>
                  <a:pt x="3748" y="977"/>
                  <a:pt x="3748" y="977"/>
                </a:cubicBezTo>
                <a:close/>
                <a:moveTo>
                  <a:pt x="3758" y="974"/>
                </a:moveTo>
                <a:cubicBezTo>
                  <a:pt x="3757" y="974"/>
                  <a:pt x="3757" y="974"/>
                  <a:pt x="3758" y="975"/>
                </a:cubicBezTo>
                <a:cubicBezTo>
                  <a:pt x="3758" y="976"/>
                  <a:pt x="3759" y="975"/>
                  <a:pt x="3759" y="975"/>
                </a:cubicBezTo>
                <a:cubicBezTo>
                  <a:pt x="3759" y="974"/>
                  <a:pt x="3758" y="974"/>
                  <a:pt x="3758" y="974"/>
                </a:cubicBezTo>
                <a:close/>
                <a:moveTo>
                  <a:pt x="3828" y="566"/>
                </a:moveTo>
                <a:cubicBezTo>
                  <a:pt x="3829" y="566"/>
                  <a:pt x="3829" y="565"/>
                  <a:pt x="3829" y="565"/>
                </a:cubicBezTo>
                <a:cubicBezTo>
                  <a:pt x="3830" y="566"/>
                  <a:pt x="3830" y="566"/>
                  <a:pt x="3831" y="567"/>
                </a:cubicBezTo>
                <a:cubicBezTo>
                  <a:pt x="3831" y="567"/>
                  <a:pt x="3832" y="567"/>
                  <a:pt x="3833" y="567"/>
                </a:cubicBezTo>
                <a:cubicBezTo>
                  <a:pt x="3834" y="568"/>
                  <a:pt x="3834" y="570"/>
                  <a:pt x="3835" y="570"/>
                </a:cubicBezTo>
                <a:cubicBezTo>
                  <a:pt x="3837" y="570"/>
                  <a:pt x="3838" y="570"/>
                  <a:pt x="3840" y="570"/>
                </a:cubicBezTo>
                <a:cubicBezTo>
                  <a:pt x="3842" y="524"/>
                  <a:pt x="3842" y="524"/>
                  <a:pt x="3842" y="524"/>
                </a:cubicBezTo>
                <a:cubicBezTo>
                  <a:pt x="3841" y="523"/>
                  <a:pt x="3839" y="523"/>
                  <a:pt x="3838" y="523"/>
                </a:cubicBezTo>
                <a:cubicBezTo>
                  <a:pt x="3837" y="523"/>
                  <a:pt x="3835" y="524"/>
                  <a:pt x="3834" y="523"/>
                </a:cubicBezTo>
                <a:cubicBezTo>
                  <a:pt x="3832" y="523"/>
                  <a:pt x="3831" y="523"/>
                  <a:pt x="3829" y="522"/>
                </a:cubicBezTo>
                <a:cubicBezTo>
                  <a:pt x="3828" y="522"/>
                  <a:pt x="3828" y="522"/>
                  <a:pt x="3827" y="522"/>
                </a:cubicBezTo>
                <a:cubicBezTo>
                  <a:pt x="3826" y="521"/>
                  <a:pt x="3826" y="522"/>
                  <a:pt x="3825" y="522"/>
                </a:cubicBezTo>
                <a:cubicBezTo>
                  <a:pt x="3824" y="521"/>
                  <a:pt x="3823" y="520"/>
                  <a:pt x="3821" y="520"/>
                </a:cubicBezTo>
                <a:cubicBezTo>
                  <a:pt x="3820" y="521"/>
                  <a:pt x="3821" y="521"/>
                  <a:pt x="3822" y="521"/>
                </a:cubicBezTo>
                <a:cubicBezTo>
                  <a:pt x="3822" y="522"/>
                  <a:pt x="3823" y="521"/>
                  <a:pt x="3824" y="522"/>
                </a:cubicBezTo>
                <a:cubicBezTo>
                  <a:pt x="3825" y="522"/>
                  <a:pt x="3826" y="523"/>
                  <a:pt x="3827" y="523"/>
                </a:cubicBezTo>
                <a:cubicBezTo>
                  <a:pt x="3828" y="523"/>
                  <a:pt x="3831" y="525"/>
                  <a:pt x="3829" y="525"/>
                </a:cubicBezTo>
                <a:cubicBezTo>
                  <a:pt x="3828" y="525"/>
                  <a:pt x="3827" y="525"/>
                  <a:pt x="3827" y="525"/>
                </a:cubicBezTo>
                <a:cubicBezTo>
                  <a:pt x="3826" y="525"/>
                  <a:pt x="3826" y="525"/>
                  <a:pt x="3825" y="524"/>
                </a:cubicBezTo>
                <a:cubicBezTo>
                  <a:pt x="3824" y="524"/>
                  <a:pt x="3824" y="524"/>
                  <a:pt x="3823" y="524"/>
                </a:cubicBezTo>
                <a:cubicBezTo>
                  <a:pt x="3822" y="523"/>
                  <a:pt x="3822" y="523"/>
                  <a:pt x="3821" y="523"/>
                </a:cubicBezTo>
                <a:cubicBezTo>
                  <a:pt x="3820" y="522"/>
                  <a:pt x="3817" y="522"/>
                  <a:pt x="3816" y="523"/>
                </a:cubicBezTo>
                <a:cubicBezTo>
                  <a:pt x="3815" y="524"/>
                  <a:pt x="3815" y="526"/>
                  <a:pt x="3814" y="527"/>
                </a:cubicBezTo>
                <a:cubicBezTo>
                  <a:pt x="3814" y="526"/>
                  <a:pt x="3814" y="526"/>
                  <a:pt x="3814" y="525"/>
                </a:cubicBezTo>
                <a:cubicBezTo>
                  <a:pt x="3814" y="525"/>
                  <a:pt x="3814" y="524"/>
                  <a:pt x="3814" y="524"/>
                </a:cubicBezTo>
                <a:cubicBezTo>
                  <a:pt x="3814" y="522"/>
                  <a:pt x="3814" y="522"/>
                  <a:pt x="3816" y="521"/>
                </a:cubicBezTo>
                <a:cubicBezTo>
                  <a:pt x="3816" y="521"/>
                  <a:pt x="3817" y="521"/>
                  <a:pt x="3817" y="521"/>
                </a:cubicBezTo>
                <a:cubicBezTo>
                  <a:pt x="3817" y="520"/>
                  <a:pt x="3816" y="520"/>
                  <a:pt x="3816" y="519"/>
                </a:cubicBezTo>
                <a:cubicBezTo>
                  <a:pt x="3815" y="519"/>
                  <a:pt x="3814" y="519"/>
                  <a:pt x="3813" y="519"/>
                </a:cubicBezTo>
                <a:cubicBezTo>
                  <a:pt x="3811" y="519"/>
                  <a:pt x="3810" y="519"/>
                  <a:pt x="3809" y="518"/>
                </a:cubicBezTo>
                <a:cubicBezTo>
                  <a:pt x="3808" y="518"/>
                  <a:pt x="3806" y="519"/>
                  <a:pt x="3805" y="519"/>
                </a:cubicBezTo>
                <a:cubicBezTo>
                  <a:pt x="3804" y="519"/>
                  <a:pt x="3802" y="519"/>
                  <a:pt x="3801" y="519"/>
                </a:cubicBezTo>
                <a:cubicBezTo>
                  <a:pt x="3799" y="519"/>
                  <a:pt x="3798" y="519"/>
                  <a:pt x="3797" y="519"/>
                </a:cubicBezTo>
                <a:cubicBezTo>
                  <a:pt x="3795" y="518"/>
                  <a:pt x="3787" y="518"/>
                  <a:pt x="3788" y="520"/>
                </a:cubicBezTo>
                <a:cubicBezTo>
                  <a:pt x="3788" y="521"/>
                  <a:pt x="3789" y="520"/>
                  <a:pt x="3789" y="521"/>
                </a:cubicBezTo>
                <a:cubicBezTo>
                  <a:pt x="3790" y="521"/>
                  <a:pt x="3790" y="521"/>
                  <a:pt x="3791" y="521"/>
                </a:cubicBezTo>
                <a:cubicBezTo>
                  <a:pt x="3792" y="520"/>
                  <a:pt x="3794" y="520"/>
                  <a:pt x="3795" y="521"/>
                </a:cubicBezTo>
                <a:cubicBezTo>
                  <a:pt x="3796" y="522"/>
                  <a:pt x="3793" y="523"/>
                  <a:pt x="3794" y="524"/>
                </a:cubicBezTo>
                <a:cubicBezTo>
                  <a:pt x="3795" y="524"/>
                  <a:pt x="3796" y="523"/>
                  <a:pt x="3796" y="523"/>
                </a:cubicBezTo>
                <a:cubicBezTo>
                  <a:pt x="3797" y="523"/>
                  <a:pt x="3797" y="523"/>
                  <a:pt x="3798" y="523"/>
                </a:cubicBezTo>
                <a:cubicBezTo>
                  <a:pt x="3798" y="524"/>
                  <a:pt x="3798" y="525"/>
                  <a:pt x="3799" y="526"/>
                </a:cubicBezTo>
                <a:cubicBezTo>
                  <a:pt x="3799" y="527"/>
                  <a:pt x="3800" y="527"/>
                  <a:pt x="3800" y="528"/>
                </a:cubicBezTo>
                <a:cubicBezTo>
                  <a:pt x="3800" y="529"/>
                  <a:pt x="3800" y="530"/>
                  <a:pt x="3800" y="531"/>
                </a:cubicBezTo>
                <a:cubicBezTo>
                  <a:pt x="3800" y="532"/>
                  <a:pt x="3800" y="532"/>
                  <a:pt x="3800" y="533"/>
                </a:cubicBezTo>
                <a:cubicBezTo>
                  <a:pt x="3800" y="534"/>
                  <a:pt x="3797" y="535"/>
                  <a:pt x="3796" y="535"/>
                </a:cubicBezTo>
                <a:cubicBezTo>
                  <a:pt x="3796" y="535"/>
                  <a:pt x="3795" y="535"/>
                  <a:pt x="3795" y="536"/>
                </a:cubicBezTo>
                <a:cubicBezTo>
                  <a:pt x="3794" y="537"/>
                  <a:pt x="3795" y="537"/>
                  <a:pt x="3796" y="537"/>
                </a:cubicBezTo>
                <a:cubicBezTo>
                  <a:pt x="3797" y="537"/>
                  <a:pt x="3797" y="537"/>
                  <a:pt x="3798" y="538"/>
                </a:cubicBezTo>
                <a:cubicBezTo>
                  <a:pt x="3799" y="538"/>
                  <a:pt x="3799" y="538"/>
                  <a:pt x="3800" y="539"/>
                </a:cubicBezTo>
                <a:cubicBezTo>
                  <a:pt x="3801" y="539"/>
                  <a:pt x="3801" y="539"/>
                  <a:pt x="3802" y="539"/>
                </a:cubicBezTo>
                <a:cubicBezTo>
                  <a:pt x="3802" y="540"/>
                  <a:pt x="3803" y="540"/>
                  <a:pt x="3803" y="540"/>
                </a:cubicBezTo>
                <a:cubicBezTo>
                  <a:pt x="3804" y="541"/>
                  <a:pt x="3804" y="541"/>
                  <a:pt x="3805" y="542"/>
                </a:cubicBezTo>
                <a:cubicBezTo>
                  <a:pt x="3805" y="543"/>
                  <a:pt x="3803" y="543"/>
                  <a:pt x="3802" y="544"/>
                </a:cubicBezTo>
                <a:cubicBezTo>
                  <a:pt x="3800" y="546"/>
                  <a:pt x="3801" y="544"/>
                  <a:pt x="3801" y="542"/>
                </a:cubicBezTo>
                <a:cubicBezTo>
                  <a:pt x="3801" y="541"/>
                  <a:pt x="3800" y="540"/>
                  <a:pt x="3799" y="540"/>
                </a:cubicBezTo>
                <a:cubicBezTo>
                  <a:pt x="3799" y="539"/>
                  <a:pt x="3796" y="539"/>
                  <a:pt x="3796" y="540"/>
                </a:cubicBezTo>
                <a:cubicBezTo>
                  <a:pt x="3795" y="540"/>
                  <a:pt x="3795" y="541"/>
                  <a:pt x="3795" y="542"/>
                </a:cubicBezTo>
                <a:cubicBezTo>
                  <a:pt x="3795" y="542"/>
                  <a:pt x="3794" y="542"/>
                  <a:pt x="3794" y="543"/>
                </a:cubicBezTo>
                <a:cubicBezTo>
                  <a:pt x="3793" y="543"/>
                  <a:pt x="3792" y="547"/>
                  <a:pt x="3791" y="544"/>
                </a:cubicBezTo>
                <a:cubicBezTo>
                  <a:pt x="3791" y="544"/>
                  <a:pt x="3792" y="543"/>
                  <a:pt x="3791" y="542"/>
                </a:cubicBezTo>
                <a:cubicBezTo>
                  <a:pt x="3791" y="541"/>
                  <a:pt x="3791" y="541"/>
                  <a:pt x="3791" y="540"/>
                </a:cubicBezTo>
                <a:cubicBezTo>
                  <a:pt x="3790" y="540"/>
                  <a:pt x="3790" y="539"/>
                  <a:pt x="3790" y="538"/>
                </a:cubicBezTo>
                <a:cubicBezTo>
                  <a:pt x="3790" y="537"/>
                  <a:pt x="3789" y="536"/>
                  <a:pt x="3788" y="536"/>
                </a:cubicBezTo>
                <a:cubicBezTo>
                  <a:pt x="3787" y="536"/>
                  <a:pt x="3787" y="536"/>
                  <a:pt x="3786" y="536"/>
                </a:cubicBezTo>
                <a:cubicBezTo>
                  <a:pt x="3786" y="535"/>
                  <a:pt x="3785" y="535"/>
                  <a:pt x="3785" y="535"/>
                </a:cubicBezTo>
                <a:cubicBezTo>
                  <a:pt x="3784" y="534"/>
                  <a:pt x="3783" y="535"/>
                  <a:pt x="3782" y="534"/>
                </a:cubicBezTo>
                <a:cubicBezTo>
                  <a:pt x="3781" y="533"/>
                  <a:pt x="3783" y="532"/>
                  <a:pt x="3784" y="532"/>
                </a:cubicBezTo>
                <a:cubicBezTo>
                  <a:pt x="3785" y="531"/>
                  <a:pt x="3786" y="530"/>
                  <a:pt x="3786" y="528"/>
                </a:cubicBezTo>
                <a:cubicBezTo>
                  <a:pt x="3786" y="527"/>
                  <a:pt x="3784" y="526"/>
                  <a:pt x="3784" y="524"/>
                </a:cubicBezTo>
                <a:cubicBezTo>
                  <a:pt x="3784" y="523"/>
                  <a:pt x="3783" y="522"/>
                  <a:pt x="3782" y="521"/>
                </a:cubicBezTo>
                <a:cubicBezTo>
                  <a:pt x="3782" y="519"/>
                  <a:pt x="3782" y="518"/>
                  <a:pt x="3782" y="516"/>
                </a:cubicBezTo>
                <a:cubicBezTo>
                  <a:pt x="3783" y="515"/>
                  <a:pt x="3784" y="514"/>
                  <a:pt x="3784" y="513"/>
                </a:cubicBezTo>
                <a:cubicBezTo>
                  <a:pt x="3784" y="511"/>
                  <a:pt x="3783" y="509"/>
                  <a:pt x="3782" y="508"/>
                </a:cubicBezTo>
                <a:cubicBezTo>
                  <a:pt x="3781" y="508"/>
                  <a:pt x="3779" y="505"/>
                  <a:pt x="3779" y="507"/>
                </a:cubicBezTo>
                <a:cubicBezTo>
                  <a:pt x="3779" y="507"/>
                  <a:pt x="3780" y="507"/>
                  <a:pt x="3780" y="508"/>
                </a:cubicBezTo>
                <a:cubicBezTo>
                  <a:pt x="3780" y="509"/>
                  <a:pt x="3779" y="509"/>
                  <a:pt x="3779" y="510"/>
                </a:cubicBezTo>
                <a:cubicBezTo>
                  <a:pt x="3777" y="510"/>
                  <a:pt x="3776" y="511"/>
                  <a:pt x="3775" y="511"/>
                </a:cubicBezTo>
                <a:cubicBezTo>
                  <a:pt x="3773" y="511"/>
                  <a:pt x="3774" y="510"/>
                  <a:pt x="3774" y="509"/>
                </a:cubicBezTo>
                <a:cubicBezTo>
                  <a:pt x="3775" y="508"/>
                  <a:pt x="3775" y="508"/>
                  <a:pt x="3775" y="507"/>
                </a:cubicBezTo>
                <a:cubicBezTo>
                  <a:pt x="3775" y="507"/>
                  <a:pt x="3775" y="506"/>
                  <a:pt x="3775" y="506"/>
                </a:cubicBezTo>
                <a:cubicBezTo>
                  <a:pt x="3775" y="505"/>
                  <a:pt x="3776" y="504"/>
                  <a:pt x="3776" y="503"/>
                </a:cubicBezTo>
                <a:cubicBezTo>
                  <a:pt x="3775" y="500"/>
                  <a:pt x="3773" y="500"/>
                  <a:pt x="3771" y="498"/>
                </a:cubicBezTo>
                <a:cubicBezTo>
                  <a:pt x="3770" y="497"/>
                  <a:pt x="3768" y="497"/>
                  <a:pt x="3767" y="496"/>
                </a:cubicBezTo>
                <a:cubicBezTo>
                  <a:pt x="3765" y="496"/>
                  <a:pt x="3763" y="495"/>
                  <a:pt x="3762" y="494"/>
                </a:cubicBezTo>
                <a:cubicBezTo>
                  <a:pt x="3761" y="493"/>
                  <a:pt x="3759" y="492"/>
                  <a:pt x="3758" y="491"/>
                </a:cubicBezTo>
                <a:cubicBezTo>
                  <a:pt x="3755" y="490"/>
                  <a:pt x="3752" y="490"/>
                  <a:pt x="3749" y="488"/>
                </a:cubicBezTo>
                <a:cubicBezTo>
                  <a:pt x="3746" y="486"/>
                  <a:pt x="3744" y="485"/>
                  <a:pt x="3741" y="483"/>
                </a:cubicBezTo>
                <a:cubicBezTo>
                  <a:pt x="3740" y="483"/>
                  <a:pt x="3739" y="482"/>
                  <a:pt x="3737" y="481"/>
                </a:cubicBezTo>
                <a:cubicBezTo>
                  <a:pt x="3736" y="481"/>
                  <a:pt x="3735" y="481"/>
                  <a:pt x="3733" y="481"/>
                </a:cubicBezTo>
                <a:cubicBezTo>
                  <a:pt x="3731" y="481"/>
                  <a:pt x="3731" y="480"/>
                  <a:pt x="3730" y="479"/>
                </a:cubicBezTo>
                <a:cubicBezTo>
                  <a:pt x="3729" y="478"/>
                  <a:pt x="3727" y="477"/>
                  <a:pt x="3726" y="476"/>
                </a:cubicBezTo>
                <a:cubicBezTo>
                  <a:pt x="3725" y="475"/>
                  <a:pt x="3723" y="474"/>
                  <a:pt x="3722" y="473"/>
                </a:cubicBezTo>
                <a:cubicBezTo>
                  <a:pt x="3721" y="473"/>
                  <a:pt x="3720" y="473"/>
                  <a:pt x="3718" y="472"/>
                </a:cubicBezTo>
                <a:cubicBezTo>
                  <a:pt x="3717" y="472"/>
                  <a:pt x="3716" y="471"/>
                  <a:pt x="3715" y="471"/>
                </a:cubicBezTo>
                <a:cubicBezTo>
                  <a:pt x="3715" y="471"/>
                  <a:pt x="3718" y="472"/>
                  <a:pt x="3718" y="473"/>
                </a:cubicBezTo>
                <a:cubicBezTo>
                  <a:pt x="3719" y="473"/>
                  <a:pt x="3721" y="474"/>
                  <a:pt x="3721" y="475"/>
                </a:cubicBezTo>
                <a:cubicBezTo>
                  <a:pt x="3720" y="475"/>
                  <a:pt x="3719" y="474"/>
                  <a:pt x="3718" y="474"/>
                </a:cubicBezTo>
                <a:cubicBezTo>
                  <a:pt x="3716" y="473"/>
                  <a:pt x="3715" y="473"/>
                  <a:pt x="3714" y="472"/>
                </a:cubicBezTo>
                <a:cubicBezTo>
                  <a:pt x="3712" y="470"/>
                  <a:pt x="3709" y="471"/>
                  <a:pt x="3707" y="469"/>
                </a:cubicBezTo>
                <a:cubicBezTo>
                  <a:pt x="3706" y="469"/>
                  <a:pt x="3705" y="467"/>
                  <a:pt x="3705" y="466"/>
                </a:cubicBezTo>
                <a:cubicBezTo>
                  <a:pt x="3704" y="465"/>
                  <a:pt x="3703" y="464"/>
                  <a:pt x="3702" y="463"/>
                </a:cubicBezTo>
                <a:cubicBezTo>
                  <a:pt x="3702" y="463"/>
                  <a:pt x="3701" y="463"/>
                  <a:pt x="3700" y="462"/>
                </a:cubicBezTo>
                <a:cubicBezTo>
                  <a:pt x="3699" y="461"/>
                  <a:pt x="3698" y="460"/>
                  <a:pt x="3696" y="459"/>
                </a:cubicBezTo>
                <a:cubicBezTo>
                  <a:pt x="3694" y="457"/>
                  <a:pt x="3691" y="456"/>
                  <a:pt x="3688" y="455"/>
                </a:cubicBezTo>
                <a:cubicBezTo>
                  <a:pt x="3687" y="455"/>
                  <a:pt x="3685" y="455"/>
                  <a:pt x="3684" y="455"/>
                </a:cubicBezTo>
                <a:cubicBezTo>
                  <a:pt x="3682" y="455"/>
                  <a:pt x="3681" y="454"/>
                  <a:pt x="3679" y="454"/>
                </a:cubicBezTo>
                <a:cubicBezTo>
                  <a:pt x="3676" y="452"/>
                  <a:pt x="3673" y="451"/>
                  <a:pt x="3669" y="449"/>
                </a:cubicBezTo>
                <a:cubicBezTo>
                  <a:pt x="3668" y="448"/>
                  <a:pt x="3668" y="448"/>
                  <a:pt x="3667" y="447"/>
                </a:cubicBezTo>
                <a:cubicBezTo>
                  <a:pt x="3665" y="447"/>
                  <a:pt x="3664" y="446"/>
                  <a:pt x="3663" y="446"/>
                </a:cubicBezTo>
                <a:cubicBezTo>
                  <a:pt x="3662" y="445"/>
                  <a:pt x="3662" y="445"/>
                  <a:pt x="3661" y="445"/>
                </a:cubicBezTo>
                <a:cubicBezTo>
                  <a:pt x="3659" y="444"/>
                  <a:pt x="3657" y="443"/>
                  <a:pt x="3655" y="441"/>
                </a:cubicBezTo>
                <a:cubicBezTo>
                  <a:pt x="3652" y="440"/>
                  <a:pt x="3648" y="438"/>
                  <a:pt x="3645" y="437"/>
                </a:cubicBezTo>
                <a:cubicBezTo>
                  <a:pt x="3642" y="436"/>
                  <a:pt x="3639" y="436"/>
                  <a:pt x="3635" y="435"/>
                </a:cubicBezTo>
                <a:cubicBezTo>
                  <a:pt x="3632" y="434"/>
                  <a:pt x="3628" y="434"/>
                  <a:pt x="3624" y="433"/>
                </a:cubicBezTo>
                <a:cubicBezTo>
                  <a:pt x="3623" y="433"/>
                  <a:pt x="3621" y="433"/>
                  <a:pt x="3620" y="432"/>
                </a:cubicBezTo>
                <a:cubicBezTo>
                  <a:pt x="3618" y="432"/>
                  <a:pt x="3617" y="431"/>
                  <a:pt x="3616" y="430"/>
                </a:cubicBezTo>
                <a:cubicBezTo>
                  <a:pt x="3614" y="430"/>
                  <a:pt x="3614" y="429"/>
                  <a:pt x="3613" y="428"/>
                </a:cubicBezTo>
                <a:cubicBezTo>
                  <a:pt x="3611" y="427"/>
                  <a:pt x="3610" y="426"/>
                  <a:pt x="3609" y="425"/>
                </a:cubicBezTo>
                <a:cubicBezTo>
                  <a:pt x="3608" y="425"/>
                  <a:pt x="3606" y="424"/>
                  <a:pt x="3605" y="424"/>
                </a:cubicBezTo>
                <a:cubicBezTo>
                  <a:pt x="3604" y="423"/>
                  <a:pt x="3603" y="423"/>
                  <a:pt x="3602" y="423"/>
                </a:cubicBezTo>
                <a:cubicBezTo>
                  <a:pt x="3601" y="423"/>
                  <a:pt x="3600" y="423"/>
                  <a:pt x="3599" y="423"/>
                </a:cubicBezTo>
                <a:cubicBezTo>
                  <a:pt x="3598" y="423"/>
                  <a:pt x="3596" y="423"/>
                  <a:pt x="3594" y="423"/>
                </a:cubicBezTo>
                <a:cubicBezTo>
                  <a:pt x="3592" y="423"/>
                  <a:pt x="3591" y="424"/>
                  <a:pt x="3589" y="424"/>
                </a:cubicBezTo>
                <a:cubicBezTo>
                  <a:pt x="3587" y="424"/>
                  <a:pt x="3585" y="424"/>
                  <a:pt x="3583" y="424"/>
                </a:cubicBezTo>
                <a:cubicBezTo>
                  <a:pt x="3581" y="424"/>
                  <a:pt x="3578" y="424"/>
                  <a:pt x="3576" y="424"/>
                </a:cubicBezTo>
                <a:cubicBezTo>
                  <a:pt x="3574" y="424"/>
                  <a:pt x="3572" y="423"/>
                  <a:pt x="3569" y="423"/>
                </a:cubicBezTo>
                <a:cubicBezTo>
                  <a:pt x="3566" y="423"/>
                  <a:pt x="3563" y="422"/>
                  <a:pt x="3559" y="422"/>
                </a:cubicBezTo>
                <a:cubicBezTo>
                  <a:pt x="3557" y="421"/>
                  <a:pt x="3555" y="422"/>
                  <a:pt x="3553" y="422"/>
                </a:cubicBezTo>
                <a:cubicBezTo>
                  <a:pt x="3552" y="422"/>
                  <a:pt x="3549" y="421"/>
                  <a:pt x="3548" y="422"/>
                </a:cubicBezTo>
                <a:cubicBezTo>
                  <a:pt x="3549" y="423"/>
                  <a:pt x="3549" y="423"/>
                  <a:pt x="3550" y="423"/>
                </a:cubicBezTo>
                <a:cubicBezTo>
                  <a:pt x="3551" y="423"/>
                  <a:pt x="3551" y="423"/>
                  <a:pt x="3551" y="424"/>
                </a:cubicBezTo>
                <a:cubicBezTo>
                  <a:pt x="3552" y="426"/>
                  <a:pt x="3550" y="425"/>
                  <a:pt x="3549" y="426"/>
                </a:cubicBezTo>
                <a:cubicBezTo>
                  <a:pt x="3549" y="427"/>
                  <a:pt x="3549" y="428"/>
                  <a:pt x="3548" y="427"/>
                </a:cubicBezTo>
                <a:cubicBezTo>
                  <a:pt x="3547" y="427"/>
                  <a:pt x="3547" y="426"/>
                  <a:pt x="3547" y="426"/>
                </a:cubicBezTo>
                <a:cubicBezTo>
                  <a:pt x="3546" y="425"/>
                  <a:pt x="3545" y="424"/>
                  <a:pt x="3544" y="424"/>
                </a:cubicBezTo>
                <a:cubicBezTo>
                  <a:pt x="3543" y="423"/>
                  <a:pt x="3542" y="422"/>
                  <a:pt x="3541" y="421"/>
                </a:cubicBezTo>
                <a:cubicBezTo>
                  <a:pt x="3540" y="421"/>
                  <a:pt x="3538" y="421"/>
                  <a:pt x="3537" y="421"/>
                </a:cubicBezTo>
                <a:cubicBezTo>
                  <a:pt x="3536" y="421"/>
                  <a:pt x="3534" y="420"/>
                  <a:pt x="3533" y="420"/>
                </a:cubicBezTo>
                <a:cubicBezTo>
                  <a:pt x="3531" y="420"/>
                  <a:pt x="3529" y="420"/>
                  <a:pt x="3527" y="420"/>
                </a:cubicBezTo>
                <a:cubicBezTo>
                  <a:pt x="3526" y="420"/>
                  <a:pt x="3525" y="419"/>
                  <a:pt x="3524" y="419"/>
                </a:cubicBezTo>
                <a:cubicBezTo>
                  <a:pt x="3522" y="419"/>
                  <a:pt x="3520" y="419"/>
                  <a:pt x="3517" y="419"/>
                </a:cubicBezTo>
                <a:cubicBezTo>
                  <a:pt x="3515" y="418"/>
                  <a:pt x="3513" y="418"/>
                  <a:pt x="3510" y="417"/>
                </a:cubicBezTo>
                <a:cubicBezTo>
                  <a:pt x="3509" y="417"/>
                  <a:pt x="3507" y="417"/>
                  <a:pt x="3506" y="417"/>
                </a:cubicBezTo>
                <a:cubicBezTo>
                  <a:pt x="3503" y="417"/>
                  <a:pt x="3500" y="416"/>
                  <a:pt x="3497" y="416"/>
                </a:cubicBezTo>
                <a:cubicBezTo>
                  <a:pt x="3496" y="416"/>
                  <a:pt x="3496" y="416"/>
                  <a:pt x="3495" y="416"/>
                </a:cubicBezTo>
                <a:cubicBezTo>
                  <a:pt x="3495" y="415"/>
                  <a:pt x="3494" y="415"/>
                  <a:pt x="3493" y="415"/>
                </a:cubicBezTo>
                <a:cubicBezTo>
                  <a:pt x="3492" y="415"/>
                  <a:pt x="3493" y="416"/>
                  <a:pt x="3494" y="416"/>
                </a:cubicBezTo>
                <a:cubicBezTo>
                  <a:pt x="3494" y="416"/>
                  <a:pt x="3495" y="416"/>
                  <a:pt x="3495" y="417"/>
                </a:cubicBezTo>
                <a:cubicBezTo>
                  <a:pt x="3496" y="418"/>
                  <a:pt x="3496" y="418"/>
                  <a:pt x="3496" y="420"/>
                </a:cubicBezTo>
                <a:cubicBezTo>
                  <a:pt x="3495" y="421"/>
                  <a:pt x="3495" y="422"/>
                  <a:pt x="3495" y="423"/>
                </a:cubicBezTo>
                <a:cubicBezTo>
                  <a:pt x="3496" y="424"/>
                  <a:pt x="3496" y="425"/>
                  <a:pt x="3495" y="426"/>
                </a:cubicBezTo>
                <a:cubicBezTo>
                  <a:pt x="3494" y="427"/>
                  <a:pt x="3486" y="432"/>
                  <a:pt x="3488" y="434"/>
                </a:cubicBezTo>
                <a:cubicBezTo>
                  <a:pt x="3488" y="434"/>
                  <a:pt x="3488" y="434"/>
                  <a:pt x="3489" y="434"/>
                </a:cubicBezTo>
                <a:cubicBezTo>
                  <a:pt x="3489" y="434"/>
                  <a:pt x="3489" y="434"/>
                  <a:pt x="3490" y="434"/>
                </a:cubicBezTo>
                <a:cubicBezTo>
                  <a:pt x="3490" y="435"/>
                  <a:pt x="3491" y="435"/>
                  <a:pt x="3492" y="435"/>
                </a:cubicBezTo>
                <a:cubicBezTo>
                  <a:pt x="3492" y="435"/>
                  <a:pt x="3493" y="434"/>
                  <a:pt x="3493" y="434"/>
                </a:cubicBezTo>
                <a:cubicBezTo>
                  <a:pt x="3494" y="433"/>
                  <a:pt x="3495" y="433"/>
                  <a:pt x="3495" y="433"/>
                </a:cubicBezTo>
                <a:cubicBezTo>
                  <a:pt x="3497" y="434"/>
                  <a:pt x="3497" y="435"/>
                  <a:pt x="3497" y="436"/>
                </a:cubicBezTo>
                <a:cubicBezTo>
                  <a:pt x="3498" y="438"/>
                  <a:pt x="3499" y="439"/>
                  <a:pt x="3500" y="440"/>
                </a:cubicBezTo>
                <a:cubicBezTo>
                  <a:pt x="3500" y="441"/>
                  <a:pt x="3500" y="442"/>
                  <a:pt x="3501" y="442"/>
                </a:cubicBezTo>
                <a:cubicBezTo>
                  <a:pt x="3501" y="443"/>
                  <a:pt x="3502" y="443"/>
                  <a:pt x="3502" y="444"/>
                </a:cubicBezTo>
                <a:cubicBezTo>
                  <a:pt x="3504" y="445"/>
                  <a:pt x="3503" y="446"/>
                  <a:pt x="3503" y="448"/>
                </a:cubicBezTo>
                <a:cubicBezTo>
                  <a:pt x="3502" y="449"/>
                  <a:pt x="3503" y="449"/>
                  <a:pt x="3504" y="450"/>
                </a:cubicBezTo>
                <a:cubicBezTo>
                  <a:pt x="3504" y="451"/>
                  <a:pt x="3504" y="453"/>
                  <a:pt x="3504" y="453"/>
                </a:cubicBezTo>
                <a:cubicBezTo>
                  <a:pt x="3503" y="454"/>
                  <a:pt x="3502" y="454"/>
                  <a:pt x="3501" y="455"/>
                </a:cubicBezTo>
                <a:cubicBezTo>
                  <a:pt x="3500" y="455"/>
                  <a:pt x="3499" y="457"/>
                  <a:pt x="3499" y="458"/>
                </a:cubicBezTo>
                <a:cubicBezTo>
                  <a:pt x="3499" y="458"/>
                  <a:pt x="3499" y="460"/>
                  <a:pt x="3498" y="461"/>
                </a:cubicBezTo>
                <a:cubicBezTo>
                  <a:pt x="3497" y="461"/>
                  <a:pt x="3497" y="460"/>
                  <a:pt x="3497" y="460"/>
                </a:cubicBezTo>
                <a:cubicBezTo>
                  <a:pt x="3496" y="459"/>
                  <a:pt x="3495" y="459"/>
                  <a:pt x="3495" y="459"/>
                </a:cubicBezTo>
                <a:cubicBezTo>
                  <a:pt x="3495" y="459"/>
                  <a:pt x="3494" y="460"/>
                  <a:pt x="3494" y="460"/>
                </a:cubicBezTo>
                <a:cubicBezTo>
                  <a:pt x="3494" y="460"/>
                  <a:pt x="3494" y="460"/>
                  <a:pt x="3494" y="461"/>
                </a:cubicBezTo>
                <a:cubicBezTo>
                  <a:pt x="3495" y="461"/>
                  <a:pt x="3495" y="461"/>
                  <a:pt x="3495" y="461"/>
                </a:cubicBezTo>
                <a:cubicBezTo>
                  <a:pt x="3495" y="462"/>
                  <a:pt x="3494" y="462"/>
                  <a:pt x="3494" y="462"/>
                </a:cubicBezTo>
                <a:cubicBezTo>
                  <a:pt x="3493" y="462"/>
                  <a:pt x="3493" y="461"/>
                  <a:pt x="3492" y="461"/>
                </a:cubicBezTo>
                <a:cubicBezTo>
                  <a:pt x="3491" y="461"/>
                  <a:pt x="3491" y="461"/>
                  <a:pt x="3490" y="461"/>
                </a:cubicBezTo>
                <a:cubicBezTo>
                  <a:pt x="3489" y="462"/>
                  <a:pt x="3488" y="461"/>
                  <a:pt x="3487" y="461"/>
                </a:cubicBezTo>
                <a:cubicBezTo>
                  <a:pt x="3486" y="461"/>
                  <a:pt x="3485" y="462"/>
                  <a:pt x="3484" y="462"/>
                </a:cubicBezTo>
                <a:cubicBezTo>
                  <a:pt x="3483" y="462"/>
                  <a:pt x="3481" y="462"/>
                  <a:pt x="3479" y="462"/>
                </a:cubicBezTo>
                <a:cubicBezTo>
                  <a:pt x="3478" y="462"/>
                  <a:pt x="3477" y="462"/>
                  <a:pt x="3475" y="461"/>
                </a:cubicBezTo>
                <a:cubicBezTo>
                  <a:pt x="3474" y="460"/>
                  <a:pt x="3474" y="458"/>
                  <a:pt x="3474" y="457"/>
                </a:cubicBezTo>
                <a:cubicBezTo>
                  <a:pt x="3473" y="456"/>
                  <a:pt x="3474" y="454"/>
                  <a:pt x="3473" y="453"/>
                </a:cubicBezTo>
                <a:cubicBezTo>
                  <a:pt x="3472" y="451"/>
                  <a:pt x="3471" y="451"/>
                  <a:pt x="3469" y="451"/>
                </a:cubicBezTo>
                <a:cubicBezTo>
                  <a:pt x="3468" y="450"/>
                  <a:pt x="3466" y="450"/>
                  <a:pt x="3465" y="449"/>
                </a:cubicBezTo>
                <a:cubicBezTo>
                  <a:pt x="3464" y="449"/>
                  <a:pt x="3463" y="448"/>
                  <a:pt x="3461" y="447"/>
                </a:cubicBezTo>
                <a:cubicBezTo>
                  <a:pt x="3459" y="447"/>
                  <a:pt x="3455" y="448"/>
                  <a:pt x="3453" y="446"/>
                </a:cubicBezTo>
                <a:cubicBezTo>
                  <a:pt x="3452" y="446"/>
                  <a:pt x="3451" y="445"/>
                  <a:pt x="3450" y="444"/>
                </a:cubicBezTo>
                <a:cubicBezTo>
                  <a:pt x="3450" y="443"/>
                  <a:pt x="3450" y="441"/>
                  <a:pt x="3450" y="440"/>
                </a:cubicBezTo>
                <a:cubicBezTo>
                  <a:pt x="3450" y="439"/>
                  <a:pt x="3451" y="438"/>
                  <a:pt x="3450" y="436"/>
                </a:cubicBezTo>
                <a:cubicBezTo>
                  <a:pt x="3450" y="435"/>
                  <a:pt x="3449" y="434"/>
                  <a:pt x="3447" y="434"/>
                </a:cubicBezTo>
                <a:cubicBezTo>
                  <a:pt x="3446" y="433"/>
                  <a:pt x="3445" y="433"/>
                  <a:pt x="3445" y="431"/>
                </a:cubicBezTo>
                <a:cubicBezTo>
                  <a:pt x="3445" y="431"/>
                  <a:pt x="3445" y="430"/>
                  <a:pt x="3444" y="429"/>
                </a:cubicBezTo>
                <a:cubicBezTo>
                  <a:pt x="3444" y="429"/>
                  <a:pt x="3443" y="429"/>
                  <a:pt x="3442" y="429"/>
                </a:cubicBezTo>
                <a:cubicBezTo>
                  <a:pt x="3441" y="428"/>
                  <a:pt x="3439" y="428"/>
                  <a:pt x="3438" y="429"/>
                </a:cubicBezTo>
                <a:cubicBezTo>
                  <a:pt x="3437" y="429"/>
                  <a:pt x="3436" y="430"/>
                  <a:pt x="3435" y="431"/>
                </a:cubicBezTo>
                <a:cubicBezTo>
                  <a:pt x="3435" y="431"/>
                  <a:pt x="3434" y="431"/>
                  <a:pt x="3434" y="431"/>
                </a:cubicBezTo>
                <a:cubicBezTo>
                  <a:pt x="3433" y="432"/>
                  <a:pt x="3433" y="432"/>
                  <a:pt x="3432" y="433"/>
                </a:cubicBezTo>
                <a:cubicBezTo>
                  <a:pt x="3432" y="433"/>
                  <a:pt x="3431" y="434"/>
                  <a:pt x="3431" y="434"/>
                </a:cubicBezTo>
                <a:cubicBezTo>
                  <a:pt x="3430" y="435"/>
                  <a:pt x="3428" y="435"/>
                  <a:pt x="3427" y="435"/>
                </a:cubicBezTo>
                <a:cubicBezTo>
                  <a:pt x="3426" y="435"/>
                  <a:pt x="3425" y="435"/>
                  <a:pt x="3424" y="435"/>
                </a:cubicBezTo>
                <a:cubicBezTo>
                  <a:pt x="3422" y="435"/>
                  <a:pt x="3420" y="435"/>
                  <a:pt x="3418" y="435"/>
                </a:cubicBezTo>
                <a:cubicBezTo>
                  <a:pt x="3415" y="435"/>
                  <a:pt x="3413" y="435"/>
                  <a:pt x="3410" y="435"/>
                </a:cubicBezTo>
                <a:cubicBezTo>
                  <a:pt x="3407" y="435"/>
                  <a:pt x="3405" y="435"/>
                  <a:pt x="3402" y="434"/>
                </a:cubicBezTo>
                <a:cubicBezTo>
                  <a:pt x="3398" y="434"/>
                  <a:pt x="3395" y="435"/>
                  <a:pt x="3391" y="434"/>
                </a:cubicBezTo>
                <a:cubicBezTo>
                  <a:pt x="3389" y="433"/>
                  <a:pt x="3388" y="433"/>
                  <a:pt x="3386" y="432"/>
                </a:cubicBezTo>
                <a:cubicBezTo>
                  <a:pt x="3384" y="432"/>
                  <a:pt x="3383" y="432"/>
                  <a:pt x="3381" y="431"/>
                </a:cubicBezTo>
                <a:cubicBezTo>
                  <a:pt x="3379" y="431"/>
                  <a:pt x="3377" y="431"/>
                  <a:pt x="3376" y="430"/>
                </a:cubicBezTo>
                <a:cubicBezTo>
                  <a:pt x="3375" y="430"/>
                  <a:pt x="3374" y="430"/>
                  <a:pt x="3373" y="429"/>
                </a:cubicBezTo>
                <a:cubicBezTo>
                  <a:pt x="3373" y="429"/>
                  <a:pt x="3372" y="430"/>
                  <a:pt x="3371" y="430"/>
                </a:cubicBezTo>
                <a:cubicBezTo>
                  <a:pt x="3370" y="429"/>
                  <a:pt x="3369" y="429"/>
                  <a:pt x="3369" y="428"/>
                </a:cubicBezTo>
                <a:cubicBezTo>
                  <a:pt x="3368" y="428"/>
                  <a:pt x="3367" y="428"/>
                  <a:pt x="3366" y="428"/>
                </a:cubicBezTo>
                <a:cubicBezTo>
                  <a:pt x="3366" y="429"/>
                  <a:pt x="3365" y="429"/>
                  <a:pt x="3365" y="429"/>
                </a:cubicBezTo>
                <a:cubicBezTo>
                  <a:pt x="3363" y="430"/>
                  <a:pt x="3362" y="429"/>
                  <a:pt x="3361" y="430"/>
                </a:cubicBezTo>
                <a:cubicBezTo>
                  <a:pt x="3360" y="430"/>
                  <a:pt x="3359" y="430"/>
                  <a:pt x="3358" y="430"/>
                </a:cubicBezTo>
                <a:cubicBezTo>
                  <a:pt x="3357" y="430"/>
                  <a:pt x="3356" y="430"/>
                  <a:pt x="3355" y="430"/>
                </a:cubicBezTo>
                <a:cubicBezTo>
                  <a:pt x="3353" y="431"/>
                  <a:pt x="3351" y="431"/>
                  <a:pt x="3348" y="431"/>
                </a:cubicBezTo>
                <a:cubicBezTo>
                  <a:pt x="3346" y="431"/>
                  <a:pt x="3343" y="430"/>
                  <a:pt x="3340" y="431"/>
                </a:cubicBezTo>
                <a:cubicBezTo>
                  <a:pt x="3338" y="431"/>
                  <a:pt x="3335" y="432"/>
                  <a:pt x="3333" y="432"/>
                </a:cubicBezTo>
                <a:cubicBezTo>
                  <a:pt x="3331" y="433"/>
                  <a:pt x="3329" y="433"/>
                  <a:pt x="3327" y="433"/>
                </a:cubicBezTo>
                <a:cubicBezTo>
                  <a:pt x="3325" y="433"/>
                  <a:pt x="3323" y="433"/>
                  <a:pt x="3321" y="433"/>
                </a:cubicBezTo>
                <a:cubicBezTo>
                  <a:pt x="3320" y="433"/>
                  <a:pt x="3318" y="434"/>
                  <a:pt x="3316" y="434"/>
                </a:cubicBezTo>
                <a:cubicBezTo>
                  <a:pt x="3314" y="434"/>
                  <a:pt x="3311" y="435"/>
                  <a:pt x="3308" y="435"/>
                </a:cubicBezTo>
                <a:cubicBezTo>
                  <a:pt x="3306" y="435"/>
                  <a:pt x="3304" y="435"/>
                  <a:pt x="3302" y="434"/>
                </a:cubicBezTo>
                <a:cubicBezTo>
                  <a:pt x="3299" y="433"/>
                  <a:pt x="3296" y="431"/>
                  <a:pt x="3293" y="431"/>
                </a:cubicBezTo>
                <a:cubicBezTo>
                  <a:pt x="3291" y="430"/>
                  <a:pt x="3290" y="430"/>
                  <a:pt x="3288" y="430"/>
                </a:cubicBezTo>
                <a:cubicBezTo>
                  <a:pt x="3287" y="430"/>
                  <a:pt x="3285" y="430"/>
                  <a:pt x="3284" y="428"/>
                </a:cubicBezTo>
                <a:cubicBezTo>
                  <a:pt x="3284" y="428"/>
                  <a:pt x="3284" y="427"/>
                  <a:pt x="3284" y="426"/>
                </a:cubicBezTo>
                <a:cubicBezTo>
                  <a:pt x="3284" y="425"/>
                  <a:pt x="3283" y="425"/>
                  <a:pt x="3283" y="425"/>
                </a:cubicBezTo>
                <a:cubicBezTo>
                  <a:pt x="3281" y="423"/>
                  <a:pt x="3283" y="423"/>
                  <a:pt x="3284" y="422"/>
                </a:cubicBezTo>
                <a:cubicBezTo>
                  <a:pt x="3285" y="420"/>
                  <a:pt x="3284" y="419"/>
                  <a:pt x="3284" y="418"/>
                </a:cubicBezTo>
                <a:cubicBezTo>
                  <a:pt x="3283" y="417"/>
                  <a:pt x="3283" y="415"/>
                  <a:pt x="3285" y="415"/>
                </a:cubicBezTo>
                <a:cubicBezTo>
                  <a:pt x="3286" y="415"/>
                  <a:pt x="3288" y="416"/>
                  <a:pt x="3288" y="414"/>
                </a:cubicBezTo>
                <a:cubicBezTo>
                  <a:pt x="3288" y="413"/>
                  <a:pt x="3288" y="413"/>
                  <a:pt x="3288" y="413"/>
                </a:cubicBezTo>
                <a:cubicBezTo>
                  <a:pt x="3288" y="412"/>
                  <a:pt x="3289" y="412"/>
                  <a:pt x="3289" y="412"/>
                </a:cubicBezTo>
                <a:cubicBezTo>
                  <a:pt x="3289" y="410"/>
                  <a:pt x="3288" y="409"/>
                  <a:pt x="3288" y="408"/>
                </a:cubicBezTo>
                <a:cubicBezTo>
                  <a:pt x="3288" y="407"/>
                  <a:pt x="3287" y="407"/>
                  <a:pt x="3287" y="406"/>
                </a:cubicBezTo>
                <a:cubicBezTo>
                  <a:pt x="3287" y="406"/>
                  <a:pt x="3287" y="405"/>
                  <a:pt x="3287" y="404"/>
                </a:cubicBezTo>
                <a:cubicBezTo>
                  <a:pt x="3286" y="401"/>
                  <a:pt x="3285" y="397"/>
                  <a:pt x="3282" y="395"/>
                </a:cubicBezTo>
                <a:cubicBezTo>
                  <a:pt x="3280" y="394"/>
                  <a:pt x="3279" y="393"/>
                  <a:pt x="3277" y="392"/>
                </a:cubicBezTo>
                <a:cubicBezTo>
                  <a:pt x="3274" y="390"/>
                  <a:pt x="3271" y="389"/>
                  <a:pt x="3267" y="388"/>
                </a:cubicBezTo>
                <a:cubicBezTo>
                  <a:pt x="3266" y="387"/>
                  <a:pt x="3264" y="387"/>
                  <a:pt x="3263" y="386"/>
                </a:cubicBezTo>
                <a:cubicBezTo>
                  <a:pt x="3262" y="386"/>
                  <a:pt x="3261" y="385"/>
                  <a:pt x="3260" y="385"/>
                </a:cubicBezTo>
                <a:cubicBezTo>
                  <a:pt x="3260" y="385"/>
                  <a:pt x="3259" y="385"/>
                  <a:pt x="3258" y="385"/>
                </a:cubicBezTo>
                <a:cubicBezTo>
                  <a:pt x="3256" y="384"/>
                  <a:pt x="3254" y="384"/>
                  <a:pt x="3252" y="384"/>
                </a:cubicBezTo>
                <a:cubicBezTo>
                  <a:pt x="3251" y="384"/>
                  <a:pt x="3249" y="383"/>
                  <a:pt x="3247" y="383"/>
                </a:cubicBezTo>
                <a:cubicBezTo>
                  <a:pt x="3244" y="382"/>
                  <a:pt x="3241" y="382"/>
                  <a:pt x="3237" y="382"/>
                </a:cubicBezTo>
                <a:cubicBezTo>
                  <a:pt x="3234" y="381"/>
                  <a:pt x="3231" y="382"/>
                  <a:pt x="3228" y="381"/>
                </a:cubicBezTo>
                <a:cubicBezTo>
                  <a:pt x="3225" y="381"/>
                  <a:pt x="3223" y="381"/>
                  <a:pt x="3220" y="381"/>
                </a:cubicBezTo>
                <a:cubicBezTo>
                  <a:pt x="3215" y="381"/>
                  <a:pt x="3209" y="381"/>
                  <a:pt x="3203" y="381"/>
                </a:cubicBezTo>
                <a:cubicBezTo>
                  <a:pt x="3201" y="381"/>
                  <a:pt x="3199" y="382"/>
                  <a:pt x="3196" y="382"/>
                </a:cubicBezTo>
                <a:cubicBezTo>
                  <a:pt x="3194" y="382"/>
                  <a:pt x="3192" y="383"/>
                  <a:pt x="3190" y="383"/>
                </a:cubicBezTo>
                <a:cubicBezTo>
                  <a:pt x="3185" y="384"/>
                  <a:pt x="3180" y="385"/>
                  <a:pt x="3175" y="386"/>
                </a:cubicBezTo>
                <a:cubicBezTo>
                  <a:pt x="3171" y="387"/>
                  <a:pt x="3166" y="389"/>
                  <a:pt x="3161" y="389"/>
                </a:cubicBezTo>
                <a:cubicBezTo>
                  <a:pt x="3159" y="389"/>
                  <a:pt x="3157" y="390"/>
                  <a:pt x="3154" y="390"/>
                </a:cubicBezTo>
                <a:cubicBezTo>
                  <a:pt x="3153" y="390"/>
                  <a:pt x="3152" y="390"/>
                  <a:pt x="3150" y="390"/>
                </a:cubicBezTo>
                <a:cubicBezTo>
                  <a:pt x="3149" y="390"/>
                  <a:pt x="3148" y="390"/>
                  <a:pt x="3146" y="391"/>
                </a:cubicBezTo>
                <a:cubicBezTo>
                  <a:pt x="3145" y="391"/>
                  <a:pt x="3144" y="392"/>
                  <a:pt x="3142" y="391"/>
                </a:cubicBezTo>
                <a:cubicBezTo>
                  <a:pt x="3141" y="391"/>
                  <a:pt x="3139" y="391"/>
                  <a:pt x="3137" y="391"/>
                </a:cubicBezTo>
                <a:cubicBezTo>
                  <a:pt x="3137" y="390"/>
                  <a:pt x="3136" y="390"/>
                  <a:pt x="3135" y="389"/>
                </a:cubicBezTo>
                <a:cubicBezTo>
                  <a:pt x="3134" y="389"/>
                  <a:pt x="3133" y="389"/>
                  <a:pt x="3132" y="389"/>
                </a:cubicBezTo>
                <a:cubicBezTo>
                  <a:pt x="3131" y="388"/>
                  <a:pt x="3130" y="388"/>
                  <a:pt x="3129" y="387"/>
                </a:cubicBezTo>
                <a:cubicBezTo>
                  <a:pt x="3128" y="387"/>
                  <a:pt x="3127" y="386"/>
                  <a:pt x="3127" y="385"/>
                </a:cubicBezTo>
                <a:cubicBezTo>
                  <a:pt x="3128" y="385"/>
                  <a:pt x="3129" y="386"/>
                  <a:pt x="3129" y="385"/>
                </a:cubicBezTo>
                <a:cubicBezTo>
                  <a:pt x="3129" y="385"/>
                  <a:pt x="3128" y="384"/>
                  <a:pt x="3128" y="383"/>
                </a:cubicBezTo>
                <a:cubicBezTo>
                  <a:pt x="3128" y="383"/>
                  <a:pt x="3127" y="382"/>
                  <a:pt x="3127" y="381"/>
                </a:cubicBezTo>
                <a:cubicBezTo>
                  <a:pt x="3126" y="381"/>
                  <a:pt x="3126" y="380"/>
                  <a:pt x="3126" y="380"/>
                </a:cubicBezTo>
                <a:cubicBezTo>
                  <a:pt x="3125" y="379"/>
                  <a:pt x="3124" y="378"/>
                  <a:pt x="3124" y="377"/>
                </a:cubicBezTo>
                <a:cubicBezTo>
                  <a:pt x="3123" y="377"/>
                  <a:pt x="3123" y="377"/>
                  <a:pt x="3122" y="376"/>
                </a:cubicBezTo>
                <a:cubicBezTo>
                  <a:pt x="3121" y="375"/>
                  <a:pt x="3121" y="374"/>
                  <a:pt x="3120" y="373"/>
                </a:cubicBezTo>
                <a:cubicBezTo>
                  <a:pt x="3118" y="371"/>
                  <a:pt x="3115" y="370"/>
                  <a:pt x="3112" y="370"/>
                </a:cubicBezTo>
                <a:cubicBezTo>
                  <a:pt x="3111" y="370"/>
                  <a:pt x="3109" y="371"/>
                  <a:pt x="3108" y="371"/>
                </a:cubicBezTo>
                <a:cubicBezTo>
                  <a:pt x="3107" y="372"/>
                  <a:pt x="3105" y="374"/>
                  <a:pt x="3104" y="373"/>
                </a:cubicBezTo>
                <a:cubicBezTo>
                  <a:pt x="3103" y="373"/>
                  <a:pt x="3106" y="370"/>
                  <a:pt x="3104" y="370"/>
                </a:cubicBezTo>
                <a:cubicBezTo>
                  <a:pt x="3102" y="370"/>
                  <a:pt x="3102" y="372"/>
                  <a:pt x="3101" y="373"/>
                </a:cubicBezTo>
                <a:cubicBezTo>
                  <a:pt x="3100" y="373"/>
                  <a:pt x="3093" y="377"/>
                  <a:pt x="3093" y="376"/>
                </a:cubicBezTo>
                <a:cubicBezTo>
                  <a:pt x="3093" y="374"/>
                  <a:pt x="3096" y="375"/>
                  <a:pt x="3096" y="374"/>
                </a:cubicBezTo>
                <a:cubicBezTo>
                  <a:pt x="3098" y="373"/>
                  <a:pt x="3098" y="372"/>
                  <a:pt x="3099" y="371"/>
                </a:cubicBezTo>
                <a:cubicBezTo>
                  <a:pt x="3099" y="370"/>
                  <a:pt x="3100" y="370"/>
                  <a:pt x="3100" y="370"/>
                </a:cubicBezTo>
                <a:cubicBezTo>
                  <a:pt x="3101" y="370"/>
                  <a:pt x="3101" y="369"/>
                  <a:pt x="3101" y="369"/>
                </a:cubicBezTo>
                <a:cubicBezTo>
                  <a:pt x="3102" y="368"/>
                  <a:pt x="3103" y="367"/>
                  <a:pt x="3103" y="366"/>
                </a:cubicBezTo>
                <a:cubicBezTo>
                  <a:pt x="3103" y="365"/>
                  <a:pt x="3101" y="366"/>
                  <a:pt x="3100" y="366"/>
                </a:cubicBezTo>
                <a:cubicBezTo>
                  <a:pt x="3099" y="365"/>
                  <a:pt x="3098" y="366"/>
                  <a:pt x="3098" y="366"/>
                </a:cubicBezTo>
                <a:cubicBezTo>
                  <a:pt x="3096" y="366"/>
                  <a:pt x="3095" y="365"/>
                  <a:pt x="3094" y="365"/>
                </a:cubicBezTo>
                <a:cubicBezTo>
                  <a:pt x="3093" y="365"/>
                  <a:pt x="3092" y="366"/>
                  <a:pt x="3091" y="367"/>
                </a:cubicBezTo>
                <a:cubicBezTo>
                  <a:pt x="3089" y="367"/>
                  <a:pt x="3088" y="366"/>
                  <a:pt x="3089" y="365"/>
                </a:cubicBezTo>
                <a:cubicBezTo>
                  <a:pt x="3090" y="363"/>
                  <a:pt x="3091" y="363"/>
                  <a:pt x="3092" y="363"/>
                </a:cubicBezTo>
                <a:cubicBezTo>
                  <a:pt x="3093" y="362"/>
                  <a:pt x="3093" y="361"/>
                  <a:pt x="3092" y="361"/>
                </a:cubicBezTo>
                <a:cubicBezTo>
                  <a:pt x="3091" y="361"/>
                  <a:pt x="3090" y="361"/>
                  <a:pt x="3089" y="361"/>
                </a:cubicBezTo>
                <a:cubicBezTo>
                  <a:pt x="3089" y="360"/>
                  <a:pt x="3088" y="360"/>
                  <a:pt x="3087" y="360"/>
                </a:cubicBezTo>
                <a:cubicBezTo>
                  <a:pt x="3085" y="360"/>
                  <a:pt x="3082" y="362"/>
                  <a:pt x="3080" y="360"/>
                </a:cubicBezTo>
                <a:cubicBezTo>
                  <a:pt x="3079" y="360"/>
                  <a:pt x="3079" y="360"/>
                  <a:pt x="3078" y="359"/>
                </a:cubicBezTo>
                <a:cubicBezTo>
                  <a:pt x="3078" y="359"/>
                  <a:pt x="3077" y="359"/>
                  <a:pt x="3076" y="359"/>
                </a:cubicBezTo>
                <a:cubicBezTo>
                  <a:pt x="3076" y="359"/>
                  <a:pt x="3076" y="358"/>
                  <a:pt x="3075" y="359"/>
                </a:cubicBezTo>
                <a:cubicBezTo>
                  <a:pt x="3074" y="359"/>
                  <a:pt x="3074" y="359"/>
                  <a:pt x="3073" y="359"/>
                </a:cubicBezTo>
                <a:cubicBezTo>
                  <a:pt x="3072" y="359"/>
                  <a:pt x="3071" y="359"/>
                  <a:pt x="3070" y="359"/>
                </a:cubicBezTo>
                <a:cubicBezTo>
                  <a:pt x="3069" y="359"/>
                  <a:pt x="3068" y="356"/>
                  <a:pt x="3069" y="355"/>
                </a:cubicBezTo>
                <a:cubicBezTo>
                  <a:pt x="3069" y="355"/>
                  <a:pt x="3070" y="356"/>
                  <a:pt x="3070" y="356"/>
                </a:cubicBezTo>
                <a:cubicBezTo>
                  <a:pt x="3071" y="356"/>
                  <a:pt x="3072" y="356"/>
                  <a:pt x="3072" y="356"/>
                </a:cubicBezTo>
                <a:cubicBezTo>
                  <a:pt x="3073" y="357"/>
                  <a:pt x="3073" y="357"/>
                  <a:pt x="3074" y="357"/>
                </a:cubicBezTo>
                <a:cubicBezTo>
                  <a:pt x="3075" y="357"/>
                  <a:pt x="3075" y="356"/>
                  <a:pt x="3075" y="356"/>
                </a:cubicBezTo>
                <a:cubicBezTo>
                  <a:pt x="3075" y="355"/>
                  <a:pt x="3075" y="354"/>
                  <a:pt x="3076" y="354"/>
                </a:cubicBezTo>
                <a:cubicBezTo>
                  <a:pt x="3077" y="353"/>
                  <a:pt x="3077" y="353"/>
                  <a:pt x="3078" y="353"/>
                </a:cubicBezTo>
                <a:cubicBezTo>
                  <a:pt x="3078" y="352"/>
                  <a:pt x="3079" y="352"/>
                  <a:pt x="3080" y="352"/>
                </a:cubicBezTo>
                <a:cubicBezTo>
                  <a:pt x="3080" y="352"/>
                  <a:pt x="3081" y="353"/>
                  <a:pt x="3081" y="353"/>
                </a:cubicBezTo>
                <a:cubicBezTo>
                  <a:pt x="3081" y="354"/>
                  <a:pt x="3082" y="354"/>
                  <a:pt x="3083" y="355"/>
                </a:cubicBezTo>
                <a:cubicBezTo>
                  <a:pt x="3083" y="355"/>
                  <a:pt x="3084" y="355"/>
                  <a:pt x="3084" y="356"/>
                </a:cubicBezTo>
                <a:cubicBezTo>
                  <a:pt x="3085" y="358"/>
                  <a:pt x="3086" y="358"/>
                  <a:pt x="3087" y="356"/>
                </a:cubicBezTo>
                <a:cubicBezTo>
                  <a:pt x="3088" y="356"/>
                  <a:pt x="3088" y="355"/>
                  <a:pt x="3089" y="354"/>
                </a:cubicBezTo>
                <a:cubicBezTo>
                  <a:pt x="3090" y="354"/>
                  <a:pt x="3090" y="354"/>
                  <a:pt x="3091" y="354"/>
                </a:cubicBezTo>
                <a:cubicBezTo>
                  <a:pt x="3092" y="353"/>
                  <a:pt x="3092" y="351"/>
                  <a:pt x="3092" y="350"/>
                </a:cubicBezTo>
                <a:cubicBezTo>
                  <a:pt x="3092" y="349"/>
                  <a:pt x="3091" y="349"/>
                  <a:pt x="3091" y="348"/>
                </a:cubicBezTo>
                <a:cubicBezTo>
                  <a:pt x="3090" y="348"/>
                  <a:pt x="3089" y="347"/>
                  <a:pt x="3088" y="347"/>
                </a:cubicBezTo>
                <a:cubicBezTo>
                  <a:pt x="3088" y="346"/>
                  <a:pt x="3087" y="346"/>
                  <a:pt x="3087" y="345"/>
                </a:cubicBezTo>
                <a:cubicBezTo>
                  <a:pt x="3086" y="344"/>
                  <a:pt x="3085" y="343"/>
                  <a:pt x="3084" y="343"/>
                </a:cubicBezTo>
                <a:cubicBezTo>
                  <a:pt x="3082" y="342"/>
                  <a:pt x="3080" y="342"/>
                  <a:pt x="3079" y="341"/>
                </a:cubicBezTo>
                <a:cubicBezTo>
                  <a:pt x="3077" y="341"/>
                  <a:pt x="3075" y="340"/>
                  <a:pt x="3074" y="340"/>
                </a:cubicBezTo>
                <a:cubicBezTo>
                  <a:pt x="3070" y="339"/>
                  <a:pt x="3067" y="339"/>
                  <a:pt x="3064" y="337"/>
                </a:cubicBezTo>
                <a:cubicBezTo>
                  <a:pt x="3061" y="336"/>
                  <a:pt x="3057" y="335"/>
                  <a:pt x="3054" y="335"/>
                </a:cubicBezTo>
                <a:cubicBezTo>
                  <a:pt x="3051" y="335"/>
                  <a:pt x="3048" y="335"/>
                  <a:pt x="3045" y="335"/>
                </a:cubicBezTo>
                <a:cubicBezTo>
                  <a:pt x="3043" y="335"/>
                  <a:pt x="3041" y="335"/>
                  <a:pt x="3039" y="335"/>
                </a:cubicBezTo>
                <a:cubicBezTo>
                  <a:pt x="3036" y="335"/>
                  <a:pt x="3034" y="336"/>
                  <a:pt x="3031" y="338"/>
                </a:cubicBezTo>
                <a:cubicBezTo>
                  <a:pt x="3030" y="339"/>
                  <a:pt x="3029" y="340"/>
                  <a:pt x="3028" y="342"/>
                </a:cubicBezTo>
                <a:cubicBezTo>
                  <a:pt x="3028" y="343"/>
                  <a:pt x="3027" y="344"/>
                  <a:pt x="3025" y="345"/>
                </a:cubicBezTo>
                <a:cubicBezTo>
                  <a:pt x="3024" y="346"/>
                  <a:pt x="3023" y="346"/>
                  <a:pt x="3022" y="348"/>
                </a:cubicBezTo>
                <a:cubicBezTo>
                  <a:pt x="3020" y="351"/>
                  <a:pt x="3018" y="354"/>
                  <a:pt x="3014" y="356"/>
                </a:cubicBezTo>
                <a:cubicBezTo>
                  <a:pt x="3011" y="357"/>
                  <a:pt x="3007" y="357"/>
                  <a:pt x="3003" y="357"/>
                </a:cubicBezTo>
                <a:cubicBezTo>
                  <a:pt x="3001" y="357"/>
                  <a:pt x="2999" y="358"/>
                  <a:pt x="2997" y="359"/>
                </a:cubicBezTo>
                <a:cubicBezTo>
                  <a:pt x="2996" y="359"/>
                  <a:pt x="2995" y="359"/>
                  <a:pt x="2994" y="359"/>
                </a:cubicBezTo>
                <a:cubicBezTo>
                  <a:pt x="2993" y="359"/>
                  <a:pt x="2991" y="360"/>
                  <a:pt x="2991" y="359"/>
                </a:cubicBezTo>
                <a:cubicBezTo>
                  <a:pt x="2990" y="359"/>
                  <a:pt x="2991" y="358"/>
                  <a:pt x="2991" y="358"/>
                </a:cubicBezTo>
                <a:cubicBezTo>
                  <a:pt x="2992" y="357"/>
                  <a:pt x="2991" y="357"/>
                  <a:pt x="2992" y="356"/>
                </a:cubicBezTo>
                <a:cubicBezTo>
                  <a:pt x="2993" y="356"/>
                  <a:pt x="2993" y="356"/>
                  <a:pt x="2994" y="356"/>
                </a:cubicBezTo>
                <a:cubicBezTo>
                  <a:pt x="2995" y="356"/>
                  <a:pt x="2997" y="355"/>
                  <a:pt x="2996" y="354"/>
                </a:cubicBezTo>
                <a:cubicBezTo>
                  <a:pt x="2996" y="353"/>
                  <a:pt x="2995" y="353"/>
                  <a:pt x="2994" y="353"/>
                </a:cubicBezTo>
                <a:cubicBezTo>
                  <a:pt x="2994" y="353"/>
                  <a:pt x="2993" y="352"/>
                  <a:pt x="2993" y="352"/>
                </a:cubicBezTo>
                <a:cubicBezTo>
                  <a:pt x="2993" y="351"/>
                  <a:pt x="2992" y="350"/>
                  <a:pt x="2993" y="350"/>
                </a:cubicBezTo>
                <a:cubicBezTo>
                  <a:pt x="2994" y="350"/>
                  <a:pt x="2994" y="351"/>
                  <a:pt x="2995" y="351"/>
                </a:cubicBezTo>
                <a:cubicBezTo>
                  <a:pt x="2996" y="352"/>
                  <a:pt x="2998" y="352"/>
                  <a:pt x="2999" y="353"/>
                </a:cubicBezTo>
                <a:cubicBezTo>
                  <a:pt x="3000" y="353"/>
                  <a:pt x="3001" y="352"/>
                  <a:pt x="3003" y="352"/>
                </a:cubicBezTo>
                <a:cubicBezTo>
                  <a:pt x="3004" y="351"/>
                  <a:pt x="3006" y="352"/>
                  <a:pt x="3007" y="351"/>
                </a:cubicBezTo>
                <a:cubicBezTo>
                  <a:pt x="3009" y="351"/>
                  <a:pt x="3010" y="350"/>
                  <a:pt x="3008" y="349"/>
                </a:cubicBezTo>
                <a:cubicBezTo>
                  <a:pt x="3007" y="348"/>
                  <a:pt x="3006" y="347"/>
                  <a:pt x="3005" y="346"/>
                </a:cubicBezTo>
                <a:cubicBezTo>
                  <a:pt x="3005" y="345"/>
                  <a:pt x="3005" y="344"/>
                  <a:pt x="3005" y="344"/>
                </a:cubicBezTo>
                <a:cubicBezTo>
                  <a:pt x="3005" y="343"/>
                  <a:pt x="3006" y="342"/>
                  <a:pt x="3006" y="342"/>
                </a:cubicBezTo>
                <a:cubicBezTo>
                  <a:pt x="3007" y="341"/>
                  <a:pt x="3007" y="339"/>
                  <a:pt x="3009" y="340"/>
                </a:cubicBezTo>
                <a:cubicBezTo>
                  <a:pt x="3010" y="340"/>
                  <a:pt x="3010" y="341"/>
                  <a:pt x="3010" y="342"/>
                </a:cubicBezTo>
                <a:cubicBezTo>
                  <a:pt x="3010" y="343"/>
                  <a:pt x="3010" y="343"/>
                  <a:pt x="3010" y="344"/>
                </a:cubicBezTo>
                <a:cubicBezTo>
                  <a:pt x="3011" y="344"/>
                  <a:pt x="3012" y="347"/>
                  <a:pt x="3013" y="345"/>
                </a:cubicBezTo>
                <a:cubicBezTo>
                  <a:pt x="3013" y="345"/>
                  <a:pt x="3013" y="344"/>
                  <a:pt x="3013" y="343"/>
                </a:cubicBezTo>
                <a:cubicBezTo>
                  <a:pt x="3014" y="343"/>
                  <a:pt x="3014" y="343"/>
                  <a:pt x="3015" y="343"/>
                </a:cubicBezTo>
                <a:cubicBezTo>
                  <a:pt x="3016" y="342"/>
                  <a:pt x="3018" y="342"/>
                  <a:pt x="3017" y="344"/>
                </a:cubicBezTo>
                <a:cubicBezTo>
                  <a:pt x="3016" y="345"/>
                  <a:pt x="3015" y="345"/>
                  <a:pt x="3014" y="346"/>
                </a:cubicBezTo>
                <a:cubicBezTo>
                  <a:pt x="3014" y="346"/>
                  <a:pt x="3014" y="346"/>
                  <a:pt x="3014" y="347"/>
                </a:cubicBezTo>
                <a:cubicBezTo>
                  <a:pt x="3013" y="347"/>
                  <a:pt x="3013" y="347"/>
                  <a:pt x="3012" y="347"/>
                </a:cubicBezTo>
                <a:cubicBezTo>
                  <a:pt x="3011" y="348"/>
                  <a:pt x="3012" y="349"/>
                  <a:pt x="3012" y="350"/>
                </a:cubicBezTo>
                <a:cubicBezTo>
                  <a:pt x="3012" y="350"/>
                  <a:pt x="3012" y="351"/>
                  <a:pt x="3011" y="351"/>
                </a:cubicBezTo>
                <a:cubicBezTo>
                  <a:pt x="3011" y="352"/>
                  <a:pt x="3011" y="352"/>
                  <a:pt x="3011" y="353"/>
                </a:cubicBezTo>
                <a:cubicBezTo>
                  <a:pt x="3012" y="353"/>
                  <a:pt x="3012" y="353"/>
                  <a:pt x="3012" y="354"/>
                </a:cubicBezTo>
                <a:cubicBezTo>
                  <a:pt x="3013" y="355"/>
                  <a:pt x="3013" y="354"/>
                  <a:pt x="3014" y="353"/>
                </a:cubicBezTo>
                <a:cubicBezTo>
                  <a:pt x="3014" y="352"/>
                  <a:pt x="3015" y="351"/>
                  <a:pt x="3016" y="350"/>
                </a:cubicBezTo>
                <a:cubicBezTo>
                  <a:pt x="3018" y="349"/>
                  <a:pt x="3021" y="348"/>
                  <a:pt x="3022" y="346"/>
                </a:cubicBezTo>
                <a:cubicBezTo>
                  <a:pt x="3023" y="345"/>
                  <a:pt x="3023" y="345"/>
                  <a:pt x="3024" y="344"/>
                </a:cubicBezTo>
                <a:cubicBezTo>
                  <a:pt x="3024" y="343"/>
                  <a:pt x="3025" y="343"/>
                  <a:pt x="3026" y="343"/>
                </a:cubicBezTo>
                <a:cubicBezTo>
                  <a:pt x="3026" y="342"/>
                  <a:pt x="3027" y="341"/>
                  <a:pt x="3027" y="341"/>
                </a:cubicBezTo>
                <a:cubicBezTo>
                  <a:pt x="3028" y="340"/>
                  <a:pt x="3029" y="340"/>
                  <a:pt x="3029" y="338"/>
                </a:cubicBezTo>
                <a:cubicBezTo>
                  <a:pt x="3030" y="338"/>
                  <a:pt x="3030" y="337"/>
                  <a:pt x="3029" y="336"/>
                </a:cubicBezTo>
                <a:cubicBezTo>
                  <a:pt x="3028" y="336"/>
                  <a:pt x="3027" y="337"/>
                  <a:pt x="3027" y="337"/>
                </a:cubicBezTo>
                <a:cubicBezTo>
                  <a:pt x="3026" y="337"/>
                  <a:pt x="3025" y="337"/>
                  <a:pt x="3025" y="337"/>
                </a:cubicBezTo>
                <a:cubicBezTo>
                  <a:pt x="3021" y="336"/>
                  <a:pt x="3018" y="336"/>
                  <a:pt x="3015" y="336"/>
                </a:cubicBezTo>
                <a:cubicBezTo>
                  <a:pt x="3014" y="337"/>
                  <a:pt x="3014" y="337"/>
                  <a:pt x="3013" y="337"/>
                </a:cubicBezTo>
                <a:cubicBezTo>
                  <a:pt x="3012" y="337"/>
                  <a:pt x="3011" y="337"/>
                  <a:pt x="3010" y="337"/>
                </a:cubicBezTo>
                <a:cubicBezTo>
                  <a:pt x="3008" y="337"/>
                  <a:pt x="3006" y="337"/>
                  <a:pt x="3004" y="337"/>
                </a:cubicBezTo>
                <a:cubicBezTo>
                  <a:pt x="3001" y="337"/>
                  <a:pt x="2998" y="338"/>
                  <a:pt x="2995" y="338"/>
                </a:cubicBezTo>
                <a:cubicBezTo>
                  <a:pt x="2993" y="338"/>
                  <a:pt x="2992" y="338"/>
                  <a:pt x="2990" y="338"/>
                </a:cubicBezTo>
                <a:cubicBezTo>
                  <a:pt x="2989" y="338"/>
                  <a:pt x="2988" y="339"/>
                  <a:pt x="2986" y="339"/>
                </a:cubicBezTo>
                <a:cubicBezTo>
                  <a:pt x="2985" y="339"/>
                  <a:pt x="2983" y="339"/>
                  <a:pt x="2982" y="339"/>
                </a:cubicBezTo>
                <a:cubicBezTo>
                  <a:pt x="2981" y="339"/>
                  <a:pt x="2980" y="339"/>
                  <a:pt x="2980" y="339"/>
                </a:cubicBezTo>
                <a:cubicBezTo>
                  <a:pt x="2979" y="339"/>
                  <a:pt x="2979" y="339"/>
                  <a:pt x="2980" y="339"/>
                </a:cubicBezTo>
                <a:cubicBezTo>
                  <a:pt x="2980" y="338"/>
                  <a:pt x="2981" y="338"/>
                  <a:pt x="2982" y="338"/>
                </a:cubicBezTo>
                <a:cubicBezTo>
                  <a:pt x="2982" y="338"/>
                  <a:pt x="2983" y="337"/>
                  <a:pt x="2984" y="337"/>
                </a:cubicBezTo>
                <a:cubicBezTo>
                  <a:pt x="2985" y="336"/>
                  <a:pt x="2986" y="335"/>
                  <a:pt x="2987" y="334"/>
                </a:cubicBezTo>
                <a:cubicBezTo>
                  <a:pt x="2990" y="333"/>
                  <a:pt x="2993" y="332"/>
                  <a:pt x="2996" y="333"/>
                </a:cubicBezTo>
                <a:cubicBezTo>
                  <a:pt x="2997" y="334"/>
                  <a:pt x="2998" y="335"/>
                  <a:pt x="3000" y="335"/>
                </a:cubicBezTo>
                <a:cubicBezTo>
                  <a:pt x="3001" y="335"/>
                  <a:pt x="3003" y="335"/>
                  <a:pt x="3005" y="335"/>
                </a:cubicBezTo>
                <a:cubicBezTo>
                  <a:pt x="3008" y="335"/>
                  <a:pt x="3011" y="334"/>
                  <a:pt x="3014" y="335"/>
                </a:cubicBezTo>
                <a:cubicBezTo>
                  <a:pt x="3017" y="335"/>
                  <a:pt x="3019" y="335"/>
                  <a:pt x="3022" y="335"/>
                </a:cubicBezTo>
                <a:cubicBezTo>
                  <a:pt x="3023" y="335"/>
                  <a:pt x="3024" y="335"/>
                  <a:pt x="3026" y="335"/>
                </a:cubicBezTo>
                <a:cubicBezTo>
                  <a:pt x="3027" y="335"/>
                  <a:pt x="3028" y="335"/>
                  <a:pt x="3029" y="335"/>
                </a:cubicBezTo>
                <a:cubicBezTo>
                  <a:pt x="3029" y="334"/>
                  <a:pt x="3026" y="334"/>
                  <a:pt x="3025" y="334"/>
                </a:cubicBezTo>
                <a:cubicBezTo>
                  <a:pt x="3024" y="333"/>
                  <a:pt x="3023" y="333"/>
                  <a:pt x="3021" y="333"/>
                </a:cubicBezTo>
                <a:cubicBezTo>
                  <a:pt x="3018" y="331"/>
                  <a:pt x="3015" y="330"/>
                  <a:pt x="3012" y="330"/>
                </a:cubicBezTo>
                <a:cubicBezTo>
                  <a:pt x="3008" y="329"/>
                  <a:pt x="3005" y="328"/>
                  <a:pt x="3001" y="327"/>
                </a:cubicBezTo>
                <a:cubicBezTo>
                  <a:pt x="2997" y="327"/>
                  <a:pt x="2993" y="326"/>
                  <a:pt x="2989" y="325"/>
                </a:cubicBezTo>
                <a:cubicBezTo>
                  <a:pt x="2985" y="324"/>
                  <a:pt x="2981" y="324"/>
                  <a:pt x="2977" y="324"/>
                </a:cubicBezTo>
                <a:cubicBezTo>
                  <a:pt x="2976" y="323"/>
                  <a:pt x="2975" y="324"/>
                  <a:pt x="2974" y="324"/>
                </a:cubicBezTo>
                <a:cubicBezTo>
                  <a:pt x="2973" y="324"/>
                  <a:pt x="2973" y="324"/>
                  <a:pt x="2972" y="324"/>
                </a:cubicBezTo>
                <a:cubicBezTo>
                  <a:pt x="2971" y="323"/>
                  <a:pt x="2970" y="323"/>
                  <a:pt x="2969" y="323"/>
                </a:cubicBezTo>
                <a:cubicBezTo>
                  <a:pt x="2968" y="323"/>
                  <a:pt x="2967" y="323"/>
                  <a:pt x="2966" y="323"/>
                </a:cubicBezTo>
                <a:cubicBezTo>
                  <a:pt x="2961" y="322"/>
                  <a:pt x="2957" y="322"/>
                  <a:pt x="2952" y="322"/>
                </a:cubicBezTo>
                <a:cubicBezTo>
                  <a:pt x="2951" y="322"/>
                  <a:pt x="2950" y="322"/>
                  <a:pt x="2950" y="322"/>
                </a:cubicBezTo>
                <a:cubicBezTo>
                  <a:pt x="2949" y="322"/>
                  <a:pt x="2948" y="322"/>
                  <a:pt x="2947" y="322"/>
                </a:cubicBezTo>
                <a:cubicBezTo>
                  <a:pt x="2946" y="322"/>
                  <a:pt x="2945" y="321"/>
                  <a:pt x="2945" y="321"/>
                </a:cubicBezTo>
                <a:cubicBezTo>
                  <a:pt x="2944" y="322"/>
                  <a:pt x="2943" y="322"/>
                  <a:pt x="2942" y="322"/>
                </a:cubicBezTo>
                <a:cubicBezTo>
                  <a:pt x="2941" y="322"/>
                  <a:pt x="2939" y="322"/>
                  <a:pt x="2938" y="322"/>
                </a:cubicBezTo>
                <a:cubicBezTo>
                  <a:pt x="2937" y="322"/>
                  <a:pt x="2936" y="322"/>
                  <a:pt x="2935" y="321"/>
                </a:cubicBezTo>
                <a:cubicBezTo>
                  <a:pt x="2933" y="320"/>
                  <a:pt x="2931" y="320"/>
                  <a:pt x="2929" y="319"/>
                </a:cubicBezTo>
                <a:cubicBezTo>
                  <a:pt x="2927" y="319"/>
                  <a:pt x="2924" y="317"/>
                  <a:pt x="2921" y="316"/>
                </a:cubicBezTo>
                <a:cubicBezTo>
                  <a:pt x="2919" y="316"/>
                  <a:pt x="2916" y="315"/>
                  <a:pt x="2913" y="315"/>
                </a:cubicBezTo>
                <a:cubicBezTo>
                  <a:pt x="2911" y="315"/>
                  <a:pt x="2910" y="315"/>
                  <a:pt x="2908" y="315"/>
                </a:cubicBezTo>
                <a:cubicBezTo>
                  <a:pt x="2908" y="315"/>
                  <a:pt x="2905" y="315"/>
                  <a:pt x="2905" y="316"/>
                </a:cubicBezTo>
                <a:cubicBezTo>
                  <a:pt x="2905" y="316"/>
                  <a:pt x="2906" y="316"/>
                  <a:pt x="2906" y="317"/>
                </a:cubicBezTo>
                <a:cubicBezTo>
                  <a:pt x="2907" y="317"/>
                  <a:pt x="2908" y="318"/>
                  <a:pt x="2908" y="318"/>
                </a:cubicBezTo>
                <a:cubicBezTo>
                  <a:pt x="2909" y="319"/>
                  <a:pt x="2909" y="321"/>
                  <a:pt x="2910" y="322"/>
                </a:cubicBezTo>
                <a:cubicBezTo>
                  <a:pt x="2911" y="323"/>
                  <a:pt x="2912" y="323"/>
                  <a:pt x="2913" y="325"/>
                </a:cubicBezTo>
                <a:cubicBezTo>
                  <a:pt x="2915" y="326"/>
                  <a:pt x="2914" y="327"/>
                  <a:pt x="2912" y="327"/>
                </a:cubicBezTo>
                <a:cubicBezTo>
                  <a:pt x="2909" y="327"/>
                  <a:pt x="2907" y="330"/>
                  <a:pt x="2904" y="330"/>
                </a:cubicBezTo>
                <a:cubicBezTo>
                  <a:pt x="2903" y="330"/>
                  <a:pt x="2901" y="330"/>
                  <a:pt x="2899" y="330"/>
                </a:cubicBezTo>
                <a:cubicBezTo>
                  <a:pt x="2897" y="330"/>
                  <a:pt x="2895" y="330"/>
                  <a:pt x="2894" y="330"/>
                </a:cubicBezTo>
                <a:cubicBezTo>
                  <a:pt x="2891" y="331"/>
                  <a:pt x="2890" y="332"/>
                  <a:pt x="2888" y="333"/>
                </a:cubicBezTo>
                <a:cubicBezTo>
                  <a:pt x="2886" y="333"/>
                  <a:pt x="2885" y="334"/>
                  <a:pt x="2884" y="335"/>
                </a:cubicBezTo>
                <a:cubicBezTo>
                  <a:pt x="2883" y="336"/>
                  <a:pt x="2882" y="336"/>
                  <a:pt x="2880" y="337"/>
                </a:cubicBezTo>
                <a:cubicBezTo>
                  <a:pt x="2879" y="338"/>
                  <a:pt x="2877" y="338"/>
                  <a:pt x="2877" y="339"/>
                </a:cubicBezTo>
                <a:cubicBezTo>
                  <a:pt x="2877" y="339"/>
                  <a:pt x="2877" y="340"/>
                  <a:pt x="2877" y="340"/>
                </a:cubicBezTo>
                <a:cubicBezTo>
                  <a:pt x="2878" y="340"/>
                  <a:pt x="2878" y="341"/>
                  <a:pt x="2878" y="341"/>
                </a:cubicBezTo>
                <a:cubicBezTo>
                  <a:pt x="2878" y="342"/>
                  <a:pt x="2878" y="342"/>
                  <a:pt x="2879" y="342"/>
                </a:cubicBezTo>
                <a:cubicBezTo>
                  <a:pt x="2880" y="342"/>
                  <a:pt x="2881" y="342"/>
                  <a:pt x="2881" y="342"/>
                </a:cubicBezTo>
                <a:cubicBezTo>
                  <a:pt x="2882" y="341"/>
                  <a:pt x="2883" y="341"/>
                  <a:pt x="2883" y="341"/>
                </a:cubicBezTo>
                <a:cubicBezTo>
                  <a:pt x="2885" y="341"/>
                  <a:pt x="2885" y="339"/>
                  <a:pt x="2887" y="339"/>
                </a:cubicBezTo>
                <a:cubicBezTo>
                  <a:pt x="2888" y="339"/>
                  <a:pt x="2888" y="340"/>
                  <a:pt x="2889" y="340"/>
                </a:cubicBezTo>
                <a:cubicBezTo>
                  <a:pt x="2890" y="340"/>
                  <a:pt x="2890" y="340"/>
                  <a:pt x="2891" y="340"/>
                </a:cubicBezTo>
                <a:cubicBezTo>
                  <a:pt x="2893" y="340"/>
                  <a:pt x="2894" y="339"/>
                  <a:pt x="2895" y="340"/>
                </a:cubicBezTo>
                <a:cubicBezTo>
                  <a:pt x="2896" y="340"/>
                  <a:pt x="2897" y="341"/>
                  <a:pt x="2896" y="342"/>
                </a:cubicBezTo>
                <a:cubicBezTo>
                  <a:pt x="2896" y="343"/>
                  <a:pt x="2895" y="343"/>
                  <a:pt x="2894" y="343"/>
                </a:cubicBezTo>
                <a:cubicBezTo>
                  <a:pt x="2893" y="343"/>
                  <a:pt x="2891" y="343"/>
                  <a:pt x="2890" y="344"/>
                </a:cubicBezTo>
                <a:cubicBezTo>
                  <a:pt x="2890" y="345"/>
                  <a:pt x="2889" y="346"/>
                  <a:pt x="2889" y="346"/>
                </a:cubicBezTo>
                <a:cubicBezTo>
                  <a:pt x="2889" y="347"/>
                  <a:pt x="2888" y="347"/>
                  <a:pt x="2888" y="348"/>
                </a:cubicBezTo>
                <a:cubicBezTo>
                  <a:pt x="2887" y="349"/>
                  <a:pt x="2886" y="350"/>
                  <a:pt x="2884" y="350"/>
                </a:cubicBezTo>
                <a:cubicBezTo>
                  <a:pt x="2884" y="349"/>
                  <a:pt x="2882" y="349"/>
                  <a:pt x="2882" y="350"/>
                </a:cubicBezTo>
                <a:cubicBezTo>
                  <a:pt x="2882" y="351"/>
                  <a:pt x="2883" y="351"/>
                  <a:pt x="2884" y="350"/>
                </a:cubicBezTo>
                <a:cubicBezTo>
                  <a:pt x="2885" y="350"/>
                  <a:pt x="2886" y="351"/>
                  <a:pt x="2887" y="352"/>
                </a:cubicBezTo>
                <a:cubicBezTo>
                  <a:pt x="2887" y="353"/>
                  <a:pt x="2887" y="354"/>
                  <a:pt x="2887" y="354"/>
                </a:cubicBezTo>
                <a:cubicBezTo>
                  <a:pt x="2887" y="355"/>
                  <a:pt x="2888" y="356"/>
                  <a:pt x="2888" y="357"/>
                </a:cubicBezTo>
                <a:cubicBezTo>
                  <a:pt x="2888" y="358"/>
                  <a:pt x="2888" y="358"/>
                  <a:pt x="2888" y="359"/>
                </a:cubicBezTo>
                <a:cubicBezTo>
                  <a:pt x="2888" y="360"/>
                  <a:pt x="2888" y="361"/>
                  <a:pt x="2889" y="362"/>
                </a:cubicBezTo>
                <a:cubicBezTo>
                  <a:pt x="2890" y="363"/>
                  <a:pt x="2891" y="363"/>
                  <a:pt x="2891" y="364"/>
                </a:cubicBezTo>
                <a:cubicBezTo>
                  <a:pt x="2892" y="364"/>
                  <a:pt x="2892" y="365"/>
                  <a:pt x="2893" y="365"/>
                </a:cubicBezTo>
                <a:cubicBezTo>
                  <a:pt x="2893" y="366"/>
                  <a:pt x="2894" y="366"/>
                  <a:pt x="2894" y="367"/>
                </a:cubicBezTo>
                <a:cubicBezTo>
                  <a:pt x="2893" y="367"/>
                  <a:pt x="2892" y="367"/>
                  <a:pt x="2891" y="367"/>
                </a:cubicBezTo>
                <a:cubicBezTo>
                  <a:pt x="2890" y="368"/>
                  <a:pt x="2890" y="368"/>
                  <a:pt x="2889" y="368"/>
                </a:cubicBezTo>
                <a:cubicBezTo>
                  <a:pt x="2888" y="368"/>
                  <a:pt x="2888" y="367"/>
                  <a:pt x="2887" y="367"/>
                </a:cubicBezTo>
                <a:cubicBezTo>
                  <a:pt x="2886" y="366"/>
                  <a:pt x="2883" y="366"/>
                  <a:pt x="2883" y="367"/>
                </a:cubicBezTo>
                <a:cubicBezTo>
                  <a:pt x="2882" y="368"/>
                  <a:pt x="2882" y="368"/>
                  <a:pt x="2881" y="369"/>
                </a:cubicBezTo>
                <a:cubicBezTo>
                  <a:pt x="2881" y="370"/>
                  <a:pt x="2879" y="370"/>
                  <a:pt x="2878" y="369"/>
                </a:cubicBezTo>
                <a:cubicBezTo>
                  <a:pt x="2877" y="368"/>
                  <a:pt x="2877" y="366"/>
                  <a:pt x="2876" y="364"/>
                </a:cubicBezTo>
                <a:cubicBezTo>
                  <a:pt x="2874" y="363"/>
                  <a:pt x="2873" y="362"/>
                  <a:pt x="2871" y="362"/>
                </a:cubicBezTo>
                <a:cubicBezTo>
                  <a:pt x="2869" y="361"/>
                  <a:pt x="2868" y="362"/>
                  <a:pt x="2867" y="364"/>
                </a:cubicBezTo>
                <a:cubicBezTo>
                  <a:pt x="2866" y="364"/>
                  <a:pt x="2866" y="365"/>
                  <a:pt x="2865" y="365"/>
                </a:cubicBezTo>
                <a:cubicBezTo>
                  <a:pt x="2865" y="365"/>
                  <a:pt x="2863" y="365"/>
                  <a:pt x="2863" y="365"/>
                </a:cubicBezTo>
                <a:cubicBezTo>
                  <a:pt x="2862" y="364"/>
                  <a:pt x="2866" y="364"/>
                  <a:pt x="2864" y="362"/>
                </a:cubicBezTo>
                <a:cubicBezTo>
                  <a:pt x="2864" y="362"/>
                  <a:pt x="2862" y="362"/>
                  <a:pt x="2861" y="362"/>
                </a:cubicBezTo>
                <a:cubicBezTo>
                  <a:pt x="2860" y="363"/>
                  <a:pt x="2859" y="362"/>
                  <a:pt x="2858" y="363"/>
                </a:cubicBezTo>
                <a:cubicBezTo>
                  <a:pt x="2857" y="363"/>
                  <a:pt x="2856" y="364"/>
                  <a:pt x="2855" y="365"/>
                </a:cubicBezTo>
                <a:cubicBezTo>
                  <a:pt x="2854" y="366"/>
                  <a:pt x="2853" y="366"/>
                  <a:pt x="2851" y="366"/>
                </a:cubicBezTo>
                <a:cubicBezTo>
                  <a:pt x="2850" y="366"/>
                  <a:pt x="2850" y="366"/>
                  <a:pt x="2849" y="366"/>
                </a:cubicBezTo>
                <a:cubicBezTo>
                  <a:pt x="2848" y="366"/>
                  <a:pt x="2847" y="366"/>
                  <a:pt x="2846" y="366"/>
                </a:cubicBezTo>
                <a:cubicBezTo>
                  <a:pt x="2843" y="366"/>
                  <a:pt x="2840" y="366"/>
                  <a:pt x="2837" y="366"/>
                </a:cubicBezTo>
                <a:cubicBezTo>
                  <a:pt x="2836" y="366"/>
                  <a:pt x="2835" y="366"/>
                  <a:pt x="2835" y="367"/>
                </a:cubicBezTo>
                <a:cubicBezTo>
                  <a:pt x="2835" y="367"/>
                  <a:pt x="2836" y="367"/>
                  <a:pt x="2837" y="367"/>
                </a:cubicBezTo>
                <a:cubicBezTo>
                  <a:pt x="2837" y="367"/>
                  <a:pt x="2838" y="368"/>
                  <a:pt x="2838" y="368"/>
                </a:cubicBezTo>
                <a:cubicBezTo>
                  <a:pt x="2840" y="368"/>
                  <a:pt x="2841" y="367"/>
                  <a:pt x="2842" y="367"/>
                </a:cubicBezTo>
                <a:cubicBezTo>
                  <a:pt x="2844" y="366"/>
                  <a:pt x="2844" y="368"/>
                  <a:pt x="2846" y="369"/>
                </a:cubicBezTo>
                <a:cubicBezTo>
                  <a:pt x="2846" y="369"/>
                  <a:pt x="2847" y="369"/>
                  <a:pt x="2847" y="369"/>
                </a:cubicBezTo>
                <a:cubicBezTo>
                  <a:pt x="2848" y="369"/>
                  <a:pt x="2848" y="370"/>
                  <a:pt x="2849" y="370"/>
                </a:cubicBezTo>
                <a:cubicBezTo>
                  <a:pt x="2851" y="369"/>
                  <a:pt x="2851" y="367"/>
                  <a:pt x="2852" y="367"/>
                </a:cubicBezTo>
                <a:cubicBezTo>
                  <a:pt x="2853" y="367"/>
                  <a:pt x="2853" y="368"/>
                  <a:pt x="2853" y="369"/>
                </a:cubicBezTo>
                <a:cubicBezTo>
                  <a:pt x="2852" y="369"/>
                  <a:pt x="2851" y="369"/>
                  <a:pt x="2851" y="370"/>
                </a:cubicBezTo>
                <a:cubicBezTo>
                  <a:pt x="2852" y="371"/>
                  <a:pt x="2852" y="371"/>
                  <a:pt x="2853" y="371"/>
                </a:cubicBezTo>
                <a:cubicBezTo>
                  <a:pt x="2854" y="371"/>
                  <a:pt x="2854" y="372"/>
                  <a:pt x="2855" y="372"/>
                </a:cubicBezTo>
                <a:cubicBezTo>
                  <a:pt x="2855" y="372"/>
                  <a:pt x="2857" y="372"/>
                  <a:pt x="2857" y="372"/>
                </a:cubicBezTo>
                <a:cubicBezTo>
                  <a:pt x="2858" y="373"/>
                  <a:pt x="2856" y="373"/>
                  <a:pt x="2856" y="373"/>
                </a:cubicBezTo>
                <a:cubicBezTo>
                  <a:pt x="2855" y="374"/>
                  <a:pt x="2854" y="374"/>
                  <a:pt x="2855" y="374"/>
                </a:cubicBezTo>
                <a:cubicBezTo>
                  <a:pt x="2856" y="375"/>
                  <a:pt x="2856" y="374"/>
                  <a:pt x="2857" y="374"/>
                </a:cubicBezTo>
                <a:cubicBezTo>
                  <a:pt x="2858" y="375"/>
                  <a:pt x="2857" y="376"/>
                  <a:pt x="2857" y="376"/>
                </a:cubicBezTo>
                <a:cubicBezTo>
                  <a:pt x="2856" y="376"/>
                  <a:pt x="2855" y="376"/>
                  <a:pt x="2855" y="376"/>
                </a:cubicBezTo>
                <a:cubicBezTo>
                  <a:pt x="2854" y="376"/>
                  <a:pt x="2850" y="376"/>
                  <a:pt x="2851" y="377"/>
                </a:cubicBezTo>
                <a:cubicBezTo>
                  <a:pt x="2852" y="378"/>
                  <a:pt x="2854" y="377"/>
                  <a:pt x="2854" y="379"/>
                </a:cubicBezTo>
                <a:cubicBezTo>
                  <a:pt x="2854" y="380"/>
                  <a:pt x="2853" y="381"/>
                  <a:pt x="2852" y="381"/>
                </a:cubicBezTo>
                <a:cubicBezTo>
                  <a:pt x="2851" y="381"/>
                  <a:pt x="2851" y="380"/>
                  <a:pt x="2851" y="379"/>
                </a:cubicBezTo>
                <a:cubicBezTo>
                  <a:pt x="2851" y="378"/>
                  <a:pt x="2849" y="379"/>
                  <a:pt x="2848" y="378"/>
                </a:cubicBezTo>
                <a:cubicBezTo>
                  <a:pt x="2847" y="377"/>
                  <a:pt x="2848" y="377"/>
                  <a:pt x="2849" y="377"/>
                </a:cubicBezTo>
                <a:cubicBezTo>
                  <a:pt x="2850" y="376"/>
                  <a:pt x="2850" y="376"/>
                  <a:pt x="2849" y="375"/>
                </a:cubicBezTo>
                <a:cubicBezTo>
                  <a:pt x="2848" y="375"/>
                  <a:pt x="2847" y="375"/>
                  <a:pt x="2847" y="375"/>
                </a:cubicBezTo>
                <a:cubicBezTo>
                  <a:pt x="2845" y="375"/>
                  <a:pt x="2844" y="376"/>
                  <a:pt x="2844" y="373"/>
                </a:cubicBezTo>
                <a:cubicBezTo>
                  <a:pt x="2844" y="371"/>
                  <a:pt x="2843" y="372"/>
                  <a:pt x="2842" y="372"/>
                </a:cubicBezTo>
                <a:cubicBezTo>
                  <a:pt x="2841" y="372"/>
                  <a:pt x="2841" y="371"/>
                  <a:pt x="2840" y="371"/>
                </a:cubicBezTo>
                <a:cubicBezTo>
                  <a:pt x="2839" y="370"/>
                  <a:pt x="2839" y="370"/>
                  <a:pt x="2839" y="370"/>
                </a:cubicBezTo>
                <a:cubicBezTo>
                  <a:pt x="2838" y="369"/>
                  <a:pt x="2838" y="369"/>
                  <a:pt x="2837" y="369"/>
                </a:cubicBezTo>
                <a:cubicBezTo>
                  <a:pt x="2837" y="369"/>
                  <a:pt x="2836" y="369"/>
                  <a:pt x="2835" y="369"/>
                </a:cubicBezTo>
                <a:cubicBezTo>
                  <a:pt x="2835" y="368"/>
                  <a:pt x="2835" y="368"/>
                  <a:pt x="2835" y="368"/>
                </a:cubicBezTo>
                <a:cubicBezTo>
                  <a:pt x="2834" y="368"/>
                  <a:pt x="2834" y="368"/>
                  <a:pt x="2834" y="368"/>
                </a:cubicBezTo>
                <a:cubicBezTo>
                  <a:pt x="2833" y="367"/>
                  <a:pt x="2831" y="367"/>
                  <a:pt x="2830" y="367"/>
                </a:cubicBezTo>
                <a:cubicBezTo>
                  <a:pt x="2829" y="367"/>
                  <a:pt x="2827" y="367"/>
                  <a:pt x="2826" y="367"/>
                </a:cubicBezTo>
                <a:cubicBezTo>
                  <a:pt x="2826" y="365"/>
                  <a:pt x="2826" y="365"/>
                  <a:pt x="2825" y="364"/>
                </a:cubicBezTo>
                <a:cubicBezTo>
                  <a:pt x="2823" y="364"/>
                  <a:pt x="2822" y="364"/>
                  <a:pt x="2821" y="363"/>
                </a:cubicBezTo>
                <a:cubicBezTo>
                  <a:pt x="2818" y="362"/>
                  <a:pt x="2816" y="361"/>
                  <a:pt x="2813" y="361"/>
                </a:cubicBezTo>
                <a:cubicBezTo>
                  <a:pt x="2811" y="361"/>
                  <a:pt x="2809" y="362"/>
                  <a:pt x="2808" y="362"/>
                </a:cubicBezTo>
                <a:cubicBezTo>
                  <a:pt x="2807" y="362"/>
                  <a:pt x="2806" y="363"/>
                  <a:pt x="2805" y="363"/>
                </a:cubicBezTo>
                <a:cubicBezTo>
                  <a:pt x="2804" y="363"/>
                  <a:pt x="2803" y="364"/>
                  <a:pt x="2802" y="364"/>
                </a:cubicBezTo>
                <a:cubicBezTo>
                  <a:pt x="2800" y="365"/>
                  <a:pt x="2799" y="365"/>
                  <a:pt x="2797" y="365"/>
                </a:cubicBezTo>
                <a:cubicBezTo>
                  <a:pt x="2795" y="366"/>
                  <a:pt x="2793" y="366"/>
                  <a:pt x="2792" y="367"/>
                </a:cubicBezTo>
                <a:cubicBezTo>
                  <a:pt x="2791" y="368"/>
                  <a:pt x="2790" y="370"/>
                  <a:pt x="2789" y="370"/>
                </a:cubicBezTo>
                <a:cubicBezTo>
                  <a:pt x="2789" y="370"/>
                  <a:pt x="2788" y="371"/>
                  <a:pt x="2787" y="371"/>
                </a:cubicBezTo>
                <a:cubicBezTo>
                  <a:pt x="2785" y="371"/>
                  <a:pt x="2784" y="371"/>
                  <a:pt x="2782" y="371"/>
                </a:cubicBezTo>
                <a:cubicBezTo>
                  <a:pt x="2780" y="371"/>
                  <a:pt x="2779" y="371"/>
                  <a:pt x="2777" y="370"/>
                </a:cubicBezTo>
                <a:cubicBezTo>
                  <a:pt x="2776" y="370"/>
                  <a:pt x="2775" y="369"/>
                  <a:pt x="2773" y="369"/>
                </a:cubicBezTo>
                <a:cubicBezTo>
                  <a:pt x="2770" y="368"/>
                  <a:pt x="2767" y="368"/>
                  <a:pt x="2764" y="367"/>
                </a:cubicBezTo>
                <a:cubicBezTo>
                  <a:pt x="2761" y="366"/>
                  <a:pt x="2760" y="363"/>
                  <a:pt x="2758" y="361"/>
                </a:cubicBezTo>
                <a:cubicBezTo>
                  <a:pt x="2756" y="359"/>
                  <a:pt x="2755" y="358"/>
                  <a:pt x="2753" y="357"/>
                </a:cubicBezTo>
                <a:cubicBezTo>
                  <a:pt x="2752" y="357"/>
                  <a:pt x="2751" y="357"/>
                  <a:pt x="2751" y="356"/>
                </a:cubicBezTo>
                <a:cubicBezTo>
                  <a:pt x="2750" y="354"/>
                  <a:pt x="2751" y="351"/>
                  <a:pt x="2748" y="351"/>
                </a:cubicBezTo>
                <a:cubicBezTo>
                  <a:pt x="2747" y="352"/>
                  <a:pt x="2745" y="353"/>
                  <a:pt x="2744" y="355"/>
                </a:cubicBezTo>
                <a:cubicBezTo>
                  <a:pt x="2743" y="358"/>
                  <a:pt x="2742" y="360"/>
                  <a:pt x="2740" y="363"/>
                </a:cubicBezTo>
                <a:cubicBezTo>
                  <a:pt x="2739" y="364"/>
                  <a:pt x="2738" y="366"/>
                  <a:pt x="2738" y="367"/>
                </a:cubicBezTo>
                <a:cubicBezTo>
                  <a:pt x="2737" y="368"/>
                  <a:pt x="2737" y="370"/>
                  <a:pt x="2737" y="371"/>
                </a:cubicBezTo>
                <a:cubicBezTo>
                  <a:pt x="2736" y="372"/>
                  <a:pt x="2735" y="373"/>
                  <a:pt x="2735" y="375"/>
                </a:cubicBezTo>
                <a:cubicBezTo>
                  <a:pt x="2734" y="376"/>
                  <a:pt x="2734" y="377"/>
                  <a:pt x="2734" y="378"/>
                </a:cubicBezTo>
                <a:cubicBezTo>
                  <a:pt x="2733" y="379"/>
                  <a:pt x="2733" y="380"/>
                  <a:pt x="2732" y="381"/>
                </a:cubicBezTo>
                <a:cubicBezTo>
                  <a:pt x="2731" y="381"/>
                  <a:pt x="2731" y="382"/>
                  <a:pt x="2730" y="382"/>
                </a:cubicBezTo>
                <a:cubicBezTo>
                  <a:pt x="2729" y="383"/>
                  <a:pt x="2728" y="384"/>
                  <a:pt x="2727" y="385"/>
                </a:cubicBezTo>
                <a:cubicBezTo>
                  <a:pt x="2726" y="387"/>
                  <a:pt x="2725" y="388"/>
                  <a:pt x="2724" y="389"/>
                </a:cubicBezTo>
                <a:cubicBezTo>
                  <a:pt x="2722" y="390"/>
                  <a:pt x="2721" y="393"/>
                  <a:pt x="2719" y="393"/>
                </a:cubicBezTo>
                <a:cubicBezTo>
                  <a:pt x="2718" y="393"/>
                  <a:pt x="2717" y="393"/>
                  <a:pt x="2716" y="393"/>
                </a:cubicBezTo>
                <a:cubicBezTo>
                  <a:pt x="2715" y="393"/>
                  <a:pt x="2715" y="393"/>
                  <a:pt x="2715" y="392"/>
                </a:cubicBezTo>
                <a:cubicBezTo>
                  <a:pt x="2715" y="391"/>
                  <a:pt x="2715" y="389"/>
                  <a:pt x="2713" y="389"/>
                </a:cubicBezTo>
                <a:cubicBezTo>
                  <a:pt x="2713" y="389"/>
                  <a:pt x="2712" y="389"/>
                  <a:pt x="2711" y="389"/>
                </a:cubicBezTo>
                <a:cubicBezTo>
                  <a:pt x="2711" y="389"/>
                  <a:pt x="2710" y="389"/>
                  <a:pt x="2709" y="389"/>
                </a:cubicBezTo>
                <a:cubicBezTo>
                  <a:pt x="2709" y="389"/>
                  <a:pt x="2708" y="389"/>
                  <a:pt x="2708" y="389"/>
                </a:cubicBezTo>
                <a:cubicBezTo>
                  <a:pt x="2708" y="389"/>
                  <a:pt x="2708" y="389"/>
                  <a:pt x="2708" y="388"/>
                </a:cubicBezTo>
                <a:cubicBezTo>
                  <a:pt x="2707" y="388"/>
                  <a:pt x="2707" y="387"/>
                  <a:pt x="2706" y="387"/>
                </a:cubicBezTo>
                <a:cubicBezTo>
                  <a:pt x="2705" y="387"/>
                  <a:pt x="2703" y="388"/>
                  <a:pt x="2702" y="387"/>
                </a:cubicBezTo>
                <a:cubicBezTo>
                  <a:pt x="2701" y="385"/>
                  <a:pt x="2701" y="384"/>
                  <a:pt x="2699" y="383"/>
                </a:cubicBezTo>
                <a:cubicBezTo>
                  <a:pt x="2698" y="383"/>
                  <a:pt x="2696" y="383"/>
                  <a:pt x="2695" y="382"/>
                </a:cubicBezTo>
                <a:cubicBezTo>
                  <a:pt x="2694" y="382"/>
                  <a:pt x="2694" y="382"/>
                  <a:pt x="2693" y="382"/>
                </a:cubicBezTo>
                <a:cubicBezTo>
                  <a:pt x="2693" y="382"/>
                  <a:pt x="2692" y="382"/>
                  <a:pt x="2691" y="381"/>
                </a:cubicBezTo>
                <a:cubicBezTo>
                  <a:pt x="2691" y="380"/>
                  <a:pt x="2692" y="380"/>
                  <a:pt x="2692" y="379"/>
                </a:cubicBezTo>
                <a:cubicBezTo>
                  <a:pt x="2692" y="379"/>
                  <a:pt x="2692" y="378"/>
                  <a:pt x="2692" y="378"/>
                </a:cubicBezTo>
                <a:cubicBezTo>
                  <a:pt x="2691" y="376"/>
                  <a:pt x="2691" y="375"/>
                  <a:pt x="2689" y="375"/>
                </a:cubicBezTo>
                <a:cubicBezTo>
                  <a:pt x="2688" y="374"/>
                  <a:pt x="2686" y="373"/>
                  <a:pt x="2685" y="372"/>
                </a:cubicBezTo>
                <a:cubicBezTo>
                  <a:pt x="2684" y="370"/>
                  <a:pt x="2684" y="368"/>
                  <a:pt x="2683" y="367"/>
                </a:cubicBezTo>
                <a:cubicBezTo>
                  <a:pt x="2682" y="366"/>
                  <a:pt x="2681" y="366"/>
                  <a:pt x="2680" y="365"/>
                </a:cubicBezTo>
                <a:cubicBezTo>
                  <a:pt x="2679" y="365"/>
                  <a:pt x="2679" y="365"/>
                  <a:pt x="2678" y="364"/>
                </a:cubicBezTo>
                <a:cubicBezTo>
                  <a:pt x="2678" y="364"/>
                  <a:pt x="2677" y="364"/>
                  <a:pt x="2676" y="363"/>
                </a:cubicBezTo>
                <a:cubicBezTo>
                  <a:pt x="2675" y="363"/>
                  <a:pt x="2675" y="362"/>
                  <a:pt x="2674" y="360"/>
                </a:cubicBezTo>
                <a:cubicBezTo>
                  <a:pt x="2674" y="358"/>
                  <a:pt x="2676" y="359"/>
                  <a:pt x="2677" y="359"/>
                </a:cubicBezTo>
                <a:cubicBezTo>
                  <a:pt x="2679" y="359"/>
                  <a:pt x="2679" y="359"/>
                  <a:pt x="2681" y="358"/>
                </a:cubicBezTo>
                <a:cubicBezTo>
                  <a:pt x="2682" y="357"/>
                  <a:pt x="2683" y="357"/>
                  <a:pt x="2684" y="357"/>
                </a:cubicBezTo>
                <a:cubicBezTo>
                  <a:pt x="2685" y="358"/>
                  <a:pt x="2686" y="359"/>
                  <a:pt x="2687" y="359"/>
                </a:cubicBezTo>
                <a:cubicBezTo>
                  <a:pt x="2688" y="358"/>
                  <a:pt x="2686" y="358"/>
                  <a:pt x="2686" y="358"/>
                </a:cubicBezTo>
                <a:cubicBezTo>
                  <a:pt x="2685" y="357"/>
                  <a:pt x="2685" y="357"/>
                  <a:pt x="2684" y="356"/>
                </a:cubicBezTo>
                <a:cubicBezTo>
                  <a:pt x="2683" y="355"/>
                  <a:pt x="2683" y="354"/>
                  <a:pt x="2682" y="353"/>
                </a:cubicBezTo>
                <a:cubicBezTo>
                  <a:pt x="2682" y="352"/>
                  <a:pt x="2680" y="351"/>
                  <a:pt x="2680" y="350"/>
                </a:cubicBezTo>
                <a:cubicBezTo>
                  <a:pt x="2679" y="349"/>
                  <a:pt x="2678" y="347"/>
                  <a:pt x="2677" y="347"/>
                </a:cubicBezTo>
                <a:cubicBezTo>
                  <a:pt x="2677" y="348"/>
                  <a:pt x="2677" y="349"/>
                  <a:pt x="2678" y="349"/>
                </a:cubicBezTo>
                <a:cubicBezTo>
                  <a:pt x="2678" y="350"/>
                  <a:pt x="2679" y="350"/>
                  <a:pt x="2679" y="351"/>
                </a:cubicBezTo>
                <a:cubicBezTo>
                  <a:pt x="2679" y="351"/>
                  <a:pt x="2679" y="352"/>
                  <a:pt x="2680" y="353"/>
                </a:cubicBezTo>
                <a:cubicBezTo>
                  <a:pt x="2680" y="353"/>
                  <a:pt x="2681" y="354"/>
                  <a:pt x="2680" y="354"/>
                </a:cubicBezTo>
                <a:cubicBezTo>
                  <a:pt x="2680" y="356"/>
                  <a:pt x="2678" y="355"/>
                  <a:pt x="2677" y="355"/>
                </a:cubicBezTo>
                <a:cubicBezTo>
                  <a:pt x="2676" y="355"/>
                  <a:pt x="2675" y="355"/>
                  <a:pt x="2675" y="355"/>
                </a:cubicBezTo>
                <a:cubicBezTo>
                  <a:pt x="2674" y="356"/>
                  <a:pt x="2673" y="356"/>
                  <a:pt x="2673" y="356"/>
                </a:cubicBezTo>
                <a:cubicBezTo>
                  <a:pt x="2672" y="356"/>
                  <a:pt x="2672" y="355"/>
                  <a:pt x="2671" y="355"/>
                </a:cubicBezTo>
                <a:cubicBezTo>
                  <a:pt x="2671" y="355"/>
                  <a:pt x="2671" y="355"/>
                  <a:pt x="2670" y="355"/>
                </a:cubicBezTo>
                <a:cubicBezTo>
                  <a:pt x="2670" y="354"/>
                  <a:pt x="2670" y="353"/>
                  <a:pt x="2669" y="352"/>
                </a:cubicBezTo>
                <a:cubicBezTo>
                  <a:pt x="2669" y="351"/>
                  <a:pt x="2667" y="351"/>
                  <a:pt x="2666" y="349"/>
                </a:cubicBezTo>
                <a:cubicBezTo>
                  <a:pt x="2666" y="348"/>
                  <a:pt x="2665" y="347"/>
                  <a:pt x="2664" y="346"/>
                </a:cubicBezTo>
                <a:cubicBezTo>
                  <a:pt x="2663" y="345"/>
                  <a:pt x="2662" y="344"/>
                  <a:pt x="2662" y="342"/>
                </a:cubicBezTo>
                <a:cubicBezTo>
                  <a:pt x="2662" y="341"/>
                  <a:pt x="2662" y="338"/>
                  <a:pt x="2663" y="339"/>
                </a:cubicBezTo>
                <a:cubicBezTo>
                  <a:pt x="2664" y="340"/>
                  <a:pt x="2664" y="340"/>
                  <a:pt x="2665" y="340"/>
                </a:cubicBezTo>
                <a:cubicBezTo>
                  <a:pt x="2666" y="341"/>
                  <a:pt x="2667" y="341"/>
                  <a:pt x="2667" y="341"/>
                </a:cubicBezTo>
                <a:cubicBezTo>
                  <a:pt x="2668" y="342"/>
                  <a:pt x="2669" y="343"/>
                  <a:pt x="2669" y="344"/>
                </a:cubicBezTo>
                <a:cubicBezTo>
                  <a:pt x="2670" y="345"/>
                  <a:pt x="2672" y="346"/>
                  <a:pt x="2673" y="346"/>
                </a:cubicBezTo>
                <a:cubicBezTo>
                  <a:pt x="2675" y="346"/>
                  <a:pt x="2676" y="346"/>
                  <a:pt x="2678" y="346"/>
                </a:cubicBezTo>
                <a:cubicBezTo>
                  <a:pt x="2679" y="346"/>
                  <a:pt x="2680" y="345"/>
                  <a:pt x="2682" y="345"/>
                </a:cubicBezTo>
                <a:cubicBezTo>
                  <a:pt x="2683" y="345"/>
                  <a:pt x="2685" y="345"/>
                  <a:pt x="2686" y="344"/>
                </a:cubicBezTo>
                <a:cubicBezTo>
                  <a:pt x="2687" y="343"/>
                  <a:pt x="2688" y="342"/>
                  <a:pt x="2688" y="340"/>
                </a:cubicBezTo>
                <a:cubicBezTo>
                  <a:pt x="2688" y="339"/>
                  <a:pt x="2687" y="338"/>
                  <a:pt x="2687" y="336"/>
                </a:cubicBezTo>
                <a:cubicBezTo>
                  <a:pt x="2687" y="335"/>
                  <a:pt x="2687" y="334"/>
                  <a:pt x="2686" y="334"/>
                </a:cubicBezTo>
                <a:cubicBezTo>
                  <a:pt x="2685" y="333"/>
                  <a:pt x="2684" y="333"/>
                  <a:pt x="2684" y="333"/>
                </a:cubicBezTo>
                <a:cubicBezTo>
                  <a:pt x="2683" y="332"/>
                  <a:pt x="2683" y="332"/>
                  <a:pt x="2682" y="332"/>
                </a:cubicBezTo>
                <a:cubicBezTo>
                  <a:pt x="2680" y="330"/>
                  <a:pt x="2677" y="330"/>
                  <a:pt x="2673" y="330"/>
                </a:cubicBezTo>
                <a:cubicBezTo>
                  <a:pt x="2672" y="329"/>
                  <a:pt x="2671" y="329"/>
                  <a:pt x="2670" y="329"/>
                </a:cubicBezTo>
                <a:cubicBezTo>
                  <a:pt x="2669" y="328"/>
                  <a:pt x="2668" y="329"/>
                  <a:pt x="2667" y="329"/>
                </a:cubicBezTo>
                <a:cubicBezTo>
                  <a:pt x="2667" y="328"/>
                  <a:pt x="2666" y="328"/>
                  <a:pt x="2666" y="328"/>
                </a:cubicBezTo>
                <a:cubicBezTo>
                  <a:pt x="2668" y="328"/>
                  <a:pt x="2669" y="328"/>
                  <a:pt x="2670" y="328"/>
                </a:cubicBezTo>
                <a:cubicBezTo>
                  <a:pt x="2672" y="328"/>
                  <a:pt x="2673" y="328"/>
                  <a:pt x="2674" y="327"/>
                </a:cubicBezTo>
                <a:cubicBezTo>
                  <a:pt x="2675" y="327"/>
                  <a:pt x="2676" y="326"/>
                  <a:pt x="2677" y="325"/>
                </a:cubicBezTo>
                <a:cubicBezTo>
                  <a:pt x="2678" y="324"/>
                  <a:pt x="2678" y="324"/>
                  <a:pt x="2678" y="323"/>
                </a:cubicBezTo>
                <a:cubicBezTo>
                  <a:pt x="2679" y="323"/>
                  <a:pt x="2680" y="324"/>
                  <a:pt x="2681" y="324"/>
                </a:cubicBezTo>
                <a:cubicBezTo>
                  <a:pt x="2681" y="324"/>
                  <a:pt x="2682" y="323"/>
                  <a:pt x="2682" y="323"/>
                </a:cubicBezTo>
                <a:cubicBezTo>
                  <a:pt x="2683" y="323"/>
                  <a:pt x="2684" y="323"/>
                  <a:pt x="2684" y="322"/>
                </a:cubicBezTo>
                <a:cubicBezTo>
                  <a:pt x="2684" y="321"/>
                  <a:pt x="2681" y="321"/>
                  <a:pt x="2681" y="320"/>
                </a:cubicBezTo>
                <a:cubicBezTo>
                  <a:pt x="2679" y="320"/>
                  <a:pt x="2678" y="319"/>
                  <a:pt x="2677" y="319"/>
                </a:cubicBezTo>
                <a:cubicBezTo>
                  <a:pt x="2676" y="318"/>
                  <a:pt x="2675" y="318"/>
                  <a:pt x="2673" y="317"/>
                </a:cubicBezTo>
                <a:cubicBezTo>
                  <a:pt x="2672" y="317"/>
                  <a:pt x="2671" y="316"/>
                  <a:pt x="2670" y="316"/>
                </a:cubicBezTo>
                <a:cubicBezTo>
                  <a:pt x="2669" y="315"/>
                  <a:pt x="2666" y="315"/>
                  <a:pt x="2667" y="314"/>
                </a:cubicBezTo>
                <a:cubicBezTo>
                  <a:pt x="2668" y="312"/>
                  <a:pt x="2670" y="314"/>
                  <a:pt x="2671" y="313"/>
                </a:cubicBezTo>
                <a:cubicBezTo>
                  <a:pt x="2672" y="313"/>
                  <a:pt x="2672" y="313"/>
                  <a:pt x="2672" y="312"/>
                </a:cubicBezTo>
                <a:cubicBezTo>
                  <a:pt x="2673" y="312"/>
                  <a:pt x="2673" y="312"/>
                  <a:pt x="2674" y="312"/>
                </a:cubicBezTo>
                <a:cubicBezTo>
                  <a:pt x="2675" y="311"/>
                  <a:pt x="2676" y="312"/>
                  <a:pt x="2678" y="310"/>
                </a:cubicBezTo>
                <a:cubicBezTo>
                  <a:pt x="2679" y="310"/>
                  <a:pt x="2680" y="308"/>
                  <a:pt x="2680" y="307"/>
                </a:cubicBezTo>
                <a:cubicBezTo>
                  <a:pt x="2680" y="305"/>
                  <a:pt x="2679" y="305"/>
                  <a:pt x="2678" y="305"/>
                </a:cubicBezTo>
                <a:cubicBezTo>
                  <a:pt x="2677" y="304"/>
                  <a:pt x="2676" y="304"/>
                  <a:pt x="2675" y="303"/>
                </a:cubicBezTo>
                <a:cubicBezTo>
                  <a:pt x="2674" y="303"/>
                  <a:pt x="2673" y="302"/>
                  <a:pt x="2672" y="302"/>
                </a:cubicBezTo>
                <a:cubicBezTo>
                  <a:pt x="2671" y="301"/>
                  <a:pt x="2670" y="300"/>
                  <a:pt x="2669" y="299"/>
                </a:cubicBezTo>
                <a:cubicBezTo>
                  <a:pt x="2667" y="298"/>
                  <a:pt x="2665" y="298"/>
                  <a:pt x="2664" y="297"/>
                </a:cubicBezTo>
                <a:cubicBezTo>
                  <a:pt x="2663" y="296"/>
                  <a:pt x="2662" y="295"/>
                  <a:pt x="2660" y="294"/>
                </a:cubicBezTo>
                <a:cubicBezTo>
                  <a:pt x="2659" y="294"/>
                  <a:pt x="2657" y="293"/>
                  <a:pt x="2656" y="293"/>
                </a:cubicBezTo>
                <a:cubicBezTo>
                  <a:pt x="2654" y="292"/>
                  <a:pt x="2653" y="291"/>
                  <a:pt x="2652" y="291"/>
                </a:cubicBezTo>
                <a:cubicBezTo>
                  <a:pt x="2649" y="290"/>
                  <a:pt x="2646" y="291"/>
                  <a:pt x="2643" y="291"/>
                </a:cubicBezTo>
                <a:cubicBezTo>
                  <a:pt x="2641" y="290"/>
                  <a:pt x="2640" y="290"/>
                  <a:pt x="2638" y="290"/>
                </a:cubicBezTo>
                <a:cubicBezTo>
                  <a:pt x="2637" y="290"/>
                  <a:pt x="2637" y="290"/>
                  <a:pt x="2636" y="291"/>
                </a:cubicBezTo>
                <a:cubicBezTo>
                  <a:pt x="2636" y="291"/>
                  <a:pt x="2636" y="292"/>
                  <a:pt x="2636" y="293"/>
                </a:cubicBezTo>
                <a:cubicBezTo>
                  <a:pt x="2635" y="294"/>
                  <a:pt x="2635" y="295"/>
                  <a:pt x="2633" y="296"/>
                </a:cubicBezTo>
                <a:cubicBezTo>
                  <a:pt x="2632" y="296"/>
                  <a:pt x="2630" y="296"/>
                  <a:pt x="2629" y="297"/>
                </a:cubicBezTo>
                <a:cubicBezTo>
                  <a:pt x="2628" y="297"/>
                  <a:pt x="2626" y="297"/>
                  <a:pt x="2625" y="296"/>
                </a:cubicBezTo>
                <a:cubicBezTo>
                  <a:pt x="2624" y="296"/>
                  <a:pt x="2624" y="296"/>
                  <a:pt x="2623" y="295"/>
                </a:cubicBezTo>
                <a:cubicBezTo>
                  <a:pt x="2623" y="295"/>
                  <a:pt x="2622" y="295"/>
                  <a:pt x="2622" y="294"/>
                </a:cubicBezTo>
                <a:cubicBezTo>
                  <a:pt x="2623" y="292"/>
                  <a:pt x="2625" y="294"/>
                  <a:pt x="2626" y="292"/>
                </a:cubicBezTo>
                <a:cubicBezTo>
                  <a:pt x="2626" y="291"/>
                  <a:pt x="2625" y="291"/>
                  <a:pt x="2624" y="291"/>
                </a:cubicBezTo>
                <a:cubicBezTo>
                  <a:pt x="2624" y="291"/>
                  <a:pt x="2624" y="290"/>
                  <a:pt x="2623" y="290"/>
                </a:cubicBezTo>
                <a:cubicBezTo>
                  <a:pt x="2622" y="289"/>
                  <a:pt x="2621" y="290"/>
                  <a:pt x="2619" y="291"/>
                </a:cubicBezTo>
                <a:cubicBezTo>
                  <a:pt x="2618" y="291"/>
                  <a:pt x="2616" y="290"/>
                  <a:pt x="2615" y="290"/>
                </a:cubicBezTo>
                <a:cubicBezTo>
                  <a:pt x="2613" y="290"/>
                  <a:pt x="2611" y="291"/>
                  <a:pt x="2610" y="291"/>
                </a:cubicBezTo>
                <a:cubicBezTo>
                  <a:pt x="2608" y="291"/>
                  <a:pt x="2607" y="290"/>
                  <a:pt x="2605" y="290"/>
                </a:cubicBezTo>
                <a:cubicBezTo>
                  <a:pt x="2604" y="290"/>
                  <a:pt x="2603" y="290"/>
                  <a:pt x="2603" y="289"/>
                </a:cubicBezTo>
                <a:cubicBezTo>
                  <a:pt x="2602" y="288"/>
                  <a:pt x="2602" y="287"/>
                  <a:pt x="2602" y="286"/>
                </a:cubicBezTo>
                <a:cubicBezTo>
                  <a:pt x="2601" y="284"/>
                  <a:pt x="2599" y="284"/>
                  <a:pt x="2597" y="284"/>
                </a:cubicBezTo>
                <a:cubicBezTo>
                  <a:pt x="2595" y="284"/>
                  <a:pt x="2594" y="284"/>
                  <a:pt x="2593" y="283"/>
                </a:cubicBezTo>
                <a:cubicBezTo>
                  <a:pt x="2591" y="282"/>
                  <a:pt x="2590" y="282"/>
                  <a:pt x="2589" y="281"/>
                </a:cubicBezTo>
                <a:cubicBezTo>
                  <a:pt x="2588" y="281"/>
                  <a:pt x="2587" y="281"/>
                  <a:pt x="2587" y="281"/>
                </a:cubicBezTo>
                <a:cubicBezTo>
                  <a:pt x="2586" y="280"/>
                  <a:pt x="2586" y="280"/>
                  <a:pt x="2585" y="280"/>
                </a:cubicBezTo>
                <a:cubicBezTo>
                  <a:pt x="2585" y="280"/>
                  <a:pt x="2585" y="281"/>
                  <a:pt x="2585" y="281"/>
                </a:cubicBezTo>
                <a:cubicBezTo>
                  <a:pt x="2584" y="282"/>
                  <a:pt x="2584" y="282"/>
                  <a:pt x="2583" y="282"/>
                </a:cubicBezTo>
                <a:cubicBezTo>
                  <a:pt x="2582" y="282"/>
                  <a:pt x="2582" y="282"/>
                  <a:pt x="2582" y="283"/>
                </a:cubicBezTo>
                <a:cubicBezTo>
                  <a:pt x="2581" y="283"/>
                  <a:pt x="2581" y="284"/>
                  <a:pt x="2580" y="284"/>
                </a:cubicBezTo>
                <a:cubicBezTo>
                  <a:pt x="2579" y="285"/>
                  <a:pt x="2579" y="283"/>
                  <a:pt x="2579" y="282"/>
                </a:cubicBezTo>
                <a:cubicBezTo>
                  <a:pt x="2578" y="281"/>
                  <a:pt x="2577" y="281"/>
                  <a:pt x="2577" y="282"/>
                </a:cubicBezTo>
                <a:cubicBezTo>
                  <a:pt x="2576" y="283"/>
                  <a:pt x="2577" y="283"/>
                  <a:pt x="2577" y="283"/>
                </a:cubicBezTo>
                <a:cubicBezTo>
                  <a:pt x="2577" y="284"/>
                  <a:pt x="2577" y="285"/>
                  <a:pt x="2578" y="285"/>
                </a:cubicBezTo>
                <a:cubicBezTo>
                  <a:pt x="2578" y="286"/>
                  <a:pt x="2578" y="286"/>
                  <a:pt x="2577" y="286"/>
                </a:cubicBezTo>
                <a:cubicBezTo>
                  <a:pt x="2576" y="286"/>
                  <a:pt x="2576" y="286"/>
                  <a:pt x="2575" y="287"/>
                </a:cubicBezTo>
                <a:cubicBezTo>
                  <a:pt x="2574" y="287"/>
                  <a:pt x="2572" y="288"/>
                  <a:pt x="2571" y="287"/>
                </a:cubicBezTo>
                <a:cubicBezTo>
                  <a:pt x="2571" y="287"/>
                  <a:pt x="2571" y="286"/>
                  <a:pt x="2571" y="286"/>
                </a:cubicBezTo>
                <a:cubicBezTo>
                  <a:pt x="2570" y="286"/>
                  <a:pt x="2570" y="286"/>
                  <a:pt x="2570" y="285"/>
                </a:cubicBezTo>
                <a:cubicBezTo>
                  <a:pt x="2570" y="285"/>
                  <a:pt x="2571" y="284"/>
                  <a:pt x="2570" y="284"/>
                </a:cubicBezTo>
                <a:cubicBezTo>
                  <a:pt x="2570" y="283"/>
                  <a:pt x="2569" y="284"/>
                  <a:pt x="2569" y="284"/>
                </a:cubicBezTo>
                <a:cubicBezTo>
                  <a:pt x="2568" y="285"/>
                  <a:pt x="2568" y="285"/>
                  <a:pt x="2568" y="286"/>
                </a:cubicBezTo>
                <a:cubicBezTo>
                  <a:pt x="2567" y="286"/>
                  <a:pt x="2566" y="286"/>
                  <a:pt x="2566" y="287"/>
                </a:cubicBezTo>
                <a:cubicBezTo>
                  <a:pt x="2566" y="287"/>
                  <a:pt x="2565" y="288"/>
                  <a:pt x="2565" y="288"/>
                </a:cubicBezTo>
                <a:cubicBezTo>
                  <a:pt x="2565" y="289"/>
                  <a:pt x="2564" y="289"/>
                  <a:pt x="2564" y="290"/>
                </a:cubicBezTo>
                <a:cubicBezTo>
                  <a:pt x="2564" y="291"/>
                  <a:pt x="2567" y="291"/>
                  <a:pt x="2566" y="293"/>
                </a:cubicBezTo>
                <a:cubicBezTo>
                  <a:pt x="2566" y="294"/>
                  <a:pt x="2565" y="293"/>
                  <a:pt x="2564" y="294"/>
                </a:cubicBezTo>
                <a:cubicBezTo>
                  <a:pt x="2564" y="294"/>
                  <a:pt x="2563" y="295"/>
                  <a:pt x="2564" y="296"/>
                </a:cubicBezTo>
                <a:cubicBezTo>
                  <a:pt x="2564" y="296"/>
                  <a:pt x="2565" y="295"/>
                  <a:pt x="2566" y="296"/>
                </a:cubicBezTo>
                <a:cubicBezTo>
                  <a:pt x="2566" y="296"/>
                  <a:pt x="2567" y="296"/>
                  <a:pt x="2567" y="297"/>
                </a:cubicBezTo>
                <a:cubicBezTo>
                  <a:pt x="2567" y="297"/>
                  <a:pt x="2567" y="298"/>
                  <a:pt x="2568" y="299"/>
                </a:cubicBezTo>
                <a:cubicBezTo>
                  <a:pt x="2568" y="299"/>
                  <a:pt x="2569" y="299"/>
                  <a:pt x="2569" y="300"/>
                </a:cubicBezTo>
                <a:cubicBezTo>
                  <a:pt x="2570" y="301"/>
                  <a:pt x="2570" y="303"/>
                  <a:pt x="2570" y="304"/>
                </a:cubicBezTo>
                <a:cubicBezTo>
                  <a:pt x="2569" y="304"/>
                  <a:pt x="2569" y="304"/>
                  <a:pt x="2569" y="304"/>
                </a:cubicBezTo>
                <a:cubicBezTo>
                  <a:pt x="2569" y="305"/>
                  <a:pt x="2568" y="304"/>
                  <a:pt x="2567" y="304"/>
                </a:cubicBezTo>
                <a:cubicBezTo>
                  <a:pt x="2565" y="306"/>
                  <a:pt x="2567" y="308"/>
                  <a:pt x="2566" y="310"/>
                </a:cubicBezTo>
                <a:cubicBezTo>
                  <a:pt x="2565" y="310"/>
                  <a:pt x="2565" y="311"/>
                  <a:pt x="2564" y="311"/>
                </a:cubicBezTo>
                <a:cubicBezTo>
                  <a:pt x="2564" y="312"/>
                  <a:pt x="2563" y="312"/>
                  <a:pt x="2563" y="313"/>
                </a:cubicBezTo>
                <a:cubicBezTo>
                  <a:pt x="2563" y="314"/>
                  <a:pt x="2562" y="314"/>
                  <a:pt x="2561" y="314"/>
                </a:cubicBezTo>
                <a:cubicBezTo>
                  <a:pt x="2561" y="314"/>
                  <a:pt x="2560" y="313"/>
                  <a:pt x="2560" y="313"/>
                </a:cubicBezTo>
                <a:cubicBezTo>
                  <a:pt x="2559" y="313"/>
                  <a:pt x="2558" y="313"/>
                  <a:pt x="2557" y="313"/>
                </a:cubicBezTo>
                <a:cubicBezTo>
                  <a:pt x="2557" y="312"/>
                  <a:pt x="2556" y="312"/>
                  <a:pt x="2556" y="312"/>
                </a:cubicBezTo>
                <a:cubicBezTo>
                  <a:pt x="2555" y="312"/>
                  <a:pt x="2555" y="312"/>
                  <a:pt x="2555" y="312"/>
                </a:cubicBezTo>
                <a:cubicBezTo>
                  <a:pt x="2554" y="312"/>
                  <a:pt x="2553" y="312"/>
                  <a:pt x="2552" y="312"/>
                </a:cubicBezTo>
                <a:cubicBezTo>
                  <a:pt x="2550" y="311"/>
                  <a:pt x="2549" y="311"/>
                  <a:pt x="2547" y="311"/>
                </a:cubicBezTo>
                <a:cubicBezTo>
                  <a:pt x="2546" y="311"/>
                  <a:pt x="2546" y="311"/>
                  <a:pt x="2545" y="311"/>
                </a:cubicBezTo>
                <a:cubicBezTo>
                  <a:pt x="2544" y="312"/>
                  <a:pt x="2543" y="312"/>
                  <a:pt x="2543" y="312"/>
                </a:cubicBezTo>
                <a:cubicBezTo>
                  <a:pt x="2541" y="312"/>
                  <a:pt x="2539" y="312"/>
                  <a:pt x="2537" y="312"/>
                </a:cubicBezTo>
                <a:cubicBezTo>
                  <a:pt x="2536" y="313"/>
                  <a:pt x="2534" y="312"/>
                  <a:pt x="2532" y="312"/>
                </a:cubicBezTo>
                <a:cubicBezTo>
                  <a:pt x="2530" y="311"/>
                  <a:pt x="2528" y="312"/>
                  <a:pt x="2526" y="312"/>
                </a:cubicBezTo>
                <a:cubicBezTo>
                  <a:pt x="2522" y="312"/>
                  <a:pt x="2518" y="311"/>
                  <a:pt x="2514" y="311"/>
                </a:cubicBezTo>
                <a:cubicBezTo>
                  <a:pt x="2512" y="311"/>
                  <a:pt x="2510" y="311"/>
                  <a:pt x="2508" y="310"/>
                </a:cubicBezTo>
                <a:cubicBezTo>
                  <a:pt x="2505" y="310"/>
                  <a:pt x="2502" y="310"/>
                  <a:pt x="2499" y="310"/>
                </a:cubicBezTo>
                <a:cubicBezTo>
                  <a:pt x="2497" y="310"/>
                  <a:pt x="2494" y="310"/>
                  <a:pt x="2492" y="310"/>
                </a:cubicBezTo>
                <a:cubicBezTo>
                  <a:pt x="2490" y="310"/>
                  <a:pt x="2488" y="309"/>
                  <a:pt x="2487" y="308"/>
                </a:cubicBezTo>
                <a:cubicBezTo>
                  <a:pt x="2485" y="308"/>
                  <a:pt x="2484" y="307"/>
                  <a:pt x="2482" y="307"/>
                </a:cubicBezTo>
                <a:cubicBezTo>
                  <a:pt x="2481" y="307"/>
                  <a:pt x="2479" y="307"/>
                  <a:pt x="2478" y="306"/>
                </a:cubicBezTo>
                <a:cubicBezTo>
                  <a:pt x="2476" y="305"/>
                  <a:pt x="2475" y="305"/>
                  <a:pt x="2474" y="304"/>
                </a:cubicBezTo>
                <a:cubicBezTo>
                  <a:pt x="2472" y="303"/>
                  <a:pt x="2471" y="303"/>
                  <a:pt x="2470" y="302"/>
                </a:cubicBezTo>
                <a:cubicBezTo>
                  <a:pt x="2468" y="301"/>
                  <a:pt x="2468" y="300"/>
                  <a:pt x="2468" y="299"/>
                </a:cubicBezTo>
                <a:cubicBezTo>
                  <a:pt x="2468" y="297"/>
                  <a:pt x="2468" y="296"/>
                  <a:pt x="2469" y="295"/>
                </a:cubicBezTo>
                <a:cubicBezTo>
                  <a:pt x="2470" y="294"/>
                  <a:pt x="2471" y="293"/>
                  <a:pt x="2473" y="293"/>
                </a:cubicBezTo>
                <a:cubicBezTo>
                  <a:pt x="2474" y="293"/>
                  <a:pt x="2476" y="293"/>
                  <a:pt x="2478" y="293"/>
                </a:cubicBezTo>
                <a:cubicBezTo>
                  <a:pt x="2479" y="293"/>
                  <a:pt x="2481" y="293"/>
                  <a:pt x="2479" y="291"/>
                </a:cubicBezTo>
                <a:cubicBezTo>
                  <a:pt x="2477" y="291"/>
                  <a:pt x="2476" y="290"/>
                  <a:pt x="2475" y="290"/>
                </a:cubicBezTo>
                <a:cubicBezTo>
                  <a:pt x="2473" y="290"/>
                  <a:pt x="2472" y="289"/>
                  <a:pt x="2471" y="289"/>
                </a:cubicBezTo>
                <a:cubicBezTo>
                  <a:pt x="2470" y="289"/>
                  <a:pt x="2468" y="289"/>
                  <a:pt x="2467" y="289"/>
                </a:cubicBezTo>
                <a:cubicBezTo>
                  <a:pt x="2463" y="289"/>
                  <a:pt x="2459" y="288"/>
                  <a:pt x="2455" y="288"/>
                </a:cubicBezTo>
                <a:cubicBezTo>
                  <a:pt x="2451" y="288"/>
                  <a:pt x="2448" y="289"/>
                  <a:pt x="2445" y="288"/>
                </a:cubicBezTo>
                <a:cubicBezTo>
                  <a:pt x="2443" y="288"/>
                  <a:pt x="2441" y="287"/>
                  <a:pt x="2439" y="286"/>
                </a:cubicBezTo>
                <a:cubicBezTo>
                  <a:pt x="2437" y="286"/>
                  <a:pt x="2436" y="286"/>
                  <a:pt x="2435" y="286"/>
                </a:cubicBezTo>
                <a:cubicBezTo>
                  <a:pt x="2432" y="286"/>
                  <a:pt x="2430" y="285"/>
                  <a:pt x="2427" y="285"/>
                </a:cubicBezTo>
                <a:cubicBezTo>
                  <a:pt x="2422" y="284"/>
                  <a:pt x="2416" y="284"/>
                  <a:pt x="2410" y="284"/>
                </a:cubicBezTo>
                <a:cubicBezTo>
                  <a:pt x="2408" y="283"/>
                  <a:pt x="2406" y="284"/>
                  <a:pt x="2403" y="285"/>
                </a:cubicBezTo>
                <a:cubicBezTo>
                  <a:pt x="2401" y="285"/>
                  <a:pt x="2400" y="286"/>
                  <a:pt x="2398" y="287"/>
                </a:cubicBezTo>
                <a:cubicBezTo>
                  <a:pt x="2396" y="288"/>
                  <a:pt x="2393" y="288"/>
                  <a:pt x="2390" y="288"/>
                </a:cubicBezTo>
                <a:cubicBezTo>
                  <a:pt x="2388" y="288"/>
                  <a:pt x="2385" y="288"/>
                  <a:pt x="2383" y="289"/>
                </a:cubicBezTo>
                <a:cubicBezTo>
                  <a:pt x="2381" y="289"/>
                  <a:pt x="2381" y="290"/>
                  <a:pt x="2379" y="290"/>
                </a:cubicBezTo>
                <a:cubicBezTo>
                  <a:pt x="2379" y="291"/>
                  <a:pt x="2378" y="291"/>
                  <a:pt x="2377" y="291"/>
                </a:cubicBezTo>
                <a:cubicBezTo>
                  <a:pt x="2376" y="291"/>
                  <a:pt x="2374" y="291"/>
                  <a:pt x="2373" y="291"/>
                </a:cubicBezTo>
                <a:cubicBezTo>
                  <a:pt x="2372" y="291"/>
                  <a:pt x="2371" y="292"/>
                  <a:pt x="2371" y="293"/>
                </a:cubicBezTo>
                <a:cubicBezTo>
                  <a:pt x="2371" y="293"/>
                  <a:pt x="2372" y="293"/>
                  <a:pt x="2373" y="294"/>
                </a:cubicBezTo>
                <a:cubicBezTo>
                  <a:pt x="2373" y="294"/>
                  <a:pt x="2373" y="295"/>
                  <a:pt x="2374" y="295"/>
                </a:cubicBezTo>
                <a:cubicBezTo>
                  <a:pt x="2374" y="296"/>
                  <a:pt x="2375" y="296"/>
                  <a:pt x="2375" y="296"/>
                </a:cubicBezTo>
                <a:cubicBezTo>
                  <a:pt x="2376" y="298"/>
                  <a:pt x="2375" y="298"/>
                  <a:pt x="2374" y="299"/>
                </a:cubicBezTo>
                <a:cubicBezTo>
                  <a:pt x="2374" y="300"/>
                  <a:pt x="2373" y="302"/>
                  <a:pt x="2372" y="301"/>
                </a:cubicBezTo>
                <a:cubicBezTo>
                  <a:pt x="2371" y="301"/>
                  <a:pt x="2371" y="300"/>
                  <a:pt x="2371" y="299"/>
                </a:cubicBezTo>
                <a:cubicBezTo>
                  <a:pt x="2371" y="299"/>
                  <a:pt x="2371" y="298"/>
                  <a:pt x="2370" y="298"/>
                </a:cubicBezTo>
                <a:cubicBezTo>
                  <a:pt x="2369" y="297"/>
                  <a:pt x="2368" y="296"/>
                  <a:pt x="2367" y="295"/>
                </a:cubicBezTo>
                <a:cubicBezTo>
                  <a:pt x="2367" y="293"/>
                  <a:pt x="2366" y="292"/>
                  <a:pt x="2368" y="291"/>
                </a:cubicBezTo>
                <a:cubicBezTo>
                  <a:pt x="2368" y="290"/>
                  <a:pt x="2370" y="289"/>
                  <a:pt x="2370" y="287"/>
                </a:cubicBezTo>
                <a:cubicBezTo>
                  <a:pt x="2370" y="287"/>
                  <a:pt x="2370" y="286"/>
                  <a:pt x="2370" y="285"/>
                </a:cubicBezTo>
                <a:cubicBezTo>
                  <a:pt x="2369" y="284"/>
                  <a:pt x="2369" y="283"/>
                  <a:pt x="2368" y="282"/>
                </a:cubicBezTo>
                <a:cubicBezTo>
                  <a:pt x="2367" y="281"/>
                  <a:pt x="2367" y="280"/>
                  <a:pt x="2367" y="280"/>
                </a:cubicBezTo>
                <a:cubicBezTo>
                  <a:pt x="2366" y="278"/>
                  <a:pt x="2365" y="277"/>
                  <a:pt x="2363" y="276"/>
                </a:cubicBezTo>
                <a:cubicBezTo>
                  <a:pt x="2362" y="275"/>
                  <a:pt x="2361" y="274"/>
                  <a:pt x="2360" y="273"/>
                </a:cubicBezTo>
                <a:cubicBezTo>
                  <a:pt x="2360" y="273"/>
                  <a:pt x="2359" y="272"/>
                  <a:pt x="2358" y="272"/>
                </a:cubicBezTo>
                <a:cubicBezTo>
                  <a:pt x="2358" y="272"/>
                  <a:pt x="2357" y="273"/>
                  <a:pt x="2357" y="274"/>
                </a:cubicBezTo>
                <a:cubicBezTo>
                  <a:pt x="2358" y="275"/>
                  <a:pt x="2360" y="276"/>
                  <a:pt x="2360" y="278"/>
                </a:cubicBezTo>
                <a:cubicBezTo>
                  <a:pt x="2360" y="279"/>
                  <a:pt x="2360" y="280"/>
                  <a:pt x="2361" y="280"/>
                </a:cubicBezTo>
                <a:cubicBezTo>
                  <a:pt x="2361" y="282"/>
                  <a:pt x="2359" y="283"/>
                  <a:pt x="2358" y="284"/>
                </a:cubicBezTo>
                <a:cubicBezTo>
                  <a:pt x="2357" y="284"/>
                  <a:pt x="2355" y="285"/>
                  <a:pt x="2354" y="284"/>
                </a:cubicBezTo>
                <a:cubicBezTo>
                  <a:pt x="2353" y="284"/>
                  <a:pt x="2352" y="284"/>
                  <a:pt x="2351" y="284"/>
                </a:cubicBezTo>
                <a:cubicBezTo>
                  <a:pt x="2350" y="284"/>
                  <a:pt x="2349" y="284"/>
                  <a:pt x="2348" y="284"/>
                </a:cubicBezTo>
                <a:cubicBezTo>
                  <a:pt x="2345" y="284"/>
                  <a:pt x="2343" y="282"/>
                  <a:pt x="2340" y="281"/>
                </a:cubicBezTo>
                <a:cubicBezTo>
                  <a:pt x="2338" y="280"/>
                  <a:pt x="2336" y="280"/>
                  <a:pt x="2334" y="280"/>
                </a:cubicBezTo>
                <a:cubicBezTo>
                  <a:pt x="2333" y="280"/>
                  <a:pt x="2333" y="279"/>
                  <a:pt x="2332" y="279"/>
                </a:cubicBezTo>
                <a:cubicBezTo>
                  <a:pt x="2331" y="279"/>
                  <a:pt x="2330" y="279"/>
                  <a:pt x="2330" y="278"/>
                </a:cubicBezTo>
                <a:cubicBezTo>
                  <a:pt x="2328" y="277"/>
                  <a:pt x="2330" y="276"/>
                  <a:pt x="2331" y="275"/>
                </a:cubicBezTo>
                <a:cubicBezTo>
                  <a:pt x="2331" y="274"/>
                  <a:pt x="2331" y="274"/>
                  <a:pt x="2331" y="273"/>
                </a:cubicBezTo>
                <a:cubicBezTo>
                  <a:pt x="2332" y="273"/>
                  <a:pt x="2332" y="272"/>
                  <a:pt x="2332" y="272"/>
                </a:cubicBezTo>
                <a:cubicBezTo>
                  <a:pt x="2331" y="270"/>
                  <a:pt x="2329" y="271"/>
                  <a:pt x="2328" y="271"/>
                </a:cubicBezTo>
                <a:cubicBezTo>
                  <a:pt x="2326" y="271"/>
                  <a:pt x="2325" y="271"/>
                  <a:pt x="2324" y="273"/>
                </a:cubicBezTo>
                <a:cubicBezTo>
                  <a:pt x="2321" y="275"/>
                  <a:pt x="2319" y="273"/>
                  <a:pt x="2316" y="273"/>
                </a:cubicBezTo>
                <a:cubicBezTo>
                  <a:pt x="2312" y="273"/>
                  <a:pt x="2309" y="273"/>
                  <a:pt x="2305" y="273"/>
                </a:cubicBezTo>
                <a:cubicBezTo>
                  <a:pt x="2304" y="273"/>
                  <a:pt x="2302" y="273"/>
                  <a:pt x="2301" y="273"/>
                </a:cubicBezTo>
                <a:cubicBezTo>
                  <a:pt x="2300" y="274"/>
                  <a:pt x="2298" y="275"/>
                  <a:pt x="2297" y="276"/>
                </a:cubicBezTo>
                <a:cubicBezTo>
                  <a:pt x="2296" y="278"/>
                  <a:pt x="2292" y="279"/>
                  <a:pt x="2293" y="282"/>
                </a:cubicBezTo>
                <a:cubicBezTo>
                  <a:pt x="2294" y="284"/>
                  <a:pt x="2295" y="284"/>
                  <a:pt x="2296" y="285"/>
                </a:cubicBezTo>
                <a:cubicBezTo>
                  <a:pt x="2297" y="286"/>
                  <a:pt x="2297" y="286"/>
                  <a:pt x="2298" y="285"/>
                </a:cubicBezTo>
                <a:cubicBezTo>
                  <a:pt x="2299" y="285"/>
                  <a:pt x="2300" y="285"/>
                  <a:pt x="2301" y="284"/>
                </a:cubicBezTo>
                <a:cubicBezTo>
                  <a:pt x="2304" y="284"/>
                  <a:pt x="2307" y="284"/>
                  <a:pt x="2309" y="283"/>
                </a:cubicBezTo>
                <a:cubicBezTo>
                  <a:pt x="2311" y="283"/>
                  <a:pt x="2312" y="282"/>
                  <a:pt x="2314" y="283"/>
                </a:cubicBezTo>
                <a:cubicBezTo>
                  <a:pt x="2316" y="283"/>
                  <a:pt x="2317" y="282"/>
                  <a:pt x="2318" y="282"/>
                </a:cubicBezTo>
                <a:cubicBezTo>
                  <a:pt x="2319" y="282"/>
                  <a:pt x="2322" y="283"/>
                  <a:pt x="2320" y="284"/>
                </a:cubicBezTo>
                <a:cubicBezTo>
                  <a:pt x="2319" y="285"/>
                  <a:pt x="2316" y="285"/>
                  <a:pt x="2315" y="286"/>
                </a:cubicBezTo>
                <a:cubicBezTo>
                  <a:pt x="2313" y="287"/>
                  <a:pt x="2311" y="288"/>
                  <a:pt x="2309" y="289"/>
                </a:cubicBezTo>
                <a:cubicBezTo>
                  <a:pt x="2308" y="290"/>
                  <a:pt x="2306" y="291"/>
                  <a:pt x="2304" y="291"/>
                </a:cubicBezTo>
                <a:cubicBezTo>
                  <a:pt x="2302" y="292"/>
                  <a:pt x="2299" y="291"/>
                  <a:pt x="2297" y="291"/>
                </a:cubicBezTo>
                <a:cubicBezTo>
                  <a:pt x="2295" y="291"/>
                  <a:pt x="2294" y="291"/>
                  <a:pt x="2293" y="291"/>
                </a:cubicBezTo>
                <a:cubicBezTo>
                  <a:pt x="2292" y="291"/>
                  <a:pt x="2291" y="291"/>
                  <a:pt x="2290" y="290"/>
                </a:cubicBezTo>
                <a:cubicBezTo>
                  <a:pt x="2289" y="290"/>
                  <a:pt x="2288" y="290"/>
                  <a:pt x="2287" y="291"/>
                </a:cubicBezTo>
                <a:cubicBezTo>
                  <a:pt x="2285" y="291"/>
                  <a:pt x="2285" y="292"/>
                  <a:pt x="2286" y="293"/>
                </a:cubicBezTo>
                <a:cubicBezTo>
                  <a:pt x="2287" y="293"/>
                  <a:pt x="2287" y="293"/>
                  <a:pt x="2287" y="294"/>
                </a:cubicBezTo>
                <a:cubicBezTo>
                  <a:pt x="2287" y="295"/>
                  <a:pt x="2287" y="295"/>
                  <a:pt x="2287" y="296"/>
                </a:cubicBezTo>
                <a:cubicBezTo>
                  <a:pt x="2286" y="296"/>
                  <a:pt x="2285" y="296"/>
                  <a:pt x="2285" y="297"/>
                </a:cubicBezTo>
                <a:cubicBezTo>
                  <a:pt x="2284" y="297"/>
                  <a:pt x="2283" y="297"/>
                  <a:pt x="2281" y="297"/>
                </a:cubicBezTo>
                <a:cubicBezTo>
                  <a:pt x="2281" y="298"/>
                  <a:pt x="2280" y="298"/>
                  <a:pt x="2279" y="298"/>
                </a:cubicBezTo>
                <a:cubicBezTo>
                  <a:pt x="2277" y="298"/>
                  <a:pt x="2275" y="299"/>
                  <a:pt x="2273" y="299"/>
                </a:cubicBezTo>
                <a:cubicBezTo>
                  <a:pt x="2271" y="299"/>
                  <a:pt x="2269" y="300"/>
                  <a:pt x="2267" y="301"/>
                </a:cubicBezTo>
                <a:cubicBezTo>
                  <a:pt x="2265" y="301"/>
                  <a:pt x="2263" y="302"/>
                  <a:pt x="2261" y="302"/>
                </a:cubicBezTo>
                <a:cubicBezTo>
                  <a:pt x="2259" y="302"/>
                  <a:pt x="2258" y="303"/>
                  <a:pt x="2256" y="303"/>
                </a:cubicBezTo>
                <a:cubicBezTo>
                  <a:pt x="2254" y="304"/>
                  <a:pt x="2252" y="304"/>
                  <a:pt x="2250" y="305"/>
                </a:cubicBezTo>
                <a:cubicBezTo>
                  <a:pt x="2247" y="305"/>
                  <a:pt x="2245" y="305"/>
                  <a:pt x="2243" y="305"/>
                </a:cubicBezTo>
                <a:cubicBezTo>
                  <a:pt x="2241" y="305"/>
                  <a:pt x="2239" y="306"/>
                  <a:pt x="2238" y="306"/>
                </a:cubicBezTo>
                <a:cubicBezTo>
                  <a:pt x="2234" y="306"/>
                  <a:pt x="2231" y="307"/>
                  <a:pt x="2228" y="307"/>
                </a:cubicBezTo>
                <a:cubicBezTo>
                  <a:pt x="2227" y="307"/>
                  <a:pt x="2224" y="307"/>
                  <a:pt x="2225" y="309"/>
                </a:cubicBezTo>
                <a:cubicBezTo>
                  <a:pt x="2226" y="310"/>
                  <a:pt x="2228" y="310"/>
                  <a:pt x="2227" y="312"/>
                </a:cubicBezTo>
                <a:cubicBezTo>
                  <a:pt x="2226" y="313"/>
                  <a:pt x="2224" y="313"/>
                  <a:pt x="2223" y="313"/>
                </a:cubicBezTo>
                <a:cubicBezTo>
                  <a:pt x="2222" y="314"/>
                  <a:pt x="2221" y="314"/>
                  <a:pt x="2219" y="315"/>
                </a:cubicBezTo>
                <a:cubicBezTo>
                  <a:pt x="2217" y="315"/>
                  <a:pt x="2214" y="316"/>
                  <a:pt x="2211" y="318"/>
                </a:cubicBezTo>
                <a:cubicBezTo>
                  <a:pt x="2210" y="318"/>
                  <a:pt x="2209" y="319"/>
                  <a:pt x="2207" y="319"/>
                </a:cubicBezTo>
                <a:cubicBezTo>
                  <a:pt x="2208" y="318"/>
                  <a:pt x="2210" y="318"/>
                  <a:pt x="2211" y="317"/>
                </a:cubicBezTo>
                <a:cubicBezTo>
                  <a:pt x="2212" y="316"/>
                  <a:pt x="2214" y="316"/>
                  <a:pt x="2215" y="315"/>
                </a:cubicBezTo>
                <a:cubicBezTo>
                  <a:pt x="2216" y="314"/>
                  <a:pt x="2217" y="313"/>
                  <a:pt x="2218" y="312"/>
                </a:cubicBezTo>
                <a:cubicBezTo>
                  <a:pt x="2219" y="310"/>
                  <a:pt x="2220" y="309"/>
                  <a:pt x="2220" y="308"/>
                </a:cubicBezTo>
                <a:cubicBezTo>
                  <a:pt x="2221" y="305"/>
                  <a:pt x="2223" y="303"/>
                  <a:pt x="2225" y="301"/>
                </a:cubicBezTo>
                <a:cubicBezTo>
                  <a:pt x="2228" y="298"/>
                  <a:pt x="2232" y="299"/>
                  <a:pt x="2235" y="299"/>
                </a:cubicBezTo>
                <a:cubicBezTo>
                  <a:pt x="2239" y="298"/>
                  <a:pt x="2239" y="295"/>
                  <a:pt x="2241" y="293"/>
                </a:cubicBezTo>
                <a:cubicBezTo>
                  <a:pt x="2243" y="291"/>
                  <a:pt x="2244" y="288"/>
                  <a:pt x="2247" y="287"/>
                </a:cubicBezTo>
                <a:cubicBezTo>
                  <a:pt x="2250" y="287"/>
                  <a:pt x="2252" y="288"/>
                  <a:pt x="2254" y="287"/>
                </a:cubicBezTo>
                <a:cubicBezTo>
                  <a:pt x="2257" y="287"/>
                  <a:pt x="2259" y="286"/>
                  <a:pt x="2261" y="285"/>
                </a:cubicBezTo>
                <a:cubicBezTo>
                  <a:pt x="2263" y="284"/>
                  <a:pt x="2266" y="283"/>
                  <a:pt x="2268" y="281"/>
                </a:cubicBezTo>
                <a:cubicBezTo>
                  <a:pt x="2270" y="280"/>
                  <a:pt x="2272" y="279"/>
                  <a:pt x="2275" y="278"/>
                </a:cubicBezTo>
                <a:cubicBezTo>
                  <a:pt x="2277" y="277"/>
                  <a:pt x="2279" y="276"/>
                  <a:pt x="2282" y="275"/>
                </a:cubicBezTo>
                <a:cubicBezTo>
                  <a:pt x="2283" y="274"/>
                  <a:pt x="2285" y="273"/>
                  <a:pt x="2287" y="272"/>
                </a:cubicBezTo>
                <a:cubicBezTo>
                  <a:pt x="2288" y="271"/>
                  <a:pt x="2289" y="271"/>
                  <a:pt x="2291" y="270"/>
                </a:cubicBezTo>
                <a:cubicBezTo>
                  <a:pt x="2293" y="270"/>
                  <a:pt x="2294" y="269"/>
                  <a:pt x="2295" y="268"/>
                </a:cubicBezTo>
                <a:cubicBezTo>
                  <a:pt x="2296" y="267"/>
                  <a:pt x="2297" y="267"/>
                  <a:pt x="2299" y="266"/>
                </a:cubicBezTo>
                <a:cubicBezTo>
                  <a:pt x="2300" y="265"/>
                  <a:pt x="2301" y="264"/>
                  <a:pt x="2302" y="263"/>
                </a:cubicBezTo>
                <a:cubicBezTo>
                  <a:pt x="2302" y="263"/>
                  <a:pt x="2302" y="262"/>
                  <a:pt x="2302" y="261"/>
                </a:cubicBezTo>
                <a:cubicBezTo>
                  <a:pt x="2301" y="261"/>
                  <a:pt x="2299" y="261"/>
                  <a:pt x="2298" y="261"/>
                </a:cubicBezTo>
                <a:cubicBezTo>
                  <a:pt x="2297" y="261"/>
                  <a:pt x="2296" y="261"/>
                  <a:pt x="2296" y="261"/>
                </a:cubicBezTo>
                <a:cubicBezTo>
                  <a:pt x="2296" y="260"/>
                  <a:pt x="2297" y="260"/>
                  <a:pt x="2298" y="260"/>
                </a:cubicBezTo>
                <a:cubicBezTo>
                  <a:pt x="2299" y="259"/>
                  <a:pt x="2301" y="259"/>
                  <a:pt x="2302" y="258"/>
                </a:cubicBezTo>
                <a:cubicBezTo>
                  <a:pt x="2303" y="257"/>
                  <a:pt x="2305" y="256"/>
                  <a:pt x="2306" y="255"/>
                </a:cubicBezTo>
                <a:cubicBezTo>
                  <a:pt x="2307" y="255"/>
                  <a:pt x="2308" y="254"/>
                  <a:pt x="2309" y="254"/>
                </a:cubicBezTo>
                <a:cubicBezTo>
                  <a:pt x="2310" y="254"/>
                  <a:pt x="2310" y="254"/>
                  <a:pt x="2311" y="254"/>
                </a:cubicBezTo>
                <a:cubicBezTo>
                  <a:pt x="2314" y="254"/>
                  <a:pt x="2316" y="253"/>
                  <a:pt x="2319" y="252"/>
                </a:cubicBezTo>
                <a:cubicBezTo>
                  <a:pt x="2321" y="251"/>
                  <a:pt x="2323" y="250"/>
                  <a:pt x="2325" y="249"/>
                </a:cubicBezTo>
                <a:cubicBezTo>
                  <a:pt x="2327" y="248"/>
                  <a:pt x="2329" y="246"/>
                  <a:pt x="2332" y="245"/>
                </a:cubicBezTo>
                <a:cubicBezTo>
                  <a:pt x="2335" y="243"/>
                  <a:pt x="2337" y="242"/>
                  <a:pt x="2340" y="241"/>
                </a:cubicBezTo>
                <a:cubicBezTo>
                  <a:pt x="2342" y="240"/>
                  <a:pt x="2343" y="239"/>
                  <a:pt x="2344" y="239"/>
                </a:cubicBezTo>
                <a:cubicBezTo>
                  <a:pt x="2346" y="238"/>
                  <a:pt x="2347" y="238"/>
                  <a:pt x="2349" y="237"/>
                </a:cubicBezTo>
                <a:cubicBezTo>
                  <a:pt x="2351" y="236"/>
                  <a:pt x="2354" y="234"/>
                  <a:pt x="2357" y="233"/>
                </a:cubicBezTo>
                <a:cubicBezTo>
                  <a:pt x="2359" y="232"/>
                  <a:pt x="2361" y="231"/>
                  <a:pt x="2363" y="230"/>
                </a:cubicBezTo>
                <a:cubicBezTo>
                  <a:pt x="2365" y="229"/>
                  <a:pt x="2367" y="228"/>
                  <a:pt x="2369" y="227"/>
                </a:cubicBezTo>
                <a:cubicBezTo>
                  <a:pt x="2370" y="226"/>
                  <a:pt x="2372" y="225"/>
                  <a:pt x="2373" y="224"/>
                </a:cubicBezTo>
                <a:cubicBezTo>
                  <a:pt x="2374" y="222"/>
                  <a:pt x="2376" y="219"/>
                  <a:pt x="2376" y="216"/>
                </a:cubicBezTo>
                <a:cubicBezTo>
                  <a:pt x="2377" y="213"/>
                  <a:pt x="2372" y="214"/>
                  <a:pt x="2370" y="213"/>
                </a:cubicBezTo>
                <a:cubicBezTo>
                  <a:pt x="2368" y="213"/>
                  <a:pt x="2367" y="212"/>
                  <a:pt x="2367" y="211"/>
                </a:cubicBezTo>
                <a:cubicBezTo>
                  <a:pt x="2367" y="210"/>
                  <a:pt x="2368" y="209"/>
                  <a:pt x="2367" y="209"/>
                </a:cubicBezTo>
                <a:cubicBezTo>
                  <a:pt x="2367" y="208"/>
                  <a:pt x="2366" y="209"/>
                  <a:pt x="2366" y="209"/>
                </a:cubicBezTo>
                <a:cubicBezTo>
                  <a:pt x="2365" y="210"/>
                  <a:pt x="2364" y="211"/>
                  <a:pt x="2363" y="211"/>
                </a:cubicBezTo>
                <a:cubicBezTo>
                  <a:pt x="2361" y="212"/>
                  <a:pt x="2360" y="212"/>
                  <a:pt x="2359" y="212"/>
                </a:cubicBezTo>
                <a:cubicBezTo>
                  <a:pt x="2359" y="212"/>
                  <a:pt x="2358" y="211"/>
                  <a:pt x="2359" y="210"/>
                </a:cubicBezTo>
                <a:cubicBezTo>
                  <a:pt x="2359" y="210"/>
                  <a:pt x="2360" y="209"/>
                  <a:pt x="2359" y="209"/>
                </a:cubicBezTo>
                <a:cubicBezTo>
                  <a:pt x="2359" y="208"/>
                  <a:pt x="2359" y="208"/>
                  <a:pt x="2359" y="208"/>
                </a:cubicBezTo>
                <a:cubicBezTo>
                  <a:pt x="2359" y="208"/>
                  <a:pt x="2359" y="208"/>
                  <a:pt x="2359" y="207"/>
                </a:cubicBezTo>
                <a:cubicBezTo>
                  <a:pt x="2359" y="206"/>
                  <a:pt x="2359" y="206"/>
                  <a:pt x="2359" y="205"/>
                </a:cubicBezTo>
                <a:cubicBezTo>
                  <a:pt x="2358" y="205"/>
                  <a:pt x="2357" y="204"/>
                  <a:pt x="2357" y="204"/>
                </a:cubicBezTo>
                <a:cubicBezTo>
                  <a:pt x="2356" y="204"/>
                  <a:pt x="2356" y="204"/>
                  <a:pt x="2355" y="204"/>
                </a:cubicBezTo>
                <a:cubicBezTo>
                  <a:pt x="2353" y="203"/>
                  <a:pt x="2352" y="204"/>
                  <a:pt x="2351" y="203"/>
                </a:cubicBezTo>
                <a:cubicBezTo>
                  <a:pt x="2350" y="202"/>
                  <a:pt x="2349" y="200"/>
                  <a:pt x="2350" y="199"/>
                </a:cubicBezTo>
                <a:cubicBezTo>
                  <a:pt x="2350" y="199"/>
                  <a:pt x="2351" y="200"/>
                  <a:pt x="2351" y="200"/>
                </a:cubicBezTo>
                <a:cubicBezTo>
                  <a:pt x="2352" y="201"/>
                  <a:pt x="2352" y="201"/>
                  <a:pt x="2353" y="201"/>
                </a:cubicBezTo>
                <a:cubicBezTo>
                  <a:pt x="2354" y="201"/>
                  <a:pt x="2355" y="201"/>
                  <a:pt x="2356" y="201"/>
                </a:cubicBezTo>
                <a:cubicBezTo>
                  <a:pt x="2356" y="201"/>
                  <a:pt x="2356" y="202"/>
                  <a:pt x="2357" y="202"/>
                </a:cubicBezTo>
                <a:cubicBezTo>
                  <a:pt x="2358" y="203"/>
                  <a:pt x="2359" y="204"/>
                  <a:pt x="2360" y="204"/>
                </a:cubicBezTo>
                <a:cubicBezTo>
                  <a:pt x="2361" y="204"/>
                  <a:pt x="2362" y="205"/>
                  <a:pt x="2362" y="205"/>
                </a:cubicBezTo>
                <a:cubicBezTo>
                  <a:pt x="2363" y="205"/>
                  <a:pt x="2364" y="205"/>
                  <a:pt x="2364" y="206"/>
                </a:cubicBezTo>
                <a:cubicBezTo>
                  <a:pt x="2364" y="206"/>
                  <a:pt x="2363" y="206"/>
                  <a:pt x="2364" y="207"/>
                </a:cubicBezTo>
                <a:cubicBezTo>
                  <a:pt x="2364" y="207"/>
                  <a:pt x="2365" y="207"/>
                  <a:pt x="2366" y="207"/>
                </a:cubicBezTo>
                <a:cubicBezTo>
                  <a:pt x="2368" y="207"/>
                  <a:pt x="2369" y="207"/>
                  <a:pt x="2371" y="207"/>
                </a:cubicBezTo>
                <a:cubicBezTo>
                  <a:pt x="2372" y="207"/>
                  <a:pt x="2373" y="209"/>
                  <a:pt x="2373" y="210"/>
                </a:cubicBezTo>
                <a:cubicBezTo>
                  <a:pt x="2374" y="212"/>
                  <a:pt x="2376" y="212"/>
                  <a:pt x="2377" y="210"/>
                </a:cubicBezTo>
                <a:cubicBezTo>
                  <a:pt x="2377" y="209"/>
                  <a:pt x="2376" y="206"/>
                  <a:pt x="2377" y="205"/>
                </a:cubicBezTo>
                <a:cubicBezTo>
                  <a:pt x="2378" y="204"/>
                  <a:pt x="2378" y="204"/>
                  <a:pt x="2379" y="203"/>
                </a:cubicBezTo>
                <a:cubicBezTo>
                  <a:pt x="2380" y="201"/>
                  <a:pt x="2379" y="199"/>
                  <a:pt x="2378" y="198"/>
                </a:cubicBezTo>
                <a:cubicBezTo>
                  <a:pt x="2378" y="197"/>
                  <a:pt x="2378" y="197"/>
                  <a:pt x="2377" y="196"/>
                </a:cubicBezTo>
                <a:cubicBezTo>
                  <a:pt x="2376" y="196"/>
                  <a:pt x="2377" y="197"/>
                  <a:pt x="2376" y="197"/>
                </a:cubicBezTo>
                <a:cubicBezTo>
                  <a:pt x="2376" y="198"/>
                  <a:pt x="2375" y="198"/>
                  <a:pt x="2375" y="198"/>
                </a:cubicBezTo>
                <a:cubicBezTo>
                  <a:pt x="2374" y="199"/>
                  <a:pt x="2375" y="199"/>
                  <a:pt x="2374" y="199"/>
                </a:cubicBezTo>
                <a:cubicBezTo>
                  <a:pt x="2374" y="200"/>
                  <a:pt x="2374" y="200"/>
                  <a:pt x="2373" y="200"/>
                </a:cubicBezTo>
                <a:cubicBezTo>
                  <a:pt x="2372" y="199"/>
                  <a:pt x="2373" y="197"/>
                  <a:pt x="2373" y="196"/>
                </a:cubicBezTo>
                <a:cubicBezTo>
                  <a:pt x="2373" y="195"/>
                  <a:pt x="2373" y="194"/>
                  <a:pt x="2372" y="194"/>
                </a:cubicBezTo>
                <a:cubicBezTo>
                  <a:pt x="2372" y="193"/>
                  <a:pt x="2371" y="193"/>
                  <a:pt x="2371" y="192"/>
                </a:cubicBezTo>
                <a:cubicBezTo>
                  <a:pt x="2370" y="192"/>
                  <a:pt x="2371" y="191"/>
                  <a:pt x="2371" y="190"/>
                </a:cubicBezTo>
                <a:cubicBezTo>
                  <a:pt x="2371" y="189"/>
                  <a:pt x="2371" y="188"/>
                  <a:pt x="2370" y="187"/>
                </a:cubicBezTo>
                <a:cubicBezTo>
                  <a:pt x="2369" y="186"/>
                  <a:pt x="2368" y="186"/>
                  <a:pt x="2367" y="184"/>
                </a:cubicBezTo>
                <a:cubicBezTo>
                  <a:pt x="2367" y="183"/>
                  <a:pt x="2366" y="183"/>
                  <a:pt x="2364" y="183"/>
                </a:cubicBezTo>
                <a:cubicBezTo>
                  <a:pt x="2363" y="183"/>
                  <a:pt x="2362" y="183"/>
                  <a:pt x="2361" y="184"/>
                </a:cubicBezTo>
                <a:cubicBezTo>
                  <a:pt x="2361" y="184"/>
                  <a:pt x="2360" y="184"/>
                  <a:pt x="2360" y="184"/>
                </a:cubicBezTo>
                <a:cubicBezTo>
                  <a:pt x="2360" y="185"/>
                  <a:pt x="2361" y="185"/>
                  <a:pt x="2362" y="185"/>
                </a:cubicBezTo>
                <a:cubicBezTo>
                  <a:pt x="2362" y="185"/>
                  <a:pt x="2362" y="185"/>
                  <a:pt x="2362" y="186"/>
                </a:cubicBezTo>
                <a:cubicBezTo>
                  <a:pt x="2363" y="186"/>
                  <a:pt x="2364" y="186"/>
                  <a:pt x="2365" y="186"/>
                </a:cubicBezTo>
                <a:cubicBezTo>
                  <a:pt x="2366" y="186"/>
                  <a:pt x="2366" y="187"/>
                  <a:pt x="2366" y="188"/>
                </a:cubicBezTo>
                <a:cubicBezTo>
                  <a:pt x="2365" y="188"/>
                  <a:pt x="2363" y="187"/>
                  <a:pt x="2363" y="189"/>
                </a:cubicBezTo>
                <a:cubicBezTo>
                  <a:pt x="2362" y="190"/>
                  <a:pt x="2362" y="191"/>
                  <a:pt x="2361" y="191"/>
                </a:cubicBezTo>
                <a:cubicBezTo>
                  <a:pt x="2358" y="193"/>
                  <a:pt x="2359" y="190"/>
                  <a:pt x="2359" y="189"/>
                </a:cubicBezTo>
                <a:cubicBezTo>
                  <a:pt x="2359" y="187"/>
                  <a:pt x="2358" y="187"/>
                  <a:pt x="2357" y="186"/>
                </a:cubicBezTo>
                <a:cubicBezTo>
                  <a:pt x="2356" y="184"/>
                  <a:pt x="2357" y="181"/>
                  <a:pt x="2356" y="180"/>
                </a:cubicBezTo>
                <a:cubicBezTo>
                  <a:pt x="2354" y="178"/>
                  <a:pt x="2352" y="178"/>
                  <a:pt x="2351" y="177"/>
                </a:cubicBezTo>
                <a:cubicBezTo>
                  <a:pt x="2349" y="176"/>
                  <a:pt x="2347" y="176"/>
                  <a:pt x="2346" y="175"/>
                </a:cubicBezTo>
                <a:cubicBezTo>
                  <a:pt x="2345" y="174"/>
                  <a:pt x="2344" y="173"/>
                  <a:pt x="2342" y="173"/>
                </a:cubicBezTo>
                <a:cubicBezTo>
                  <a:pt x="2341" y="172"/>
                  <a:pt x="2340" y="171"/>
                  <a:pt x="2339" y="170"/>
                </a:cubicBezTo>
                <a:cubicBezTo>
                  <a:pt x="2338" y="169"/>
                  <a:pt x="2336" y="169"/>
                  <a:pt x="2335" y="169"/>
                </a:cubicBezTo>
                <a:cubicBezTo>
                  <a:pt x="2333" y="169"/>
                  <a:pt x="2333" y="167"/>
                  <a:pt x="2332" y="166"/>
                </a:cubicBezTo>
                <a:cubicBezTo>
                  <a:pt x="2331" y="165"/>
                  <a:pt x="2328" y="166"/>
                  <a:pt x="2327" y="165"/>
                </a:cubicBezTo>
                <a:cubicBezTo>
                  <a:pt x="2326" y="165"/>
                  <a:pt x="2326" y="165"/>
                  <a:pt x="2325" y="165"/>
                </a:cubicBezTo>
                <a:cubicBezTo>
                  <a:pt x="2325" y="164"/>
                  <a:pt x="2325" y="164"/>
                  <a:pt x="2324" y="163"/>
                </a:cubicBezTo>
                <a:cubicBezTo>
                  <a:pt x="2323" y="162"/>
                  <a:pt x="2321" y="163"/>
                  <a:pt x="2319" y="164"/>
                </a:cubicBezTo>
                <a:cubicBezTo>
                  <a:pt x="2317" y="165"/>
                  <a:pt x="2315" y="164"/>
                  <a:pt x="2313" y="163"/>
                </a:cubicBezTo>
                <a:cubicBezTo>
                  <a:pt x="2312" y="163"/>
                  <a:pt x="2310" y="163"/>
                  <a:pt x="2309" y="163"/>
                </a:cubicBezTo>
                <a:cubicBezTo>
                  <a:pt x="2307" y="164"/>
                  <a:pt x="2306" y="165"/>
                  <a:pt x="2305" y="166"/>
                </a:cubicBezTo>
                <a:cubicBezTo>
                  <a:pt x="2303" y="166"/>
                  <a:pt x="2302" y="166"/>
                  <a:pt x="2300" y="165"/>
                </a:cubicBezTo>
                <a:cubicBezTo>
                  <a:pt x="2299" y="165"/>
                  <a:pt x="2298" y="164"/>
                  <a:pt x="2296" y="164"/>
                </a:cubicBezTo>
                <a:cubicBezTo>
                  <a:pt x="2295" y="164"/>
                  <a:pt x="2293" y="164"/>
                  <a:pt x="2292" y="163"/>
                </a:cubicBezTo>
                <a:cubicBezTo>
                  <a:pt x="2291" y="163"/>
                  <a:pt x="2289" y="163"/>
                  <a:pt x="2288" y="163"/>
                </a:cubicBezTo>
                <a:cubicBezTo>
                  <a:pt x="2286" y="163"/>
                  <a:pt x="2285" y="164"/>
                  <a:pt x="2284" y="164"/>
                </a:cubicBezTo>
                <a:cubicBezTo>
                  <a:pt x="2280" y="164"/>
                  <a:pt x="2277" y="164"/>
                  <a:pt x="2273" y="164"/>
                </a:cubicBezTo>
                <a:cubicBezTo>
                  <a:pt x="2272" y="165"/>
                  <a:pt x="2271" y="164"/>
                  <a:pt x="2269" y="164"/>
                </a:cubicBezTo>
                <a:cubicBezTo>
                  <a:pt x="2268" y="163"/>
                  <a:pt x="2266" y="164"/>
                  <a:pt x="2265" y="164"/>
                </a:cubicBezTo>
                <a:cubicBezTo>
                  <a:pt x="2264" y="164"/>
                  <a:pt x="2262" y="164"/>
                  <a:pt x="2261" y="165"/>
                </a:cubicBezTo>
                <a:cubicBezTo>
                  <a:pt x="2260" y="165"/>
                  <a:pt x="2261" y="166"/>
                  <a:pt x="2261" y="166"/>
                </a:cubicBezTo>
                <a:cubicBezTo>
                  <a:pt x="2262" y="166"/>
                  <a:pt x="2262" y="167"/>
                  <a:pt x="2262" y="168"/>
                </a:cubicBezTo>
                <a:cubicBezTo>
                  <a:pt x="2262" y="169"/>
                  <a:pt x="2260" y="169"/>
                  <a:pt x="2260" y="171"/>
                </a:cubicBezTo>
                <a:cubicBezTo>
                  <a:pt x="2259" y="172"/>
                  <a:pt x="2258" y="173"/>
                  <a:pt x="2256" y="173"/>
                </a:cubicBezTo>
                <a:cubicBezTo>
                  <a:pt x="2253" y="174"/>
                  <a:pt x="2251" y="172"/>
                  <a:pt x="2248" y="172"/>
                </a:cubicBezTo>
                <a:cubicBezTo>
                  <a:pt x="2246" y="172"/>
                  <a:pt x="2245" y="173"/>
                  <a:pt x="2244" y="173"/>
                </a:cubicBezTo>
                <a:cubicBezTo>
                  <a:pt x="2243" y="173"/>
                  <a:pt x="2241" y="173"/>
                  <a:pt x="2240" y="174"/>
                </a:cubicBezTo>
                <a:cubicBezTo>
                  <a:pt x="2240" y="174"/>
                  <a:pt x="2239" y="175"/>
                  <a:pt x="2238" y="175"/>
                </a:cubicBezTo>
                <a:cubicBezTo>
                  <a:pt x="2236" y="176"/>
                  <a:pt x="2237" y="174"/>
                  <a:pt x="2236" y="173"/>
                </a:cubicBezTo>
                <a:cubicBezTo>
                  <a:pt x="2235" y="173"/>
                  <a:pt x="2234" y="173"/>
                  <a:pt x="2234" y="173"/>
                </a:cubicBezTo>
                <a:cubicBezTo>
                  <a:pt x="2233" y="173"/>
                  <a:pt x="2232" y="173"/>
                  <a:pt x="2232" y="173"/>
                </a:cubicBezTo>
                <a:cubicBezTo>
                  <a:pt x="2231" y="173"/>
                  <a:pt x="2231" y="172"/>
                  <a:pt x="2232" y="171"/>
                </a:cubicBezTo>
                <a:cubicBezTo>
                  <a:pt x="2232" y="171"/>
                  <a:pt x="2233" y="171"/>
                  <a:pt x="2233" y="170"/>
                </a:cubicBezTo>
                <a:cubicBezTo>
                  <a:pt x="2237" y="169"/>
                  <a:pt x="2239" y="166"/>
                  <a:pt x="2242" y="164"/>
                </a:cubicBezTo>
                <a:cubicBezTo>
                  <a:pt x="2243" y="163"/>
                  <a:pt x="2245" y="163"/>
                  <a:pt x="2246" y="161"/>
                </a:cubicBezTo>
                <a:cubicBezTo>
                  <a:pt x="2247" y="160"/>
                  <a:pt x="2248" y="160"/>
                  <a:pt x="2250" y="159"/>
                </a:cubicBezTo>
                <a:cubicBezTo>
                  <a:pt x="2250" y="159"/>
                  <a:pt x="2253" y="158"/>
                  <a:pt x="2253" y="157"/>
                </a:cubicBezTo>
                <a:cubicBezTo>
                  <a:pt x="2253" y="156"/>
                  <a:pt x="2252" y="156"/>
                  <a:pt x="2251" y="156"/>
                </a:cubicBezTo>
                <a:cubicBezTo>
                  <a:pt x="2250" y="156"/>
                  <a:pt x="2250" y="156"/>
                  <a:pt x="2249" y="155"/>
                </a:cubicBezTo>
                <a:cubicBezTo>
                  <a:pt x="2248" y="154"/>
                  <a:pt x="2248" y="153"/>
                  <a:pt x="2246" y="152"/>
                </a:cubicBezTo>
                <a:cubicBezTo>
                  <a:pt x="2244" y="152"/>
                  <a:pt x="2243" y="152"/>
                  <a:pt x="2242" y="152"/>
                </a:cubicBezTo>
                <a:cubicBezTo>
                  <a:pt x="2240" y="151"/>
                  <a:pt x="2239" y="150"/>
                  <a:pt x="2238" y="151"/>
                </a:cubicBezTo>
                <a:cubicBezTo>
                  <a:pt x="2236" y="152"/>
                  <a:pt x="2235" y="153"/>
                  <a:pt x="2234" y="153"/>
                </a:cubicBezTo>
                <a:cubicBezTo>
                  <a:pt x="2232" y="153"/>
                  <a:pt x="2232" y="151"/>
                  <a:pt x="2230" y="151"/>
                </a:cubicBezTo>
                <a:cubicBezTo>
                  <a:pt x="2230" y="150"/>
                  <a:pt x="2229" y="151"/>
                  <a:pt x="2228" y="150"/>
                </a:cubicBezTo>
                <a:cubicBezTo>
                  <a:pt x="2227" y="150"/>
                  <a:pt x="2226" y="150"/>
                  <a:pt x="2226" y="150"/>
                </a:cubicBezTo>
                <a:cubicBezTo>
                  <a:pt x="2224" y="151"/>
                  <a:pt x="2223" y="153"/>
                  <a:pt x="2221" y="153"/>
                </a:cubicBezTo>
                <a:cubicBezTo>
                  <a:pt x="2220" y="154"/>
                  <a:pt x="2219" y="154"/>
                  <a:pt x="2217" y="154"/>
                </a:cubicBezTo>
                <a:cubicBezTo>
                  <a:pt x="2215" y="154"/>
                  <a:pt x="2214" y="154"/>
                  <a:pt x="2212" y="154"/>
                </a:cubicBezTo>
                <a:cubicBezTo>
                  <a:pt x="2212" y="154"/>
                  <a:pt x="2211" y="154"/>
                  <a:pt x="2211" y="153"/>
                </a:cubicBezTo>
                <a:cubicBezTo>
                  <a:pt x="2211" y="152"/>
                  <a:pt x="2212" y="152"/>
                  <a:pt x="2213" y="152"/>
                </a:cubicBezTo>
                <a:cubicBezTo>
                  <a:pt x="2214" y="152"/>
                  <a:pt x="2216" y="152"/>
                  <a:pt x="2217" y="151"/>
                </a:cubicBezTo>
                <a:cubicBezTo>
                  <a:pt x="2218" y="151"/>
                  <a:pt x="2218" y="150"/>
                  <a:pt x="2219" y="150"/>
                </a:cubicBezTo>
                <a:cubicBezTo>
                  <a:pt x="2219" y="149"/>
                  <a:pt x="2220" y="149"/>
                  <a:pt x="2220" y="148"/>
                </a:cubicBezTo>
                <a:cubicBezTo>
                  <a:pt x="2220" y="148"/>
                  <a:pt x="2220" y="147"/>
                  <a:pt x="2219" y="147"/>
                </a:cubicBezTo>
                <a:cubicBezTo>
                  <a:pt x="2219" y="147"/>
                  <a:pt x="2219" y="148"/>
                  <a:pt x="2218" y="148"/>
                </a:cubicBezTo>
                <a:cubicBezTo>
                  <a:pt x="2217" y="149"/>
                  <a:pt x="2215" y="149"/>
                  <a:pt x="2214" y="149"/>
                </a:cubicBezTo>
                <a:cubicBezTo>
                  <a:pt x="2212" y="148"/>
                  <a:pt x="2211" y="149"/>
                  <a:pt x="2210" y="149"/>
                </a:cubicBezTo>
                <a:cubicBezTo>
                  <a:pt x="2208" y="150"/>
                  <a:pt x="2207" y="149"/>
                  <a:pt x="2205" y="149"/>
                </a:cubicBezTo>
                <a:cubicBezTo>
                  <a:pt x="2204" y="148"/>
                  <a:pt x="2203" y="150"/>
                  <a:pt x="2202" y="150"/>
                </a:cubicBezTo>
                <a:cubicBezTo>
                  <a:pt x="2200" y="150"/>
                  <a:pt x="2199" y="149"/>
                  <a:pt x="2198" y="148"/>
                </a:cubicBezTo>
                <a:cubicBezTo>
                  <a:pt x="2197" y="147"/>
                  <a:pt x="2195" y="149"/>
                  <a:pt x="2193" y="149"/>
                </a:cubicBezTo>
                <a:cubicBezTo>
                  <a:pt x="2191" y="149"/>
                  <a:pt x="2190" y="149"/>
                  <a:pt x="2188" y="150"/>
                </a:cubicBezTo>
                <a:cubicBezTo>
                  <a:pt x="2188" y="149"/>
                  <a:pt x="2190" y="148"/>
                  <a:pt x="2191" y="148"/>
                </a:cubicBezTo>
                <a:cubicBezTo>
                  <a:pt x="2192" y="148"/>
                  <a:pt x="2192" y="148"/>
                  <a:pt x="2193" y="148"/>
                </a:cubicBezTo>
                <a:cubicBezTo>
                  <a:pt x="2194" y="147"/>
                  <a:pt x="2194" y="147"/>
                  <a:pt x="2195" y="147"/>
                </a:cubicBezTo>
                <a:cubicBezTo>
                  <a:pt x="2197" y="146"/>
                  <a:pt x="2201" y="147"/>
                  <a:pt x="2204" y="146"/>
                </a:cubicBezTo>
                <a:cubicBezTo>
                  <a:pt x="2206" y="145"/>
                  <a:pt x="2209" y="145"/>
                  <a:pt x="2210" y="143"/>
                </a:cubicBezTo>
                <a:cubicBezTo>
                  <a:pt x="2210" y="142"/>
                  <a:pt x="2211" y="142"/>
                  <a:pt x="2212" y="141"/>
                </a:cubicBezTo>
                <a:cubicBezTo>
                  <a:pt x="2212" y="141"/>
                  <a:pt x="2213" y="141"/>
                  <a:pt x="2214" y="141"/>
                </a:cubicBezTo>
                <a:cubicBezTo>
                  <a:pt x="2215" y="141"/>
                  <a:pt x="2216" y="140"/>
                  <a:pt x="2216" y="139"/>
                </a:cubicBezTo>
                <a:cubicBezTo>
                  <a:pt x="2218" y="137"/>
                  <a:pt x="2218" y="139"/>
                  <a:pt x="2220" y="139"/>
                </a:cubicBezTo>
                <a:cubicBezTo>
                  <a:pt x="2221" y="139"/>
                  <a:pt x="2222" y="138"/>
                  <a:pt x="2224" y="138"/>
                </a:cubicBezTo>
                <a:cubicBezTo>
                  <a:pt x="2224" y="138"/>
                  <a:pt x="2228" y="139"/>
                  <a:pt x="2227" y="137"/>
                </a:cubicBezTo>
                <a:cubicBezTo>
                  <a:pt x="2227" y="137"/>
                  <a:pt x="2227" y="137"/>
                  <a:pt x="2226" y="137"/>
                </a:cubicBezTo>
                <a:cubicBezTo>
                  <a:pt x="2226" y="137"/>
                  <a:pt x="2226" y="136"/>
                  <a:pt x="2226" y="136"/>
                </a:cubicBezTo>
                <a:cubicBezTo>
                  <a:pt x="2225" y="135"/>
                  <a:pt x="2224" y="134"/>
                  <a:pt x="2223" y="133"/>
                </a:cubicBezTo>
                <a:cubicBezTo>
                  <a:pt x="2222" y="132"/>
                  <a:pt x="2221" y="131"/>
                  <a:pt x="2220" y="130"/>
                </a:cubicBezTo>
                <a:cubicBezTo>
                  <a:pt x="2219" y="129"/>
                  <a:pt x="2217" y="128"/>
                  <a:pt x="2216" y="128"/>
                </a:cubicBezTo>
                <a:cubicBezTo>
                  <a:pt x="2214" y="128"/>
                  <a:pt x="2212" y="128"/>
                  <a:pt x="2210" y="127"/>
                </a:cubicBezTo>
                <a:cubicBezTo>
                  <a:pt x="2208" y="126"/>
                  <a:pt x="2207" y="126"/>
                  <a:pt x="2205" y="125"/>
                </a:cubicBezTo>
                <a:cubicBezTo>
                  <a:pt x="2203" y="125"/>
                  <a:pt x="2200" y="125"/>
                  <a:pt x="2198" y="125"/>
                </a:cubicBezTo>
                <a:cubicBezTo>
                  <a:pt x="2196" y="124"/>
                  <a:pt x="2195" y="123"/>
                  <a:pt x="2192" y="123"/>
                </a:cubicBezTo>
                <a:cubicBezTo>
                  <a:pt x="2189" y="123"/>
                  <a:pt x="2187" y="122"/>
                  <a:pt x="2184" y="123"/>
                </a:cubicBezTo>
                <a:cubicBezTo>
                  <a:pt x="2180" y="123"/>
                  <a:pt x="2178" y="124"/>
                  <a:pt x="2174" y="125"/>
                </a:cubicBezTo>
                <a:cubicBezTo>
                  <a:pt x="2170" y="127"/>
                  <a:pt x="2166" y="127"/>
                  <a:pt x="2162" y="127"/>
                </a:cubicBezTo>
                <a:cubicBezTo>
                  <a:pt x="2160" y="128"/>
                  <a:pt x="2157" y="129"/>
                  <a:pt x="2155" y="131"/>
                </a:cubicBezTo>
                <a:cubicBezTo>
                  <a:pt x="2153" y="132"/>
                  <a:pt x="2150" y="133"/>
                  <a:pt x="2147" y="135"/>
                </a:cubicBezTo>
                <a:cubicBezTo>
                  <a:pt x="2145" y="135"/>
                  <a:pt x="2143" y="135"/>
                  <a:pt x="2142" y="136"/>
                </a:cubicBezTo>
                <a:cubicBezTo>
                  <a:pt x="2141" y="137"/>
                  <a:pt x="2139" y="138"/>
                  <a:pt x="2140" y="139"/>
                </a:cubicBezTo>
                <a:cubicBezTo>
                  <a:pt x="2140" y="140"/>
                  <a:pt x="2144" y="139"/>
                  <a:pt x="2143" y="140"/>
                </a:cubicBezTo>
                <a:cubicBezTo>
                  <a:pt x="2143" y="141"/>
                  <a:pt x="2141" y="141"/>
                  <a:pt x="2141" y="141"/>
                </a:cubicBezTo>
                <a:cubicBezTo>
                  <a:pt x="2139" y="142"/>
                  <a:pt x="2138" y="143"/>
                  <a:pt x="2137" y="144"/>
                </a:cubicBezTo>
                <a:cubicBezTo>
                  <a:pt x="2136" y="144"/>
                  <a:pt x="2136" y="145"/>
                  <a:pt x="2135" y="145"/>
                </a:cubicBezTo>
                <a:cubicBezTo>
                  <a:pt x="2134" y="146"/>
                  <a:pt x="2132" y="147"/>
                  <a:pt x="2131" y="148"/>
                </a:cubicBezTo>
                <a:cubicBezTo>
                  <a:pt x="2130" y="149"/>
                  <a:pt x="2130" y="151"/>
                  <a:pt x="2128" y="152"/>
                </a:cubicBezTo>
                <a:cubicBezTo>
                  <a:pt x="2127" y="153"/>
                  <a:pt x="2125" y="153"/>
                  <a:pt x="2124" y="154"/>
                </a:cubicBezTo>
                <a:cubicBezTo>
                  <a:pt x="2124" y="155"/>
                  <a:pt x="2123" y="157"/>
                  <a:pt x="2123" y="158"/>
                </a:cubicBezTo>
                <a:cubicBezTo>
                  <a:pt x="2123" y="160"/>
                  <a:pt x="2124" y="160"/>
                  <a:pt x="2125" y="161"/>
                </a:cubicBezTo>
                <a:cubicBezTo>
                  <a:pt x="2125" y="162"/>
                  <a:pt x="2125" y="162"/>
                  <a:pt x="2126" y="162"/>
                </a:cubicBezTo>
                <a:cubicBezTo>
                  <a:pt x="2127" y="163"/>
                  <a:pt x="2128" y="162"/>
                  <a:pt x="2128" y="162"/>
                </a:cubicBezTo>
                <a:cubicBezTo>
                  <a:pt x="2129" y="163"/>
                  <a:pt x="2129" y="164"/>
                  <a:pt x="2129" y="164"/>
                </a:cubicBezTo>
                <a:cubicBezTo>
                  <a:pt x="2129" y="165"/>
                  <a:pt x="2128" y="165"/>
                  <a:pt x="2128" y="165"/>
                </a:cubicBezTo>
                <a:cubicBezTo>
                  <a:pt x="2128" y="166"/>
                  <a:pt x="2128" y="167"/>
                  <a:pt x="2128" y="168"/>
                </a:cubicBezTo>
                <a:cubicBezTo>
                  <a:pt x="2127" y="169"/>
                  <a:pt x="2127" y="169"/>
                  <a:pt x="2126" y="170"/>
                </a:cubicBezTo>
                <a:cubicBezTo>
                  <a:pt x="2126" y="170"/>
                  <a:pt x="2125" y="170"/>
                  <a:pt x="2125" y="171"/>
                </a:cubicBezTo>
                <a:cubicBezTo>
                  <a:pt x="2124" y="172"/>
                  <a:pt x="2124" y="172"/>
                  <a:pt x="2125" y="172"/>
                </a:cubicBezTo>
                <a:cubicBezTo>
                  <a:pt x="2126" y="172"/>
                  <a:pt x="2126" y="173"/>
                  <a:pt x="2127" y="173"/>
                </a:cubicBezTo>
                <a:cubicBezTo>
                  <a:pt x="2127" y="173"/>
                  <a:pt x="2128" y="173"/>
                  <a:pt x="2129" y="173"/>
                </a:cubicBezTo>
                <a:cubicBezTo>
                  <a:pt x="2130" y="173"/>
                  <a:pt x="2132" y="173"/>
                  <a:pt x="2133" y="173"/>
                </a:cubicBezTo>
                <a:cubicBezTo>
                  <a:pt x="2135" y="173"/>
                  <a:pt x="2135" y="174"/>
                  <a:pt x="2136" y="175"/>
                </a:cubicBezTo>
                <a:cubicBezTo>
                  <a:pt x="2137" y="175"/>
                  <a:pt x="2139" y="175"/>
                  <a:pt x="2140" y="175"/>
                </a:cubicBezTo>
                <a:cubicBezTo>
                  <a:pt x="2141" y="175"/>
                  <a:pt x="2143" y="175"/>
                  <a:pt x="2144" y="176"/>
                </a:cubicBezTo>
                <a:cubicBezTo>
                  <a:pt x="2144" y="177"/>
                  <a:pt x="2145" y="177"/>
                  <a:pt x="2146" y="178"/>
                </a:cubicBezTo>
                <a:cubicBezTo>
                  <a:pt x="2145" y="179"/>
                  <a:pt x="2144" y="178"/>
                  <a:pt x="2143" y="177"/>
                </a:cubicBezTo>
                <a:cubicBezTo>
                  <a:pt x="2142" y="176"/>
                  <a:pt x="2141" y="176"/>
                  <a:pt x="2139" y="176"/>
                </a:cubicBezTo>
                <a:cubicBezTo>
                  <a:pt x="2138" y="176"/>
                  <a:pt x="2137" y="175"/>
                  <a:pt x="2135" y="175"/>
                </a:cubicBezTo>
                <a:cubicBezTo>
                  <a:pt x="2134" y="175"/>
                  <a:pt x="2133" y="174"/>
                  <a:pt x="2131" y="174"/>
                </a:cubicBezTo>
                <a:cubicBezTo>
                  <a:pt x="2130" y="175"/>
                  <a:pt x="2128" y="176"/>
                  <a:pt x="2127" y="174"/>
                </a:cubicBezTo>
                <a:cubicBezTo>
                  <a:pt x="2126" y="174"/>
                  <a:pt x="2126" y="173"/>
                  <a:pt x="2125" y="173"/>
                </a:cubicBezTo>
                <a:cubicBezTo>
                  <a:pt x="2124" y="173"/>
                  <a:pt x="2123" y="173"/>
                  <a:pt x="2123" y="173"/>
                </a:cubicBezTo>
                <a:cubicBezTo>
                  <a:pt x="2122" y="173"/>
                  <a:pt x="2121" y="173"/>
                  <a:pt x="2120" y="173"/>
                </a:cubicBezTo>
                <a:cubicBezTo>
                  <a:pt x="2118" y="173"/>
                  <a:pt x="2116" y="174"/>
                  <a:pt x="2114" y="175"/>
                </a:cubicBezTo>
                <a:cubicBezTo>
                  <a:pt x="2113" y="175"/>
                  <a:pt x="2112" y="175"/>
                  <a:pt x="2112" y="175"/>
                </a:cubicBezTo>
                <a:cubicBezTo>
                  <a:pt x="2111" y="175"/>
                  <a:pt x="2110" y="174"/>
                  <a:pt x="2110" y="174"/>
                </a:cubicBezTo>
                <a:cubicBezTo>
                  <a:pt x="2108" y="174"/>
                  <a:pt x="2107" y="174"/>
                  <a:pt x="2105" y="174"/>
                </a:cubicBezTo>
                <a:cubicBezTo>
                  <a:pt x="2104" y="174"/>
                  <a:pt x="2102" y="174"/>
                  <a:pt x="2100" y="174"/>
                </a:cubicBezTo>
                <a:cubicBezTo>
                  <a:pt x="2099" y="175"/>
                  <a:pt x="2097" y="175"/>
                  <a:pt x="2096" y="175"/>
                </a:cubicBezTo>
                <a:cubicBezTo>
                  <a:pt x="2094" y="175"/>
                  <a:pt x="2093" y="174"/>
                  <a:pt x="2091" y="174"/>
                </a:cubicBezTo>
                <a:cubicBezTo>
                  <a:pt x="2090" y="174"/>
                  <a:pt x="2088" y="174"/>
                  <a:pt x="2087" y="173"/>
                </a:cubicBezTo>
                <a:cubicBezTo>
                  <a:pt x="2085" y="173"/>
                  <a:pt x="2084" y="173"/>
                  <a:pt x="2082" y="173"/>
                </a:cubicBezTo>
                <a:cubicBezTo>
                  <a:pt x="2082" y="174"/>
                  <a:pt x="2084" y="175"/>
                  <a:pt x="2085" y="176"/>
                </a:cubicBezTo>
                <a:cubicBezTo>
                  <a:pt x="2086" y="177"/>
                  <a:pt x="2086" y="179"/>
                  <a:pt x="2087" y="180"/>
                </a:cubicBezTo>
                <a:cubicBezTo>
                  <a:pt x="2089" y="180"/>
                  <a:pt x="2091" y="179"/>
                  <a:pt x="2092" y="180"/>
                </a:cubicBezTo>
                <a:cubicBezTo>
                  <a:pt x="2093" y="181"/>
                  <a:pt x="2094" y="183"/>
                  <a:pt x="2096" y="183"/>
                </a:cubicBezTo>
                <a:cubicBezTo>
                  <a:pt x="2097" y="183"/>
                  <a:pt x="2097" y="183"/>
                  <a:pt x="2098" y="184"/>
                </a:cubicBezTo>
                <a:cubicBezTo>
                  <a:pt x="2098" y="185"/>
                  <a:pt x="2098" y="186"/>
                  <a:pt x="2099" y="187"/>
                </a:cubicBezTo>
                <a:cubicBezTo>
                  <a:pt x="2100" y="187"/>
                  <a:pt x="2102" y="187"/>
                  <a:pt x="2102" y="189"/>
                </a:cubicBezTo>
                <a:cubicBezTo>
                  <a:pt x="2103" y="190"/>
                  <a:pt x="2103" y="193"/>
                  <a:pt x="2101" y="192"/>
                </a:cubicBezTo>
                <a:cubicBezTo>
                  <a:pt x="2101" y="192"/>
                  <a:pt x="2101" y="191"/>
                  <a:pt x="2100" y="191"/>
                </a:cubicBezTo>
                <a:cubicBezTo>
                  <a:pt x="2099" y="190"/>
                  <a:pt x="2098" y="190"/>
                  <a:pt x="2098" y="190"/>
                </a:cubicBezTo>
                <a:cubicBezTo>
                  <a:pt x="2096" y="189"/>
                  <a:pt x="2095" y="189"/>
                  <a:pt x="2094" y="188"/>
                </a:cubicBezTo>
                <a:cubicBezTo>
                  <a:pt x="2093" y="188"/>
                  <a:pt x="2092" y="187"/>
                  <a:pt x="2090" y="187"/>
                </a:cubicBezTo>
                <a:cubicBezTo>
                  <a:pt x="2089" y="186"/>
                  <a:pt x="2088" y="185"/>
                  <a:pt x="2087" y="185"/>
                </a:cubicBezTo>
                <a:cubicBezTo>
                  <a:pt x="2086" y="184"/>
                  <a:pt x="2085" y="184"/>
                  <a:pt x="2085" y="184"/>
                </a:cubicBezTo>
                <a:cubicBezTo>
                  <a:pt x="2084" y="184"/>
                  <a:pt x="2083" y="184"/>
                  <a:pt x="2083" y="183"/>
                </a:cubicBezTo>
                <a:cubicBezTo>
                  <a:pt x="2081" y="183"/>
                  <a:pt x="2081" y="183"/>
                  <a:pt x="2079" y="184"/>
                </a:cubicBezTo>
                <a:cubicBezTo>
                  <a:pt x="2078" y="184"/>
                  <a:pt x="2078" y="185"/>
                  <a:pt x="2076" y="186"/>
                </a:cubicBezTo>
                <a:cubicBezTo>
                  <a:pt x="2073" y="188"/>
                  <a:pt x="2070" y="186"/>
                  <a:pt x="2067" y="187"/>
                </a:cubicBezTo>
                <a:cubicBezTo>
                  <a:pt x="2065" y="188"/>
                  <a:pt x="2064" y="189"/>
                  <a:pt x="2062" y="190"/>
                </a:cubicBezTo>
                <a:cubicBezTo>
                  <a:pt x="2061" y="190"/>
                  <a:pt x="2059" y="190"/>
                  <a:pt x="2058" y="191"/>
                </a:cubicBezTo>
                <a:cubicBezTo>
                  <a:pt x="2057" y="192"/>
                  <a:pt x="2055" y="194"/>
                  <a:pt x="2054" y="195"/>
                </a:cubicBezTo>
                <a:cubicBezTo>
                  <a:pt x="2054" y="195"/>
                  <a:pt x="2052" y="196"/>
                  <a:pt x="2052" y="195"/>
                </a:cubicBezTo>
                <a:cubicBezTo>
                  <a:pt x="2052" y="194"/>
                  <a:pt x="2053" y="194"/>
                  <a:pt x="2053" y="193"/>
                </a:cubicBezTo>
                <a:cubicBezTo>
                  <a:pt x="2054" y="191"/>
                  <a:pt x="2051" y="193"/>
                  <a:pt x="2050" y="193"/>
                </a:cubicBezTo>
                <a:cubicBezTo>
                  <a:pt x="2049" y="194"/>
                  <a:pt x="2048" y="194"/>
                  <a:pt x="2048" y="194"/>
                </a:cubicBezTo>
                <a:cubicBezTo>
                  <a:pt x="2047" y="195"/>
                  <a:pt x="2046" y="194"/>
                  <a:pt x="2045" y="195"/>
                </a:cubicBezTo>
                <a:cubicBezTo>
                  <a:pt x="2044" y="195"/>
                  <a:pt x="2042" y="196"/>
                  <a:pt x="2041" y="197"/>
                </a:cubicBezTo>
                <a:cubicBezTo>
                  <a:pt x="2040" y="198"/>
                  <a:pt x="2038" y="199"/>
                  <a:pt x="2037" y="199"/>
                </a:cubicBezTo>
                <a:cubicBezTo>
                  <a:pt x="2037" y="198"/>
                  <a:pt x="2038" y="196"/>
                  <a:pt x="2037" y="195"/>
                </a:cubicBezTo>
                <a:cubicBezTo>
                  <a:pt x="2037" y="193"/>
                  <a:pt x="2035" y="194"/>
                  <a:pt x="2034" y="194"/>
                </a:cubicBezTo>
                <a:cubicBezTo>
                  <a:pt x="2033" y="195"/>
                  <a:pt x="2031" y="195"/>
                  <a:pt x="2030" y="195"/>
                </a:cubicBezTo>
                <a:cubicBezTo>
                  <a:pt x="2028" y="196"/>
                  <a:pt x="2027" y="197"/>
                  <a:pt x="2025" y="198"/>
                </a:cubicBezTo>
                <a:cubicBezTo>
                  <a:pt x="2024" y="199"/>
                  <a:pt x="2022" y="200"/>
                  <a:pt x="2021" y="200"/>
                </a:cubicBezTo>
                <a:cubicBezTo>
                  <a:pt x="2019" y="199"/>
                  <a:pt x="2022" y="198"/>
                  <a:pt x="2022" y="197"/>
                </a:cubicBezTo>
                <a:cubicBezTo>
                  <a:pt x="2023" y="197"/>
                  <a:pt x="2025" y="195"/>
                  <a:pt x="2024" y="194"/>
                </a:cubicBezTo>
                <a:cubicBezTo>
                  <a:pt x="2024" y="194"/>
                  <a:pt x="2022" y="194"/>
                  <a:pt x="2022" y="194"/>
                </a:cubicBezTo>
                <a:cubicBezTo>
                  <a:pt x="2021" y="195"/>
                  <a:pt x="2020" y="195"/>
                  <a:pt x="2019" y="195"/>
                </a:cubicBezTo>
                <a:cubicBezTo>
                  <a:pt x="2016" y="195"/>
                  <a:pt x="2013" y="193"/>
                  <a:pt x="2009" y="193"/>
                </a:cubicBezTo>
                <a:cubicBezTo>
                  <a:pt x="2007" y="193"/>
                  <a:pt x="2006" y="193"/>
                  <a:pt x="2004" y="193"/>
                </a:cubicBezTo>
                <a:cubicBezTo>
                  <a:pt x="2002" y="192"/>
                  <a:pt x="2001" y="192"/>
                  <a:pt x="1999" y="192"/>
                </a:cubicBezTo>
                <a:cubicBezTo>
                  <a:pt x="1997" y="192"/>
                  <a:pt x="1995" y="193"/>
                  <a:pt x="1993" y="192"/>
                </a:cubicBezTo>
                <a:cubicBezTo>
                  <a:pt x="1991" y="192"/>
                  <a:pt x="1990" y="192"/>
                  <a:pt x="1988" y="191"/>
                </a:cubicBezTo>
                <a:cubicBezTo>
                  <a:pt x="1987" y="191"/>
                  <a:pt x="1985" y="191"/>
                  <a:pt x="1984" y="191"/>
                </a:cubicBezTo>
                <a:cubicBezTo>
                  <a:pt x="1982" y="191"/>
                  <a:pt x="1981" y="191"/>
                  <a:pt x="1979" y="191"/>
                </a:cubicBezTo>
                <a:cubicBezTo>
                  <a:pt x="1976" y="190"/>
                  <a:pt x="1973" y="189"/>
                  <a:pt x="1970" y="190"/>
                </a:cubicBezTo>
                <a:cubicBezTo>
                  <a:pt x="1969" y="190"/>
                  <a:pt x="1968" y="191"/>
                  <a:pt x="1966" y="192"/>
                </a:cubicBezTo>
                <a:cubicBezTo>
                  <a:pt x="1966" y="193"/>
                  <a:pt x="1965" y="193"/>
                  <a:pt x="1964" y="194"/>
                </a:cubicBezTo>
                <a:cubicBezTo>
                  <a:pt x="1964" y="196"/>
                  <a:pt x="1965" y="196"/>
                  <a:pt x="1966" y="196"/>
                </a:cubicBezTo>
                <a:cubicBezTo>
                  <a:pt x="1967" y="196"/>
                  <a:pt x="1968" y="195"/>
                  <a:pt x="1968" y="195"/>
                </a:cubicBezTo>
                <a:cubicBezTo>
                  <a:pt x="1970" y="195"/>
                  <a:pt x="1971" y="196"/>
                  <a:pt x="1973" y="196"/>
                </a:cubicBezTo>
                <a:cubicBezTo>
                  <a:pt x="1974" y="196"/>
                  <a:pt x="1976" y="196"/>
                  <a:pt x="1977" y="196"/>
                </a:cubicBezTo>
                <a:cubicBezTo>
                  <a:pt x="1978" y="196"/>
                  <a:pt x="1979" y="197"/>
                  <a:pt x="1981" y="197"/>
                </a:cubicBezTo>
                <a:cubicBezTo>
                  <a:pt x="1982" y="197"/>
                  <a:pt x="1984" y="197"/>
                  <a:pt x="1986" y="196"/>
                </a:cubicBezTo>
                <a:cubicBezTo>
                  <a:pt x="1987" y="196"/>
                  <a:pt x="1989" y="196"/>
                  <a:pt x="1990" y="197"/>
                </a:cubicBezTo>
                <a:cubicBezTo>
                  <a:pt x="1989" y="198"/>
                  <a:pt x="1986" y="198"/>
                  <a:pt x="1985" y="198"/>
                </a:cubicBezTo>
                <a:cubicBezTo>
                  <a:pt x="1983" y="198"/>
                  <a:pt x="1981" y="198"/>
                  <a:pt x="1979" y="199"/>
                </a:cubicBezTo>
                <a:cubicBezTo>
                  <a:pt x="1976" y="200"/>
                  <a:pt x="1974" y="200"/>
                  <a:pt x="1971" y="200"/>
                </a:cubicBezTo>
                <a:cubicBezTo>
                  <a:pt x="1968" y="201"/>
                  <a:pt x="1966" y="201"/>
                  <a:pt x="1963" y="201"/>
                </a:cubicBezTo>
                <a:cubicBezTo>
                  <a:pt x="1961" y="202"/>
                  <a:pt x="1959" y="202"/>
                  <a:pt x="1956" y="202"/>
                </a:cubicBezTo>
                <a:cubicBezTo>
                  <a:pt x="1954" y="202"/>
                  <a:pt x="1952" y="203"/>
                  <a:pt x="1951" y="203"/>
                </a:cubicBezTo>
                <a:cubicBezTo>
                  <a:pt x="1947" y="203"/>
                  <a:pt x="1943" y="204"/>
                  <a:pt x="1940" y="205"/>
                </a:cubicBezTo>
                <a:cubicBezTo>
                  <a:pt x="1938" y="205"/>
                  <a:pt x="1936" y="205"/>
                  <a:pt x="1935" y="205"/>
                </a:cubicBezTo>
                <a:cubicBezTo>
                  <a:pt x="1931" y="206"/>
                  <a:pt x="1928" y="206"/>
                  <a:pt x="1924" y="207"/>
                </a:cubicBezTo>
                <a:cubicBezTo>
                  <a:pt x="1921" y="208"/>
                  <a:pt x="1918" y="209"/>
                  <a:pt x="1916" y="209"/>
                </a:cubicBezTo>
                <a:cubicBezTo>
                  <a:pt x="1912" y="210"/>
                  <a:pt x="1909" y="211"/>
                  <a:pt x="1906" y="211"/>
                </a:cubicBezTo>
                <a:cubicBezTo>
                  <a:pt x="1900" y="212"/>
                  <a:pt x="1895" y="213"/>
                  <a:pt x="1891" y="216"/>
                </a:cubicBezTo>
                <a:cubicBezTo>
                  <a:pt x="1888" y="217"/>
                  <a:pt x="1886" y="218"/>
                  <a:pt x="1884" y="220"/>
                </a:cubicBezTo>
                <a:cubicBezTo>
                  <a:pt x="1882" y="221"/>
                  <a:pt x="1879" y="222"/>
                  <a:pt x="1877" y="224"/>
                </a:cubicBezTo>
                <a:cubicBezTo>
                  <a:pt x="1874" y="225"/>
                  <a:pt x="1873" y="227"/>
                  <a:pt x="1871" y="228"/>
                </a:cubicBezTo>
                <a:cubicBezTo>
                  <a:pt x="1870" y="229"/>
                  <a:pt x="1869" y="230"/>
                  <a:pt x="1868" y="230"/>
                </a:cubicBezTo>
                <a:cubicBezTo>
                  <a:pt x="1866" y="230"/>
                  <a:pt x="1863" y="230"/>
                  <a:pt x="1861" y="229"/>
                </a:cubicBezTo>
                <a:cubicBezTo>
                  <a:pt x="1861" y="229"/>
                  <a:pt x="1860" y="229"/>
                  <a:pt x="1859" y="229"/>
                </a:cubicBezTo>
                <a:cubicBezTo>
                  <a:pt x="1857" y="229"/>
                  <a:pt x="1856" y="229"/>
                  <a:pt x="1854" y="228"/>
                </a:cubicBezTo>
                <a:cubicBezTo>
                  <a:pt x="1853" y="228"/>
                  <a:pt x="1851" y="228"/>
                  <a:pt x="1850" y="229"/>
                </a:cubicBezTo>
                <a:cubicBezTo>
                  <a:pt x="1849" y="229"/>
                  <a:pt x="1848" y="229"/>
                  <a:pt x="1848" y="229"/>
                </a:cubicBezTo>
                <a:cubicBezTo>
                  <a:pt x="1847" y="230"/>
                  <a:pt x="1848" y="230"/>
                  <a:pt x="1849" y="230"/>
                </a:cubicBezTo>
                <a:cubicBezTo>
                  <a:pt x="1849" y="230"/>
                  <a:pt x="1850" y="230"/>
                  <a:pt x="1851" y="230"/>
                </a:cubicBezTo>
                <a:cubicBezTo>
                  <a:pt x="1851" y="231"/>
                  <a:pt x="1852" y="231"/>
                  <a:pt x="1852" y="231"/>
                </a:cubicBezTo>
                <a:cubicBezTo>
                  <a:pt x="1854" y="232"/>
                  <a:pt x="1855" y="231"/>
                  <a:pt x="1857" y="232"/>
                </a:cubicBezTo>
                <a:cubicBezTo>
                  <a:pt x="1857" y="232"/>
                  <a:pt x="1858" y="232"/>
                  <a:pt x="1858" y="232"/>
                </a:cubicBezTo>
                <a:cubicBezTo>
                  <a:pt x="1859" y="233"/>
                  <a:pt x="1858" y="233"/>
                  <a:pt x="1857" y="233"/>
                </a:cubicBezTo>
                <a:cubicBezTo>
                  <a:pt x="1856" y="233"/>
                  <a:pt x="1854" y="232"/>
                  <a:pt x="1854" y="234"/>
                </a:cubicBezTo>
                <a:cubicBezTo>
                  <a:pt x="1853" y="236"/>
                  <a:pt x="1856" y="234"/>
                  <a:pt x="1856" y="236"/>
                </a:cubicBezTo>
                <a:cubicBezTo>
                  <a:pt x="1857" y="237"/>
                  <a:pt x="1854" y="237"/>
                  <a:pt x="1854" y="238"/>
                </a:cubicBezTo>
                <a:cubicBezTo>
                  <a:pt x="1853" y="238"/>
                  <a:pt x="1853" y="238"/>
                  <a:pt x="1853" y="239"/>
                </a:cubicBezTo>
                <a:cubicBezTo>
                  <a:pt x="1852" y="239"/>
                  <a:pt x="1851" y="239"/>
                  <a:pt x="1851" y="240"/>
                </a:cubicBezTo>
                <a:cubicBezTo>
                  <a:pt x="1850" y="240"/>
                  <a:pt x="1851" y="243"/>
                  <a:pt x="1849" y="243"/>
                </a:cubicBezTo>
                <a:cubicBezTo>
                  <a:pt x="1848" y="244"/>
                  <a:pt x="1847" y="245"/>
                  <a:pt x="1846" y="245"/>
                </a:cubicBezTo>
                <a:cubicBezTo>
                  <a:pt x="1844" y="247"/>
                  <a:pt x="1846" y="247"/>
                  <a:pt x="1847" y="248"/>
                </a:cubicBezTo>
                <a:cubicBezTo>
                  <a:pt x="1847" y="249"/>
                  <a:pt x="1846" y="250"/>
                  <a:pt x="1846" y="250"/>
                </a:cubicBezTo>
                <a:cubicBezTo>
                  <a:pt x="1844" y="250"/>
                  <a:pt x="1845" y="249"/>
                  <a:pt x="1844" y="248"/>
                </a:cubicBezTo>
                <a:cubicBezTo>
                  <a:pt x="1844" y="248"/>
                  <a:pt x="1843" y="248"/>
                  <a:pt x="1843" y="247"/>
                </a:cubicBezTo>
                <a:cubicBezTo>
                  <a:pt x="1843" y="247"/>
                  <a:pt x="1843" y="247"/>
                  <a:pt x="1843" y="246"/>
                </a:cubicBezTo>
                <a:cubicBezTo>
                  <a:pt x="1842" y="245"/>
                  <a:pt x="1841" y="245"/>
                  <a:pt x="1840" y="245"/>
                </a:cubicBezTo>
                <a:cubicBezTo>
                  <a:pt x="1839" y="245"/>
                  <a:pt x="1837" y="245"/>
                  <a:pt x="1836" y="245"/>
                </a:cubicBezTo>
                <a:cubicBezTo>
                  <a:pt x="1835" y="244"/>
                  <a:pt x="1835" y="244"/>
                  <a:pt x="1835" y="244"/>
                </a:cubicBezTo>
                <a:cubicBezTo>
                  <a:pt x="1834" y="243"/>
                  <a:pt x="1834" y="243"/>
                  <a:pt x="1833" y="242"/>
                </a:cubicBezTo>
                <a:cubicBezTo>
                  <a:pt x="1833" y="242"/>
                  <a:pt x="1833" y="242"/>
                  <a:pt x="1832" y="241"/>
                </a:cubicBezTo>
                <a:cubicBezTo>
                  <a:pt x="1832" y="241"/>
                  <a:pt x="1830" y="241"/>
                  <a:pt x="1831" y="242"/>
                </a:cubicBezTo>
                <a:cubicBezTo>
                  <a:pt x="1831" y="242"/>
                  <a:pt x="1832" y="242"/>
                  <a:pt x="1832" y="243"/>
                </a:cubicBezTo>
                <a:cubicBezTo>
                  <a:pt x="1831" y="244"/>
                  <a:pt x="1830" y="244"/>
                  <a:pt x="1830" y="244"/>
                </a:cubicBezTo>
                <a:cubicBezTo>
                  <a:pt x="1829" y="244"/>
                  <a:pt x="1828" y="244"/>
                  <a:pt x="1827" y="246"/>
                </a:cubicBezTo>
                <a:cubicBezTo>
                  <a:pt x="1826" y="246"/>
                  <a:pt x="1825" y="248"/>
                  <a:pt x="1825" y="249"/>
                </a:cubicBezTo>
                <a:cubicBezTo>
                  <a:pt x="1826" y="249"/>
                  <a:pt x="1826" y="249"/>
                  <a:pt x="1827" y="249"/>
                </a:cubicBezTo>
                <a:cubicBezTo>
                  <a:pt x="1828" y="249"/>
                  <a:pt x="1828" y="249"/>
                  <a:pt x="1829" y="249"/>
                </a:cubicBezTo>
                <a:cubicBezTo>
                  <a:pt x="1830" y="249"/>
                  <a:pt x="1830" y="249"/>
                  <a:pt x="1831" y="248"/>
                </a:cubicBezTo>
                <a:cubicBezTo>
                  <a:pt x="1832" y="248"/>
                  <a:pt x="1832" y="248"/>
                  <a:pt x="1832" y="249"/>
                </a:cubicBezTo>
                <a:cubicBezTo>
                  <a:pt x="1833" y="249"/>
                  <a:pt x="1834" y="249"/>
                  <a:pt x="1834" y="249"/>
                </a:cubicBezTo>
                <a:cubicBezTo>
                  <a:pt x="1835" y="249"/>
                  <a:pt x="1836" y="249"/>
                  <a:pt x="1836" y="249"/>
                </a:cubicBezTo>
                <a:cubicBezTo>
                  <a:pt x="1837" y="249"/>
                  <a:pt x="1837" y="250"/>
                  <a:pt x="1838" y="250"/>
                </a:cubicBezTo>
                <a:cubicBezTo>
                  <a:pt x="1838" y="251"/>
                  <a:pt x="1839" y="250"/>
                  <a:pt x="1840" y="251"/>
                </a:cubicBezTo>
                <a:cubicBezTo>
                  <a:pt x="1840" y="251"/>
                  <a:pt x="1841" y="251"/>
                  <a:pt x="1841" y="251"/>
                </a:cubicBezTo>
                <a:cubicBezTo>
                  <a:pt x="1842" y="252"/>
                  <a:pt x="1843" y="251"/>
                  <a:pt x="1843" y="252"/>
                </a:cubicBezTo>
                <a:cubicBezTo>
                  <a:pt x="1842" y="252"/>
                  <a:pt x="1839" y="253"/>
                  <a:pt x="1841" y="254"/>
                </a:cubicBezTo>
                <a:cubicBezTo>
                  <a:pt x="1841" y="254"/>
                  <a:pt x="1842" y="253"/>
                  <a:pt x="1843" y="254"/>
                </a:cubicBezTo>
                <a:cubicBezTo>
                  <a:pt x="1843" y="254"/>
                  <a:pt x="1843" y="255"/>
                  <a:pt x="1844" y="255"/>
                </a:cubicBezTo>
                <a:cubicBezTo>
                  <a:pt x="1844" y="255"/>
                  <a:pt x="1845" y="255"/>
                  <a:pt x="1845" y="256"/>
                </a:cubicBezTo>
                <a:cubicBezTo>
                  <a:pt x="1845" y="256"/>
                  <a:pt x="1845" y="257"/>
                  <a:pt x="1846" y="257"/>
                </a:cubicBezTo>
                <a:cubicBezTo>
                  <a:pt x="1848" y="257"/>
                  <a:pt x="1848" y="256"/>
                  <a:pt x="1849" y="256"/>
                </a:cubicBezTo>
                <a:cubicBezTo>
                  <a:pt x="1850" y="256"/>
                  <a:pt x="1851" y="255"/>
                  <a:pt x="1851" y="256"/>
                </a:cubicBezTo>
                <a:cubicBezTo>
                  <a:pt x="1851" y="257"/>
                  <a:pt x="1850" y="257"/>
                  <a:pt x="1850" y="258"/>
                </a:cubicBezTo>
                <a:cubicBezTo>
                  <a:pt x="1850" y="258"/>
                  <a:pt x="1851" y="258"/>
                  <a:pt x="1851" y="259"/>
                </a:cubicBezTo>
                <a:cubicBezTo>
                  <a:pt x="1851" y="259"/>
                  <a:pt x="1851" y="259"/>
                  <a:pt x="1851" y="260"/>
                </a:cubicBezTo>
                <a:cubicBezTo>
                  <a:pt x="1850" y="260"/>
                  <a:pt x="1850" y="261"/>
                  <a:pt x="1849" y="261"/>
                </a:cubicBezTo>
                <a:cubicBezTo>
                  <a:pt x="1849" y="261"/>
                  <a:pt x="1848" y="260"/>
                  <a:pt x="1847" y="261"/>
                </a:cubicBezTo>
                <a:cubicBezTo>
                  <a:pt x="1847" y="261"/>
                  <a:pt x="1846" y="261"/>
                  <a:pt x="1846" y="261"/>
                </a:cubicBezTo>
                <a:cubicBezTo>
                  <a:pt x="1844" y="261"/>
                  <a:pt x="1845" y="261"/>
                  <a:pt x="1846" y="260"/>
                </a:cubicBezTo>
                <a:cubicBezTo>
                  <a:pt x="1847" y="260"/>
                  <a:pt x="1847" y="260"/>
                  <a:pt x="1847" y="259"/>
                </a:cubicBezTo>
                <a:cubicBezTo>
                  <a:pt x="1848" y="259"/>
                  <a:pt x="1848" y="259"/>
                  <a:pt x="1849" y="259"/>
                </a:cubicBezTo>
                <a:cubicBezTo>
                  <a:pt x="1850" y="258"/>
                  <a:pt x="1847" y="258"/>
                  <a:pt x="1847" y="258"/>
                </a:cubicBezTo>
                <a:cubicBezTo>
                  <a:pt x="1846" y="258"/>
                  <a:pt x="1845" y="257"/>
                  <a:pt x="1844" y="257"/>
                </a:cubicBezTo>
                <a:cubicBezTo>
                  <a:pt x="1841" y="257"/>
                  <a:pt x="1839" y="257"/>
                  <a:pt x="1837" y="257"/>
                </a:cubicBezTo>
                <a:cubicBezTo>
                  <a:pt x="1836" y="257"/>
                  <a:pt x="1836" y="257"/>
                  <a:pt x="1835" y="257"/>
                </a:cubicBezTo>
                <a:cubicBezTo>
                  <a:pt x="1835" y="257"/>
                  <a:pt x="1834" y="257"/>
                  <a:pt x="1834" y="257"/>
                </a:cubicBezTo>
                <a:cubicBezTo>
                  <a:pt x="1833" y="257"/>
                  <a:pt x="1832" y="257"/>
                  <a:pt x="1831" y="257"/>
                </a:cubicBezTo>
                <a:cubicBezTo>
                  <a:pt x="1830" y="258"/>
                  <a:pt x="1828" y="259"/>
                  <a:pt x="1828" y="260"/>
                </a:cubicBezTo>
                <a:cubicBezTo>
                  <a:pt x="1829" y="261"/>
                  <a:pt x="1829" y="261"/>
                  <a:pt x="1830" y="262"/>
                </a:cubicBezTo>
                <a:cubicBezTo>
                  <a:pt x="1830" y="262"/>
                  <a:pt x="1830" y="263"/>
                  <a:pt x="1831" y="263"/>
                </a:cubicBezTo>
                <a:cubicBezTo>
                  <a:pt x="1832" y="264"/>
                  <a:pt x="1834" y="263"/>
                  <a:pt x="1836" y="263"/>
                </a:cubicBezTo>
                <a:cubicBezTo>
                  <a:pt x="1837" y="263"/>
                  <a:pt x="1838" y="263"/>
                  <a:pt x="1840" y="263"/>
                </a:cubicBezTo>
                <a:cubicBezTo>
                  <a:pt x="1842" y="263"/>
                  <a:pt x="1842" y="263"/>
                  <a:pt x="1844" y="264"/>
                </a:cubicBezTo>
                <a:cubicBezTo>
                  <a:pt x="1844" y="265"/>
                  <a:pt x="1845" y="265"/>
                  <a:pt x="1845" y="266"/>
                </a:cubicBezTo>
                <a:cubicBezTo>
                  <a:pt x="1845" y="266"/>
                  <a:pt x="1844" y="267"/>
                  <a:pt x="1844" y="267"/>
                </a:cubicBezTo>
                <a:cubicBezTo>
                  <a:pt x="1844" y="269"/>
                  <a:pt x="1846" y="268"/>
                  <a:pt x="1846" y="268"/>
                </a:cubicBezTo>
                <a:cubicBezTo>
                  <a:pt x="1847" y="269"/>
                  <a:pt x="1847" y="270"/>
                  <a:pt x="1848" y="271"/>
                </a:cubicBezTo>
                <a:cubicBezTo>
                  <a:pt x="1849" y="271"/>
                  <a:pt x="1851" y="271"/>
                  <a:pt x="1852" y="271"/>
                </a:cubicBezTo>
                <a:cubicBezTo>
                  <a:pt x="1852" y="270"/>
                  <a:pt x="1853" y="270"/>
                  <a:pt x="1853" y="271"/>
                </a:cubicBezTo>
                <a:cubicBezTo>
                  <a:pt x="1854" y="272"/>
                  <a:pt x="1853" y="272"/>
                  <a:pt x="1852" y="272"/>
                </a:cubicBezTo>
                <a:cubicBezTo>
                  <a:pt x="1851" y="272"/>
                  <a:pt x="1849" y="271"/>
                  <a:pt x="1848" y="272"/>
                </a:cubicBezTo>
                <a:cubicBezTo>
                  <a:pt x="1848" y="273"/>
                  <a:pt x="1850" y="273"/>
                  <a:pt x="1850" y="273"/>
                </a:cubicBezTo>
                <a:cubicBezTo>
                  <a:pt x="1851" y="274"/>
                  <a:pt x="1851" y="275"/>
                  <a:pt x="1851" y="275"/>
                </a:cubicBezTo>
                <a:cubicBezTo>
                  <a:pt x="1852" y="276"/>
                  <a:pt x="1853" y="277"/>
                  <a:pt x="1852" y="277"/>
                </a:cubicBezTo>
                <a:cubicBezTo>
                  <a:pt x="1851" y="277"/>
                  <a:pt x="1850" y="277"/>
                  <a:pt x="1850" y="278"/>
                </a:cubicBezTo>
                <a:cubicBezTo>
                  <a:pt x="1849" y="278"/>
                  <a:pt x="1848" y="278"/>
                  <a:pt x="1847" y="278"/>
                </a:cubicBezTo>
                <a:cubicBezTo>
                  <a:pt x="1846" y="278"/>
                  <a:pt x="1844" y="278"/>
                  <a:pt x="1843" y="278"/>
                </a:cubicBezTo>
                <a:cubicBezTo>
                  <a:pt x="1840" y="279"/>
                  <a:pt x="1836" y="279"/>
                  <a:pt x="1833" y="279"/>
                </a:cubicBezTo>
                <a:cubicBezTo>
                  <a:pt x="1830" y="279"/>
                  <a:pt x="1828" y="279"/>
                  <a:pt x="1826" y="280"/>
                </a:cubicBezTo>
                <a:cubicBezTo>
                  <a:pt x="1823" y="280"/>
                  <a:pt x="1821" y="280"/>
                  <a:pt x="1818" y="280"/>
                </a:cubicBezTo>
                <a:cubicBezTo>
                  <a:pt x="1816" y="281"/>
                  <a:pt x="1814" y="281"/>
                  <a:pt x="1811" y="281"/>
                </a:cubicBezTo>
                <a:cubicBezTo>
                  <a:pt x="1809" y="282"/>
                  <a:pt x="1807" y="282"/>
                  <a:pt x="1805" y="282"/>
                </a:cubicBezTo>
                <a:cubicBezTo>
                  <a:pt x="1796" y="283"/>
                  <a:pt x="1787" y="283"/>
                  <a:pt x="1778" y="284"/>
                </a:cubicBezTo>
                <a:cubicBezTo>
                  <a:pt x="1775" y="284"/>
                  <a:pt x="1772" y="284"/>
                  <a:pt x="1769" y="285"/>
                </a:cubicBezTo>
                <a:cubicBezTo>
                  <a:pt x="1764" y="285"/>
                  <a:pt x="1760" y="286"/>
                  <a:pt x="1756" y="286"/>
                </a:cubicBezTo>
                <a:cubicBezTo>
                  <a:pt x="1753" y="287"/>
                  <a:pt x="1750" y="287"/>
                  <a:pt x="1747" y="287"/>
                </a:cubicBezTo>
                <a:cubicBezTo>
                  <a:pt x="1743" y="287"/>
                  <a:pt x="1739" y="287"/>
                  <a:pt x="1734" y="288"/>
                </a:cubicBezTo>
                <a:cubicBezTo>
                  <a:pt x="1731" y="289"/>
                  <a:pt x="1728" y="288"/>
                  <a:pt x="1725" y="288"/>
                </a:cubicBezTo>
                <a:cubicBezTo>
                  <a:pt x="1724" y="288"/>
                  <a:pt x="1724" y="288"/>
                  <a:pt x="1723" y="289"/>
                </a:cubicBezTo>
                <a:cubicBezTo>
                  <a:pt x="1723" y="289"/>
                  <a:pt x="1723" y="289"/>
                  <a:pt x="1722" y="290"/>
                </a:cubicBezTo>
                <a:cubicBezTo>
                  <a:pt x="1722" y="290"/>
                  <a:pt x="1722" y="291"/>
                  <a:pt x="1722" y="291"/>
                </a:cubicBezTo>
                <a:cubicBezTo>
                  <a:pt x="1722" y="292"/>
                  <a:pt x="1723" y="292"/>
                  <a:pt x="1724" y="292"/>
                </a:cubicBezTo>
                <a:cubicBezTo>
                  <a:pt x="1725" y="294"/>
                  <a:pt x="1722" y="294"/>
                  <a:pt x="1721" y="295"/>
                </a:cubicBezTo>
                <a:cubicBezTo>
                  <a:pt x="1721" y="295"/>
                  <a:pt x="1721" y="296"/>
                  <a:pt x="1720" y="296"/>
                </a:cubicBezTo>
                <a:cubicBezTo>
                  <a:pt x="1719" y="296"/>
                  <a:pt x="1719" y="297"/>
                  <a:pt x="1718" y="297"/>
                </a:cubicBezTo>
                <a:cubicBezTo>
                  <a:pt x="1718" y="297"/>
                  <a:pt x="1717" y="297"/>
                  <a:pt x="1716" y="298"/>
                </a:cubicBezTo>
                <a:cubicBezTo>
                  <a:pt x="1716" y="299"/>
                  <a:pt x="1717" y="299"/>
                  <a:pt x="1717" y="299"/>
                </a:cubicBezTo>
                <a:cubicBezTo>
                  <a:pt x="1718" y="299"/>
                  <a:pt x="1718" y="300"/>
                  <a:pt x="1719" y="300"/>
                </a:cubicBezTo>
                <a:cubicBezTo>
                  <a:pt x="1719" y="300"/>
                  <a:pt x="1720" y="300"/>
                  <a:pt x="1721" y="300"/>
                </a:cubicBezTo>
                <a:cubicBezTo>
                  <a:pt x="1723" y="301"/>
                  <a:pt x="1716" y="304"/>
                  <a:pt x="1716" y="304"/>
                </a:cubicBezTo>
                <a:cubicBezTo>
                  <a:pt x="1717" y="305"/>
                  <a:pt x="1720" y="304"/>
                  <a:pt x="1720" y="305"/>
                </a:cubicBezTo>
                <a:cubicBezTo>
                  <a:pt x="1721" y="305"/>
                  <a:pt x="1722" y="305"/>
                  <a:pt x="1722" y="306"/>
                </a:cubicBezTo>
                <a:cubicBezTo>
                  <a:pt x="1722" y="307"/>
                  <a:pt x="1720" y="307"/>
                  <a:pt x="1721" y="307"/>
                </a:cubicBezTo>
                <a:cubicBezTo>
                  <a:pt x="1721" y="308"/>
                  <a:pt x="1722" y="308"/>
                  <a:pt x="1722" y="308"/>
                </a:cubicBezTo>
                <a:cubicBezTo>
                  <a:pt x="1723" y="308"/>
                  <a:pt x="1723" y="308"/>
                  <a:pt x="1723" y="309"/>
                </a:cubicBezTo>
                <a:cubicBezTo>
                  <a:pt x="1725" y="309"/>
                  <a:pt x="1726" y="308"/>
                  <a:pt x="1727" y="309"/>
                </a:cubicBezTo>
                <a:cubicBezTo>
                  <a:pt x="1728" y="310"/>
                  <a:pt x="1727" y="312"/>
                  <a:pt x="1728" y="312"/>
                </a:cubicBezTo>
                <a:cubicBezTo>
                  <a:pt x="1728" y="313"/>
                  <a:pt x="1728" y="313"/>
                  <a:pt x="1728" y="314"/>
                </a:cubicBezTo>
                <a:cubicBezTo>
                  <a:pt x="1729" y="315"/>
                  <a:pt x="1727" y="316"/>
                  <a:pt x="1727" y="317"/>
                </a:cubicBezTo>
                <a:cubicBezTo>
                  <a:pt x="1726" y="318"/>
                  <a:pt x="1726" y="319"/>
                  <a:pt x="1725" y="320"/>
                </a:cubicBezTo>
                <a:cubicBezTo>
                  <a:pt x="1724" y="320"/>
                  <a:pt x="1723" y="322"/>
                  <a:pt x="1724" y="323"/>
                </a:cubicBezTo>
                <a:cubicBezTo>
                  <a:pt x="1724" y="323"/>
                  <a:pt x="1725" y="324"/>
                  <a:pt x="1725" y="324"/>
                </a:cubicBezTo>
                <a:cubicBezTo>
                  <a:pt x="1725" y="324"/>
                  <a:pt x="1725" y="324"/>
                  <a:pt x="1725" y="324"/>
                </a:cubicBezTo>
                <a:cubicBezTo>
                  <a:pt x="1726" y="325"/>
                  <a:pt x="1727" y="324"/>
                  <a:pt x="1727" y="325"/>
                </a:cubicBezTo>
                <a:cubicBezTo>
                  <a:pt x="1728" y="326"/>
                  <a:pt x="1725" y="327"/>
                  <a:pt x="1726" y="328"/>
                </a:cubicBezTo>
                <a:cubicBezTo>
                  <a:pt x="1726" y="329"/>
                  <a:pt x="1728" y="330"/>
                  <a:pt x="1729" y="331"/>
                </a:cubicBezTo>
                <a:cubicBezTo>
                  <a:pt x="1730" y="332"/>
                  <a:pt x="1731" y="332"/>
                  <a:pt x="1733" y="333"/>
                </a:cubicBezTo>
                <a:cubicBezTo>
                  <a:pt x="1734" y="333"/>
                  <a:pt x="1736" y="333"/>
                  <a:pt x="1737" y="333"/>
                </a:cubicBezTo>
                <a:cubicBezTo>
                  <a:pt x="1738" y="334"/>
                  <a:pt x="1739" y="334"/>
                  <a:pt x="1739" y="335"/>
                </a:cubicBezTo>
                <a:cubicBezTo>
                  <a:pt x="1741" y="336"/>
                  <a:pt x="1744" y="335"/>
                  <a:pt x="1746" y="336"/>
                </a:cubicBezTo>
                <a:cubicBezTo>
                  <a:pt x="1748" y="336"/>
                  <a:pt x="1749" y="337"/>
                  <a:pt x="1751" y="337"/>
                </a:cubicBezTo>
                <a:cubicBezTo>
                  <a:pt x="1753" y="338"/>
                  <a:pt x="1754" y="337"/>
                  <a:pt x="1754" y="339"/>
                </a:cubicBezTo>
                <a:cubicBezTo>
                  <a:pt x="1755" y="340"/>
                  <a:pt x="1755" y="342"/>
                  <a:pt x="1755" y="343"/>
                </a:cubicBezTo>
                <a:cubicBezTo>
                  <a:pt x="1755" y="345"/>
                  <a:pt x="1756" y="345"/>
                  <a:pt x="1757" y="346"/>
                </a:cubicBezTo>
                <a:cubicBezTo>
                  <a:pt x="1758" y="347"/>
                  <a:pt x="1759" y="348"/>
                  <a:pt x="1760" y="349"/>
                </a:cubicBezTo>
                <a:cubicBezTo>
                  <a:pt x="1761" y="350"/>
                  <a:pt x="1763" y="351"/>
                  <a:pt x="1763" y="352"/>
                </a:cubicBezTo>
                <a:cubicBezTo>
                  <a:pt x="1764" y="353"/>
                  <a:pt x="1765" y="355"/>
                  <a:pt x="1763" y="356"/>
                </a:cubicBezTo>
                <a:cubicBezTo>
                  <a:pt x="1762" y="357"/>
                  <a:pt x="1760" y="357"/>
                  <a:pt x="1759" y="357"/>
                </a:cubicBezTo>
                <a:cubicBezTo>
                  <a:pt x="1758" y="357"/>
                  <a:pt x="1757" y="357"/>
                  <a:pt x="1757" y="357"/>
                </a:cubicBezTo>
                <a:cubicBezTo>
                  <a:pt x="1756" y="358"/>
                  <a:pt x="1755" y="359"/>
                  <a:pt x="1754" y="359"/>
                </a:cubicBezTo>
                <a:cubicBezTo>
                  <a:pt x="1752" y="359"/>
                  <a:pt x="1751" y="359"/>
                  <a:pt x="1750" y="359"/>
                </a:cubicBezTo>
                <a:cubicBezTo>
                  <a:pt x="1749" y="359"/>
                  <a:pt x="1748" y="358"/>
                  <a:pt x="1748" y="358"/>
                </a:cubicBezTo>
                <a:cubicBezTo>
                  <a:pt x="1747" y="358"/>
                  <a:pt x="1746" y="358"/>
                  <a:pt x="1745" y="358"/>
                </a:cubicBezTo>
                <a:cubicBezTo>
                  <a:pt x="1744" y="358"/>
                  <a:pt x="1743" y="357"/>
                  <a:pt x="1742" y="356"/>
                </a:cubicBezTo>
                <a:cubicBezTo>
                  <a:pt x="1740" y="354"/>
                  <a:pt x="1738" y="352"/>
                  <a:pt x="1735" y="350"/>
                </a:cubicBezTo>
                <a:cubicBezTo>
                  <a:pt x="1732" y="349"/>
                  <a:pt x="1730" y="346"/>
                  <a:pt x="1727" y="345"/>
                </a:cubicBezTo>
                <a:cubicBezTo>
                  <a:pt x="1723" y="343"/>
                  <a:pt x="1720" y="343"/>
                  <a:pt x="1717" y="341"/>
                </a:cubicBezTo>
                <a:cubicBezTo>
                  <a:pt x="1714" y="340"/>
                  <a:pt x="1711" y="339"/>
                  <a:pt x="1708" y="339"/>
                </a:cubicBezTo>
                <a:cubicBezTo>
                  <a:pt x="1706" y="339"/>
                  <a:pt x="1705" y="339"/>
                  <a:pt x="1703" y="338"/>
                </a:cubicBezTo>
                <a:cubicBezTo>
                  <a:pt x="1702" y="338"/>
                  <a:pt x="1700" y="337"/>
                  <a:pt x="1699" y="337"/>
                </a:cubicBezTo>
                <a:cubicBezTo>
                  <a:pt x="1697" y="337"/>
                  <a:pt x="1695" y="337"/>
                  <a:pt x="1694" y="336"/>
                </a:cubicBezTo>
                <a:cubicBezTo>
                  <a:pt x="1692" y="336"/>
                  <a:pt x="1691" y="336"/>
                  <a:pt x="1689" y="335"/>
                </a:cubicBezTo>
                <a:cubicBezTo>
                  <a:pt x="1686" y="334"/>
                  <a:pt x="1684" y="333"/>
                  <a:pt x="1681" y="334"/>
                </a:cubicBezTo>
                <a:cubicBezTo>
                  <a:pt x="1680" y="334"/>
                  <a:pt x="1679" y="334"/>
                  <a:pt x="1678" y="335"/>
                </a:cubicBezTo>
                <a:cubicBezTo>
                  <a:pt x="1677" y="335"/>
                  <a:pt x="1676" y="335"/>
                  <a:pt x="1675" y="336"/>
                </a:cubicBezTo>
                <a:cubicBezTo>
                  <a:pt x="1674" y="337"/>
                  <a:pt x="1673" y="337"/>
                  <a:pt x="1671" y="337"/>
                </a:cubicBezTo>
                <a:cubicBezTo>
                  <a:pt x="1670" y="337"/>
                  <a:pt x="1669" y="338"/>
                  <a:pt x="1667" y="339"/>
                </a:cubicBezTo>
                <a:cubicBezTo>
                  <a:pt x="1665" y="340"/>
                  <a:pt x="1661" y="339"/>
                  <a:pt x="1660" y="343"/>
                </a:cubicBezTo>
                <a:cubicBezTo>
                  <a:pt x="1660" y="344"/>
                  <a:pt x="1659" y="345"/>
                  <a:pt x="1661" y="346"/>
                </a:cubicBezTo>
                <a:cubicBezTo>
                  <a:pt x="1662" y="346"/>
                  <a:pt x="1664" y="346"/>
                  <a:pt x="1665" y="345"/>
                </a:cubicBezTo>
                <a:cubicBezTo>
                  <a:pt x="1667" y="344"/>
                  <a:pt x="1668" y="344"/>
                  <a:pt x="1669" y="344"/>
                </a:cubicBezTo>
                <a:cubicBezTo>
                  <a:pt x="1672" y="344"/>
                  <a:pt x="1675" y="346"/>
                  <a:pt x="1675" y="349"/>
                </a:cubicBezTo>
                <a:cubicBezTo>
                  <a:pt x="1675" y="351"/>
                  <a:pt x="1674" y="352"/>
                  <a:pt x="1673" y="353"/>
                </a:cubicBezTo>
                <a:cubicBezTo>
                  <a:pt x="1672" y="353"/>
                  <a:pt x="1671" y="353"/>
                  <a:pt x="1671" y="353"/>
                </a:cubicBezTo>
                <a:cubicBezTo>
                  <a:pt x="1670" y="353"/>
                  <a:pt x="1669" y="353"/>
                  <a:pt x="1669" y="354"/>
                </a:cubicBezTo>
                <a:cubicBezTo>
                  <a:pt x="1667" y="354"/>
                  <a:pt x="1666" y="355"/>
                  <a:pt x="1664" y="354"/>
                </a:cubicBezTo>
                <a:cubicBezTo>
                  <a:pt x="1663" y="354"/>
                  <a:pt x="1662" y="353"/>
                  <a:pt x="1661" y="352"/>
                </a:cubicBezTo>
                <a:cubicBezTo>
                  <a:pt x="1660" y="352"/>
                  <a:pt x="1660" y="352"/>
                  <a:pt x="1659" y="351"/>
                </a:cubicBezTo>
                <a:cubicBezTo>
                  <a:pt x="1658" y="351"/>
                  <a:pt x="1658" y="350"/>
                  <a:pt x="1657" y="350"/>
                </a:cubicBezTo>
                <a:cubicBezTo>
                  <a:pt x="1656" y="349"/>
                  <a:pt x="1655" y="348"/>
                  <a:pt x="1654" y="348"/>
                </a:cubicBezTo>
                <a:cubicBezTo>
                  <a:pt x="1653" y="348"/>
                  <a:pt x="1652" y="349"/>
                  <a:pt x="1650" y="349"/>
                </a:cubicBezTo>
                <a:cubicBezTo>
                  <a:pt x="1649" y="349"/>
                  <a:pt x="1647" y="349"/>
                  <a:pt x="1645" y="349"/>
                </a:cubicBezTo>
                <a:cubicBezTo>
                  <a:pt x="1643" y="349"/>
                  <a:pt x="1642" y="350"/>
                  <a:pt x="1641" y="350"/>
                </a:cubicBezTo>
                <a:cubicBezTo>
                  <a:pt x="1639" y="350"/>
                  <a:pt x="1637" y="351"/>
                  <a:pt x="1636" y="351"/>
                </a:cubicBezTo>
                <a:cubicBezTo>
                  <a:pt x="1635" y="351"/>
                  <a:pt x="1631" y="350"/>
                  <a:pt x="1632" y="352"/>
                </a:cubicBezTo>
                <a:cubicBezTo>
                  <a:pt x="1633" y="352"/>
                  <a:pt x="1634" y="352"/>
                  <a:pt x="1634" y="353"/>
                </a:cubicBezTo>
                <a:cubicBezTo>
                  <a:pt x="1635" y="353"/>
                  <a:pt x="1635" y="354"/>
                  <a:pt x="1635" y="355"/>
                </a:cubicBezTo>
                <a:cubicBezTo>
                  <a:pt x="1636" y="356"/>
                  <a:pt x="1636" y="358"/>
                  <a:pt x="1637" y="359"/>
                </a:cubicBezTo>
                <a:cubicBezTo>
                  <a:pt x="1637" y="359"/>
                  <a:pt x="1638" y="360"/>
                  <a:pt x="1638" y="361"/>
                </a:cubicBezTo>
                <a:cubicBezTo>
                  <a:pt x="1638" y="362"/>
                  <a:pt x="1638" y="362"/>
                  <a:pt x="1638" y="363"/>
                </a:cubicBezTo>
                <a:cubicBezTo>
                  <a:pt x="1639" y="365"/>
                  <a:pt x="1640" y="365"/>
                  <a:pt x="1642" y="365"/>
                </a:cubicBezTo>
                <a:cubicBezTo>
                  <a:pt x="1642" y="365"/>
                  <a:pt x="1643" y="365"/>
                  <a:pt x="1644" y="366"/>
                </a:cubicBezTo>
                <a:cubicBezTo>
                  <a:pt x="1645" y="366"/>
                  <a:pt x="1646" y="367"/>
                  <a:pt x="1646" y="367"/>
                </a:cubicBezTo>
                <a:cubicBezTo>
                  <a:pt x="1648" y="369"/>
                  <a:pt x="1649" y="369"/>
                  <a:pt x="1651" y="369"/>
                </a:cubicBezTo>
                <a:cubicBezTo>
                  <a:pt x="1652" y="369"/>
                  <a:pt x="1653" y="369"/>
                  <a:pt x="1654" y="369"/>
                </a:cubicBezTo>
                <a:cubicBezTo>
                  <a:pt x="1655" y="369"/>
                  <a:pt x="1655" y="370"/>
                  <a:pt x="1656" y="370"/>
                </a:cubicBezTo>
                <a:cubicBezTo>
                  <a:pt x="1657" y="371"/>
                  <a:pt x="1658" y="372"/>
                  <a:pt x="1660" y="373"/>
                </a:cubicBezTo>
                <a:cubicBezTo>
                  <a:pt x="1660" y="373"/>
                  <a:pt x="1661" y="373"/>
                  <a:pt x="1661" y="373"/>
                </a:cubicBezTo>
                <a:cubicBezTo>
                  <a:pt x="1662" y="373"/>
                  <a:pt x="1662" y="372"/>
                  <a:pt x="1663" y="372"/>
                </a:cubicBezTo>
                <a:cubicBezTo>
                  <a:pt x="1664" y="373"/>
                  <a:pt x="1664" y="373"/>
                  <a:pt x="1664" y="374"/>
                </a:cubicBezTo>
                <a:cubicBezTo>
                  <a:pt x="1666" y="375"/>
                  <a:pt x="1667" y="374"/>
                  <a:pt x="1669" y="373"/>
                </a:cubicBezTo>
                <a:cubicBezTo>
                  <a:pt x="1669" y="373"/>
                  <a:pt x="1670" y="373"/>
                  <a:pt x="1670" y="372"/>
                </a:cubicBezTo>
                <a:cubicBezTo>
                  <a:pt x="1671" y="372"/>
                  <a:pt x="1671" y="371"/>
                  <a:pt x="1672" y="372"/>
                </a:cubicBezTo>
                <a:cubicBezTo>
                  <a:pt x="1673" y="372"/>
                  <a:pt x="1670" y="375"/>
                  <a:pt x="1672" y="375"/>
                </a:cubicBezTo>
                <a:cubicBezTo>
                  <a:pt x="1673" y="375"/>
                  <a:pt x="1673" y="374"/>
                  <a:pt x="1674" y="374"/>
                </a:cubicBezTo>
                <a:cubicBezTo>
                  <a:pt x="1675" y="374"/>
                  <a:pt x="1676" y="375"/>
                  <a:pt x="1676" y="375"/>
                </a:cubicBezTo>
                <a:cubicBezTo>
                  <a:pt x="1677" y="375"/>
                  <a:pt x="1678" y="375"/>
                  <a:pt x="1679" y="376"/>
                </a:cubicBezTo>
                <a:cubicBezTo>
                  <a:pt x="1679" y="377"/>
                  <a:pt x="1677" y="379"/>
                  <a:pt x="1677" y="380"/>
                </a:cubicBezTo>
                <a:cubicBezTo>
                  <a:pt x="1678" y="381"/>
                  <a:pt x="1679" y="382"/>
                  <a:pt x="1679" y="382"/>
                </a:cubicBezTo>
                <a:cubicBezTo>
                  <a:pt x="1680" y="383"/>
                  <a:pt x="1680" y="383"/>
                  <a:pt x="1680" y="383"/>
                </a:cubicBezTo>
                <a:cubicBezTo>
                  <a:pt x="1681" y="383"/>
                  <a:pt x="1681" y="383"/>
                  <a:pt x="1681" y="382"/>
                </a:cubicBezTo>
                <a:cubicBezTo>
                  <a:pt x="1682" y="382"/>
                  <a:pt x="1683" y="381"/>
                  <a:pt x="1683" y="382"/>
                </a:cubicBezTo>
                <a:cubicBezTo>
                  <a:pt x="1683" y="383"/>
                  <a:pt x="1682" y="383"/>
                  <a:pt x="1682" y="384"/>
                </a:cubicBezTo>
                <a:cubicBezTo>
                  <a:pt x="1682" y="384"/>
                  <a:pt x="1682" y="385"/>
                  <a:pt x="1682" y="386"/>
                </a:cubicBezTo>
                <a:cubicBezTo>
                  <a:pt x="1682" y="386"/>
                  <a:pt x="1681" y="386"/>
                  <a:pt x="1681" y="387"/>
                </a:cubicBezTo>
                <a:cubicBezTo>
                  <a:pt x="1682" y="387"/>
                  <a:pt x="1683" y="387"/>
                  <a:pt x="1683" y="387"/>
                </a:cubicBezTo>
                <a:cubicBezTo>
                  <a:pt x="1684" y="386"/>
                  <a:pt x="1684" y="386"/>
                  <a:pt x="1685" y="386"/>
                </a:cubicBezTo>
                <a:cubicBezTo>
                  <a:pt x="1685" y="386"/>
                  <a:pt x="1686" y="386"/>
                  <a:pt x="1686" y="387"/>
                </a:cubicBezTo>
                <a:cubicBezTo>
                  <a:pt x="1686" y="387"/>
                  <a:pt x="1686" y="387"/>
                  <a:pt x="1685" y="387"/>
                </a:cubicBezTo>
                <a:cubicBezTo>
                  <a:pt x="1685" y="387"/>
                  <a:pt x="1684" y="387"/>
                  <a:pt x="1684" y="388"/>
                </a:cubicBezTo>
                <a:cubicBezTo>
                  <a:pt x="1683" y="389"/>
                  <a:pt x="1681" y="389"/>
                  <a:pt x="1680" y="388"/>
                </a:cubicBezTo>
                <a:cubicBezTo>
                  <a:pt x="1679" y="387"/>
                  <a:pt x="1679" y="386"/>
                  <a:pt x="1677" y="386"/>
                </a:cubicBezTo>
                <a:cubicBezTo>
                  <a:pt x="1676" y="386"/>
                  <a:pt x="1674" y="386"/>
                  <a:pt x="1673" y="386"/>
                </a:cubicBezTo>
                <a:cubicBezTo>
                  <a:pt x="1672" y="385"/>
                  <a:pt x="1672" y="385"/>
                  <a:pt x="1671" y="384"/>
                </a:cubicBezTo>
                <a:cubicBezTo>
                  <a:pt x="1671" y="384"/>
                  <a:pt x="1670" y="384"/>
                  <a:pt x="1670" y="383"/>
                </a:cubicBezTo>
                <a:cubicBezTo>
                  <a:pt x="1670" y="382"/>
                  <a:pt x="1670" y="381"/>
                  <a:pt x="1670" y="380"/>
                </a:cubicBezTo>
                <a:cubicBezTo>
                  <a:pt x="1669" y="379"/>
                  <a:pt x="1668" y="379"/>
                  <a:pt x="1667" y="379"/>
                </a:cubicBezTo>
                <a:cubicBezTo>
                  <a:pt x="1665" y="378"/>
                  <a:pt x="1663" y="378"/>
                  <a:pt x="1661" y="378"/>
                </a:cubicBezTo>
                <a:cubicBezTo>
                  <a:pt x="1659" y="378"/>
                  <a:pt x="1657" y="379"/>
                  <a:pt x="1655" y="378"/>
                </a:cubicBezTo>
                <a:cubicBezTo>
                  <a:pt x="1654" y="378"/>
                  <a:pt x="1654" y="378"/>
                  <a:pt x="1653" y="379"/>
                </a:cubicBezTo>
                <a:cubicBezTo>
                  <a:pt x="1653" y="379"/>
                  <a:pt x="1652" y="380"/>
                  <a:pt x="1652" y="380"/>
                </a:cubicBezTo>
                <a:cubicBezTo>
                  <a:pt x="1651" y="380"/>
                  <a:pt x="1650" y="380"/>
                  <a:pt x="1650" y="379"/>
                </a:cubicBezTo>
                <a:cubicBezTo>
                  <a:pt x="1650" y="379"/>
                  <a:pt x="1652" y="378"/>
                  <a:pt x="1651" y="378"/>
                </a:cubicBezTo>
                <a:cubicBezTo>
                  <a:pt x="1650" y="377"/>
                  <a:pt x="1649" y="378"/>
                  <a:pt x="1649" y="378"/>
                </a:cubicBezTo>
                <a:cubicBezTo>
                  <a:pt x="1648" y="378"/>
                  <a:pt x="1648" y="377"/>
                  <a:pt x="1647" y="377"/>
                </a:cubicBezTo>
                <a:cubicBezTo>
                  <a:pt x="1646" y="377"/>
                  <a:pt x="1644" y="376"/>
                  <a:pt x="1643" y="376"/>
                </a:cubicBezTo>
                <a:cubicBezTo>
                  <a:pt x="1641" y="376"/>
                  <a:pt x="1639" y="376"/>
                  <a:pt x="1638" y="376"/>
                </a:cubicBezTo>
                <a:cubicBezTo>
                  <a:pt x="1636" y="377"/>
                  <a:pt x="1635" y="377"/>
                  <a:pt x="1634" y="376"/>
                </a:cubicBezTo>
                <a:cubicBezTo>
                  <a:pt x="1632" y="375"/>
                  <a:pt x="1631" y="375"/>
                  <a:pt x="1629" y="374"/>
                </a:cubicBezTo>
                <a:cubicBezTo>
                  <a:pt x="1629" y="374"/>
                  <a:pt x="1628" y="374"/>
                  <a:pt x="1628" y="374"/>
                </a:cubicBezTo>
                <a:cubicBezTo>
                  <a:pt x="1627" y="374"/>
                  <a:pt x="1627" y="374"/>
                  <a:pt x="1626" y="374"/>
                </a:cubicBezTo>
                <a:cubicBezTo>
                  <a:pt x="1625" y="374"/>
                  <a:pt x="1625" y="374"/>
                  <a:pt x="1624" y="373"/>
                </a:cubicBezTo>
                <a:cubicBezTo>
                  <a:pt x="1623" y="373"/>
                  <a:pt x="1621" y="373"/>
                  <a:pt x="1619" y="372"/>
                </a:cubicBezTo>
                <a:cubicBezTo>
                  <a:pt x="1619" y="371"/>
                  <a:pt x="1618" y="368"/>
                  <a:pt x="1619" y="368"/>
                </a:cubicBezTo>
                <a:cubicBezTo>
                  <a:pt x="1620" y="367"/>
                  <a:pt x="1621" y="370"/>
                  <a:pt x="1622" y="369"/>
                </a:cubicBezTo>
                <a:cubicBezTo>
                  <a:pt x="1623" y="368"/>
                  <a:pt x="1622" y="367"/>
                  <a:pt x="1622" y="367"/>
                </a:cubicBezTo>
                <a:cubicBezTo>
                  <a:pt x="1623" y="366"/>
                  <a:pt x="1623" y="366"/>
                  <a:pt x="1624" y="366"/>
                </a:cubicBezTo>
                <a:cubicBezTo>
                  <a:pt x="1626" y="364"/>
                  <a:pt x="1623" y="364"/>
                  <a:pt x="1622" y="363"/>
                </a:cubicBezTo>
                <a:cubicBezTo>
                  <a:pt x="1621" y="362"/>
                  <a:pt x="1623" y="361"/>
                  <a:pt x="1623" y="360"/>
                </a:cubicBezTo>
                <a:cubicBezTo>
                  <a:pt x="1622" y="360"/>
                  <a:pt x="1621" y="359"/>
                  <a:pt x="1621" y="359"/>
                </a:cubicBezTo>
                <a:cubicBezTo>
                  <a:pt x="1621" y="358"/>
                  <a:pt x="1620" y="358"/>
                  <a:pt x="1620" y="357"/>
                </a:cubicBezTo>
                <a:cubicBezTo>
                  <a:pt x="1618" y="356"/>
                  <a:pt x="1618" y="355"/>
                  <a:pt x="1618" y="353"/>
                </a:cubicBezTo>
                <a:cubicBezTo>
                  <a:pt x="1618" y="351"/>
                  <a:pt x="1619" y="350"/>
                  <a:pt x="1621" y="349"/>
                </a:cubicBezTo>
                <a:cubicBezTo>
                  <a:pt x="1621" y="349"/>
                  <a:pt x="1622" y="349"/>
                  <a:pt x="1622" y="348"/>
                </a:cubicBezTo>
                <a:cubicBezTo>
                  <a:pt x="1622" y="348"/>
                  <a:pt x="1622" y="347"/>
                  <a:pt x="1623" y="346"/>
                </a:cubicBezTo>
                <a:cubicBezTo>
                  <a:pt x="1623" y="346"/>
                  <a:pt x="1624" y="345"/>
                  <a:pt x="1624" y="344"/>
                </a:cubicBezTo>
                <a:cubicBezTo>
                  <a:pt x="1624" y="344"/>
                  <a:pt x="1624" y="343"/>
                  <a:pt x="1624" y="342"/>
                </a:cubicBezTo>
                <a:cubicBezTo>
                  <a:pt x="1624" y="341"/>
                  <a:pt x="1625" y="341"/>
                  <a:pt x="1625" y="340"/>
                </a:cubicBezTo>
                <a:cubicBezTo>
                  <a:pt x="1626" y="340"/>
                  <a:pt x="1626" y="340"/>
                  <a:pt x="1627" y="339"/>
                </a:cubicBezTo>
                <a:cubicBezTo>
                  <a:pt x="1629" y="338"/>
                  <a:pt x="1627" y="337"/>
                  <a:pt x="1627" y="336"/>
                </a:cubicBezTo>
                <a:cubicBezTo>
                  <a:pt x="1626" y="334"/>
                  <a:pt x="1626" y="333"/>
                  <a:pt x="1625" y="331"/>
                </a:cubicBezTo>
                <a:cubicBezTo>
                  <a:pt x="1624" y="329"/>
                  <a:pt x="1623" y="327"/>
                  <a:pt x="1622" y="325"/>
                </a:cubicBezTo>
                <a:cubicBezTo>
                  <a:pt x="1621" y="324"/>
                  <a:pt x="1620" y="323"/>
                  <a:pt x="1619" y="322"/>
                </a:cubicBezTo>
                <a:cubicBezTo>
                  <a:pt x="1618" y="321"/>
                  <a:pt x="1617" y="320"/>
                  <a:pt x="1616" y="319"/>
                </a:cubicBezTo>
                <a:cubicBezTo>
                  <a:pt x="1615" y="318"/>
                  <a:pt x="1614" y="316"/>
                  <a:pt x="1613" y="316"/>
                </a:cubicBezTo>
                <a:cubicBezTo>
                  <a:pt x="1611" y="315"/>
                  <a:pt x="1611" y="317"/>
                  <a:pt x="1609" y="317"/>
                </a:cubicBezTo>
                <a:cubicBezTo>
                  <a:pt x="1609" y="318"/>
                  <a:pt x="1608" y="318"/>
                  <a:pt x="1608" y="319"/>
                </a:cubicBezTo>
                <a:cubicBezTo>
                  <a:pt x="1608" y="319"/>
                  <a:pt x="1609" y="319"/>
                  <a:pt x="1609" y="320"/>
                </a:cubicBezTo>
                <a:cubicBezTo>
                  <a:pt x="1611" y="320"/>
                  <a:pt x="1611" y="321"/>
                  <a:pt x="1612" y="323"/>
                </a:cubicBezTo>
                <a:cubicBezTo>
                  <a:pt x="1613" y="324"/>
                  <a:pt x="1614" y="325"/>
                  <a:pt x="1615" y="327"/>
                </a:cubicBezTo>
                <a:cubicBezTo>
                  <a:pt x="1615" y="329"/>
                  <a:pt x="1615" y="331"/>
                  <a:pt x="1615" y="333"/>
                </a:cubicBezTo>
                <a:cubicBezTo>
                  <a:pt x="1615" y="336"/>
                  <a:pt x="1615" y="338"/>
                  <a:pt x="1614" y="340"/>
                </a:cubicBezTo>
                <a:cubicBezTo>
                  <a:pt x="1614" y="342"/>
                  <a:pt x="1613" y="343"/>
                  <a:pt x="1612" y="344"/>
                </a:cubicBezTo>
                <a:cubicBezTo>
                  <a:pt x="1610" y="345"/>
                  <a:pt x="1608" y="346"/>
                  <a:pt x="1607" y="347"/>
                </a:cubicBezTo>
                <a:cubicBezTo>
                  <a:pt x="1605" y="348"/>
                  <a:pt x="1602" y="348"/>
                  <a:pt x="1601" y="348"/>
                </a:cubicBezTo>
                <a:cubicBezTo>
                  <a:pt x="1599" y="349"/>
                  <a:pt x="1597" y="350"/>
                  <a:pt x="1595" y="351"/>
                </a:cubicBezTo>
                <a:cubicBezTo>
                  <a:pt x="1592" y="352"/>
                  <a:pt x="1589" y="352"/>
                  <a:pt x="1586" y="354"/>
                </a:cubicBezTo>
                <a:cubicBezTo>
                  <a:pt x="1585" y="354"/>
                  <a:pt x="1584" y="355"/>
                  <a:pt x="1583" y="356"/>
                </a:cubicBezTo>
                <a:cubicBezTo>
                  <a:pt x="1583" y="357"/>
                  <a:pt x="1584" y="358"/>
                  <a:pt x="1584" y="360"/>
                </a:cubicBezTo>
                <a:cubicBezTo>
                  <a:pt x="1583" y="360"/>
                  <a:pt x="1583" y="361"/>
                  <a:pt x="1582" y="361"/>
                </a:cubicBezTo>
                <a:cubicBezTo>
                  <a:pt x="1581" y="362"/>
                  <a:pt x="1580" y="363"/>
                  <a:pt x="1579" y="364"/>
                </a:cubicBezTo>
                <a:cubicBezTo>
                  <a:pt x="1578" y="366"/>
                  <a:pt x="1577" y="366"/>
                  <a:pt x="1576" y="367"/>
                </a:cubicBezTo>
                <a:cubicBezTo>
                  <a:pt x="1575" y="368"/>
                  <a:pt x="1573" y="370"/>
                  <a:pt x="1575" y="370"/>
                </a:cubicBezTo>
                <a:cubicBezTo>
                  <a:pt x="1577" y="370"/>
                  <a:pt x="1578" y="371"/>
                  <a:pt x="1579" y="372"/>
                </a:cubicBezTo>
                <a:cubicBezTo>
                  <a:pt x="1581" y="372"/>
                  <a:pt x="1582" y="373"/>
                  <a:pt x="1583" y="374"/>
                </a:cubicBezTo>
                <a:cubicBezTo>
                  <a:pt x="1584" y="375"/>
                  <a:pt x="1585" y="376"/>
                  <a:pt x="1586" y="377"/>
                </a:cubicBezTo>
                <a:cubicBezTo>
                  <a:pt x="1587" y="379"/>
                  <a:pt x="1587" y="381"/>
                  <a:pt x="1588" y="382"/>
                </a:cubicBezTo>
                <a:cubicBezTo>
                  <a:pt x="1588" y="383"/>
                  <a:pt x="1589" y="384"/>
                  <a:pt x="1590" y="384"/>
                </a:cubicBezTo>
                <a:cubicBezTo>
                  <a:pt x="1591" y="385"/>
                  <a:pt x="1592" y="385"/>
                  <a:pt x="1592" y="387"/>
                </a:cubicBezTo>
                <a:cubicBezTo>
                  <a:pt x="1592" y="388"/>
                  <a:pt x="1592" y="389"/>
                  <a:pt x="1592" y="390"/>
                </a:cubicBezTo>
                <a:cubicBezTo>
                  <a:pt x="1593" y="392"/>
                  <a:pt x="1596" y="393"/>
                  <a:pt x="1598" y="394"/>
                </a:cubicBezTo>
                <a:cubicBezTo>
                  <a:pt x="1599" y="395"/>
                  <a:pt x="1600" y="397"/>
                  <a:pt x="1600" y="398"/>
                </a:cubicBezTo>
                <a:cubicBezTo>
                  <a:pt x="1600" y="401"/>
                  <a:pt x="1597" y="404"/>
                  <a:pt x="1595" y="406"/>
                </a:cubicBezTo>
                <a:cubicBezTo>
                  <a:pt x="1594" y="407"/>
                  <a:pt x="1593" y="408"/>
                  <a:pt x="1592" y="409"/>
                </a:cubicBezTo>
                <a:cubicBezTo>
                  <a:pt x="1591" y="411"/>
                  <a:pt x="1589" y="412"/>
                  <a:pt x="1588" y="413"/>
                </a:cubicBezTo>
                <a:cubicBezTo>
                  <a:pt x="1588" y="413"/>
                  <a:pt x="1587" y="414"/>
                  <a:pt x="1587" y="414"/>
                </a:cubicBezTo>
                <a:cubicBezTo>
                  <a:pt x="1587" y="415"/>
                  <a:pt x="1587" y="415"/>
                  <a:pt x="1588" y="416"/>
                </a:cubicBezTo>
                <a:cubicBezTo>
                  <a:pt x="1589" y="417"/>
                  <a:pt x="1588" y="418"/>
                  <a:pt x="1588" y="420"/>
                </a:cubicBezTo>
                <a:cubicBezTo>
                  <a:pt x="1587" y="421"/>
                  <a:pt x="1586" y="422"/>
                  <a:pt x="1586" y="424"/>
                </a:cubicBezTo>
                <a:cubicBezTo>
                  <a:pt x="1586" y="425"/>
                  <a:pt x="1585" y="426"/>
                  <a:pt x="1584" y="428"/>
                </a:cubicBezTo>
                <a:cubicBezTo>
                  <a:pt x="1584" y="428"/>
                  <a:pt x="1584" y="429"/>
                  <a:pt x="1584" y="430"/>
                </a:cubicBezTo>
                <a:cubicBezTo>
                  <a:pt x="1584" y="431"/>
                  <a:pt x="1585" y="431"/>
                  <a:pt x="1585" y="432"/>
                </a:cubicBezTo>
                <a:cubicBezTo>
                  <a:pt x="1587" y="432"/>
                  <a:pt x="1587" y="434"/>
                  <a:pt x="1588" y="435"/>
                </a:cubicBezTo>
                <a:cubicBezTo>
                  <a:pt x="1589" y="437"/>
                  <a:pt x="1591" y="438"/>
                  <a:pt x="1591" y="440"/>
                </a:cubicBezTo>
                <a:cubicBezTo>
                  <a:pt x="1591" y="442"/>
                  <a:pt x="1590" y="444"/>
                  <a:pt x="1589" y="446"/>
                </a:cubicBezTo>
                <a:cubicBezTo>
                  <a:pt x="1589" y="447"/>
                  <a:pt x="1588" y="449"/>
                  <a:pt x="1589" y="450"/>
                </a:cubicBezTo>
                <a:cubicBezTo>
                  <a:pt x="1590" y="450"/>
                  <a:pt x="1591" y="451"/>
                  <a:pt x="1591" y="451"/>
                </a:cubicBezTo>
                <a:cubicBezTo>
                  <a:pt x="1592" y="451"/>
                  <a:pt x="1592" y="452"/>
                  <a:pt x="1592" y="453"/>
                </a:cubicBezTo>
                <a:cubicBezTo>
                  <a:pt x="1594" y="454"/>
                  <a:pt x="1595" y="452"/>
                  <a:pt x="1596" y="451"/>
                </a:cubicBezTo>
                <a:cubicBezTo>
                  <a:pt x="1597" y="450"/>
                  <a:pt x="1598" y="450"/>
                  <a:pt x="1600" y="450"/>
                </a:cubicBezTo>
                <a:cubicBezTo>
                  <a:pt x="1600" y="450"/>
                  <a:pt x="1601" y="450"/>
                  <a:pt x="1602" y="450"/>
                </a:cubicBezTo>
                <a:cubicBezTo>
                  <a:pt x="1603" y="450"/>
                  <a:pt x="1603" y="451"/>
                  <a:pt x="1604" y="451"/>
                </a:cubicBezTo>
                <a:cubicBezTo>
                  <a:pt x="1605" y="452"/>
                  <a:pt x="1607" y="452"/>
                  <a:pt x="1608" y="452"/>
                </a:cubicBezTo>
                <a:cubicBezTo>
                  <a:pt x="1611" y="452"/>
                  <a:pt x="1613" y="453"/>
                  <a:pt x="1615" y="451"/>
                </a:cubicBezTo>
                <a:cubicBezTo>
                  <a:pt x="1617" y="450"/>
                  <a:pt x="1617" y="449"/>
                  <a:pt x="1619" y="448"/>
                </a:cubicBezTo>
                <a:cubicBezTo>
                  <a:pt x="1620" y="448"/>
                  <a:pt x="1622" y="447"/>
                  <a:pt x="1623" y="447"/>
                </a:cubicBezTo>
                <a:cubicBezTo>
                  <a:pt x="1625" y="446"/>
                  <a:pt x="1627" y="446"/>
                  <a:pt x="1629" y="446"/>
                </a:cubicBezTo>
                <a:cubicBezTo>
                  <a:pt x="1630" y="446"/>
                  <a:pt x="1632" y="447"/>
                  <a:pt x="1634" y="447"/>
                </a:cubicBezTo>
                <a:cubicBezTo>
                  <a:pt x="1636" y="447"/>
                  <a:pt x="1637" y="448"/>
                  <a:pt x="1638" y="449"/>
                </a:cubicBezTo>
                <a:cubicBezTo>
                  <a:pt x="1640" y="450"/>
                  <a:pt x="1641" y="450"/>
                  <a:pt x="1642" y="450"/>
                </a:cubicBezTo>
                <a:cubicBezTo>
                  <a:pt x="1644" y="450"/>
                  <a:pt x="1645" y="450"/>
                  <a:pt x="1647" y="451"/>
                </a:cubicBezTo>
                <a:cubicBezTo>
                  <a:pt x="1648" y="451"/>
                  <a:pt x="1649" y="453"/>
                  <a:pt x="1650" y="454"/>
                </a:cubicBezTo>
                <a:cubicBezTo>
                  <a:pt x="1651" y="455"/>
                  <a:pt x="1652" y="455"/>
                  <a:pt x="1654" y="455"/>
                </a:cubicBezTo>
                <a:cubicBezTo>
                  <a:pt x="1655" y="455"/>
                  <a:pt x="1657" y="455"/>
                  <a:pt x="1658" y="456"/>
                </a:cubicBezTo>
                <a:cubicBezTo>
                  <a:pt x="1659" y="457"/>
                  <a:pt x="1660" y="458"/>
                  <a:pt x="1661" y="458"/>
                </a:cubicBezTo>
                <a:cubicBezTo>
                  <a:pt x="1663" y="458"/>
                  <a:pt x="1664" y="458"/>
                  <a:pt x="1665" y="459"/>
                </a:cubicBezTo>
                <a:cubicBezTo>
                  <a:pt x="1666" y="461"/>
                  <a:pt x="1666" y="462"/>
                  <a:pt x="1666" y="464"/>
                </a:cubicBezTo>
                <a:cubicBezTo>
                  <a:pt x="1665" y="466"/>
                  <a:pt x="1666" y="467"/>
                  <a:pt x="1667" y="469"/>
                </a:cubicBezTo>
                <a:cubicBezTo>
                  <a:pt x="1667" y="470"/>
                  <a:pt x="1668" y="471"/>
                  <a:pt x="1668" y="472"/>
                </a:cubicBezTo>
                <a:cubicBezTo>
                  <a:pt x="1669" y="472"/>
                  <a:pt x="1670" y="473"/>
                  <a:pt x="1671" y="474"/>
                </a:cubicBezTo>
                <a:cubicBezTo>
                  <a:pt x="1671" y="475"/>
                  <a:pt x="1671" y="475"/>
                  <a:pt x="1671" y="476"/>
                </a:cubicBezTo>
                <a:cubicBezTo>
                  <a:pt x="1672" y="477"/>
                  <a:pt x="1672" y="477"/>
                  <a:pt x="1673" y="477"/>
                </a:cubicBezTo>
                <a:cubicBezTo>
                  <a:pt x="1674" y="478"/>
                  <a:pt x="1676" y="479"/>
                  <a:pt x="1674" y="480"/>
                </a:cubicBezTo>
                <a:cubicBezTo>
                  <a:pt x="1674" y="481"/>
                  <a:pt x="1671" y="481"/>
                  <a:pt x="1670" y="481"/>
                </a:cubicBezTo>
                <a:cubicBezTo>
                  <a:pt x="1669" y="481"/>
                  <a:pt x="1667" y="481"/>
                  <a:pt x="1666" y="482"/>
                </a:cubicBezTo>
                <a:cubicBezTo>
                  <a:pt x="1665" y="483"/>
                  <a:pt x="1664" y="484"/>
                  <a:pt x="1663" y="485"/>
                </a:cubicBezTo>
                <a:cubicBezTo>
                  <a:pt x="1662" y="486"/>
                  <a:pt x="1662" y="488"/>
                  <a:pt x="1662" y="489"/>
                </a:cubicBezTo>
                <a:cubicBezTo>
                  <a:pt x="1662" y="490"/>
                  <a:pt x="1662" y="490"/>
                  <a:pt x="1663" y="491"/>
                </a:cubicBezTo>
                <a:cubicBezTo>
                  <a:pt x="1664" y="491"/>
                  <a:pt x="1664" y="491"/>
                  <a:pt x="1664" y="492"/>
                </a:cubicBezTo>
                <a:cubicBezTo>
                  <a:pt x="1664" y="493"/>
                  <a:pt x="1663" y="493"/>
                  <a:pt x="1663" y="494"/>
                </a:cubicBezTo>
                <a:cubicBezTo>
                  <a:pt x="1662" y="494"/>
                  <a:pt x="1662" y="495"/>
                  <a:pt x="1662" y="495"/>
                </a:cubicBezTo>
                <a:cubicBezTo>
                  <a:pt x="1662" y="496"/>
                  <a:pt x="1661" y="497"/>
                  <a:pt x="1662" y="497"/>
                </a:cubicBezTo>
                <a:cubicBezTo>
                  <a:pt x="1662" y="498"/>
                  <a:pt x="1663" y="498"/>
                  <a:pt x="1663" y="498"/>
                </a:cubicBezTo>
                <a:cubicBezTo>
                  <a:pt x="1665" y="498"/>
                  <a:pt x="1666" y="500"/>
                  <a:pt x="1667" y="499"/>
                </a:cubicBezTo>
                <a:cubicBezTo>
                  <a:pt x="1668" y="498"/>
                  <a:pt x="1668" y="497"/>
                  <a:pt x="1669" y="498"/>
                </a:cubicBezTo>
                <a:cubicBezTo>
                  <a:pt x="1670" y="498"/>
                  <a:pt x="1670" y="498"/>
                  <a:pt x="1670" y="499"/>
                </a:cubicBezTo>
                <a:cubicBezTo>
                  <a:pt x="1671" y="500"/>
                  <a:pt x="1672" y="500"/>
                  <a:pt x="1673" y="500"/>
                </a:cubicBezTo>
                <a:cubicBezTo>
                  <a:pt x="1675" y="500"/>
                  <a:pt x="1676" y="501"/>
                  <a:pt x="1677" y="501"/>
                </a:cubicBezTo>
                <a:cubicBezTo>
                  <a:pt x="1678" y="501"/>
                  <a:pt x="1678" y="500"/>
                  <a:pt x="1679" y="500"/>
                </a:cubicBezTo>
                <a:cubicBezTo>
                  <a:pt x="1680" y="500"/>
                  <a:pt x="1680" y="501"/>
                  <a:pt x="1681" y="501"/>
                </a:cubicBezTo>
                <a:cubicBezTo>
                  <a:pt x="1682" y="501"/>
                  <a:pt x="1682" y="500"/>
                  <a:pt x="1683" y="500"/>
                </a:cubicBezTo>
                <a:cubicBezTo>
                  <a:pt x="1684" y="500"/>
                  <a:pt x="1684" y="501"/>
                  <a:pt x="1683" y="502"/>
                </a:cubicBezTo>
                <a:cubicBezTo>
                  <a:pt x="1683" y="502"/>
                  <a:pt x="1683" y="502"/>
                  <a:pt x="1682" y="502"/>
                </a:cubicBezTo>
                <a:cubicBezTo>
                  <a:pt x="1682" y="503"/>
                  <a:pt x="1684" y="503"/>
                  <a:pt x="1684" y="503"/>
                </a:cubicBezTo>
                <a:cubicBezTo>
                  <a:pt x="1685" y="503"/>
                  <a:pt x="1686" y="502"/>
                  <a:pt x="1687" y="502"/>
                </a:cubicBezTo>
                <a:cubicBezTo>
                  <a:pt x="1689" y="501"/>
                  <a:pt x="1690" y="503"/>
                  <a:pt x="1691" y="503"/>
                </a:cubicBezTo>
                <a:cubicBezTo>
                  <a:pt x="1691" y="504"/>
                  <a:pt x="1689" y="503"/>
                  <a:pt x="1688" y="503"/>
                </a:cubicBezTo>
                <a:cubicBezTo>
                  <a:pt x="1687" y="503"/>
                  <a:pt x="1686" y="503"/>
                  <a:pt x="1685" y="503"/>
                </a:cubicBezTo>
                <a:cubicBezTo>
                  <a:pt x="1684" y="504"/>
                  <a:pt x="1683" y="504"/>
                  <a:pt x="1682" y="504"/>
                </a:cubicBezTo>
                <a:cubicBezTo>
                  <a:pt x="1681" y="504"/>
                  <a:pt x="1681" y="503"/>
                  <a:pt x="1680" y="504"/>
                </a:cubicBezTo>
                <a:cubicBezTo>
                  <a:pt x="1679" y="504"/>
                  <a:pt x="1678" y="504"/>
                  <a:pt x="1677" y="504"/>
                </a:cubicBezTo>
                <a:cubicBezTo>
                  <a:pt x="1677" y="504"/>
                  <a:pt x="1676" y="504"/>
                  <a:pt x="1675" y="503"/>
                </a:cubicBezTo>
                <a:cubicBezTo>
                  <a:pt x="1673" y="503"/>
                  <a:pt x="1673" y="504"/>
                  <a:pt x="1671" y="504"/>
                </a:cubicBezTo>
                <a:cubicBezTo>
                  <a:pt x="1670" y="505"/>
                  <a:pt x="1668" y="505"/>
                  <a:pt x="1667" y="504"/>
                </a:cubicBezTo>
                <a:cubicBezTo>
                  <a:pt x="1666" y="504"/>
                  <a:pt x="1665" y="503"/>
                  <a:pt x="1664" y="502"/>
                </a:cubicBezTo>
                <a:cubicBezTo>
                  <a:pt x="1663" y="501"/>
                  <a:pt x="1662" y="501"/>
                  <a:pt x="1661" y="500"/>
                </a:cubicBezTo>
                <a:cubicBezTo>
                  <a:pt x="1660" y="499"/>
                  <a:pt x="1660" y="498"/>
                  <a:pt x="1659" y="498"/>
                </a:cubicBezTo>
                <a:cubicBezTo>
                  <a:pt x="1658" y="497"/>
                  <a:pt x="1657" y="497"/>
                  <a:pt x="1656" y="496"/>
                </a:cubicBezTo>
                <a:cubicBezTo>
                  <a:pt x="1656" y="496"/>
                  <a:pt x="1655" y="496"/>
                  <a:pt x="1655" y="496"/>
                </a:cubicBezTo>
                <a:cubicBezTo>
                  <a:pt x="1655" y="495"/>
                  <a:pt x="1654" y="494"/>
                  <a:pt x="1655" y="494"/>
                </a:cubicBezTo>
                <a:cubicBezTo>
                  <a:pt x="1656" y="495"/>
                  <a:pt x="1657" y="496"/>
                  <a:pt x="1658" y="494"/>
                </a:cubicBezTo>
                <a:cubicBezTo>
                  <a:pt x="1658" y="494"/>
                  <a:pt x="1658" y="493"/>
                  <a:pt x="1658" y="493"/>
                </a:cubicBezTo>
                <a:cubicBezTo>
                  <a:pt x="1658" y="493"/>
                  <a:pt x="1658" y="493"/>
                  <a:pt x="1658" y="492"/>
                </a:cubicBezTo>
                <a:cubicBezTo>
                  <a:pt x="1659" y="492"/>
                  <a:pt x="1659" y="491"/>
                  <a:pt x="1658" y="490"/>
                </a:cubicBezTo>
                <a:cubicBezTo>
                  <a:pt x="1658" y="489"/>
                  <a:pt x="1657" y="487"/>
                  <a:pt x="1657" y="486"/>
                </a:cubicBezTo>
                <a:cubicBezTo>
                  <a:pt x="1658" y="484"/>
                  <a:pt x="1659" y="484"/>
                  <a:pt x="1659" y="482"/>
                </a:cubicBezTo>
                <a:cubicBezTo>
                  <a:pt x="1659" y="480"/>
                  <a:pt x="1657" y="480"/>
                  <a:pt x="1656" y="479"/>
                </a:cubicBezTo>
                <a:cubicBezTo>
                  <a:pt x="1656" y="478"/>
                  <a:pt x="1657" y="476"/>
                  <a:pt x="1657" y="475"/>
                </a:cubicBezTo>
                <a:cubicBezTo>
                  <a:pt x="1658" y="473"/>
                  <a:pt x="1659" y="471"/>
                  <a:pt x="1657" y="469"/>
                </a:cubicBezTo>
                <a:cubicBezTo>
                  <a:pt x="1656" y="469"/>
                  <a:pt x="1656" y="469"/>
                  <a:pt x="1655" y="469"/>
                </a:cubicBezTo>
                <a:cubicBezTo>
                  <a:pt x="1655" y="469"/>
                  <a:pt x="1655" y="469"/>
                  <a:pt x="1654" y="468"/>
                </a:cubicBezTo>
                <a:cubicBezTo>
                  <a:pt x="1653" y="468"/>
                  <a:pt x="1652" y="466"/>
                  <a:pt x="1651" y="465"/>
                </a:cubicBezTo>
                <a:cubicBezTo>
                  <a:pt x="1650" y="465"/>
                  <a:pt x="1650" y="464"/>
                  <a:pt x="1649" y="464"/>
                </a:cubicBezTo>
                <a:cubicBezTo>
                  <a:pt x="1649" y="462"/>
                  <a:pt x="1648" y="461"/>
                  <a:pt x="1647" y="460"/>
                </a:cubicBezTo>
                <a:cubicBezTo>
                  <a:pt x="1647" y="459"/>
                  <a:pt x="1646" y="457"/>
                  <a:pt x="1645" y="456"/>
                </a:cubicBezTo>
                <a:cubicBezTo>
                  <a:pt x="1644" y="455"/>
                  <a:pt x="1642" y="455"/>
                  <a:pt x="1641" y="455"/>
                </a:cubicBezTo>
                <a:cubicBezTo>
                  <a:pt x="1638" y="455"/>
                  <a:pt x="1635" y="455"/>
                  <a:pt x="1632" y="456"/>
                </a:cubicBezTo>
                <a:cubicBezTo>
                  <a:pt x="1629" y="457"/>
                  <a:pt x="1625" y="458"/>
                  <a:pt x="1622" y="459"/>
                </a:cubicBezTo>
                <a:cubicBezTo>
                  <a:pt x="1618" y="460"/>
                  <a:pt x="1615" y="462"/>
                  <a:pt x="1611" y="463"/>
                </a:cubicBezTo>
                <a:cubicBezTo>
                  <a:pt x="1610" y="463"/>
                  <a:pt x="1609" y="463"/>
                  <a:pt x="1608" y="463"/>
                </a:cubicBezTo>
                <a:cubicBezTo>
                  <a:pt x="1607" y="463"/>
                  <a:pt x="1607" y="464"/>
                  <a:pt x="1606" y="464"/>
                </a:cubicBezTo>
                <a:cubicBezTo>
                  <a:pt x="1606" y="464"/>
                  <a:pt x="1605" y="464"/>
                  <a:pt x="1605" y="464"/>
                </a:cubicBezTo>
                <a:cubicBezTo>
                  <a:pt x="1604" y="464"/>
                  <a:pt x="1603" y="464"/>
                  <a:pt x="1603" y="465"/>
                </a:cubicBezTo>
                <a:cubicBezTo>
                  <a:pt x="1602" y="466"/>
                  <a:pt x="1602" y="466"/>
                  <a:pt x="1602" y="467"/>
                </a:cubicBezTo>
                <a:cubicBezTo>
                  <a:pt x="1602" y="467"/>
                  <a:pt x="1602" y="468"/>
                  <a:pt x="1602" y="468"/>
                </a:cubicBezTo>
                <a:cubicBezTo>
                  <a:pt x="1601" y="469"/>
                  <a:pt x="1603" y="470"/>
                  <a:pt x="1602" y="471"/>
                </a:cubicBezTo>
                <a:cubicBezTo>
                  <a:pt x="1602" y="472"/>
                  <a:pt x="1601" y="473"/>
                  <a:pt x="1601" y="474"/>
                </a:cubicBezTo>
                <a:cubicBezTo>
                  <a:pt x="1600" y="475"/>
                  <a:pt x="1600" y="475"/>
                  <a:pt x="1600" y="476"/>
                </a:cubicBezTo>
                <a:cubicBezTo>
                  <a:pt x="1600" y="477"/>
                  <a:pt x="1600" y="477"/>
                  <a:pt x="1601" y="477"/>
                </a:cubicBezTo>
                <a:cubicBezTo>
                  <a:pt x="1602" y="478"/>
                  <a:pt x="1603" y="479"/>
                  <a:pt x="1604" y="480"/>
                </a:cubicBezTo>
                <a:cubicBezTo>
                  <a:pt x="1605" y="481"/>
                  <a:pt x="1606" y="481"/>
                  <a:pt x="1607" y="483"/>
                </a:cubicBezTo>
                <a:cubicBezTo>
                  <a:pt x="1608" y="484"/>
                  <a:pt x="1607" y="486"/>
                  <a:pt x="1609" y="488"/>
                </a:cubicBezTo>
                <a:cubicBezTo>
                  <a:pt x="1609" y="489"/>
                  <a:pt x="1610" y="489"/>
                  <a:pt x="1610" y="490"/>
                </a:cubicBezTo>
                <a:cubicBezTo>
                  <a:pt x="1610" y="490"/>
                  <a:pt x="1610" y="491"/>
                  <a:pt x="1610" y="491"/>
                </a:cubicBezTo>
                <a:cubicBezTo>
                  <a:pt x="1610" y="492"/>
                  <a:pt x="1609" y="493"/>
                  <a:pt x="1608" y="494"/>
                </a:cubicBezTo>
                <a:cubicBezTo>
                  <a:pt x="1608" y="495"/>
                  <a:pt x="1608" y="496"/>
                  <a:pt x="1608" y="497"/>
                </a:cubicBezTo>
                <a:cubicBezTo>
                  <a:pt x="1608" y="499"/>
                  <a:pt x="1607" y="500"/>
                  <a:pt x="1606" y="501"/>
                </a:cubicBezTo>
                <a:cubicBezTo>
                  <a:pt x="1604" y="503"/>
                  <a:pt x="1602" y="504"/>
                  <a:pt x="1600" y="505"/>
                </a:cubicBezTo>
                <a:cubicBezTo>
                  <a:pt x="1599" y="506"/>
                  <a:pt x="1597" y="507"/>
                  <a:pt x="1596" y="508"/>
                </a:cubicBezTo>
                <a:cubicBezTo>
                  <a:pt x="1594" y="509"/>
                  <a:pt x="1594" y="510"/>
                  <a:pt x="1593" y="512"/>
                </a:cubicBezTo>
                <a:cubicBezTo>
                  <a:pt x="1593" y="512"/>
                  <a:pt x="1592" y="512"/>
                  <a:pt x="1592" y="513"/>
                </a:cubicBezTo>
                <a:cubicBezTo>
                  <a:pt x="1592" y="514"/>
                  <a:pt x="1592" y="514"/>
                  <a:pt x="1592" y="515"/>
                </a:cubicBezTo>
                <a:cubicBezTo>
                  <a:pt x="1593" y="518"/>
                  <a:pt x="1591" y="521"/>
                  <a:pt x="1589" y="524"/>
                </a:cubicBezTo>
                <a:cubicBezTo>
                  <a:pt x="1589" y="525"/>
                  <a:pt x="1588" y="525"/>
                  <a:pt x="1587" y="525"/>
                </a:cubicBezTo>
                <a:cubicBezTo>
                  <a:pt x="1587" y="526"/>
                  <a:pt x="1586" y="526"/>
                  <a:pt x="1585" y="526"/>
                </a:cubicBezTo>
                <a:cubicBezTo>
                  <a:pt x="1584" y="527"/>
                  <a:pt x="1584" y="528"/>
                  <a:pt x="1583" y="528"/>
                </a:cubicBezTo>
                <a:cubicBezTo>
                  <a:pt x="1582" y="529"/>
                  <a:pt x="1580" y="529"/>
                  <a:pt x="1578" y="530"/>
                </a:cubicBezTo>
                <a:cubicBezTo>
                  <a:pt x="1577" y="530"/>
                  <a:pt x="1575" y="531"/>
                  <a:pt x="1574" y="533"/>
                </a:cubicBezTo>
                <a:cubicBezTo>
                  <a:pt x="1572" y="534"/>
                  <a:pt x="1571" y="535"/>
                  <a:pt x="1570" y="535"/>
                </a:cubicBezTo>
                <a:cubicBezTo>
                  <a:pt x="1568" y="535"/>
                  <a:pt x="1566" y="535"/>
                  <a:pt x="1565" y="535"/>
                </a:cubicBezTo>
                <a:cubicBezTo>
                  <a:pt x="1564" y="536"/>
                  <a:pt x="1563" y="537"/>
                  <a:pt x="1561" y="538"/>
                </a:cubicBezTo>
                <a:cubicBezTo>
                  <a:pt x="1561" y="538"/>
                  <a:pt x="1559" y="539"/>
                  <a:pt x="1560" y="540"/>
                </a:cubicBezTo>
                <a:cubicBezTo>
                  <a:pt x="1560" y="540"/>
                  <a:pt x="1561" y="540"/>
                  <a:pt x="1561" y="540"/>
                </a:cubicBezTo>
                <a:cubicBezTo>
                  <a:pt x="1562" y="541"/>
                  <a:pt x="1562" y="543"/>
                  <a:pt x="1561" y="544"/>
                </a:cubicBezTo>
                <a:cubicBezTo>
                  <a:pt x="1560" y="545"/>
                  <a:pt x="1559" y="546"/>
                  <a:pt x="1557" y="547"/>
                </a:cubicBezTo>
                <a:cubicBezTo>
                  <a:pt x="1557" y="547"/>
                  <a:pt x="1556" y="548"/>
                  <a:pt x="1555" y="548"/>
                </a:cubicBezTo>
                <a:cubicBezTo>
                  <a:pt x="1555" y="548"/>
                  <a:pt x="1554" y="548"/>
                  <a:pt x="1553" y="548"/>
                </a:cubicBezTo>
                <a:cubicBezTo>
                  <a:pt x="1552" y="547"/>
                  <a:pt x="1551" y="548"/>
                  <a:pt x="1550" y="547"/>
                </a:cubicBezTo>
                <a:cubicBezTo>
                  <a:pt x="1548" y="547"/>
                  <a:pt x="1548" y="545"/>
                  <a:pt x="1546" y="544"/>
                </a:cubicBezTo>
                <a:cubicBezTo>
                  <a:pt x="1546" y="544"/>
                  <a:pt x="1545" y="544"/>
                  <a:pt x="1544" y="544"/>
                </a:cubicBezTo>
                <a:cubicBezTo>
                  <a:pt x="1544" y="544"/>
                  <a:pt x="1543" y="544"/>
                  <a:pt x="1542" y="544"/>
                </a:cubicBezTo>
                <a:cubicBezTo>
                  <a:pt x="1540" y="543"/>
                  <a:pt x="1538" y="543"/>
                  <a:pt x="1536" y="543"/>
                </a:cubicBezTo>
                <a:cubicBezTo>
                  <a:pt x="1534" y="543"/>
                  <a:pt x="1532" y="543"/>
                  <a:pt x="1531" y="544"/>
                </a:cubicBezTo>
                <a:cubicBezTo>
                  <a:pt x="1528" y="544"/>
                  <a:pt x="1524" y="545"/>
                  <a:pt x="1522" y="545"/>
                </a:cubicBezTo>
                <a:cubicBezTo>
                  <a:pt x="1520" y="544"/>
                  <a:pt x="1519" y="544"/>
                  <a:pt x="1517" y="543"/>
                </a:cubicBezTo>
                <a:cubicBezTo>
                  <a:pt x="1516" y="543"/>
                  <a:pt x="1514" y="543"/>
                  <a:pt x="1513" y="542"/>
                </a:cubicBezTo>
                <a:cubicBezTo>
                  <a:pt x="1511" y="540"/>
                  <a:pt x="1510" y="539"/>
                  <a:pt x="1507" y="539"/>
                </a:cubicBezTo>
                <a:cubicBezTo>
                  <a:pt x="1506" y="539"/>
                  <a:pt x="1504" y="539"/>
                  <a:pt x="1503" y="539"/>
                </a:cubicBezTo>
                <a:cubicBezTo>
                  <a:pt x="1501" y="538"/>
                  <a:pt x="1501" y="537"/>
                  <a:pt x="1499" y="537"/>
                </a:cubicBezTo>
                <a:cubicBezTo>
                  <a:pt x="1498" y="536"/>
                  <a:pt x="1497" y="535"/>
                  <a:pt x="1497" y="534"/>
                </a:cubicBezTo>
                <a:cubicBezTo>
                  <a:pt x="1496" y="533"/>
                  <a:pt x="1496" y="532"/>
                  <a:pt x="1496" y="531"/>
                </a:cubicBezTo>
                <a:cubicBezTo>
                  <a:pt x="1496" y="530"/>
                  <a:pt x="1495" y="530"/>
                  <a:pt x="1495" y="529"/>
                </a:cubicBezTo>
                <a:cubicBezTo>
                  <a:pt x="1498" y="530"/>
                  <a:pt x="1501" y="529"/>
                  <a:pt x="1504" y="529"/>
                </a:cubicBezTo>
                <a:cubicBezTo>
                  <a:pt x="1507" y="528"/>
                  <a:pt x="1511" y="527"/>
                  <a:pt x="1513" y="528"/>
                </a:cubicBezTo>
                <a:cubicBezTo>
                  <a:pt x="1515" y="529"/>
                  <a:pt x="1516" y="529"/>
                  <a:pt x="1518" y="531"/>
                </a:cubicBezTo>
                <a:cubicBezTo>
                  <a:pt x="1519" y="532"/>
                  <a:pt x="1519" y="533"/>
                  <a:pt x="1521" y="533"/>
                </a:cubicBezTo>
                <a:cubicBezTo>
                  <a:pt x="1524" y="534"/>
                  <a:pt x="1527" y="531"/>
                  <a:pt x="1530" y="530"/>
                </a:cubicBezTo>
                <a:cubicBezTo>
                  <a:pt x="1532" y="530"/>
                  <a:pt x="1533" y="529"/>
                  <a:pt x="1535" y="529"/>
                </a:cubicBezTo>
                <a:cubicBezTo>
                  <a:pt x="1537" y="529"/>
                  <a:pt x="1539" y="529"/>
                  <a:pt x="1541" y="528"/>
                </a:cubicBezTo>
                <a:cubicBezTo>
                  <a:pt x="1543" y="527"/>
                  <a:pt x="1546" y="527"/>
                  <a:pt x="1548" y="526"/>
                </a:cubicBezTo>
                <a:cubicBezTo>
                  <a:pt x="1550" y="526"/>
                  <a:pt x="1551" y="525"/>
                  <a:pt x="1552" y="523"/>
                </a:cubicBezTo>
                <a:cubicBezTo>
                  <a:pt x="1553" y="522"/>
                  <a:pt x="1554" y="521"/>
                  <a:pt x="1555" y="520"/>
                </a:cubicBezTo>
                <a:cubicBezTo>
                  <a:pt x="1556" y="520"/>
                  <a:pt x="1556" y="519"/>
                  <a:pt x="1557" y="519"/>
                </a:cubicBezTo>
                <a:cubicBezTo>
                  <a:pt x="1557" y="518"/>
                  <a:pt x="1558" y="518"/>
                  <a:pt x="1559" y="518"/>
                </a:cubicBezTo>
                <a:cubicBezTo>
                  <a:pt x="1560" y="517"/>
                  <a:pt x="1559" y="515"/>
                  <a:pt x="1560" y="513"/>
                </a:cubicBezTo>
                <a:cubicBezTo>
                  <a:pt x="1561" y="512"/>
                  <a:pt x="1563" y="512"/>
                  <a:pt x="1563" y="510"/>
                </a:cubicBezTo>
                <a:cubicBezTo>
                  <a:pt x="1564" y="509"/>
                  <a:pt x="1564" y="509"/>
                  <a:pt x="1564" y="508"/>
                </a:cubicBezTo>
                <a:cubicBezTo>
                  <a:pt x="1565" y="507"/>
                  <a:pt x="1565" y="507"/>
                  <a:pt x="1566" y="506"/>
                </a:cubicBezTo>
                <a:cubicBezTo>
                  <a:pt x="1569" y="504"/>
                  <a:pt x="1571" y="502"/>
                  <a:pt x="1574" y="501"/>
                </a:cubicBezTo>
                <a:cubicBezTo>
                  <a:pt x="1576" y="500"/>
                  <a:pt x="1577" y="499"/>
                  <a:pt x="1577" y="497"/>
                </a:cubicBezTo>
                <a:cubicBezTo>
                  <a:pt x="1576" y="497"/>
                  <a:pt x="1576" y="496"/>
                  <a:pt x="1577" y="495"/>
                </a:cubicBezTo>
                <a:cubicBezTo>
                  <a:pt x="1577" y="495"/>
                  <a:pt x="1578" y="495"/>
                  <a:pt x="1578" y="494"/>
                </a:cubicBezTo>
                <a:cubicBezTo>
                  <a:pt x="1579" y="492"/>
                  <a:pt x="1578" y="488"/>
                  <a:pt x="1576" y="487"/>
                </a:cubicBezTo>
                <a:cubicBezTo>
                  <a:pt x="1575" y="485"/>
                  <a:pt x="1576" y="485"/>
                  <a:pt x="1577" y="484"/>
                </a:cubicBezTo>
                <a:cubicBezTo>
                  <a:pt x="1579" y="483"/>
                  <a:pt x="1580" y="482"/>
                  <a:pt x="1581" y="480"/>
                </a:cubicBezTo>
                <a:cubicBezTo>
                  <a:pt x="1582" y="479"/>
                  <a:pt x="1582" y="477"/>
                  <a:pt x="1584" y="476"/>
                </a:cubicBezTo>
                <a:cubicBezTo>
                  <a:pt x="1585" y="475"/>
                  <a:pt x="1587" y="475"/>
                  <a:pt x="1587" y="473"/>
                </a:cubicBezTo>
                <a:cubicBezTo>
                  <a:pt x="1587" y="472"/>
                  <a:pt x="1587" y="472"/>
                  <a:pt x="1586" y="471"/>
                </a:cubicBezTo>
                <a:cubicBezTo>
                  <a:pt x="1585" y="470"/>
                  <a:pt x="1584" y="469"/>
                  <a:pt x="1583" y="468"/>
                </a:cubicBezTo>
                <a:cubicBezTo>
                  <a:pt x="1581" y="467"/>
                  <a:pt x="1580" y="467"/>
                  <a:pt x="1579" y="465"/>
                </a:cubicBezTo>
                <a:cubicBezTo>
                  <a:pt x="1578" y="465"/>
                  <a:pt x="1576" y="464"/>
                  <a:pt x="1575" y="463"/>
                </a:cubicBezTo>
                <a:cubicBezTo>
                  <a:pt x="1574" y="463"/>
                  <a:pt x="1572" y="463"/>
                  <a:pt x="1571" y="462"/>
                </a:cubicBezTo>
                <a:cubicBezTo>
                  <a:pt x="1570" y="461"/>
                  <a:pt x="1569" y="460"/>
                  <a:pt x="1568" y="459"/>
                </a:cubicBezTo>
                <a:cubicBezTo>
                  <a:pt x="1567" y="458"/>
                  <a:pt x="1566" y="458"/>
                  <a:pt x="1565" y="457"/>
                </a:cubicBezTo>
                <a:cubicBezTo>
                  <a:pt x="1565" y="455"/>
                  <a:pt x="1565" y="454"/>
                  <a:pt x="1565" y="452"/>
                </a:cubicBezTo>
                <a:cubicBezTo>
                  <a:pt x="1565" y="451"/>
                  <a:pt x="1565" y="450"/>
                  <a:pt x="1565" y="449"/>
                </a:cubicBezTo>
                <a:cubicBezTo>
                  <a:pt x="1566" y="448"/>
                  <a:pt x="1567" y="447"/>
                  <a:pt x="1567" y="446"/>
                </a:cubicBezTo>
                <a:cubicBezTo>
                  <a:pt x="1567" y="445"/>
                  <a:pt x="1567" y="444"/>
                  <a:pt x="1566" y="443"/>
                </a:cubicBezTo>
                <a:cubicBezTo>
                  <a:pt x="1566" y="442"/>
                  <a:pt x="1566" y="441"/>
                  <a:pt x="1566" y="440"/>
                </a:cubicBezTo>
                <a:cubicBezTo>
                  <a:pt x="1567" y="438"/>
                  <a:pt x="1566" y="437"/>
                  <a:pt x="1566" y="436"/>
                </a:cubicBezTo>
                <a:cubicBezTo>
                  <a:pt x="1565" y="435"/>
                  <a:pt x="1565" y="433"/>
                  <a:pt x="1566" y="432"/>
                </a:cubicBezTo>
                <a:cubicBezTo>
                  <a:pt x="1567" y="431"/>
                  <a:pt x="1567" y="429"/>
                  <a:pt x="1567" y="428"/>
                </a:cubicBezTo>
                <a:cubicBezTo>
                  <a:pt x="1567" y="427"/>
                  <a:pt x="1568" y="427"/>
                  <a:pt x="1568" y="426"/>
                </a:cubicBezTo>
                <a:cubicBezTo>
                  <a:pt x="1568" y="425"/>
                  <a:pt x="1567" y="424"/>
                  <a:pt x="1567" y="424"/>
                </a:cubicBezTo>
                <a:cubicBezTo>
                  <a:pt x="1566" y="422"/>
                  <a:pt x="1564" y="421"/>
                  <a:pt x="1565" y="419"/>
                </a:cubicBezTo>
                <a:cubicBezTo>
                  <a:pt x="1565" y="418"/>
                  <a:pt x="1566" y="417"/>
                  <a:pt x="1566" y="415"/>
                </a:cubicBezTo>
                <a:cubicBezTo>
                  <a:pt x="1567" y="414"/>
                  <a:pt x="1566" y="413"/>
                  <a:pt x="1565" y="411"/>
                </a:cubicBezTo>
                <a:cubicBezTo>
                  <a:pt x="1563" y="410"/>
                  <a:pt x="1563" y="409"/>
                  <a:pt x="1564" y="408"/>
                </a:cubicBezTo>
                <a:cubicBezTo>
                  <a:pt x="1566" y="406"/>
                  <a:pt x="1571" y="406"/>
                  <a:pt x="1570" y="402"/>
                </a:cubicBezTo>
                <a:cubicBezTo>
                  <a:pt x="1570" y="401"/>
                  <a:pt x="1569" y="401"/>
                  <a:pt x="1569" y="400"/>
                </a:cubicBezTo>
                <a:cubicBezTo>
                  <a:pt x="1568" y="400"/>
                  <a:pt x="1568" y="398"/>
                  <a:pt x="1569" y="398"/>
                </a:cubicBezTo>
                <a:cubicBezTo>
                  <a:pt x="1569" y="397"/>
                  <a:pt x="1569" y="397"/>
                  <a:pt x="1569" y="396"/>
                </a:cubicBezTo>
                <a:cubicBezTo>
                  <a:pt x="1569" y="395"/>
                  <a:pt x="1569" y="395"/>
                  <a:pt x="1569" y="394"/>
                </a:cubicBezTo>
                <a:cubicBezTo>
                  <a:pt x="1569" y="394"/>
                  <a:pt x="1570" y="393"/>
                  <a:pt x="1570" y="393"/>
                </a:cubicBezTo>
                <a:cubicBezTo>
                  <a:pt x="1570" y="392"/>
                  <a:pt x="1571" y="392"/>
                  <a:pt x="1571" y="391"/>
                </a:cubicBezTo>
                <a:cubicBezTo>
                  <a:pt x="1571" y="389"/>
                  <a:pt x="1570" y="388"/>
                  <a:pt x="1569" y="387"/>
                </a:cubicBezTo>
                <a:cubicBezTo>
                  <a:pt x="1568" y="386"/>
                  <a:pt x="1566" y="385"/>
                  <a:pt x="1566" y="384"/>
                </a:cubicBezTo>
                <a:cubicBezTo>
                  <a:pt x="1566" y="383"/>
                  <a:pt x="1567" y="381"/>
                  <a:pt x="1567" y="380"/>
                </a:cubicBezTo>
                <a:cubicBezTo>
                  <a:pt x="1567" y="380"/>
                  <a:pt x="1566" y="379"/>
                  <a:pt x="1566" y="379"/>
                </a:cubicBezTo>
                <a:cubicBezTo>
                  <a:pt x="1565" y="377"/>
                  <a:pt x="1563" y="378"/>
                  <a:pt x="1561" y="377"/>
                </a:cubicBezTo>
                <a:cubicBezTo>
                  <a:pt x="1560" y="377"/>
                  <a:pt x="1559" y="375"/>
                  <a:pt x="1558" y="374"/>
                </a:cubicBezTo>
                <a:cubicBezTo>
                  <a:pt x="1556" y="374"/>
                  <a:pt x="1555" y="373"/>
                  <a:pt x="1554" y="372"/>
                </a:cubicBezTo>
                <a:cubicBezTo>
                  <a:pt x="1553" y="371"/>
                  <a:pt x="1553" y="369"/>
                  <a:pt x="1552" y="368"/>
                </a:cubicBezTo>
                <a:cubicBezTo>
                  <a:pt x="1551" y="367"/>
                  <a:pt x="1550" y="366"/>
                  <a:pt x="1552" y="365"/>
                </a:cubicBezTo>
                <a:cubicBezTo>
                  <a:pt x="1553" y="364"/>
                  <a:pt x="1555" y="364"/>
                  <a:pt x="1556" y="363"/>
                </a:cubicBezTo>
                <a:cubicBezTo>
                  <a:pt x="1558" y="363"/>
                  <a:pt x="1559" y="362"/>
                  <a:pt x="1559" y="361"/>
                </a:cubicBezTo>
                <a:cubicBezTo>
                  <a:pt x="1560" y="358"/>
                  <a:pt x="1559" y="355"/>
                  <a:pt x="1562" y="353"/>
                </a:cubicBezTo>
                <a:cubicBezTo>
                  <a:pt x="1564" y="352"/>
                  <a:pt x="1564" y="351"/>
                  <a:pt x="1565" y="349"/>
                </a:cubicBezTo>
                <a:cubicBezTo>
                  <a:pt x="1565" y="347"/>
                  <a:pt x="1567" y="346"/>
                  <a:pt x="1568" y="344"/>
                </a:cubicBezTo>
                <a:cubicBezTo>
                  <a:pt x="1568" y="344"/>
                  <a:pt x="1568" y="343"/>
                  <a:pt x="1568" y="342"/>
                </a:cubicBezTo>
                <a:cubicBezTo>
                  <a:pt x="1569" y="342"/>
                  <a:pt x="1569" y="341"/>
                  <a:pt x="1570" y="340"/>
                </a:cubicBezTo>
                <a:cubicBezTo>
                  <a:pt x="1570" y="339"/>
                  <a:pt x="1571" y="339"/>
                  <a:pt x="1572" y="338"/>
                </a:cubicBezTo>
                <a:cubicBezTo>
                  <a:pt x="1572" y="336"/>
                  <a:pt x="1570" y="335"/>
                  <a:pt x="1570" y="334"/>
                </a:cubicBezTo>
                <a:cubicBezTo>
                  <a:pt x="1570" y="333"/>
                  <a:pt x="1570" y="331"/>
                  <a:pt x="1570" y="330"/>
                </a:cubicBezTo>
                <a:cubicBezTo>
                  <a:pt x="1570" y="328"/>
                  <a:pt x="1570" y="326"/>
                  <a:pt x="1570" y="325"/>
                </a:cubicBezTo>
                <a:cubicBezTo>
                  <a:pt x="1570" y="323"/>
                  <a:pt x="1570" y="322"/>
                  <a:pt x="1569" y="321"/>
                </a:cubicBezTo>
                <a:cubicBezTo>
                  <a:pt x="1568" y="320"/>
                  <a:pt x="1566" y="320"/>
                  <a:pt x="1565" y="320"/>
                </a:cubicBezTo>
                <a:cubicBezTo>
                  <a:pt x="1563" y="320"/>
                  <a:pt x="1561" y="318"/>
                  <a:pt x="1559" y="318"/>
                </a:cubicBezTo>
                <a:cubicBezTo>
                  <a:pt x="1557" y="318"/>
                  <a:pt x="1556" y="317"/>
                  <a:pt x="1555" y="318"/>
                </a:cubicBezTo>
                <a:cubicBezTo>
                  <a:pt x="1554" y="318"/>
                  <a:pt x="1553" y="318"/>
                  <a:pt x="1553" y="318"/>
                </a:cubicBezTo>
                <a:cubicBezTo>
                  <a:pt x="1553" y="317"/>
                  <a:pt x="1554" y="317"/>
                  <a:pt x="1553" y="316"/>
                </a:cubicBezTo>
                <a:cubicBezTo>
                  <a:pt x="1553" y="315"/>
                  <a:pt x="1552" y="316"/>
                  <a:pt x="1551" y="316"/>
                </a:cubicBezTo>
                <a:cubicBezTo>
                  <a:pt x="1550" y="316"/>
                  <a:pt x="1549" y="316"/>
                  <a:pt x="1548" y="315"/>
                </a:cubicBezTo>
                <a:cubicBezTo>
                  <a:pt x="1547" y="314"/>
                  <a:pt x="1546" y="314"/>
                  <a:pt x="1544" y="314"/>
                </a:cubicBezTo>
                <a:cubicBezTo>
                  <a:pt x="1542" y="314"/>
                  <a:pt x="1541" y="315"/>
                  <a:pt x="1539" y="315"/>
                </a:cubicBezTo>
                <a:cubicBezTo>
                  <a:pt x="1538" y="315"/>
                  <a:pt x="1537" y="314"/>
                  <a:pt x="1535" y="314"/>
                </a:cubicBezTo>
                <a:cubicBezTo>
                  <a:pt x="1534" y="315"/>
                  <a:pt x="1533" y="315"/>
                  <a:pt x="1532" y="315"/>
                </a:cubicBezTo>
                <a:cubicBezTo>
                  <a:pt x="1531" y="315"/>
                  <a:pt x="1530" y="315"/>
                  <a:pt x="1529" y="315"/>
                </a:cubicBezTo>
                <a:cubicBezTo>
                  <a:pt x="1528" y="315"/>
                  <a:pt x="1527" y="315"/>
                  <a:pt x="1526" y="315"/>
                </a:cubicBezTo>
                <a:cubicBezTo>
                  <a:pt x="1525" y="315"/>
                  <a:pt x="1524" y="315"/>
                  <a:pt x="1523" y="315"/>
                </a:cubicBezTo>
                <a:cubicBezTo>
                  <a:pt x="1522" y="315"/>
                  <a:pt x="1521" y="315"/>
                  <a:pt x="1520" y="315"/>
                </a:cubicBezTo>
                <a:cubicBezTo>
                  <a:pt x="1518" y="314"/>
                  <a:pt x="1517" y="314"/>
                  <a:pt x="1515" y="314"/>
                </a:cubicBezTo>
                <a:cubicBezTo>
                  <a:pt x="1513" y="314"/>
                  <a:pt x="1512" y="315"/>
                  <a:pt x="1510" y="315"/>
                </a:cubicBezTo>
                <a:cubicBezTo>
                  <a:pt x="1510" y="315"/>
                  <a:pt x="1506" y="315"/>
                  <a:pt x="1507" y="314"/>
                </a:cubicBezTo>
                <a:cubicBezTo>
                  <a:pt x="1508" y="314"/>
                  <a:pt x="1508" y="314"/>
                  <a:pt x="1509" y="313"/>
                </a:cubicBezTo>
                <a:cubicBezTo>
                  <a:pt x="1509" y="313"/>
                  <a:pt x="1510" y="313"/>
                  <a:pt x="1510" y="312"/>
                </a:cubicBezTo>
                <a:cubicBezTo>
                  <a:pt x="1511" y="311"/>
                  <a:pt x="1508" y="312"/>
                  <a:pt x="1507" y="312"/>
                </a:cubicBezTo>
                <a:cubicBezTo>
                  <a:pt x="1506" y="312"/>
                  <a:pt x="1504" y="312"/>
                  <a:pt x="1503" y="312"/>
                </a:cubicBezTo>
                <a:cubicBezTo>
                  <a:pt x="1501" y="313"/>
                  <a:pt x="1501" y="314"/>
                  <a:pt x="1501" y="315"/>
                </a:cubicBezTo>
                <a:cubicBezTo>
                  <a:pt x="1500" y="317"/>
                  <a:pt x="1499" y="319"/>
                  <a:pt x="1498" y="320"/>
                </a:cubicBezTo>
                <a:cubicBezTo>
                  <a:pt x="1497" y="321"/>
                  <a:pt x="1496" y="321"/>
                  <a:pt x="1495" y="323"/>
                </a:cubicBezTo>
                <a:cubicBezTo>
                  <a:pt x="1494" y="325"/>
                  <a:pt x="1494" y="327"/>
                  <a:pt x="1494" y="328"/>
                </a:cubicBezTo>
                <a:cubicBezTo>
                  <a:pt x="1493" y="330"/>
                  <a:pt x="1493" y="332"/>
                  <a:pt x="1492" y="334"/>
                </a:cubicBezTo>
                <a:cubicBezTo>
                  <a:pt x="1491" y="336"/>
                  <a:pt x="1490" y="339"/>
                  <a:pt x="1490" y="341"/>
                </a:cubicBezTo>
                <a:cubicBezTo>
                  <a:pt x="1489" y="344"/>
                  <a:pt x="1488" y="346"/>
                  <a:pt x="1487" y="348"/>
                </a:cubicBezTo>
                <a:cubicBezTo>
                  <a:pt x="1487" y="350"/>
                  <a:pt x="1486" y="350"/>
                  <a:pt x="1486" y="351"/>
                </a:cubicBezTo>
                <a:cubicBezTo>
                  <a:pt x="1484" y="353"/>
                  <a:pt x="1484" y="355"/>
                  <a:pt x="1483" y="357"/>
                </a:cubicBezTo>
                <a:cubicBezTo>
                  <a:pt x="1480" y="361"/>
                  <a:pt x="1476" y="364"/>
                  <a:pt x="1473" y="367"/>
                </a:cubicBezTo>
                <a:cubicBezTo>
                  <a:pt x="1470" y="369"/>
                  <a:pt x="1466" y="370"/>
                  <a:pt x="1463" y="371"/>
                </a:cubicBezTo>
                <a:cubicBezTo>
                  <a:pt x="1461" y="372"/>
                  <a:pt x="1460" y="373"/>
                  <a:pt x="1459" y="373"/>
                </a:cubicBezTo>
                <a:cubicBezTo>
                  <a:pt x="1457" y="374"/>
                  <a:pt x="1456" y="373"/>
                  <a:pt x="1455" y="374"/>
                </a:cubicBezTo>
                <a:cubicBezTo>
                  <a:pt x="1453" y="375"/>
                  <a:pt x="1453" y="376"/>
                  <a:pt x="1452" y="377"/>
                </a:cubicBezTo>
                <a:cubicBezTo>
                  <a:pt x="1452" y="379"/>
                  <a:pt x="1451" y="380"/>
                  <a:pt x="1450" y="381"/>
                </a:cubicBezTo>
                <a:cubicBezTo>
                  <a:pt x="1449" y="382"/>
                  <a:pt x="1447" y="384"/>
                  <a:pt x="1449" y="384"/>
                </a:cubicBezTo>
                <a:cubicBezTo>
                  <a:pt x="1451" y="385"/>
                  <a:pt x="1451" y="382"/>
                  <a:pt x="1452" y="382"/>
                </a:cubicBezTo>
                <a:cubicBezTo>
                  <a:pt x="1453" y="382"/>
                  <a:pt x="1452" y="384"/>
                  <a:pt x="1452" y="385"/>
                </a:cubicBezTo>
                <a:cubicBezTo>
                  <a:pt x="1451" y="385"/>
                  <a:pt x="1451" y="386"/>
                  <a:pt x="1450" y="387"/>
                </a:cubicBezTo>
                <a:cubicBezTo>
                  <a:pt x="1449" y="388"/>
                  <a:pt x="1448" y="388"/>
                  <a:pt x="1448" y="390"/>
                </a:cubicBezTo>
                <a:cubicBezTo>
                  <a:pt x="1449" y="391"/>
                  <a:pt x="1449" y="393"/>
                  <a:pt x="1450" y="393"/>
                </a:cubicBezTo>
                <a:cubicBezTo>
                  <a:pt x="1451" y="393"/>
                  <a:pt x="1452" y="393"/>
                  <a:pt x="1454" y="392"/>
                </a:cubicBezTo>
                <a:cubicBezTo>
                  <a:pt x="1454" y="392"/>
                  <a:pt x="1455" y="392"/>
                  <a:pt x="1456" y="391"/>
                </a:cubicBezTo>
                <a:cubicBezTo>
                  <a:pt x="1456" y="391"/>
                  <a:pt x="1457" y="390"/>
                  <a:pt x="1457" y="390"/>
                </a:cubicBezTo>
                <a:cubicBezTo>
                  <a:pt x="1458" y="390"/>
                  <a:pt x="1459" y="391"/>
                  <a:pt x="1460" y="392"/>
                </a:cubicBezTo>
                <a:cubicBezTo>
                  <a:pt x="1461" y="393"/>
                  <a:pt x="1462" y="393"/>
                  <a:pt x="1462" y="394"/>
                </a:cubicBezTo>
                <a:cubicBezTo>
                  <a:pt x="1462" y="396"/>
                  <a:pt x="1460" y="397"/>
                  <a:pt x="1460" y="398"/>
                </a:cubicBezTo>
                <a:cubicBezTo>
                  <a:pt x="1459" y="401"/>
                  <a:pt x="1462" y="404"/>
                  <a:pt x="1460" y="406"/>
                </a:cubicBezTo>
                <a:cubicBezTo>
                  <a:pt x="1459" y="407"/>
                  <a:pt x="1458" y="408"/>
                  <a:pt x="1458" y="410"/>
                </a:cubicBezTo>
                <a:cubicBezTo>
                  <a:pt x="1458" y="411"/>
                  <a:pt x="1457" y="413"/>
                  <a:pt x="1458" y="414"/>
                </a:cubicBezTo>
                <a:cubicBezTo>
                  <a:pt x="1459" y="414"/>
                  <a:pt x="1460" y="414"/>
                  <a:pt x="1461" y="414"/>
                </a:cubicBezTo>
                <a:cubicBezTo>
                  <a:pt x="1461" y="415"/>
                  <a:pt x="1461" y="415"/>
                  <a:pt x="1461" y="416"/>
                </a:cubicBezTo>
                <a:cubicBezTo>
                  <a:pt x="1462" y="417"/>
                  <a:pt x="1461" y="418"/>
                  <a:pt x="1460" y="419"/>
                </a:cubicBezTo>
                <a:cubicBezTo>
                  <a:pt x="1459" y="420"/>
                  <a:pt x="1458" y="422"/>
                  <a:pt x="1457" y="420"/>
                </a:cubicBezTo>
                <a:cubicBezTo>
                  <a:pt x="1457" y="420"/>
                  <a:pt x="1457" y="420"/>
                  <a:pt x="1456" y="419"/>
                </a:cubicBezTo>
                <a:cubicBezTo>
                  <a:pt x="1456" y="419"/>
                  <a:pt x="1456" y="418"/>
                  <a:pt x="1455" y="418"/>
                </a:cubicBezTo>
                <a:cubicBezTo>
                  <a:pt x="1453" y="417"/>
                  <a:pt x="1454" y="419"/>
                  <a:pt x="1454" y="420"/>
                </a:cubicBezTo>
                <a:cubicBezTo>
                  <a:pt x="1453" y="422"/>
                  <a:pt x="1452" y="422"/>
                  <a:pt x="1452" y="424"/>
                </a:cubicBezTo>
                <a:cubicBezTo>
                  <a:pt x="1451" y="425"/>
                  <a:pt x="1451" y="427"/>
                  <a:pt x="1451" y="429"/>
                </a:cubicBezTo>
                <a:cubicBezTo>
                  <a:pt x="1451" y="430"/>
                  <a:pt x="1451" y="432"/>
                  <a:pt x="1451" y="433"/>
                </a:cubicBezTo>
                <a:cubicBezTo>
                  <a:pt x="1451" y="434"/>
                  <a:pt x="1452" y="437"/>
                  <a:pt x="1453" y="436"/>
                </a:cubicBezTo>
                <a:cubicBezTo>
                  <a:pt x="1454" y="435"/>
                  <a:pt x="1453" y="434"/>
                  <a:pt x="1454" y="433"/>
                </a:cubicBezTo>
                <a:cubicBezTo>
                  <a:pt x="1454" y="433"/>
                  <a:pt x="1455" y="433"/>
                  <a:pt x="1455" y="433"/>
                </a:cubicBezTo>
                <a:cubicBezTo>
                  <a:pt x="1456" y="432"/>
                  <a:pt x="1455" y="431"/>
                  <a:pt x="1456" y="431"/>
                </a:cubicBezTo>
                <a:cubicBezTo>
                  <a:pt x="1457" y="430"/>
                  <a:pt x="1457" y="431"/>
                  <a:pt x="1458" y="431"/>
                </a:cubicBezTo>
                <a:cubicBezTo>
                  <a:pt x="1459" y="432"/>
                  <a:pt x="1460" y="432"/>
                  <a:pt x="1462" y="432"/>
                </a:cubicBezTo>
                <a:cubicBezTo>
                  <a:pt x="1463" y="433"/>
                  <a:pt x="1465" y="433"/>
                  <a:pt x="1466" y="434"/>
                </a:cubicBezTo>
                <a:cubicBezTo>
                  <a:pt x="1468" y="434"/>
                  <a:pt x="1468" y="436"/>
                  <a:pt x="1470" y="437"/>
                </a:cubicBezTo>
                <a:cubicBezTo>
                  <a:pt x="1471" y="437"/>
                  <a:pt x="1472" y="437"/>
                  <a:pt x="1474" y="438"/>
                </a:cubicBezTo>
                <a:cubicBezTo>
                  <a:pt x="1474" y="438"/>
                  <a:pt x="1475" y="439"/>
                  <a:pt x="1475" y="439"/>
                </a:cubicBezTo>
                <a:cubicBezTo>
                  <a:pt x="1476" y="438"/>
                  <a:pt x="1476" y="437"/>
                  <a:pt x="1477" y="437"/>
                </a:cubicBezTo>
                <a:cubicBezTo>
                  <a:pt x="1478" y="437"/>
                  <a:pt x="1477" y="440"/>
                  <a:pt x="1477" y="441"/>
                </a:cubicBezTo>
                <a:cubicBezTo>
                  <a:pt x="1477" y="442"/>
                  <a:pt x="1476" y="443"/>
                  <a:pt x="1476" y="444"/>
                </a:cubicBezTo>
                <a:cubicBezTo>
                  <a:pt x="1476" y="446"/>
                  <a:pt x="1477" y="447"/>
                  <a:pt x="1478" y="448"/>
                </a:cubicBezTo>
                <a:cubicBezTo>
                  <a:pt x="1478" y="448"/>
                  <a:pt x="1478" y="449"/>
                  <a:pt x="1479" y="449"/>
                </a:cubicBezTo>
                <a:cubicBezTo>
                  <a:pt x="1479" y="450"/>
                  <a:pt x="1480" y="450"/>
                  <a:pt x="1481" y="451"/>
                </a:cubicBezTo>
                <a:cubicBezTo>
                  <a:pt x="1481" y="451"/>
                  <a:pt x="1482" y="452"/>
                  <a:pt x="1482" y="452"/>
                </a:cubicBezTo>
                <a:cubicBezTo>
                  <a:pt x="1483" y="453"/>
                  <a:pt x="1483" y="455"/>
                  <a:pt x="1484" y="456"/>
                </a:cubicBezTo>
                <a:cubicBezTo>
                  <a:pt x="1485" y="456"/>
                  <a:pt x="1486" y="456"/>
                  <a:pt x="1487" y="456"/>
                </a:cubicBezTo>
                <a:cubicBezTo>
                  <a:pt x="1488" y="457"/>
                  <a:pt x="1488" y="457"/>
                  <a:pt x="1489" y="458"/>
                </a:cubicBezTo>
                <a:cubicBezTo>
                  <a:pt x="1490" y="458"/>
                  <a:pt x="1492" y="457"/>
                  <a:pt x="1493" y="457"/>
                </a:cubicBezTo>
                <a:cubicBezTo>
                  <a:pt x="1494" y="457"/>
                  <a:pt x="1496" y="457"/>
                  <a:pt x="1497" y="458"/>
                </a:cubicBezTo>
                <a:cubicBezTo>
                  <a:pt x="1497" y="459"/>
                  <a:pt x="1495" y="458"/>
                  <a:pt x="1495" y="458"/>
                </a:cubicBezTo>
                <a:cubicBezTo>
                  <a:pt x="1494" y="459"/>
                  <a:pt x="1494" y="459"/>
                  <a:pt x="1494" y="460"/>
                </a:cubicBezTo>
                <a:cubicBezTo>
                  <a:pt x="1495" y="460"/>
                  <a:pt x="1496" y="460"/>
                  <a:pt x="1496" y="461"/>
                </a:cubicBezTo>
                <a:cubicBezTo>
                  <a:pt x="1496" y="462"/>
                  <a:pt x="1495" y="462"/>
                  <a:pt x="1495" y="463"/>
                </a:cubicBezTo>
                <a:cubicBezTo>
                  <a:pt x="1493" y="464"/>
                  <a:pt x="1494" y="465"/>
                  <a:pt x="1494" y="467"/>
                </a:cubicBezTo>
                <a:cubicBezTo>
                  <a:pt x="1493" y="469"/>
                  <a:pt x="1490" y="471"/>
                  <a:pt x="1489" y="473"/>
                </a:cubicBezTo>
                <a:cubicBezTo>
                  <a:pt x="1488" y="474"/>
                  <a:pt x="1487" y="474"/>
                  <a:pt x="1487" y="475"/>
                </a:cubicBezTo>
                <a:cubicBezTo>
                  <a:pt x="1487" y="477"/>
                  <a:pt x="1487" y="478"/>
                  <a:pt x="1485" y="479"/>
                </a:cubicBezTo>
                <a:cubicBezTo>
                  <a:pt x="1484" y="480"/>
                  <a:pt x="1483" y="482"/>
                  <a:pt x="1482" y="481"/>
                </a:cubicBezTo>
                <a:cubicBezTo>
                  <a:pt x="1481" y="480"/>
                  <a:pt x="1480" y="479"/>
                  <a:pt x="1479" y="478"/>
                </a:cubicBezTo>
                <a:cubicBezTo>
                  <a:pt x="1478" y="478"/>
                  <a:pt x="1478" y="477"/>
                  <a:pt x="1477" y="477"/>
                </a:cubicBezTo>
                <a:cubicBezTo>
                  <a:pt x="1477" y="476"/>
                  <a:pt x="1476" y="476"/>
                  <a:pt x="1476" y="475"/>
                </a:cubicBezTo>
                <a:cubicBezTo>
                  <a:pt x="1474" y="474"/>
                  <a:pt x="1474" y="473"/>
                  <a:pt x="1473" y="472"/>
                </a:cubicBezTo>
                <a:cubicBezTo>
                  <a:pt x="1471" y="471"/>
                  <a:pt x="1470" y="470"/>
                  <a:pt x="1469" y="469"/>
                </a:cubicBezTo>
                <a:cubicBezTo>
                  <a:pt x="1468" y="469"/>
                  <a:pt x="1467" y="468"/>
                  <a:pt x="1467" y="468"/>
                </a:cubicBezTo>
                <a:cubicBezTo>
                  <a:pt x="1466" y="467"/>
                  <a:pt x="1466" y="467"/>
                  <a:pt x="1465" y="466"/>
                </a:cubicBezTo>
                <a:cubicBezTo>
                  <a:pt x="1464" y="465"/>
                  <a:pt x="1463" y="464"/>
                  <a:pt x="1462" y="463"/>
                </a:cubicBezTo>
                <a:cubicBezTo>
                  <a:pt x="1461" y="462"/>
                  <a:pt x="1460" y="461"/>
                  <a:pt x="1459" y="460"/>
                </a:cubicBezTo>
                <a:cubicBezTo>
                  <a:pt x="1458" y="460"/>
                  <a:pt x="1457" y="460"/>
                  <a:pt x="1456" y="460"/>
                </a:cubicBezTo>
                <a:cubicBezTo>
                  <a:pt x="1454" y="460"/>
                  <a:pt x="1452" y="459"/>
                  <a:pt x="1449" y="459"/>
                </a:cubicBezTo>
                <a:cubicBezTo>
                  <a:pt x="1448" y="459"/>
                  <a:pt x="1446" y="458"/>
                  <a:pt x="1445" y="457"/>
                </a:cubicBezTo>
                <a:cubicBezTo>
                  <a:pt x="1443" y="456"/>
                  <a:pt x="1442" y="456"/>
                  <a:pt x="1440" y="455"/>
                </a:cubicBezTo>
                <a:cubicBezTo>
                  <a:pt x="1439" y="455"/>
                  <a:pt x="1438" y="454"/>
                  <a:pt x="1437" y="454"/>
                </a:cubicBezTo>
                <a:cubicBezTo>
                  <a:pt x="1436" y="454"/>
                  <a:pt x="1434" y="453"/>
                  <a:pt x="1433" y="452"/>
                </a:cubicBezTo>
                <a:cubicBezTo>
                  <a:pt x="1432" y="452"/>
                  <a:pt x="1431" y="450"/>
                  <a:pt x="1430" y="449"/>
                </a:cubicBezTo>
                <a:cubicBezTo>
                  <a:pt x="1429" y="449"/>
                  <a:pt x="1427" y="449"/>
                  <a:pt x="1426" y="448"/>
                </a:cubicBezTo>
                <a:cubicBezTo>
                  <a:pt x="1425" y="448"/>
                  <a:pt x="1423" y="447"/>
                  <a:pt x="1422" y="447"/>
                </a:cubicBezTo>
                <a:cubicBezTo>
                  <a:pt x="1421" y="447"/>
                  <a:pt x="1420" y="446"/>
                  <a:pt x="1418" y="446"/>
                </a:cubicBezTo>
                <a:cubicBezTo>
                  <a:pt x="1417" y="445"/>
                  <a:pt x="1416" y="446"/>
                  <a:pt x="1415" y="447"/>
                </a:cubicBezTo>
                <a:cubicBezTo>
                  <a:pt x="1414" y="448"/>
                  <a:pt x="1413" y="449"/>
                  <a:pt x="1413" y="447"/>
                </a:cubicBezTo>
                <a:cubicBezTo>
                  <a:pt x="1413" y="447"/>
                  <a:pt x="1413" y="446"/>
                  <a:pt x="1414" y="445"/>
                </a:cubicBezTo>
                <a:cubicBezTo>
                  <a:pt x="1414" y="445"/>
                  <a:pt x="1415" y="445"/>
                  <a:pt x="1416" y="445"/>
                </a:cubicBezTo>
                <a:cubicBezTo>
                  <a:pt x="1416" y="445"/>
                  <a:pt x="1417" y="445"/>
                  <a:pt x="1416" y="444"/>
                </a:cubicBezTo>
                <a:cubicBezTo>
                  <a:pt x="1416" y="444"/>
                  <a:pt x="1415" y="443"/>
                  <a:pt x="1414" y="443"/>
                </a:cubicBezTo>
                <a:cubicBezTo>
                  <a:pt x="1413" y="443"/>
                  <a:pt x="1412" y="442"/>
                  <a:pt x="1411" y="441"/>
                </a:cubicBezTo>
                <a:cubicBezTo>
                  <a:pt x="1409" y="441"/>
                  <a:pt x="1408" y="440"/>
                  <a:pt x="1407" y="439"/>
                </a:cubicBezTo>
                <a:cubicBezTo>
                  <a:pt x="1403" y="437"/>
                  <a:pt x="1400" y="435"/>
                  <a:pt x="1396" y="435"/>
                </a:cubicBezTo>
                <a:cubicBezTo>
                  <a:pt x="1394" y="434"/>
                  <a:pt x="1392" y="434"/>
                  <a:pt x="1390" y="433"/>
                </a:cubicBezTo>
                <a:cubicBezTo>
                  <a:pt x="1388" y="433"/>
                  <a:pt x="1387" y="432"/>
                  <a:pt x="1385" y="432"/>
                </a:cubicBezTo>
                <a:cubicBezTo>
                  <a:pt x="1384" y="432"/>
                  <a:pt x="1384" y="432"/>
                  <a:pt x="1383" y="431"/>
                </a:cubicBezTo>
                <a:cubicBezTo>
                  <a:pt x="1382" y="430"/>
                  <a:pt x="1380" y="430"/>
                  <a:pt x="1378" y="430"/>
                </a:cubicBezTo>
                <a:cubicBezTo>
                  <a:pt x="1376" y="430"/>
                  <a:pt x="1374" y="430"/>
                  <a:pt x="1372" y="430"/>
                </a:cubicBezTo>
                <a:cubicBezTo>
                  <a:pt x="1371" y="430"/>
                  <a:pt x="1370" y="429"/>
                  <a:pt x="1368" y="429"/>
                </a:cubicBezTo>
                <a:cubicBezTo>
                  <a:pt x="1366" y="428"/>
                  <a:pt x="1365" y="429"/>
                  <a:pt x="1363" y="428"/>
                </a:cubicBezTo>
                <a:cubicBezTo>
                  <a:pt x="1361" y="428"/>
                  <a:pt x="1360" y="428"/>
                  <a:pt x="1358" y="428"/>
                </a:cubicBezTo>
                <a:cubicBezTo>
                  <a:pt x="1355" y="427"/>
                  <a:pt x="1352" y="427"/>
                  <a:pt x="1349" y="427"/>
                </a:cubicBezTo>
                <a:cubicBezTo>
                  <a:pt x="1347" y="427"/>
                  <a:pt x="1346" y="426"/>
                  <a:pt x="1344" y="426"/>
                </a:cubicBezTo>
                <a:cubicBezTo>
                  <a:pt x="1343" y="425"/>
                  <a:pt x="1342" y="425"/>
                  <a:pt x="1340" y="425"/>
                </a:cubicBezTo>
                <a:cubicBezTo>
                  <a:pt x="1339" y="425"/>
                  <a:pt x="1339" y="425"/>
                  <a:pt x="1338" y="425"/>
                </a:cubicBezTo>
                <a:cubicBezTo>
                  <a:pt x="1337" y="425"/>
                  <a:pt x="1337" y="426"/>
                  <a:pt x="1336" y="426"/>
                </a:cubicBezTo>
                <a:cubicBezTo>
                  <a:pt x="1335" y="427"/>
                  <a:pt x="1334" y="428"/>
                  <a:pt x="1332" y="428"/>
                </a:cubicBezTo>
                <a:cubicBezTo>
                  <a:pt x="1330" y="430"/>
                  <a:pt x="1328" y="431"/>
                  <a:pt x="1325" y="431"/>
                </a:cubicBezTo>
                <a:cubicBezTo>
                  <a:pt x="1324" y="432"/>
                  <a:pt x="1322" y="431"/>
                  <a:pt x="1321" y="432"/>
                </a:cubicBezTo>
                <a:cubicBezTo>
                  <a:pt x="1321" y="432"/>
                  <a:pt x="1321" y="434"/>
                  <a:pt x="1321" y="434"/>
                </a:cubicBezTo>
                <a:cubicBezTo>
                  <a:pt x="1321" y="435"/>
                  <a:pt x="1322" y="435"/>
                  <a:pt x="1322" y="435"/>
                </a:cubicBezTo>
                <a:cubicBezTo>
                  <a:pt x="1324" y="437"/>
                  <a:pt x="1323" y="439"/>
                  <a:pt x="1325" y="440"/>
                </a:cubicBezTo>
                <a:cubicBezTo>
                  <a:pt x="1326" y="441"/>
                  <a:pt x="1327" y="442"/>
                  <a:pt x="1328" y="443"/>
                </a:cubicBezTo>
                <a:cubicBezTo>
                  <a:pt x="1328" y="444"/>
                  <a:pt x="1329" y="446"/>
                  <a:pt x="1329" y="447"/>
                </a:cubicBezTo>
                <a:cubicBezTo>
                  <a:pt x="1329" y="448"/>
                  <a:pt x="1329" y="449"/>
                  <a:pt x="1329" y="449"/>
                </a:cubicBezTo>
                <a:cubicBezTo>
                  <a:pt x="1330" y="450"/>
                  <a:pt x="1330" y="450"/>
                  <a:pt x="1330" y="451"/>
                </a:cubicBezTo>
                <a:cubicBezTo>
                  <a:pt x="1331" y="451"/>
                  <a:pt x="1331" y="452"/>
                  <a:pt x="1332" y="452"/>
                </a:cubicBezTo>
                <a:cubicBezTo>
                  <a:pt x="1332" y="452"/>
                  <a:pt x="1333" y="451"/>
                  <a:pt x="1333" y="451"/>
                </a:cubicBezTo>
                <a:cubicBezTo>
                  <a:pt x="1334" y="449"/>
                  <a:pt x="1335" y="450"/>
                  <a:pt x="1335" y="452"/>
                </a:cubicBezTo>
                <a:cubicBezTo>
                  <a:pt x="1335" y="453"/>
                  <a:pt x="1336" y="455"/>
                  <a:pt x="1336" y="456"/>
                </a:cubicBezTo>
                <a:cubicBezTo>
                  <a:pt x="1335" y="457"/>
                  <a:pt x="1335" y="457"/>
                  <a:pt x="1334" y="458"/>
                </a:cubicBezTo>
                <a:cubicBezTo>
                  <a:pt x="1334" y="458"/>
                  <a:pt x="1333" y="459"/>
                  <a:pt x="1333" y="459"/>
                </a:cubicBezTo>
                <a:cubicBezTo>
                  <a:pt x="1332" y="460"/>
                  <a:pt x="1331" y="461"/>
                  <a:pt x="1331" y="461"/>
                </a:cubicBezTo>
                <a:cubicBezTo>
                  <a:pt x="1330" y="461"/>
                  <a:pt x="1329" y="461"/>
                  <a:pt x="1328" y="462"/>
                </a:cubicBezTo>
                <a:cubicBezTo>
                  <a:pt x="1326" y="462"/>
                  <a:pt x="1324" y="463"/>
                  <a:pt x="1321" y="464"/>
                </a:cubicBezTo>
                <a:cubicBezTo>
                  <a:pt x="1320" y="464"/>
                  <a:pt x="1318" y="465"/>
                  <a:pt x="1317" y="466"/>
                </a:cubicBezTo>
                <a:cubicBezTo>
                  <a:pt x="1316" y="467"/>
                  <a:pt x="1315" y="469"/>
                  <a:pt x="1316" y="470"/>
                </a:cubicBezTo>
                <a:cubicBezTo>
                  <a:pt x="1316" y="471"/>
                  <a:pt x="1317" y="473"/>
                  <a:pt x="1316" y="474"/>
                </a:cubicBezTo>
                <a:cubicBezTo>
                  <a:pt x="1316" y="475"/>
                  <a:pt x="1314" y="477"/>
                  <a:pt x="1313" y="477"/>
                </a:cubicBezTo>
                <a:cubicBezTo>
                  <a:pt x="1311" y="477"/>
                  <a:pt x="1309" y="478"/>
                  <a:pt x="1307" y="477"/>
                </a:cubicBezTo>
                <a:cubicBezTo>
                  <a:pt x="1306" y="477"/>
                  <a:pt x="1305" y="476"/>
                  <a:pt x="1303" y="475"/>
                </a:cubicBezTo>
                <a:cubicBezTo>
                  <a:pt x="1302" y="475"/>
                  <a:pt x="1301" y="475"/>
                  <a:pt x="1300" y="474"/>
                </a:cubicBezTo>
                <a:cubicBezTo>
                  <a:pt x="1299" y="473"/>
                  <a:pt x="1301" y="472"/>
                  <a:pt x="1301" y="470"/>
                </a:cubicBezTo>
                <a:cubicBezTo>
                  <a:pt x="1300" y="469"/>
                  <a:pt x="1298" y="468"/>
                  <a:pt x="1300" y="467"/>
                </a:cubicBezTo>
                <a:cubicBezTo>
                  <a:pt x="1301" y="467"/>
                  <a:pt x="1301" y="467"/>
                  <a:pt x="1301" y="467"/>
                </a:cubicBezTo>
                <a:cubicBezTo>
                  <a:pt x="1301" y="466"/>
                  <a:pt x="1301" y="466"/>
                  <a:pt x="1302" y="465"/>
                </a:cubicBezTo>
                <a:cubicBezTo>
                  <a:pt x="1302" y="465"/>
                  <a:pt x="1303" y="465"/>
                  <a:pt x="1304" y="465"/>
                </a:cubicBezTo>
                <a:cubicBezTo>
                  <a:pt x="1305" y="465"/>
                  <a:pt x="1305" y="465"/>
                  <a:pt x="1306" y="465"/>
                </a:cubicBezTo>
                <a:cubicBezTo>
                  <a:pt x="1306" y="464"/>
                  <a:pt x="1306" y="464"/>
                  <a:pt x="1306" y="463"/>
                </a:cubicBezTo>
                <a:cubicBezTo>
                  <a:pt x="1306" y="461"/>
                  <a:pt x="1304" y="461"/>
                  <a:pt x="1303" y="460"/>
                </a:cubicBezTo>
                <a:cubicBezTo>
                  <a:pt x="1302" y="459"/>
                  <a:pt x="1301" y="459"/>
                  <a:pt x="1300" y="459"/>
                </a:cubicBezTo>
                <a:cubicBezTo>
                  <a:pt x="1299" y="458"/>
                  <a:pt x="1298" y="459"/>
                  <a:pt x="1298" y="458"/>
                </a:cubicBezTo>
                <a:cubicBezTo>
                  <a:pt x="1297" y="457"/>
                  <a:pt x="1299" y="456"/>
                  <a:pt x="1299" y="456"/>
                </a:cubicBezTo>
                <a:cubicBezTo>
                  <a:pt x="1300" y="457"/>
                  <a:pt x="1302" y="457"/>
                  <a:pt x="1302" y="456"/>
                </a:cubicBezTo>
                <a:cubicBezTo>
                  <a:pt x="1301" y="455"/>
                  <a:pt x="1300" y="455"/>
                  <a:pt x="1299" y="455"/>
                </a:cubicBezTo>
                <a:cubicBezTo>
                  <a:pt x="1297" y="455"/>
                  <a:pt x="1295" y="455"/>
                  <a:pt x="1293" y="456"/>
                </a:cubicBezTo>
                <a:cubicBezTo>
                  <a:pt x="1292" y="456"/>
                  <a:pt x="1292" y="457"/>
                  <a:pt x="1291" y="457"/>
                </a:cubicBezTo>
                <a:cubicBezTo>
                  <a:pt x="1289" y="458"/>
                  <a:pt x="1287" y="459"/>
                  <a:pt x="1286" y="460"/>
                </a:cubicBezTo>
                <a:cubicBezTo>
                  <a:pt x="1285" y="461"/>
                  <a:pt x="1283" y="463"/>
                  <a:pt x="1283" y="461"/>
                </a:cubicBezTo>
                <a:cubicBezTo>
                  <a:pt x="1283" y="461"/>
                  <a:pt x="1284" y="458"/>
                  <a:pt x="1282" y="458"/>
                </a:cubicBezTo>
                <a:cubicBezTo>
                  <a:pt x="1282" y="459"/>
                  <a:pt x="1282" y="459"/>
                  <a:pt x="1281" y="459"/>
                </a:cubicBezTo>
                <a:cubicBezTo>
                  <a:pt x="1280" y="460"/>
                  <a:pt x="1280" y="460"/>
                  <a:pt x="1279" y="460"/>
                </a:cubicBezTo>
                <a:cubicBezTo>
                  <a:pt x="1277" y="460"/>
                  <a:pt x="1276" y="462"/>
                  <a:pt x="1274" y="463"/>
                </a:cubicBezTo>
                <a:cubicBezTo>
                  <a:pt x="1273" y="464"/>
                  <a:pt x="1272" y="464"/>
                  <a:pt x="1271" y="464"/>
                </a:cubicBezTo>
                <a:cubicBezTo>
                  <a:pt x="1269" y="465"/>
                  <a:pt x="1268" y="466"/>
                  <a:pt x="1267" y="468"/>
                </a:cubicBezTo>
                <a:cubicBezTo>
                  <a:pt x="1266" y="469"/>
                  <a:pt x="1265" y="469"/>
                  <a:pt x="1263" y="469"/>
                </a:cubicBezTo>
                <a:cubicBezTo>
                  <a:pt x="1260" y="470"/>
                  <a:pt x="1258" y="468"/>
                  <a:pt x="1255" y="468"/>
                </a:cubicBezTo>
                <a:cubicBezTo>
                  <a:pt x="1253" y="468"/>
                  <a:pt x="1252" y="468"/>
                  <a:pt x="1250" y="468"/>
                </a:cubicBezTo>
                <a:cubicBezTo>
                  <a:pt x="1248" y="468"/>
                  <a:pt x="1247" y="468"/>
                  <a:pt x="1245" y="468"/>
                </a:cubicBezTo>
                <a:cubicBezTo>
                  <a:pt x="1244" y="468"/>
                  <a:pt x="1243" y="467"/>
                  <a:pt x="1241" y="467"/>
                </a:cubicBezTo>
                <a:cubicBezTo>
                  <a:pt x="1240" y="466"/>
                  <a:pt x="1238" y="467"/>
                  <a:pt x="1237" y="467"/>
                </a:cubicBezTo>
                <a:cubicBezTo>
                  <a:pt x="1234" y="467"/>
                  <a:pt x="1232" y="469"/>
                  <a:pt x="1230" y="471"/>
                </a:cubicBezTo>
                <a:cubicBezTo>
                  <a:pt x="1229" y="472"/>
                  <a:pt x="1228" y="473"/>
                  <a:pt x="1227" y="473"/>
                </a:cubicBezTo>
                <a:cubicBezTo>
                  <a:pt x="1225" y="474"/>
                  <a:pt x="1225" y="474"/>
                  <a:pt x="1224" y="475"/>
                </a:cubicBezTo>
                <a:cubicBezTo>
                  <a:pt x="1222" y="476"/>
                  <a:pt x="1221" y="477"/>
                  <a:pt x="1220" y="477"/>
                </a:cubicBezTo>
                <a:cubicBezTo>
                  <a:pt x="1219" y="478"/>
                  <a:pt x="1218" y="478"/>
                  <a:pt x="1218" y="479"/>
                </a:cubicBezTo>
                <a:cubicBezTo>
                  <a:pt x="1217" y="481"/>
                  <a:pt x="1215" y="484"/>
                  <a:pt x="1214" y="482"/>
                </a:cubicBezTo>
                <a:cubicBezTo>
                  <a:pt x="1214" y="481"/>
                  <a:pt x="1213" y="481"/>
                  <a:pt x="1213" y="480"/>
                </a:cubicBezTo>
                <a:cubicBezTo>
                  <a:pt x="1211" y="480"/>
                  <a:pt x="1210" y="478"/>
                  <a:pt x="1209" y="479"/>
                </a:cubicBezTo>
                <a:cubicBezTo>
                  <a:pt x="1208" y="479"/>
                  <a:pt x="1207" y="480"/>
                  <a:pt x="1206" y="481"/>
                </a:cubicBezTo>
                <a:cubicBezTo>
                  <a:pt x="1205" y="481"/>
                  <a:pt x="1204" y="482"/>
                  <a:pt x="1204" y="481"/>
                </a:cubicBezTo>
                <a:cubicBezTo>
                  <a:pt x="1203" y="481"/>
                  <a:pt x="1204" y="479"/>
                  <a:pt x="1204" y="479"/>
                </a:cubicBezTo>
                <a:cubicBezTo>
                  <a:pt x="1203" y="479"/>
                  <a:pt x="1201" y="479"/>
                  <a:pt x="1201" y="480"/>
                </a:cubicBezTo>
                <a:cubicBezTo>
                  <a:pt x="1200" y="480"/>
                  <a:pt x="1200" y="481"/>
                  <a:pt x="1199" y="481"/>
                </a:cubicBezTo>
                <a:cubicBezTo>
                  <a:pt x="1198" y="482"/>
                  <a:pt x="1196" y="482"/>
                  <a:pt x="1195" y="481"/>
                </a:cubicBezTo>
                <a:cubicBezTo>
                  <a:pt x="1194" y="480"/>
                  <a:pt x="1193" y="480"/>
                  <a:pt x="1192" y="479"/>
                </a:cubicBezTo>
                <a:cubicBezTo>
                  <a:pt x="1191" y="479"/>
                  <a:pt x="1191" y="479"/>
                  <a:pt x="1190" y="478"/>
                </a:cubicBezTo>
                <a:cubicBezTo>
                  <a:pt x="1189" y="478"/>
                  <a:pt x="1188" y="478"/>
                  <a:pt x="1188" y="478"/>
                </a:cubicBezTo>
                <a:cubicBezTo>
                  <a:pt x="1188" y="476"/>
                  <a:pt x="1191" y="477"/>
                  <a:pt x="1191" y="477"/>
                </a:cubicBezTo>
                <a:cubicBezTo>
                  <a:pt x="1193" y="477"/>
                  <a:pt x="1192" y="476"/>
                  <a:pt x="1193" y="476"/>
                </a:cubicBezTo>
                <a:cubicBezTo>
                  <a:pt x="1193" y="475"/>
                  <a:pt x="1194" y="475"/>
                  <a:pt x="1195" y="475"/>
                </a:cubicBezTo>
                <a:cubicBezTo>
                  <a:pt x="1196" y="475"/>
                  <a:pt x="1198" y="476"/>
                  <a:pt x="1198" y="474"/>
                </a:cubicBezTo>
                <a:cubicBezTo>
                  <a:pt x="1198" y="472"/>
                  <a:pt x="1197" y="471"/>
                  <a:pt x="1196" y="470"/>
                </a:cubicBezTo>
                <a:cubicBezTo>
                  <a:pt x="1195" y="469"/>
                  <a:pt x="1194" y="468"/>
                  <a:pt x="1194" y="467"/>
                </a:cubicBezTo>
                <a:cubicBezTo>
                  <a:pt x="1195" y="465"/>
                  <a:pt x="1196" y="465"/>
                  <a:pt x="1197" y="464"/>
                </a:cubicBezTo>
                <a:cubicBezTo>
                  <a:pt x="1197" y="463"/>
                  <a:pt x="1197" y="462"/>
                  <a:pt x="1197" y="462"/>
                </a:cubicBezTo>
                <a:cubicBezTo>
                  <a:pt x="1198" y="461"/>
                  <a:pt x="1200" y="462"/>
                  <a:pt x="1200" y="460"/>
                </a:cubicBezTo>
                <a:cubicBezTo>
                  <a:pt x="1200" y="458"/>
                  <a:pt x="1197" y="459"/>
                  <a:pt x="1196" y="459"/>
                </a:cubicBezTo>
                <a:cubicBezTo>
                  <a:pt x="1195" y="459"/>
                  <a:pt x="1194" y="459"/>
                  <a:pt x="1194" y="459"/>
                </a:cubicBezTo>
                <a:cubicBezTo>
                  <a:pt x="1193" y="458"/>
                  <a:pt x="1194" y="458"/>
                  <a:pt x="1194" y="457"/>
                </a:cubicBezTo>
                <a:cubicBezTo>
                  <a:pt x="1194" y="457"/>
                  <a:pt x="1193" y="457"/>
                  <a:pt x="1192" y="457"/>
                </a:cubicBezTo>
                <a:cubicBezTo>
                  <a:pt x="1191" y="458"/>
                  <a:pt x="1191" y="458"/>
                  <a:pt x="1190" y="458"/>
                </a:cubicBezTo>
                <a:cubicBezTo>
                  <a:pt x="1188" y="458"/>
                  <a:pt x="1186" y="458"/>
                  <a:pt x="1185" y="459"/>
                </a:cubicBezTo>
                <a:cubicBezTo>
                  <a:pt x="1183" y="460"/>
                  <a:pt x="1182" y="461"/>
                  <a:pt x="1180" y="461"/>
                </a:cubicBezTo>
                <a:cubicBezTo>
                  <a:pt x="1178" y="462"/>
                  <a:pt x="1176" y="462"/>
                  <a:pt x="1175" y="463"/>
                </a:cubicBezTo>
                <a:cubicBezTo>
                  <a:pt x="1173" y="463"/>
                  <a:pt x="1172" y="465"/>
                  <a:pt x="1170" y="466"/>
                </a:cubicBezTo>
                <a:cubicBezTo>
                  <a:pt x="1169" y="467"/>
                  <a:pt x="1166" y="467"/>
                  <a:pt x="1166" y="468"/>
                </a:cubicBezTo>
                <a:cubicBezTo>
                  <a:pt x="1166" y="469"/>
                  <a:pt x="1167" y="469"/>
                  <a:pt x="1168" y="469"/>
                </a:cubicBezTo>
                <a:cubicBezTo>
                  <a:pt x="1168" y="470"/>
                  <a:pt x="1168" y="470"/>
                  <a:pt x="1169" y="470"/>
                </a:cubicBezTo>
                <a:cubicBezTo>
                  <a:pt x="1171" y="470"/>
                  <a:pt x="1172" y="471"/>
                  <a:pt x="1173" y="472"/>
                </a:cubicBezTo>
                <a:cubicBezTo>
                  <a:pt x="1173" y="473"/>
                  <a:pt x="1174" y="473"/>
                  <a:pt x="1174" y="474"/>
                </a:cubicBezTo>
                <a:cubicBezTo>
                  <a:pt x="1174" y="475"/>
                  <a:pt x="1172" y="475"/>
                  <a:pt x="1172" y="475"/>
                </a:cubicBezTo>
                <a:cubicBezTo>
                  <a:pt x="1170" y="475"/>
                  <a:pt x="1169" y="477"/>
                  <a:pt x="1167" y="478"/>
                </a:cubicBezTo>
                <a:cubicBezTo>
                  <a:pt x="1166" y="479"/>
                  <a:pt x="1165" y="477"/>
                  <a:pt x="1166" y="476"/>
                </a:cubicBezTo>
                <a:cubicBezTo>
                  <a:pt x="1166" y="475"/>
                  <a:pt x="1166" y="474"/>
                  <a:pt x="1166" y="474"/>
                </a:cubicBezTo>
                <a:cubicBezTo>
                  <a:pt x="1166" y="473"/>
                  <a:pt x="1167" y="473"/>
                  <a:pt x="1167" y="472"/>
                </a:cubicBezTo>
                <a:cubicBezTo>
                  <a:pt x="1167" y="471"/>
                  <a:pt x="1164" y="472"/>
                  <a:pt x="1163" y="471"/>
                </a:cubicBezTo>
                <a:cubicBezTo>
                  <a:pt x="1163" y="470"/>
                  <a:pt x="1164" y="470"/>
                  <a:pt x="1164" y="470"/>
                </a:cubicBezTo>
                <a:cubicBezTo>
                  <a:pt x="1165" y="469"/>
                  <a:pt x="1164" y="469"/>
                  <a:pt x="1163" y="469"/>
                </a:cubicBezTo>
                <a:cubicBezTo>
                  <a:pt x="1163" y="470"/>
                  <a:pt x="1162" y="470"/>
                  <a:pt x="1162" y="470"/>
                </a:cubicBezTo>
                <a:cubicBezTo>
                  <a:pt x="1161" y="470"/>
                  <a:pt x="1160" y="470"/>
                  <a:pt x="1159" y="470"/>
                </a:cubicBezTo>
                <a:cubicBezTo>
                  <a:pt x="1158" y="470"/>
                  <a:pt x="1157" y="470"/>
                  <a:pt x="1155" y="471"/>
                </a:cubicBezTo>
                <a:cubicBezTo>
                  <a:pt x="1154" y="471"/>
                  <a:pt x="1153" y="471"/>
                  <a:pt x="1152" y="472"/>
                </a:cubicBezTo>
                <a:cubicBezTo>
                  <a:pt x="1151" y="473"/>
                  <a:pt x="1151" y="474"/>
                  <a:pt x="1150" y="475"/>
                </a:cubicBezTo>
                <a:cubicBezTo>
                  <a:pt x="1150" y="475"/>
                  <a:pt x="1149" y="475"/>
                  <a:pt x="1149" y="475"/>
                </a:cubicBezTo>
                <a:cubicBezTo>
                  <a:pt x="1147" y="475"/>
                  <a:pt x="1145" y="476"/>
                  <a:pt x="1143" y="477"/>
                </a:cubicBezTo>
                <a:cubicBezTo>
                  <a:pt x="1142" y="477"/>
                  <a:pt x="1140" y="477"/>
                  <a:pt x="1138" y="477"/>
                </a:cubicBezTo>
                <a:cubicBezTo>
                  <a:pt x="1137" y="477"/>
                  <a:pt x="1136" y="478"/>
                  <a:pt x="1134" y="478"/>
                </a:cubicBezTo>
                <a:cubicBezTo>
                  <a:pt x="1133" y="478"/>
                  <a:pt x="1132" y="479"/>
                  <a:pt x="1131" y="480"/>
                </a:cubicBezTo>
                <a:cubicBezTo>
                  <a:pt x="1130" y="480"/>
                  <a:pt x="1129" y="481"/>
                  <a:pt x="1128" y="482"/>
                </a:cubicBezTo>
                <a:cubicBezTo>
                  <a:pt x="1127" y="482"/>
                  <a:pt x="1127" y="483"/>
                  <a:pt x="1126" y="483"/>
                </a:cubicBezTo>
                <a:cubicBezTo>
                  <a:pt x="1124" y="484"/>
                  <a:pt x="1123" y="485"/>
                  <a:pt x="1122" y="486"/>
                </a:cubicBezTo>
                <a:cubicBezTo>
                  <a:pt x="1119" y="488"/>
                  <a:pt x="1116" y="489"/>
                  <a:pt x="1113" y="489"/>
                </a:cubicBezTo>
                <a:cubicBezTo>
                  <a:pt x="1110" y="490"/>
                  <a:pt x="1108" y="492"/>
                  <a:pt x="1105" y="493"/>
                </a:cubicBezTo>
                <a:cubicBezTo>
                  <a:pt x="1103" y="493"/>
                  <a:pt x="1102" y="494"/>
                  <a:pt x="1101" y="494"/>
                </a:cubicBezTo>
                <a:cubicBezTo>
                  <a:pt x="1100" y="494"/>
                  <a:pt x="1098" y="493"/>
                  <a:pt x="1097" y="495"/>
                </a:cubicBezTo>
                <a:cubicBezTo>
                  <a:pt x="1097" y="496"/>
                  <a:pt x="1097" y="496"/>
                  <a:pt x="1097" y="497"/>
                </a:cubicBezTo>
                <a:cubicBezTo>
                  <a:pt x="1098" y="497"/>
                  <a:pt x="1097" y="498"/>
                  <a:pt x="1098" y="499"/>
                </a:cubicBezTo>
                <a:cubicBezTo>
                  <a:pt x="1099" y="499"/>
                  <a:pt x="1101" y="498"/>
                  <a:pt x="1101" y="500"/>
                </a:cubicBezTo>
                <a:cubicBezTo>
                  <a:pt x="1102" y="502"/>
                  <a:pt x="1099" y="502"/>
                  <a:pt x="1098" y="501"/>
                </a:cubicBezTo>
                <a:cubicBezTo>
                  <a:pt x="1097" y="501"/>
                  <a:pt x="1097" y="500"/>
                  <a:pt x="1096" y="500"/>
                </a:cubicBezTo>
                <a:cubicBezTo>
                  <a:pt x="1096" y="500"/>
                  <a:pt x="1095" y="500"/>
                  <a:pt x="1094" y="500"/>
                </a:cubicBezTo>
                <a:cubicBezTo>
                  <a:pt x="1092" y="500"/>
                  <a:pt x="1091" y="500"/>
                  <a:pt x="1090" y="500"/>
                </a:cubicBezTo>
                <a:cubicBezTo>
                  <a:pt x="1089" y="499"/>
                  <a:pt x="1087" y="500"/>
                  <a:pt x="1086" y="500"/>
                </a:cubicBezTo>
                <a:cubicBezTo>
                  <a:pt x="1085" y="501"/>
                  <a:pt x="1084" y="502"/>
                  <a:pt x="1083" y="502"/>
                </a:cubicBezTo>
                <a:cubicBezTo>
                  <a:pt x="1082" y="502"/>
                  <a:pt x="1081" y="502"/>
                  <a:pt x="1080" y="502"/>
                </a:cubicBezTo>
                <a:cubicBezTo>
                  <a:pt x="1079" y="502"/>
                  <a:pt x="1078" y="502"/>
                  <a:pt x="1078" y="502"/>
                </a:cubicBezTo>
                <a:cubicBezTo>
                  <a:pt x="1077" y="503"/>
                  <a:pt x="1078" y="503"/>
                  <a:pt x="1078" y="504"/>
                </a:cubicBezTo>
                <a:cubicBezTo>
                  <a:pt x="1079" y="504"/>
                  <a:pt x="1079" y="505"/>
                  <a:pt x="1079" y="506"/>
                </a:cubicBezTo>
                <a:cubicBezTo>
                  <a:pt x="1079" y="507"/>
                  <a:pt x="1080" y="507"/>
                  <a:pt x="1080" y="508"/>
                </a:cubicBezTo>
                <a:cubicBezTo>
                  <a:pt x="1080" y="508"/>
                  <a:pt x="1079" y="509"/>
                  <a:pt x="1079" y="510"/>
                </a:cubicBezTo>
                <a:cubicBezTo>
                  <a:pt x="1078" y="510"/>
                  <a:pt x="1078" y="510"/>
                  <a:pt x="1077" y="511"/>
                </a:cubicBezTo>
                <a:cubicBezTo>
                  <a:pt x="1076" y="512"/>
                  <a:pt x="1077" y="514"/>
                  <a:pt x="1076" y="515"/>
                </a:cubicBezTo>
                <a:cubicBezTo>
                  <a:pt x="1075" y="516"/>
                  <a:pt x="1075" y="517"/>
                  <a:pt x="1076" y="518"/>
                </a:cubicBezTo>
                <a:cubicBezTo>
                  <a:pt x="1076" y="519"/>
                  <a:pt x="1076" y="520"/>
                  <a:pt x="1076" y="521"/>
                </a:cubicBezTo>
                <a:cubicBezTo>
                  <a:pt x="1075" y="522"/>
                  <a:pt x="1075" y="523"/>
                  <a:pt x="1074" y="524"/>
                </a:cubicBezTo>
                <a:cubicBezTo>
                  <a:pt x="1073" y="524"/>
                  <a:pt x="1073" y="524"/>
                  <a:pt x="1073" y="525"/>
                </a:cubicBezTo>
                <a:cubicBezTo>
                  <a:pt x="1072" y="525"/>
                  <a:pt x="1073" y="526"/>
                  <a:pt x="1072" y="526"/>
                </a:cubicBezTo>
                <a:cubicBezTo>
                  <a:pt x="1071" y="527"/>
                  <a:pt x="1070" y="527"/>
                  <a:pt x="1070" y="527"/>
                </a:cubicBezTo>
                <a:cubicBezTo>
                  <a:pt x="1068" y="527"/>
                  <a:pt x="1066" y="527"/>
                  <a:pt x="1064" y="527"/>
                </a:cubicBezTo>
                <a:cubicBezTo>
                  <a:pt x="1062" y="527"/>
                  <a:pt x="1060" y="527"/>
                  <a:pt x="1059" y="527"/>
                </a:cubicBezTo>
                <a:cubicBezTo>
                  <a:pt x="1057" y="527"/>
                  <a:pt x="1056" y="528"/>
                  <a:pt x="1054" y="528"/>
                </a:cubicBezTo>
                <a:cubicBezTo>
                  <a:pt x="1054" y="528"/>
                  <a:pt x="1053" y="528"/>
                  <a:pt x="1053" y="528"/>
                </a:cubicBezTo>
                <a:cubicBezTo>
                  <a:pt x="1052" y="527"/>
                  <a:pt x="1051" y="527"/>
                  <a:pt x="1051" y="527"/>
                </a:cubicBezTo>
                <a:cubicBezTo>
                  <a:pt x="1049" y="527"/>
                  <a:pt x="1048" y="527"/>
                  <a:pt x="1047" y="528"/>
                </a:cubicBezTo>
                <a:cubicBezTo>
                  <a:pt x="1045" y="528"/>
                  <a:pt x="1044" y="529"/>
                  <a:pt x="1043" y="529"/>
                </a:cubicBezTo>
                <a:cubicBezTo>
                  <a:pt x="1041" y="528"/>
                  <a:pt x="1040" y="527"/>
                  <a:pt x="1039" y="526"/>
                </a:cubicBezTo>
                <a:cubicBezTo>
                  <a:pt x="1036" y="524"/>
                  <a:pt x="1035" y="521"/>
                  <a:pt x="1033" y="519"/>
                </a:cubicBezTo>
                <a:cubicBezTo>
                  <a:pt x="1031" y="516"/>
                  <a:pt x="1028" y="514"/>
                  <a:pt x="1025" y="513"/>
                </a:cubicBezTo>
                <a:cubicBezTo>
                  <a:pt x="1023" y="512"/>
                  <a:pt x="1019" y="510"/>
                  <a:pt x="1021" y="507"/>
                </a:cubicBezTo>
                <a:cubicBezTo>
                  <a:pt x="1022" y="506"/>
                  <a:pt x="1023" y="505"/>
                  <a:pt x="1024" y="504"/>
                </a:cubicBezTo>
                <a:cubicBezTo>
                  <a:pt x="1026" y="503"/>
                  <a:pt x="1027" y="503"/>
                  <a:pt x="1028" y="503"/>
                </a:cubicBezTo>
                <a:cubicBezTo>
                  <a:pt x="1030" y="502"/>
                  <a:pt x="1029" y="501"/>
                  <a:pt x="1030" y="499"/>
                </a:cubicBezTo>
                <a:cubicBezTo>
                  <a:pt x="1030" y="498"/>
                  <a:pt x="1031" y="497"/>
                  <a:pt x="1033" y="497"/>
                </a:cubicBezTo>
                <a:cubicBezTo>
                  <a:pt x="1034" y="497"/>
                  <a:pt x="1036" y="497"/>
                  <a:pt x="1037" y="497"/>
                </a:cubicBezTo>
                <a:cubicBezTo>
                  <a:pt x="1039" y="497"/>
                  <a:pt x="1040" y="496"/>
                  <a:pt x="1041" y="496"/>
                </a:cubicBezTo>
                <a:cubicBezTo>
                  <a:pt x="1043" y="496"/>
                  <a:pt x="1044" y="497"/>
                  <a:pt x="1046" y="496"/>
                </a:cubicBezTo>
                <a:cubicBezTo>
                  <a:pt x="1047" y="496"/>
                  <a:pt x="1048" y="495"/>
                  <a:pt x="1050" y="495"/>
                </a:cubicBezTo>
                <a:cubicBezTo>
                  <a:pt x="1052" y="495"/>
                  <a:pt x="1057" y="497"/>
                  <a:pt x="1057" y="494"/>
                </a:cubicBezTo>
                <a:cubicBezTo>
                  <a:pt x="1057" y="492"/>
                  <a:pt x="1055" y="490"/>
                  <a:pt x="1054" y="489"/>
                </a:cubicBezTo>
                <a:cubicBezTo>
                  <a:pt x="1053" y="488"/>
                  <a:pt x="1053" y="487"/>
                  <a:pt x="1052" y="486"/>
                </a:cubicBezTo>
                <a:cubicBezTo>
                  <a:pt x="1052" y="485"/>
                  <a:pt x="1051" y="483"/>
                  <a:pt x="1050" y="482"/>
                </a:cubicBezTo>
                <a:cubicBezTo>
                  <a:pt x="1049" y="482"/>
                  <a:pt x="1049" y="481"/>
                  <a:pt x="1048" y="481"/>
                </a:cubicBezTo>
                <a:cubicBezTo>
                  <a:pt x="1046" y="480"/>
                  <a:pt x="1044" y="479"/>
                  <a:pt x="1043" y="477"/>
                </a:cubicBezTo>
                <a:cubicBezTo>
                  <a:pt x="1042" y="477"/>
                  <a:pt x="1042" y="476"/>
                  <a:pt x="1042" y="476"/>
                </a:cubicBezTo>
                <a:cubicBezTo>
                  <a:pt x="1041" y="475"/>
                  <a:pt x="1040" y="475"/>
                  <a:pt x="1041" y="474"/>
                </a:cubicBezTo>
                <a:cubicBezTo>
                  <a:pt x="1041" y="474"/>
                  <a:pt x="1043" y="473"/>
                  <a:pt x="1041" y="473"/>
                </a:cubicBezTo>
                <a:cubicBezTo>
                  <a:pt x="1040" y="473"/>
                  <a:pt x="1040" y="473"/>
                  <a:pt x="1039" y="473"/>
                </a:cubicBezTo>
                <a:cubicBezTo>
                  <a:pt x="1038" y="473"/>
                  <a:pt x="1038" y="473"/>
                  <a:pt x="1037" y="473"/>
                </a:cubicBezTo>
                <a:cubicBezTo>
                  <a:pt x="1036" y="473"/>
                  <a:pt x="1034" y="473"/>
                  <a:pt x="1033" y="472"/>
                </a:cubicBezTo>
                <a:cubicBezTo>
                  <a:pt x="1032" y="472"/>
                  <a:pt x="1031" y="472"/>
                  <a:pt x="1031" y="471"/>
                </a:cubicBezTo>
                <a:cubicBezTo>
                  <a:pt x="1029" y="471"/>
                  <a:pt x="1027" y="471"/>
                  <a:pt x="1026" y="471"/>
                </a:cubicBezTo>
                <a:cubicBezTo>
                  <a:pt x="1022" y="471"/>
                  <a:pt x="1018" y="470"/>
                  <a:pt x="1015" y="470"/>
                </a:cubicBezTo>
                <a:cubicBezTo>
                  <a:pt x="1013" y="470"/>
                  <a:pt x="1012" y="470"/>
                  <a:pt x="1010" y="469"/>
                </a:cubicBezTo>
                <a:cubicBezTo>
                  <a:pt x="1009" y="469"/>
                  <a:pt x="1007" y="469"/>
                  <a:pt x="1006" y="468"/>
                </a:cubicBezTo>
                <a:cubicBezTo>
                  <a:pt x="1003" y="468"/>
                  <a:pt x="1000" y="468"/>
                  <a:pt x="997" y="467"/>
                </a:cubicBezTo>
                <a:cubicBezTo>
                  <a:pt x="994" y="467"/>
                  <a:pt x="991" y="467"/>
                  <a:pt x="989" y="466"/>
                </a:cubicBezTo>
                <a:cubicBezTo>
                  <a:pt x="988" y="466"/>
                  <a:pt x="988" y="465"/>
                  <a:pt x="987" y="466"/>
                </a:cubicBezTo>
                <a:cubicBezTo>
                  <a:pt x="987" y="467"/>
                  <a:pt x="988" y="467"/>
                  <a:pt x="988" y="467"/>
                </a:cubicBezTo>
                <a:cubicBezTo>
                  <a:pt x="989" y="468"/>
                  <a:pt x="990" y="468"/>
                  <a:pt x="991" y="469"/>
                </a:cubicBezTo>
                <a:cubicBezTo>
                  <a:pt x="993" y="471"/>
                  <a:pt x="995" y="473"/>
                  <a:pt x="997" y="474"/>
                </a:cubicBezTo>
                <a:cubicBezTo>
                  <a:pt x="999" y="474"/>
                  <a:pt x="1000" y="474"/>
                  <a:pt x="1002" y="475"/>
                </a:cubicBezTo>
                <a:cubicBezTo>
                  <a:pt x="1003" y="476"/>
                  <a:pt x="1004" y="477"/>
                  <a:pt x="1005" y="478"/>
                </a:cubicBezTo>
                <a:cubicBezTo>
                  <a:pt x="1006" y="479"/>
                  <a:pt x="1007" y="480"/>
                  <a:pt x="1008" y="482"/>
                </a:cubicBezTo>
                <a:cubicBezTo>
                  <a:pt x="1008" y="482"/>
                  <a:pt x="1008" y="483"/>
                  <a:pt x="1008" y="483"/>
                </a:cubicBezTo>
                <a:cubicBezTo>
                  <a:pt x="1008" y="484"/>
                  <a:pt x="1009" y="485"/>
                  <a:pt x="1009" y="485"/>
                </a:cubicBezTo>
                <a:cubicBezTo>
                  <a:pt x="1010" y="487"/>
                  <a:pt x="1009" y="488"/>
                  <a:pt x="1007" y="488"/>
                </a:cubicBezTo>
                <a:cubicBezTo>
                  <a:pt x="1006" y="488"/>
                  <a:pt x="1004" y="489"/>
                  <a:pt x="1005" y="490"/>
                </a:cubicBezTo>
                <a:cubicBezTo>
                  <a:pt x="1005" y="491"/>
                  <a:pt x="1006" y="491"/>
                  <a:pt x="1006" y="492"/>
                </a:cubicBezTo>
                <a:cubicBezTo>
                  <a:pt x="1006" y="493"/>
                  <a:pt x="1006" y="493"/>
                  <a:pt x="1005" y="493"/>
                </a:cubicBezTo>
                <a:cubicBezTo>
                  <a:pt x="1004" y="494"/>
                  <a:pt x="1003" y="495"/>
                  <a:pt x="1003" y="496"/>
                </a:cubicBezTo>
                <a:cubicBezTo>
                  <a:pt x="1003" y="497"/>
                  <a:pt x="1004" y="498"/>
                  <a:pt x="1003" y="499"/>
                </a:cubicBezTo>
                <a:cubicBezTo>
                  <a:pt x="1003" y="500"/>
                  <a:pt x="1002" y="501"/>
                  <a:pt x="1001" y="503"/>
                </a:cubicBezTo>
                <a:cubicBezTo>
                  <a:pt x="1001" y="504"/>
                  <a:pt x="1000" y="505"/>
                  <a:pt x="999" y="506"/>
                </a:cubicBezTo>
                <a:cubicBezTo>
                  <a:pt x="999" y="508"/>
                  <a:pt x="998" y="509"/>
                  <a:pt x="997" y="511"/>
                </a:cubicBezTo>
                <a:cubicBezTo>
                  <a:pt x="997" y="514"/>
                  <a:pt x="1000" y="515"/>
                  <a:pt x="1002" y="516"/>
                </a:cubicBezTo>
                <a:cubicBezTo>
                  <a:pt x="1004" y="516"/>
                  <a:pt x="1005" y="517"/>
                  <a:pt x="1006" y="518"/>
                </a:cubicBezTo>
                <a:cubicBezTo>
                  <a:pt x="1007" y="520"/>
                  <a:pt x="1008" y="519"/>
                  <a:pt x="1009" y="520"/>
                </a:cubicBezTo>
                <a:cubicBezTo>
                  <a:pt x="1011" y="521"/>
                  <a:pt x="1012" y="522"/>
                  <a:pt x="1012" y="524"/>
                </a:cubicBezTo>
                <a:cubicBezTo>
                  <a:pt x="1012" y="525"/>
                  <a:pt x="1012" y="526"/>
                  <a:pt x="1012" y="526"/>
                </a:cubicBezTo>
                <a:cubicBezTo>
                  <a:pt x="1012" y="527"/>
                  <a:pt x="1012" y="528"/>
                  <a:pt x="1013" y="529"/>
                </a:cubicBezTo>
                <a:cubicBezTo>
                  <a:pt x="1013" y="531"/>
                  <a:pt x="1012" y="532"/>
                  <a:pt x="1012" y="534"/>
                </a:cubicBezTo>
                <a:cubicBezTo>
                  <a:pt x="1011" y="539"/>
                  <a:pt x="1006" y="541"/>
                  <a:pt x="1005" y="545"/>
                </a:cubicBezTo>
                <a:cubicBezTo>
                  <a:pt x="1004" y="547"/>
                  <a:pt x="1004" y="548"/>
                  <a:pt x="1004" y="549"/>
                </a:cubicBezTo>
                <a:cubicBezTo>
                  <a:pt x="1004" y="551"/>
                  <a:pt x="1004" y="552"/>
                  <a:pt x="1005" y="553"/>
                </a:cubicBezTo>
                <a:cubicBezTo>
                  <a:pt x="1005" y="555"/>
                  <a:pt x="1005" y="556"/>
                  <a:pt x="1005" y="557"/>
                </a:cubicBezTo>
                <a:cubicBezTo>
                  <a:pt x="1005" y="558"/>
                  <a:pt x="1006" y="558"/>
                  <a:pt x="1006" y="559"/>
                </a:cubicBezTo>
                <a:cubicBezTo>
                  <a:pt x="1005" y="559"/>
                  <a:pt x="1005" y="558"/>
                  <a:pt x="1005" y="558"/>
                </a:cubicBezTo>
                <a:cubicBezTo>
                  <a:pt x="1004" y="557"/>
                  <a:pt x="1004" y="557"/>
                  <a:pt x="1004" y="556"/>
                </a:cubicBezTo>
                <a:cubicBezTo>
                  <a:pt x="1004" y="556"/>
                  <a:pt x="1004" y="555"/>
                  <a:pt x="1004" y="554"/>
                </a:cubicBezTo>
                <a:cubicBezTo>
                  <a:pt x="1004" y="554"/>
                  <a:pt x="1003" y="554"/>
                  <a:pt x="1003" y="553"/>
                </a:cubicBezTo>
                <a:cubicBezTo>
                  <a:pt x="1003" y="552"/>
                  <a:pt x="1003" y="552"/>
                  <a:pt x="1002" y="551"/>
                </a:cubicBezTo>
                <a:cubicBezTo>
                  <a:pt x="1002" y="551"/>
                  <a:pt x="1001" y="551"/>
                  <a:pt x="1001" y="550"/>
                </a:cubicBezTo>
                <a:cubicBezTo>
                  <a:pt x="1000" y="550"/>
                  <a:pt x="1000" y="549"/>
                  <a:pt x="999" y="549"/>
                </a:cubicBezTo>
                <a:cubicBezTo>
                  <a:pt x="998" y="549"/>
                  <a:pt x="998" y="550"/>
                  <a:pt x="997" y="550"/>
                </a:cubicBezTo>
                <a:cubicBezTo>
                  <a:pt x="997" y="550"/>
                  <a:pt x="996" y="550"/>
                  <a:pt x="995" y="551"/>
                </a:cubicBezTo>
                <a:cubicBezTo>
                  <a:pt x="995" y="551"/>
                  <a:pt x="994" y="551"/>
                  <a:pt x="994" y="552"/>
                </a:cubicBezTo>
                <a:cubicBezTo>
                  <a:pt x="994" y="552"/>
                  <a:pt x="993" y="552"/>
                  <a:pt x="993" y="553"/>
                </a:cubicBezTo>
                <a:cubicBezTo>
                  <a:pt x="992" y="554"/>
                  <a:pt x="992" y="554"/>
                  <a:pt x="993" y="554"/>
                </a:cubicBezTo>
                <a:cubicBezTo>
                  <a:pt x="993" y="555"/>
                  <a:pt x="993" y="556"/>
                  <a:pt x="993" y="556"/>
                </a:cubicBezTo>
                <a:cubicBezTo>
                  <a:pt x="992" y="556"/>
                  <a:pt x="992" y="555"/>
                  <a:pt x="992" y="555"/>
                </a:cubicBezTo>
                <a:cubicBezTo>
                  <a:pt x="992" y="555"/>
                  <a:pt x="992" y="555"/>
                  <a:pt x="991" y="555"/>
                </a:cubicBezTo>
                <a:cubicBezTo>
                  <a:pt x="991" y="554"/>
                  <a:pt x="990" y="555"/>
                  <a:pt x="990" y="554"/>
                </a:cubicBezTo>
                <a:cubicBezTo>
                  <a:pt x="990" y="554"/>
                  <a:pt x="989" y="553"/>
                  <a:pt x="990" y="553"/>
                </a:cubicBezTo>
                <a:cubicBezTo>
                  <a:pt x="990" y="552"/>
                  <a:pt x="990" y="553"/>
                  <a:pt x="990" y="553"/>
                </a:cubicBezTo>
                <a:cubicBezTo>
                  <a:pt x="991" y="552"/>
                  <a:pt x="991" y="551"/>
                  <a:pt x="992" y="550"/>
                </a:cubicBezTo>
                <a:cubicBezTo>
                  <a:pt x="993" y="550"/>
                  <a:pt x="994" y="550"/>
                  <a:pt x="995" y="549"/>
                </a:cubicBezTo>
                <a:cubicBezTo>
                  <a:pt x="996" y="549"/>
                  <a:pt x="997" y="547"/>
                  <a:pt x="996" y="546"/>
                </a:cubicBezTo>
                <a:cubicBezTo>
                  <a:pt x="996" y="545"/>
                  <a:pt x="994" y="546"/>
                  <a:pt x="993" y="546"/>
                </a:cubicBezTo>
                <a:cubicBezTo>
                  <a:pt x="993" y="545"/>
                  <a:pt x="992" y="545"/>
                  <a:pt x="992" y="545"/>
                </a:cubicBezTo>
                <a:cubicBezTo>
                  <a:pt x="991" y="544"/>
                  <a:pt x="989" y="543"/>
                  <a:pt x="988" y="542"/>
                </a:cubicBezTo>
                <a:cubicBezTo>
                  <a:pt x="986" y="540"/>
                  <a:pt x="983" y="542"/>
                  <a:pt x="980" y="541"/>
                </a:cubicBezTo>
                <a:cubicBezTo>
                  <a:pt x="979" y="541"/>
                  <a:pt x="979" y="541"/>
                  <a:pt x="978" y="541"/>
                </a:cubicBezTo>
                <a:cubicBezTo>
                  <a:pt x="977" y="540"/>
                  <a:pt x="977" y="540"/>
                  <a:pt x="976" y="540"/>
                </a:cubicBezTo>
                <a:cubicBezTo>
                  <a:pt x="975" y="540"/>
                  <a:pt x="974" y="539"/>
                  <a:pt x="972" y="539"/>
                </a:cubicBezTo>
                <a:cubicBezTo>
                  <a:pt x="971" y="539"/>
                  <a:pt x="970" y="538"/>
                  <a:pt x="969" y="538"/>
                </a:cubicBezTo>
                <a:cubicBezTo>
                  <a:pt x="967" y="538"/>
                  <a:pt x="966" y="539"/>
                  <a:pt x="964" y="540"/>
                </a:cubicBezTo>
                <a:cubicBezTo>
                  <a:pt x="963" y="542"/>
                  <a:pt x="961" y="543"/>
                  <a:pt x="960" y="545"/>
                </a:cubicBezTo>
                <a:cubicBezTo>
                  <a:pt x="959" y="547"/>
                  <a:pt x="956" y="550"/>
                  <a:pt x="954" y="551"/>
                </a:cubicBezTo>
                <a:cubicBezTo>
                  <a:pt x="953" y="551"/>
                  <a:pt x="951" y="552"/>
                  <a:pt x="950" y="552"/>
                </a:cubicBezTo>
                <a:cubicBezTo>
                  <a:pt x="948" y="553"/>
                  <a:pt x="947" y="553"/>
                  <a:pt x="946" y="554"/>
                </a:cubicBezTo>
                <a:cubicBezTo>
                  <a:pt x="944" y="554"/>
                  <a:pt x="943" y="554"/>
                  <a:pt x="941" y="555"/>
                </a:cubicBezTo>
                <a:cubicBezTo>
                  <a:pt x="940" y="555"/>
                  <a:pt x="939" y="556"/>
                  <a:pt x="937" y="557"/>
                </a:cubicBezTo>
                <a:cubicBezTo>
                  <a:pt x="935" y="557"/>
                  <a:pt x="934" y="559"/>
                  <a:pt x="933" y="560"/>
                </a:cubicBezTo>
                <a:cubicBezTo>
                  <a:pt x="930" y="561"/>
                  <a:pt x="928" y="563"/>
                  <a:pt x="925" y="565"/>
                </a:cubicBezTo>
                <a:cubicBezTo>
                  <a:pt x="924" y="566"/>
                  <a:pt x="922" y="567"/>
                  <a:pt x="921" y="568"/>
                </a:cubicBezTo>
                <a:cubicBezTo>
                  <a:pt x="920" y="568"/>
                  <a:pt x="919" y="569"/>
                  <a:pt x="918" y="570"/>
                </a:cubicBezTo>
                <a:cubicBezTo>
                  <a:pt x="917" y="571"/>
                  <a:pt x="917" y="573"/>
                  <a:pt x="918" y="574"/>
                </a:cubicBezTo>
                <a:cubicBezTo>
                  <a:pt x="918" y="575"/>
                  <a:pt x="919" y="576"/>
                  <a:pt x="920" y="578"/>
                </a:cubicBezTo>
                <a:cubicBezTo>
                  <a:pt x="921" y="579"/>
                  <a:pt x="921" y="580"/>
                  <a:pt x="922" y="581"/>
                </a:cubicBezTo>
                <a:cubicBezTo>
                  <a:pt x="923" y="582"/>
                  <a:pt x="924" y="583"/>
                  <a:pt x="925" y="584"/>
                </a:cubicBezTo>
                <a:cubicBezTo>
                  <a:pt x="928" y="586"/>
                  <a:pt x="929" y="588"/>
                  <a:pt x="930" y="591"/>
                </a:cubicBezTo>
                <a:cubicBezTo>
                  <a:pt x="931" y="593"/>
                  <a:pt x="932" y="594"/>
                  <a:pt x="932" y="595"/>
                </a:cubicBezTo>
                <a:cubicBezTo>
                  <a:pt x="933" y="596"/>
                  <a:pt x="933" y="598"/>
                  <a:pt x="933" y="599"/>
                </a:cubicBezTo>
                <a:cubicBezTo>
                  <a:pt x="933" y="600"/>
                  <a:pt x="934" y="602"/>
                  <a:pt x="933" y="602"/>
                </a:cubicBezTo>
                <a:cubicBezTo>
                  <a:pt x="932" y="603"/>
                  <a:pt x="930" y="602"/>
                  <a:pt x="929" y="602"/>
                </a:cubicBezTo>
                <a:cubicBezTo>
                  <a:pt x="926" y="601"/>
                  <a:pt x="923" y="600"/>
                  <a:pt x="920" y="600"/>
                </a:cubicBezTo>
                <a:cubicBezTo>
                  <a:pt x="918" y="600"/>
                  <a:pt x="917" y="600"/>
                  <a:pt x="915" y="600"/>
                </a:cubicBezTo>
                <a:cubicBezTo>
                  <a:pt x="914" y="599"/>
                  <a:pt x="912" y="599"/>
                  <a:pt x="911" y="599"/>
                </a:cubicBezTo>
                <a:cubicBezTo>
                  <a:pt x="910" y="599"/>
                  <a:pt x="909" y="599"/>
                  <a:pt x="908" y="599"/>
                </a:cubicBezTo>
                <a:cubicBezTo>
                  <a:pt x="906" y="598"/>
                  <a:pt x="904" y="599"/>
                  <a:pt x="903" y="598"/>
                </a:cubicBezTo>
                <a:cubicBezTo>
                  <a:pt x="900" y="598"/>
                  <a:pt x="896" y="597"/>
                  <a:pt x="893" y="597"/>
                </a:cubicBezTo>
                <a:cubicBezTo>
                  <a:pt x="892" y="597"/>
                  <a:pt x="891" y="596"/>
                  <a:pt x="889" y="596"/>
                </a:cubicBezTo>
                <a:cubicBezTo>
                  <a:pt x="888" y="596"/>
                  <a:pt x="888" y="596"/>
                  <a:pt x="887" y="597"/>
                </a:cubicBezTo>
                <a:cubicBezTo>
                  <a:pt x="887" y="598"/>
                  <a:pt x="888" y="598"/>
                  <a:pt x="887" y="598"/>
                </a:cubicBezTo>
                <a:cubicBezTo>
                  <a:pt x="886" y="598"/>
                  <a:pt x="885" y="598"/>
                  <a:pt x="885" y="598"/>
                </a:cubicBezTo>
                <a:cubicBezTo>
                  <a:pt x="884" y="597"/>
                  <a:pt x="885" y="597"/>
                  <a:pt x="885" y="596"/>
                </a:cubicBezTo>
                <a:cubicBezTo>
                  <a:pt x="886" y="596"/>
                  <a:pt x="886" y="595"/>
                  <a:pt x="887" y="595"/>
                </a:cubicBezTo>
                <a:cubicBezTo>
                  <a:pt x="888" y="595"/>
                  <a:pt x="888" y="595"/>
                  <a:pt x="889" y="595"/>
                </a:cubicBezTo>
                <a:cubicBezTo>
                  <a:pt x="890" y="595"/>
                  <a:pt x="892" y="595"/>
                  <a:pt x="892" y="594"/>
                </a:cubicBezTo>
                <a:cubicBezTo>
                  <a:pt x="893" y="592"/>
                  <a:pt x="891" y="592"/>
                  <a:pt x="890" y="591"/>
                </a:cubicBezTo>
                <a:cubicBezTo>
                  <a:pt x="888" y="591"/>
                  <a:pt x="887" y="590"/>
                  <a:pt x="886" y="590"/>
                </a:cubicBezTo>
                <a:cubicBezTo>
                  <a:pt x="884" y="590"/>
                  <a:pt x="883" y="589"/>
                  <a:pt x="882" y="588"/>
                </a:cubicBezTo>
                <a:cubicBezTo>
                  <a:pt x="879" y="587"/>
                  <a:pt x="877" y="585"/>
                  <a:pt x="874" y="584"/>
                </a:cubicBezTo>
                <a:cubicBezTo>
                  <a:pt x="873" y="584"/>
                  <a:pt x="872" y="583"/>
                  <a:pt x="870" y="582"/>
                </a:cubicBezTo>
                <a:cubicBezTo>
                  <a:pt x="869" y="582"/>
                  <a:pt x="867" y="581"/>
                  <a:pt x="866" y="581"/>
                </a:cubicBezTo>
                <a:cubicBezTo>
                  <a:pt x="865" y="581"/>
                  <a:pt x="863" y="581"/>
                  <a:pt x="862" y="582"/>
                </a:cubicBezTo>
                <a:cubicBezTo>
                  <a:pt x="861" y="583"/>
                  <a:pt x="861" y="584"/>
                  <a:pt x="861" y="586"/>
                </a:cubicBezTo>
                <a:cubicBezTo>
                  <a:pt x="861" y="588"/>
                  <a:pt x="860" y="588"/>
                  <a:pt x="859" y="589"/>
                </a:cubicBezTo>
                <a:cubicBezTo>
                  <a:pt x="858" y="590"/>
                  <a:pt x="857" y="590"/>
                  <a:pt x="856" y="590"/>
                </a:cubicBezTo>
                <a:cubicBezTo>
                  <a:pt x="855" y="590"/>
                  <a:pt x="854" y="589"/>
                  <a:pt x="854" y="589"/>
                </a:cubicBezTo>
                <a:cubicBezTo>
                  <a:pt x="853" y="590"/>
                  <a:pt x="853" y="591"/>
                  <a:pt x="854" y="591"/>
                </a:cubicBezTo>
                <a:cubicBezTo>
                  <a:pt x="854" y="591"/>
                  <a:pt x="855" y="591"/>
                  <a:pt x="855" y="592"/>
                </a:cubicBezTo>
                <a:cubicBezTo>
                  <a:pt x="856" y="593"/>
                  <a:pt x="856" y="594"/>
                  <a:pt x="856" y="594"/>
                </a:cubicBezTo>
                <a:cubicBezTo>
                  <a:pt x="857" y="595"/>
                  <a:pt x="858" y="596"/>
                  <a:pt x="859" y="597"/>
                </a:cubicBezTo>
                <a:cubicBezTo>
                  <a:pt x="860" y="598"/>
                  <a:pt x="861" y="600"/>
                  <a:pt x="862" y="601"/>
                </a:cubicBezTo>
                <a:cubicBezTo>
                  <a:pt x="863" y="602"/>
                  <a:pt x="864" y="603"/>
                  <a:pt x="865" y="604"/>
                </a:cubicBezTo>
                <a:cubicBezTo>
                  <a:pt x="867" y="604"/>
                  <a:pt x="867" y="606"/>
                  <a:pt x="868" y="607"/>
                </a:cubicBezTo>
                <a:cubicBezTo>
                  <a:pt x="869" y="608"/>
                  <a:pt x="870" y="609"/>
                  <a:pt x="872" y="608"/>
                </a:cubicBezTo>
                <a:cubicBezTo>
                  <a:pt x="872" y="608"/>
                  <a:pt x="873" y="608"/>
                  <a:pt x="874" y="607"/>
                </a:cubicBezTo>
                <a:cubicBezTo>
                  <a:pt x="875" y="607"/>
                  <a:pt x="875" y="607"/>
                  <a:pt x="876" y="607"/>
                </a:cubicBezTo>
                <a:cubicBezTo>
                  <a:pt x="878" y="608"/>
                  <a:pt x="877" y="606"/>
                  <a:pt x="879" y="605"/>
                </a:cubicBezTo>
                <a:cubicBezTo>
                  <a:pt x="881" y="605"/>
                  <a:pt x="880" y="608"/>
                  <a:pt x="881" y="608"/>
                </a:cubicBezTo>
                <a:cubicBezTo>
                  <a:pt x="881" y="609"/>
                  <a:pt x="882" y="609"/>
                  <a:pt x="883" y="609"/>
                </a:cubicBezTo>
                <a:cubicBezTo>
                  <a:pt x="884" y="610"/>
                  <a:pt x="884" y="610"/>
                  <a:pt x="884" y="611"/>
                </a:cubicBezTo>
                <a:cubicBezTo>
                  <a:pt x="884" y="612"/>
                  <a:pt x="884" y="614"/>
                  <a:pt x="885" y="615"/>
                </a:cubicBezTo>
                <a:cubicBezTo>
                  <a:pt x="885" y="616"/>
                  <a:pt x="886" y="618"/>
                  <a:pt x="885" y="619"/>
                </a:cubicBezTo>
                <a:cubicBezTo>
                  <a:pt x="884" y="620"/>
                  <a:pt x="883" y="621"/>
                  <a:pt x="882" y="621"/>
                </a:cubicBezTo>
                <a:cubicBezTo>
                  <a:pt x="881" y="622"/>
                  <a:pt x="880" y="622"/>
                  <a:pt x="878" y="622"/>
                </a:cubicBezTo>
                <a:cubicBezTo>
                  <a:pt x="876" y="622"/>
                  <a:pt x="876" y="624"/>
                  <a:pt x="875" y="625"/>
                </a:cubicBezTo>
                <a:cubicBezTo>
                  <a:pt x="873" y="625"/>
                  <a:pt x="872" y="626"/>
                  <a:pt x="870" y="625"/>
                </a:cubicBezTo>
                <a:cubicBezTo>
                  <a:pt x="869" y="624"/>
                  <a:pt x="868" y="624"/>
                  <a:pt x="867" y="624"/>
                </a:cubicBezTo>
                <a:cubicBezTo>
                  <a:pt x="865" y="623"/>
                  <a:pt x="864" y="623"/>
                  <a:pt x="863" y="622"/>
                </a:cubicBezTo>
                <a:cubicBezTo>
                  <a:pt x="862" y="622"/>
                  <a:pt x="860" y="622"/>
                  <a:pt x="859" y="621"/>
                </a:cubicBezTo>
                <a:cubicBezTo>
                  <a:pt x="856" y="620"/>
                  <a:pt x="853" y="619"/>
                  <a:pt x="851" y="617"/>
                </a:cubicBezTo>
                <a:cubicBezTo>
                  <a:pt x="850" y="616"/>
                  <a:pt x="849" y="615"/>
                  <a:pt x="848" y="614"/>
                </a:cubicBezTo>
                <a:cubicBezTo>
                  <a:pt x="847" y="612"/>
                  <a:pt x="846" y="611"/>
                  <a:pt x="845" y="610"/>
                </a:cubicBezTo>
                <a:cubicBezTo>
                  <a:pt x="843" y="609"/>
                  <a:pt x="841" y="609"/>
                  <a:pt x="839" y="608"/>
                </a:cubicBezTo>
                <a:cubicBezTo>
                  <a:pt x="837" y="608"/>
                  <a:pt x="836" y="608"/>
                  <a:pt x="834" y="608"/>
                </a:cubicBezTo>
                <a:cubicBezTo>
                  <a:pt x="833" y="608"/>
                  <a:pt x="831" y="607"/>
                  <a:pt x="830" y="607"/>
                </a:cubicBezTo>
                <a:cubicBezTo>
                  <a:pt x="828" y="607"/>
                  <a:pt x="827" y="606"/>
                  <a:pt x="826" y="605"/>
                </a:cubicBezTo>
                <a:cubicBezTo>
                  <a:pt x="824" y="605"/>
                  <a:pt x="824" y="604"/>
                  <a:pt x="822" y="604"/>
                </a:cubicBezTo>
                <a:cubicBezTo>
                  <a:pt x="821" y="603"/>
                  <a:pt x="820" y="602"/>
                  <a:pt x="821" y="600"/>
                </a:cubicBezTo>
                <a:cubicBezTo>
                  <a:pt x="821" y="599"/>
                  <a:pt x="822" y="599"/>
                  <a:pt x="822" y="598"/>
                </a:cubicBezTo>
                <a:cubicBezTo>
                  <a:pt x="822" y="598"/>
                  <a:pt x="822" y="597"/>
                  <a:pt x="822" y="597"/>
                </a:cubicBezTo>
                <a:cubicBezTo>
                  <a:pt x="823" y="596"/>
                  <a:pt x="826" y="596"/>
                  <a:pt x="825" y="595"/>
                </a:cubicBezTo>
                <a:cubicBezTo>
                  <a:pt x="824" y="594"/>
                  <a:pt x="824" y="594"/>
                  <a:pt x="824" y="594"/>
                </a:cubicBezTo>
                <a:cubicBezTo>
                  <a:pt x="823" y="593"/>
                  <a:pt x="824" y="592"/>
                  <a:pt x="823" y="592"/>
                </a:cubicBezTo>
                <a:cubicBezTo>
                  <a:pt x="823" y="590"/>
                  <a:pt x="821" y="590"/>
                  <a:pt x="820" y="588"/>
                </a:cubicBezTo>
                <a:cubicBezTo>
                  <a:pt x="820" y="588"/>
                  <a:pt x="819" y="587"/>
                  <a:pt x="819" y="587"/>
                </a:cubicBezTo>
                <a:cubicBezTo>
                  <a:pt x="819" y="586"/>
                  <a:pt x="819" y="585"/>
                  <a:pt x="819" y="584"/>
                </a:cubicBezTo>
                <a:cubicBezTo>
                  <a:pt x="818" y="583"/>
                  <a:pt x="817" y="581"/>
                  <a:pt x="816" y="579"/>
                </a:cubicBezTo>
                <a:cubicBezTo>
                  <a:pt x="816" y="579"/>
                  <a:pt x="816" y="579"/>
                  <a:pt x="815" y="578"/>
                </a:cubicBezTo>
                <a:cubicBezTo>
                  <a:pt x="815" y="578"/>
                  <a:pt x="815" y="577"/>
                  <a:pt x="814" y="577"/>
                </a:cubicBezTo>
                <a:cubicBezTo>
                  <a:pt x="814" y="577"/>
                  <a:pt x="813" y="577"/>
                  <a:pt x="812" y="576"/>
                </a:cubicBezTo>
                <a:cubicBezTo>
                  <a:pt x="812" y="575"/>
                  <a:pt x="813" y="575"/>
                  <a:pt x="813" y="575"/>
                </a:cubicBezTo>
                <a:cubicBezTo>
                  <a:pt x="814" y="574"/>
                  <a:pt x="815" y="574"/>
                  <a:pt x="815" y="574"/>
                </a:cubicBezTo>
                <a:cubicBezTo>
                  <a:pt x="817" y="573"/>
                  <a:pt x="818" y="574"/>
                  <a:pt x="819" y="572"/>
                </a:cubicBezTo>
                <a:cubicBezTo>
                  <a:pt x="819" y="571"/>
                  <a:pt x="819" y="569"/>
                  <a:pt x="819" y="568"/>
                </a:cubicBezTo>
                <a:cubicBezTo>
                  <a:pt x="819" y="566"/>
                  <a:pt x="819" y="565"/>
                  <a:pt x="819" y="564"/>
                </a:cubicBezTo>
                <a:cubicBezTo>
                  <a:pt x="820" y="562"/>
                  <a:pt x="821" y="564"/>
                  <a:pt x="822" y="564"/>
                </a:cubicBezTo>
                <a:cubicBezTo>
                  <a:pt x="822" y="565"/>
                  <a:pt x="823" y="565"/>
                  <a:pt x="824" y="565"/>
                </a:cubicBezTo>
                <a:cubicBezTo>
                  <a:pt x="825" y="564"/>
                  <a:pt x="824" y="563"/>
                  <a:pt x="824" y="563"/>
                </a:cubicBezTo>
                <a:cubicBezTo>
                  <a:pt x="824" y="562"/>
                  <a:pt x="823" y="562"/>
                  <a:pt x="823" y="561"/>
                </a:cubicBezTo>
                <a:cubicBezTo>
                  <a:pt x="823" y="560"/>
                  <a:pt x="822" y="560"/>
                  <a:pt x="822" y="559"/>
                </a:cubicBezTo>
                <a:cubicBezTo>
                  <a:pt x="821" y="559"/>
                  <a:pt x="821" y="558"/>
                  <a:pt x="821" y="557"/>
                </a:cubicBezTo>
                <a:cubicBezTo>
                  <a:pt x="820" y="557"/>
                  <a:pt x="820" y="557"/>
                  <a:pt x="819" y="556"/>
                </a:cubicBezTo>
                <a:cubicBezTo>
                  <a:pt x="819" y="555"/>
                  <a:pt x="819" y="555"/>
                  <a:pt x="818" y="554"/>
                </a:cubicBezTo>
                <a:cubicBezTo>
                  <a:pt x="818" y="553"/>
                  <a:pt x="817" y="553"/>
                  <a:pt x="816" y="553"/>
                </a:cubicBezTo>
                <a:cubicBezTo>
                  <a:pt x="815" y="552"/>
                  <a:pt x="814" y="551"/>
                  <a:pt x="813" y="551"/>
                </a:cubicBezTo>
                <a:cubicBezTo>
                  <a:pt x="811" y="550"/>
                  <a:pt x="810" y="550"/>
                  <a:pt x="808" y="550"/>
                </a:cubicBezTo>
                <a:cubicBezTo>
                  <a:pt x="807" y="550"/>
                  <a:pt x="806" y="549"/>
                  <a:pt x="804" y="548"/>
                </a:cubicBezTo>
                <a:cubicBezTo>
                  <a:pt x="803" y="547"/>
                  <a:pt x="801" y="548"/>
                  <a:pt x="800" y="547"/>
                </a:cubicBezTo>
                <a:cubicBezTo>
                  <a:pt x="798" y="547"/>
                  <a:pt x="797" y="546"/>
                  <a:pt x="796" y="546"/>
                </a:cubicBezTo>
                <a:cubicBezTo>
                  <a:pt x="795" y="546"/>
                  <a:pt x="794" y="546"/>
                  <a:pt x="794" y="545"/>
                </a:cubicBezTo>
                <a:cubicBezTo>
                  <a:pt x="793" y="545"/>
                  <a:pt x="794" y="544"/>
                  <a:pt x="794" y="544"/>
                </a:cubicBezTo>
                <a:cubicBezTo>
                  <a:pt x="796" y="544"/>
                  <a:pt x="797" y="544"/>
                  <a:pt x="798" y="543"/>
                </a:cubicBezTo>
                <a:cubicBezTo>
                  <a:pt x="799" y="543"/>
                  <a:pt x="800" y="541"/>
                  <a:pt x="799" y="540"/>
                </a:cubicBezTo>
                <a:cubicBezTo>
                  <a:pt x="798" y="539"/>
                  <a:pt x="796" y="539"/>
                  <a:pt x="795" y="539"/>
                </a:cubicBezTo>
                <a:cubicBezTo>
                  <a:pt x="794" y="539"/>
                  <a:pt x="793" y="538"/>
                  <a:pt x="792" y="538"/>
                </a:cubicBezTo>
                <a:cubicBezTo>
                  <a:pt x="791" y="538"/>
                  <a:pt x="790" y="539"/>
                  <a:pt x="789" y="538"/>
                </a:cubicBezTo>
                <a:cubicBezTo>
                  <a:pt x="788" y="538"/>
                  <a:pt x="789" y="537"/>
                  <a:pt x="788" y="537"/>
                </a:cubicBezTo>
                <a:cubicBezTo>
                  <a:pt x="787" y="536"/>
                  <a:pt x="786" y="536"/>
                  <a:pt x="786" y="536"/>
                </a:cubicBezTo>
                <a:cubicBezTo>
                  <a:pt x="785" y="536"/>
                  <a:pt x="787" y="536"/>
                  <a:pt x="787" y="536"/>
                </a:cubicBezTo>
                <a:cubicBezTo>
                  <a:pt x="787" y="535"/>
                  <a:pt x="788" y="535"/>
                  <a:pt x="788" y="535"/>
                </a:cubicBezTo>
                <a:cubicBezTo>
                  <a:pt x="789" y="535"/>
                  <a:pt x="792" y="534"/>
                  <a:pt x="790" y="533"/>
                </a:cubicBezTo>
                <a:cubicBezTo>
                  <a:pt x="790" y="533"/>
                  <a:pt x="789" y="533"/>
                  <a:pt x="788" y="533"/>
                </a:cubicBezTo>
                <a:cubicBezTo>
                  <a:pt x="788" y="533"/>
                  <a:pt x="787" y="532"/>
                  <a:pt x="786" y="532"/>
                </a:cubicBezTo>
                <a:cubicBezTo>
                  <a:pt x="785" y="532"/>
                  <a:pt x="783" y="533"/>
                  <a:pt x="782" y="532"/>
                </a:cubicBezTo>
                <a:cubicBezTo>
                  <a:pt x="782" y="531"/>
                  <a:pt x="783" y="530"/>
                  <a:pt x="783" y="530"/>
                </a:cubicBezTo>
                <a:cubicBezTo>
                  <a:pt x="782" y="528"/>
                  <a:pt x="779" y="529"/>
                  <a:pt x="778" y="529"/>
                </a:cubicBezTo>
                <a:cubicBezTo>
                  <a:pt x="778" y="528"/>
                  <a:pt x="777" y="528"/>
                  <a:pt x="777" y="527"/>
                </a:cubicBezTo>
                <a:cubicBezTo>
                  <a:pt x="775" y="527"/>
                  <a:pt x="774" y="527"/>
                  <a:pt x="774" y="525"/>
                </a:cubicBezTo>
                <a:cubicBezTo>
                  <a:pt x="774" y="524"/>
                  <a:pt x="774" y="524"/>
                  <a:pt x="775" y="523"/>
                </a:cubicBezTo>
                <a:cubicBezTo>
                  <a:pt x="775" y="523"/>
                  <a:pt x="776" y="522"/>
                  <a:pt x="776" y="522"/>
                </a:cubicBezTo>
                <a:cubicBezTo>
                  <a:pt x="776" y="521"/>
                  <a:pt x="775" y="522"/>
                  <a:pt x="775" y="521"/>
                </a:cubicBezTo>
                <a:cubicBezTo>
                  <a:pt x="774" y="521"/>
                  <a:pt x="774" y="520"/>
                  <a:pt x="773" y="520"/>
                </a:cubicBezTo>
                <a:cubicBezTo>
                  <a:pt x="772" y="519"/>
                  <a:pt x="771" y="519"/>
                  <a:pt x="770" y="519"/>
                </a:cubicBezTo>
                <a:cubicBezTo>
                  <a:pt x="770" y="518"/>
                  <a:pt x="770" y="518"/>
                  <a:pt x="770" y="518"/>
                </a:cubicBezTo>
                <a:cubicBezTo>
                  <a:pt x="769" y="518"/>
                  <a:pt x="769" y="517"/>
                  <a:pt x="768" y="517"/>
                </a:cubicBezTo>
                <a:cubicBezTo>
                  <a:pt x="770" y="517"/>
                  <a:pt x="771" y="518"/>
                  <a:pt x="772" y="518"/>
                </a:cubicBezTo>
                <a:cubicBezTo>
                  <a:pt x="773" y="518"/>
                  <a:pt x="774" y="518"/>
                  <a:pt x="775" y="518"/>
                </a:cubicBezTo>
                <a:cubicBezTo>
                  <a:pt x="775" y="518"/>
                  <a:pt x="776" y="518"/>
                  <a:pt x="777" y="519"/>
                </a:cubicBezTo>
                <a:cubicBezTo>
                  <a:pt x="778" y="519"/>
                  <a:pt x="779" y="519"/>
                  <a:pt x="781" y="519"/>
                </a:cubicBezTo>
                <a:cubicBezTo>
                  <a:pt x="781" y="519"/>
                  <a:pt x="782" y="519"/>
                  <a:pt x="782" y="520"/>
                </a:cubicBezTo>
                <a:cubicBezTo>
                  <a:pt x="783" y="520"/>
                  <a:pt x="783" y="520"/>
                  <a:pt x="782" y="521"/>
                </a:cubicBezTo>
                <a:cubicBezTo>
                  <a:pt x="780" y="522"/>
                  <a:pt x="782" y="522"/>
                  <a:pt x="783" y="523"/>
                </a:cubicBezTo>
                <a:cubicBezTo>
                  <a:pt x="785" y="524"/>
                  <a:pt x="784" y="526"/>
                  <a:pt x="786" y="526"/>
                </a:cubicBezTo>
                <a:cubicBezTo>
                  <a:pt x="786" y="527"/>
                  <a:pt x="787" y="526"/>
                  <a:pt x="788" y="527"/>
                </a:cubicBezTo>
                <a:cubicBezTo>
                  <a:pt x="789" y="527"/>
                  <a:pt x="789" y="527"/>
                  <a:pt x="789" y="528"/>
                </a:cubicBezTo>
                <a:cubicBezTo>
                  <a:pt x="790" y="529"/>
                  <a:pt x="791" y="529"/>
                  <a:pt x="793" y="530"/>
                </a:cubicBezTo>
                <a:cubicBezTo>
                  <a:pt x="793" y="530"/>
                  <a:pt x="794" y="531"/>
                  <a:pt x="794" y="531"/>
                </a:cubicBezTo>
                <a:cubicBezTo>
                  <a:pt x="795" y="532"/>
                  <a:pt x="795" y="532"/>
                  <a:pt x="796" y="532"/>
                </a:cubicBezTo>
                <a:cubicBezTo>
                  <a:pt x="797" y="532"/>
                  <a:pt x="799" y="532"/>
                  <a:pt x="800" y="532"/>
                </a:cubicBezTo>
                <a:cubicBezTo>
                  <a:pt x="802" y="533"/>
                  <a:pt x="803" y="533"/>
                  <a:pt x="804" y="533"/>
                </a:cubicBezTo>
                <a:cubicBezTo>
                  <a:pt x="805" y="533"/>
                  <a:pt x="805" y="532"/>
                  <a:pt x="806" y="532"/>
                </a:cubicBezTo>
                <a:cubicBezTo>
                  <a:pt x="807" y="531"/>
                  <a:pt x="807" y="531"/>
                  <a:pt x="808" y="531"/>
                </a:cubicBezTo>
                <a:cubicBezTo>
                  <a:pt x="808" y="531"/>
                  <a:pt x="809" y="531"/>
                  <a:pt x="810" y="531"/>
                </a:cubicBezTo>
                <a:cubicBezTo>
                  <a:pt x="811" y="531"/>
                  <a:pt x="811" y="532"/>
                  <a:pt x="812" y="533"/>
                </a:cubicBezTo>
                <a:cubicBezTo>
                  <a:pt x="813" y="533"/>
                  <a:pt x="815" y="533"/>
                  <a:pt x="815" y="535"/>
                </a:cubicBezTo>
                <a:cubicBezTo>
                  <a:pt x="815" y="536"/>
                  <a:pt x="814" y="537"/>
                  <a:pt x="816" y="538"/>
                </a:cubicBezTo>
                <a:cubicBezTo>
                  <a:pt x="818" y="538"/>
                  <a:pt x="819" y="537"/>
                  <a:pt x="821" y="537"/>
                </a:cubicBezTo>
                <a:cubicBezTo>
                  <a:pt x="823" y="537"/>
                  <a:pt x="826" y="537"/>
                  <a:pt x="828" y="538"/>
                </a:cubicBezTo>
                <a:cubicBezTo>
                  <a:pt x="829" y="538"/>
                  <a:pt x="830" y="539"/>
                  <a:pt x="831" y="539"/>
                </a:cubicBezTo>
                <a:cubicBezTo>
                  <a:pt x="833" y="539"/>
                  <a:pt x="835" y="540"/>
                  <a:pt x="837" y="540"/>
                </a:cubicBezTo>
                <a:cubicBezTo>
                  <a:pt x="839" y="541"/>
                  <a:pt x="841" y="541"/>
                  <a:pt x="844" y="542"/>
                </a:cubicBezTo>
                <a:cubicBezTo>
                  <a:pt x="846" y="542"/>
                  <a:pt x="849" y="543"/>
                  <a:pt x="851" y="543"/>
                </a:cubicBezTo>
                <a:cubicBezTo>
                  <a:pt x="853" y="544"/>
                  <a:pt x="855" y="545"/>
                  <a:pt x="858" y="545"/>
                </a:cubicBezTo>
                <a:cubicBezTo>
                  <a:pt x="860" y="546"/>
                  <a:pt x="862" y="546"/>
                  <a:pt x="864" y="547"/>
                </a:cubicBezTo>
                <a:cubicBezTo>
                  <a:pt x="867" y="548"/>
                  <a:pt x="869" y="549"/>
                  <a:pt x="872" y="549"/>
                </a:cubicBezTo>
                <a:cubicBezTo>
                  <a:pt x="874" y="549"/>
                  <a:pt x="876" y="550"/>
                  <a:pt x="879" y="551"/>
                </a:cubicBezTo>
                <a:cubicBezTo>
                  <a:pt x="880" y="551"/>
                  <a:pt x="882" y="551"/>
                  <a:pt x="884" y="552"/>
                </a:cubicBezTo>
                <a:cubicBezTo>
                  <a:pt x="888" y="553"/>
                  <a:pt x="891" y="553"/>
                  <a:pt x="895" y="553"/>
                </a:cubicBezTo>
                <a:cubicBezTo>
                  <a:pt x="897" y="553"/>
                  <a:pt x="899" y="553"/>
                  <a:pt x="901" y="553"/>
                </a:cubicBezTo>
                <a:cubicBezTo>
                  <a:pt x="906" y="553"/>
                  <a:pt x="910" y="552"/>
                  <a:pt x="915" y="550"/>
                </a:cubicBezTo>
                <a:cubicBezTo>
                  <a:pt x="916" y="549"/>
                  <a:pt x="917" y="549"/>
                  <a:pt x="918" y="548"/>
                </a:cubicBezTo>
                <a:cubicBezTo>
                  <a:pt x="919" y="548"/>
                  <a:pt x="920" y="548"/>
                  <a:pt x="921" y="548"/>
                </a:cubicBezTo>
                <a:cubicBezTo>
                  <a:pt x="924" y="548"/>
                  <a:pt x="925" y="547"/>
                  <a:pt x="928" y="546"/>
                </a:cubicBezTo>
                <a:cubicBezTo>
                  <a:pt x="929" y="545"/>
                  <a:pt x="931" y="544"/>
                  <a:pt x="932" y="542"/>
                </a:cubicBezTo>
                <a:cubicBezTo>
                  <a:pt x="934" y="541"/>
                  <a:pt x="936" y="540"/>
                  <a:pt x="937" y="538"/>
                </a:cubicBezTo>
                <a:cubicBezTo>
                  <a:pt x="939" y="537"/>
                  <a:pt x="939" y="535"/>
                  <a:pt x="940" y="533"/>
                </a:cubicBezTo>
                <a:cubicBezTo>
                  <a:pt x="942" y="531"/>
                  <a:pt x="944" y="529"/>
                  <a:pt x="946" y="528"/>
                </a:cubicBezTo>
                <a:cubicBezTo>
                  <a:pt x="948" y="526"/>
                  <a:pt x="949" y="524"/>
                  <a:pt x="950" y="521"/>
                </a:cubicBezTo>
                <a:cubicBezTo>
                  <a:pt x="951" y="520"/>
                  <a:pt x="951" y="518"/>
                  <a:pt x="951" y="517"/>
                </a:cubicBezTo>
                <a:cubicBezTo>
                  <a:pt x="951" y="516"/>
                  <a:pt x="949" y="515"/>
                  <a:pt x="948" y="515"/>
                </a:cubicBezTo>
                <a:cubicBezTo>
                  <a:pt x="947" y="514"/>
                  <a:pt x="946" y="514"/>
                  <a:pt x="945" y="512"/>
                </a:cubicBezTo>
                <a:cubicBezTo>
                  <a:pt x="945" y="511"/>
                  <a:pt x="946" y="509"/>
                  <a:pt x="945" y="507"/>
                </a:cubicBezTo>
                <a:cubicBezTo>
                  <a:pt x="945" y="507"/>
                  <a:pt x="944" y="507"/>
                  <a:pt x="944" y="506"/>
                </a:cubicBezTo>
                <a:cubicBezTo>
                  <a:pt x="943" y="504"/>
                  <a:pt x="945" y="499"/>
                  <a:pt x="941" y="498"/>
                </a:cubicBezTo>
                <a:cubicBezTo>
                  <a:pt x="940" y="497"/>
                  <a:pt x="938" y="498"/>
                  <a:pt x="937" y="498"/>
                </a:cubicBezTo>
                <a:cubicBezTo>
                  <a:pt x="936" y="498"/>
                  <a:pt x="934" y="497"/>
                  <a:pt x="933" y="497"/>
                </a:cubicBezTo>
                <a:cubicBezTo>
                  <a:pt x="932" y="496"/>
                  <a:pt x="931" y="495"/>
                  <a:pt x="930" y="494"/>
                </a:cubicBezTo>
                <a:cubicBezTo>
                  <a:pt x="929" y="493"/>
                  <a:pt x="928" y="492"/>
                  <a:pt x="927" y="490"/>
                </a:cubicBezTo>
                <a:cubicBezTo>
                  <a:pt x="925" y="489"/>
                  <a:pt x="922" y="487"/>
                  <a:pt x="920" y="484"/>
                </a:cubicBezTo>
                <a:cubicBezTo>
                  <a:pt x="920" y="484"/>
                  <a:pt x="919" y="483"/>
                  <a:pt x="919" y="483"/>
                </a:cubicBezTo>
                <a:cubicBezTo>
                  <a:pt x="918" y="483"/>
                  <a:pt x="918" y="484"/>
                  <a:pt x="918" y="484"/>
                </a:cubicBezTo>
                <a:cubicBezTo>
                  <a:pt x="918" y="485"/>
                  <a:pt x="919" y="486"/>
                  <a:pt x="918" y="486"/>
                </a:cubicBezTo>
                <a:cubicBezTo>
                  <a:pt x="917" y="486"/>
                  <a:pt x="917" y="485"/>
                  <a:pt x="916" y="484"/>
                </a:cubicBezTo>
                <a:cubicBezTo>
                  <a:pt x="915" y="484"/>
                  <a:pt x="913" y="484"/>
                  <a:pt x="912" y="484"/>
                </a:cubicBezTo>
                <a:cubicBezTo>
                  <a:pt x="910" y="483"/>
                  <a:pt x="909" y="482"/>
                  <a:pt x="907" y="482"/>
                </a:cubicBezTo>
                <a:cubicBezTo>
                  <a:pt x="906" y="481"/>
                  <a:pt x="905" y="481"/>
                  <a:pt x="903" y="480"/>
                </a:cubicBezTo>
                <a:cubicBezTo>
                  <a:pt x="901" y="480"/>
                  <a:pt x="899" y="479"/>
                  <a:pt x="898" y="479"/>
                </a:cubicBezTo>
                <a:cubicBezTo>
                  <a:pt x="894" y="478"/>
                  <a:pt x="892" y="478"/>
                  <a:pt x="889" y="475"/>
                </a:cubicBezTo>
                <a:cubicBezTo>
                  <a:pt x="887" y="472"/>
                  <a:pt x="884" y="469"/>
                  <a:pt x="880" y="467"/>
                </a:cubicBezTo>
                <a:cubicBezTo>
                  <a:pt x="879" y="467"/>
                  <a:pt x="878" y="467"/>
                  <a:pt x="876" y="466"/>
                </a:cubicBezTo>
                <a:cubicBezTo>
                  <a:pt x="875" y="465"/>
                  <a:pt x="874" y="464"/>
                  <a:pt x="872" y="464"/>
                </a:cubicBezTo>
                <a:cubicBezTo>
                  <a:pt x="871" y="463"/>
                  <a:pt x="869" y="462"/>
                  <a:pt x="868" y="461"/>
                </a:cubicBezTo>
                <a:cubicBezTo>
                  <a:pt x="867" y="461"/>
                  <a:pt x="865" y="460"/>
                  <a:pt x="864" y="460"/>
                </a:cubicBezTo>
                <a:cubicBezTo>
                  <a:pt x="862" y="459"/>
                  <a:pt x="861" y="459"/>
                  <a:pt x="860" y="458"/>
                </a:cubicBezTo>
                <a:cubicBezTo>
                  <a:pt x="858" y="457"/>
                  <a:pt x="857" y="456"/>
                  <a:pt x="855" y="455"/>
                </a:cubicBezTo>
                <a:cubicBezTo>
                  <a:pt x="854" y="455"/>
                  <a:pt x="852" y="454"/>
                  <a:pt x="850" y="454"/>
                </a:cubicBezTo>
                <a:cubicBezTo>
                  <a:pt x="849" y="453"/>
                  <a:pt x="847" y="452"/>
                  <a:pt x="846" y="452"/>
                </a:cubicBezTo>
                <a:cubicBezTo>
                  <a:pt x="844" y="451"/>
                  <a:pt x="843" y="450"/>
                  <a:pt x="841" y="450"/>
                </a:cubicBezTo>
                <a:cubicBezTo>
                  <a:pt x="840" y="449"/>
                  <a:pt x="838" y="448"/>
                  <a:pt x="837" y="448"/>
                </a:cubicBezTo>
                <a:cubicBezTo>
                  <a:pt x="836" y="447"/>
                  <a:pt x="834" y="446"/>
                  <a:pt x="833" y="446"/>
                </a:cubicBezTo>
                <a:cubicBezTo>
                  <a:pt x="830" y="445"/>
                  <a:pt x="826" y="446"/>
                  <a:pt x="823" y="445"/>
                </a:cubicBezTo>
                <a:cubicBezTo>
                  <a:pt x="821" y="445"/>
                  <a:pt x="818" y="444"/>
                  <a:pt x="815" y="444"/>
                </a:cubicBezTo>
                <a:cubicBezTo>
                  <a:pt x="812" y="443"/>
                  <a:pt x="809" y="444"/>
                  <a:pt x="807" y="443"/>
                </a:cubicBezTo>
                <a:cubicBezTo>
                  <a:pt x="804" y="443"/>
                  <a:pt x="802" y="443"/>
                  <a:pt x="800" y="443"/>
                </a:cubicBezTo>
                <a:cubicBezTo>
                  <a:pt x="800" y="443"/>
                  <a:pt x="799" y="443"/>
                  <a:pt x="798" y="443"/>
                </a:cubicBezTo>
                <a:cubicBezTo>
                  <a:pt x="797" y="444"/>
                  <a:pt x="797" y="444"/>
                  <a:pt x="797" y="445"/>
                </a:cubicBezTo>
                <a:cubicBezTo>
                  <a:pt x="796" y="446"/>
                  <a:pt x="796" y="446"/>
                  <a:pt x="796" y="447"/>
                </a:cubicBezTo>
                <a:cubicBezTo>
                  <a:pt x="796" y="448"/>
                  <a:pt x="795" y="450"/>
                  <a:pt x="794" y="451"/>
                </a:cubicBezTo>
                <a:cubicBezTo>
                  <a:pt x="792" y="451"/>
                  <a:pt x="791" y="452"/>
                  <a:pt x="790" y="452"/>
                </a:cubicBezTo>
                <a:cubicBezTo>
                  <a:pt x="789" y="453"/>
                  <a:pt x="787" y="453"/>
                  <a:pt x="787" y="455"/>
                </a:cubicBezTo>
                <a:cubicBezTo>
                  <a:pt x="787" y="453"/>
                  <a:pt x="788" y="452"/>
                  <a:pt x="789" y="452"/>
                </a:cubicBezTo>
                <a:cubicBezTo>
                  <a:pt x="790" y="452"/>
                  <a:pt x="790" y="452"/>
                  <a:pt x="791" y="452"/>
                </a:cubicBezTo>
                <a:cubicBezTo>
                  <a:pt x="791" y="451"/>
                  <a:pt x="792" y="451"/>
                  <a:pt x="792" y="450"/>
                </a:cubicBezTo>
                <a:cubicBezTo>
                  <a:pt x="793" y="450"/>
                  <a:pt x="795" y="449"/>
                  <a:pt x="795" y="448"/>
                </a:cubicBezTo>
                <a:cubicBezTo>
                  <a:pt x="795" y="447"/>
                  <a:pt x="793" y="448"/>
                  <a:pt x="793" y="448"/>
                </a:cubicBezTo>
                <a:cubicBezTo>
                  <a:pt x="792" y="448"/>
                  <a:pt x="792" y="447"/>
                  <a:pt x="792" y="447"/>
                </a:cubicBezTo>
                <a:cubicBezTo>
                  <a:pt x="791" y="446"/>
                  <a:pt x="790" y="446"/>
                  <a:pt x="791" y="445"/>
                </a:cubicBezTo>
                <a:cubicBezTo>
                  <a:pt x="791" y="444"/>
                  <a:pt x="792" y="445"/>
                  <a:pt x="793" y="445"/>
                </a:cubicBezTo>
                <a:cubicBezTo>
                  <a:pt x="794" y="444"/>
                  <a:pt x="794" y="442"/>
                  <a:pt x="793" y="441"/>
                </a:cubicBezTo>
                <a:cubicBezTo>
                  <a:pt x="793" y="440"/>
                  <a:pt x="793" y="439"/>
                  <a:pt x="792" y="440"/>
                </a:cubicBezTo>
                <a:cubicBezTo>
                  <a:pt x="792" y="440"/>
                  <a:pt x="792" y="441"/>
                  <a:pt x="791" y="441"/>
                </a:cubicBezTo>
                <a:cubicBezTo>
                  <a:pt x="790" y="441"/>
                  <a:pt x="789" y="441"/>
                  <a:pt x="789" y="441"/>
                </a:cubicBezTo>
                <a:cubicBezTo>
                  <a:pt x="788" y="442"/>
                  <a:pt x="788" y="442"/>
                  <a:pt x="787" y="442"/>
                </a:cubicBezTo>
                <a:cubicBezTo>
                  <a:pt x="787" y="442"/>
                  <a:pt x="787" y="442"/>
                  <a:pt x="786" y="443"/>
                </a:cubicBezTo>
                <a:cubicBezTo>
                  <a:pt x="785" y="443"/>
                  <a:pt x="783" y="444"/>
                  <a:pt x="783" y="443"/>
                </a:cubicBezTo>
                <a:cubicBezTo>
                  <a:pt x="782" y="443"/>
                  <a:pt x="783" y="442"/>
                  <a:pt x="782" y="442"/>
                </a:cubicBezTo>
                <a:cubicBezTo>
                  <a:pt x="781" y="442"/>
                  <a:pt x="780" y="442"/>
                  <a:pt x="780" y="442"/>
                </a:cubicBezTo>
                <a:cubicBezTo>
                  <a:pt x="779" y="442"/>
                  <a:pt x="779" y="441"/>
                  <a:pt x="778" y="441"/>
                </a:cubicBezTo>
                <a:cubicBezTo>
                  <a:pt x="776" y="440"/>
                  <a:pt x="774" y="442"/>
                  <a:pt x="773" y="441"/>
                </a:cubicBezTo>
                <a:cubicBezTo>
                  <a:pt x="772" y="440"/>
                  <a:pt x="772" y="440"/>
                  <a:pt x="771" y="440"/>
                </a:cubicBezTo>
                <a:cubicBezTo>
                  <a:pt x="771" y="439"/>
                  <a:pt x="770" y="439"/>
                  <a:pt x="769" y="439"/>
                </a:cubicBezTo>
                <a:cubicBezTo>
                  <a:pt x="769" y="438"/>
                  <a:pt x="769" y="438"/>
                  <a:pt x="769" y="437"/>
                </a:cubicBezTo>
                <a:cubicBezTo>
                  <a:pt x="768" y="436"/>
                  <a:pt x="768" y="436"/>
                  <a:pt x="767" y="436"/>
                </a:cubicBezTo>
                <a:cubicBezTo>
                  <a:pt x="766" y="435"/>
                  <a:pt x="766" y="433"/>
                  <a:pt x="767" y="432"/>
                </a:cubicBezTo>
                <a:cubicBezTo>
                  <a:pt x="767" y="432"/>
                  <a:pt x="768" y="431"/>
                  <a:pt x="768" y="431"/>
                </a:cubicBezTo>
                <a:cubicBezTo>
                  <a:pt x="768" y="430"/>
                  <a:pt x="768" y="429"/>
                  <a:pt x="769" y="430"/>
                </a:cubicBezTo>
                <a:cubicBezTo>
                  <a:pt x="770" y="430"/>
                  <a:pt x="769" y="431"/>
                  <a:pt x="770" y="432"/>
                </a:cubicBezTo>
                <a:cubicBezTo>
                  <a:pt x="770" y="432"/>
                  <a:pt x="771" y="432"/>
                  <a:pt x="771" y="432"/>
                </a:cubicBezTo>
                <a:cubicBezTo>
                  <a:pt x="772" y="432"/>
                  <a:pt x="772" y="432"/>
                  <a:pt x="772" y="432"/>
                </a:cubicBezTo>
                <a:cubicBezTo>
                  <a:pt x="773" y="433"/>
                  <a:pt x="775" y="433"/>
                  <a:pt x="776" y="433"/>
                </a:cubicBezTo>
                <a:cubicBezTo>
                  <a:pt x="778" y="433"/>
                  <a:pt x="779" y="434"/>
                  <a:pt x="780" y="434"/>
                </a:cubicBezTo>
                <a:cubicBezTo>
                  <a:pt x="782" y="435"/>
                  <a:pt x="783" y="435"/>
                  <a:pt x="785" y="434"/>
                </a:cubicBezTo>
                <a:cubicBezTo>
                  <a:pt x="786" y="434"/>
                  <a:pt x="785" y="432"/>
                  <a:pt x="786" y="431"/>
                </a:cubicBezTo>
                <a:cubicBezTo>
                  <a:pt x="787" y="431"/>
                  <a:pt x="788" y="431"/>
                  <a:pt x="788" y="430"/>
                </a:cubicBezTo>
                <a:cubicBezTo>
                  <a:pt x="788" y="429"/>
                  <a:pt x="788" y="429"/>
                  <a:pt x="787" y="428"/>
                </a:cubicBezTo>
                <a:cubicBezTo>
                  <a:pt x="786" y="428"/>
                  <a:pt x="785" y="428"/>
                  <a:pt x="785" y="428"/>
                </a:cubicBezTo>
                <a:cubicBezTo>
                  <a:pt x="784" y="428"/>
                  <a:pt x="783" y="428"/>
                  <a:pt x="783" y="427"/>
                </a:cubicBezTo>
                <a:cubicBezTo>
                  <a:pt x="781" y="427"/>
                  <a:pt x="780" y="427"/>
                  <a:pt x="778" y="427"/>
                </a:cubicBezTo>
                <a:cubicBezTo>
                  <a:pt x="777" y="427"/>
                  <a:pt x="776" y="426"/>
                  <a:pt x="775" y="425"/>
                </a:cubicBezTo>
                <a:cubicBezTo>
                  <a:pt x="774" y="424"/>
                  <a:pt x="773" y="424"/>
                  <a:pt x="771" y="424"/>
                </a:cubicBezTo>
                <a:cubicBezTo>
                  <a:pt x="771" y="424"/>
                  <a:pt x="770" y="423"/>
                  <a:pt x="770" y="423"/>
                </a:cubicBezTo>
                <a:cubicBezTo>
                  <a:pt x="769" y="423"/>
                  <a:pt x="769" y="422"/>
                  <a:pt x="768" y="422"/>
                </a:cubicBezTo>
                <a:cubicBezTo>
                  <a:pt x="768" y="422"/>
                  <a:pt x="764" y="420"/>
                  <a:pt x="764" y="422"/>
                </a:cubicBezTo>
                <a:cubicBezTo>
                  <a:pt x="764" y="423"/>
                  <a:pt x="765" y="423"/>
                  <a:pt x="765" y="423"/>
                </a:cubicBezTo>
                <a:cubicBezTo>
                  <a:pt x="766" y="424"/>
                  <a:pt x="766" y="424"/>
                  <a:pt x="766" y="425"/>
                </a:cubicBezTo>
                <a:cubicBezTo>
                  <a:pt x="767" y="425"/>
                  <a:pt x="767" y="425"/>
                  <a:pt x="768" y="426"/>
                </a:cubicBezTo>
                <a:cubicBezTo>
                  <a:pt x="768" y="427"/>
                  <a:pt x="768" y="427"/>
                  <a:pt x="767" y="427"/>
                </a:cubicBezTo>
                <a:cubicBezTo>
                  <a:pt x="766" y="427"/>
                  <a:pt x="766" y="427"/>
                  <a:pt x="765" y="426"/>
                </a:cubicBezTo>
                <a:cubicBezTo>
                  <a:pt x="765" y="426"/>
                  <a:pt x="764" y="426"/>
                  <a:pt x="763" y="426"/>
                </a:cubicBezTo>
                <a:cubicBezTo>
                  <a:pt x="763" y="426"/>
                  <a:pt x="762" y="425"/>
                  <a:pt x="761" y="425"/>
                </a:cubicBezTo>
                <a:cubicBezTo>
                  <a:pt x="760" y="425"/>
                  <a:pt x="761" y="426"/>
                  <a:pt x="761" y="427"/>
                </a:cubicBezTo>
                <a:cubicBezTo>
                  <a:pt x="761" y="430"/>
                  <a:pt x="758" y="429"/>
                  <a:pt x="756" y="429"/>
                </a:cubicBezTo>
                <a:cubicBezTo>
                  <a:pt x="755" y="429"/>
                  <a:pt x="753" y="429"/>
                  <a:pt x="751" y="429"/>
                </a:cubicBezTo>
                <a:cubicBezTo>
                  <a:pt x="750" y="429"/>
                  <a:pt x="749" y="428"/>
                  <a:pt x="748" y="428"/>
                </a:cubicBezTo>
                <a:cubicBezTo>
                  <a:pt x="746" y="428"/>
                  <a:pt x="745" y="428"/>
                  <a:pt x="743" y="427"/>
                </a:cubicBezTo>
                <a:cubicBezTo>
                  <a:pt x="742" y="427"/>
                  <a:pt x="740" y="426"/>
                  <a:pt x="738" y="427"/>
                </a:cubicBezTo>
                <a:cubicBezTo>
                  <a:pt x="737" y="427"/>
                  <a:pt x="736" y="428"/>
                  <a:pt x="735" y="429"/>
                </a:cubicBezTo>
                <a:cubicBezTo>
                  <a:pt x="735" y="429"/>
                  <a:pt x="734" y="427"/>
                  <a:pt x="733" y="427"/>
                </a:cubicBezTo>
                <a:cubicBezTo>
                  <a:pt x="733" y="426"/>
                  <a:pt x="732" y="426"/>
                  <a:pt x="732" y="425"/>
                </a:cubicBezTo>
                <a:cubicBezTo>
                  <a:pt x="732" y="425"/>
                  <a:pt x="731" y="424"/>
                  <a:pt x="730" y="424"/>
                </a:cubicBezTo>
                <a:cubicBezTo>
                  <a:pt x="730" y="424"/>
                  <a:pt x="730" y="425"/>
                  <a:pt x="729" y="426"/>
                </a:cubicBezTo>
                <a:cubicBezTo>
                  <a:pt x="728" y="427"/>
                  <a:pt x="727" y="427"/>
                  <a:pt x="726" y="428"/>
                </a:cubicBezTo>
                <a:cubicBezTo>
                  <a:pt x="725" y="428"/>
                  <a:pt x="725" y="429"/>
                  <a:pt x="724" y="429"/>
                </a:cubicBezTo>
                <a:cubicBezTo>
                  <a:pt x="723" y="429"/>
                  <a:pt x="723" y="429"/>
                  <a:pt x="722" y="429"/>
                </a:cubicBezTo>
                <a:cubicBezTo>
                  <a:pt x="721" y="430"/>
                  <a:pt x="721" y="430"/>
                  <a:pt x="720" y="431"/>
                </a:cubicBezTo>
                <a:cubicBezTo>
                  <a:pt x="720" y="431"/>
                  <a:pt x="719" y="430"/>
                  <a:pt x="719" y="431"/>
                </a:cubicBezTo>
                <a:cubicBezTo>
                  <a:pt x="719" y="431"/>
                  <a:pt x="719" y="431"/>
                  <a:pt x="718" y="431"/>
                </a:cubicBezTo>
                <a:cubicBezTo>
                  <a:pt x="718" y="431"/>
                  <a:pt x="719" y="430"/>
                  <a:pt x="719" y="430"/>
                </a:cubicBezTo>
                <a:cubicBezTo>
                  <a:pt x="720" y="429"/>
                  <a:pt x="720" y="430"/>
                  <a:pt x="721" y="429"/>
                </a:cubicBezTo>
                <a:cubicBezTo>
                  <a:pt x="722" y="428"/>
                  <a:pt x="720" y="426"/>
                  <a:pt x="719" y="426"/>
                </a:cubicBezTo>
                <a:cubicBezTo>
                  <a:pt x="718" y="426"/>
                  <a:pt x="718" y="426"/>
                  <a:pt x="717" y="426"/>
                </a:cubicBezTo>
                <a:cubicBezTo>
                  <a:pt x="717" y="426"/>
                  <a:pt x="716" y="425"/>
                  <a:pt x="715" y="425"/>
                </a:cubicBezTo>
                <a:cubicBezTo>
                  <a:pt x="715" y="424"/>
                  <a:pt x="716" y="423"/>
                  <a:pt x="716" y="423"/>
                </a:cubicBezTo>
                <a:cubicBezTo>
                  <a:pt x="716" y="422"/>
                  <a:pt x="716" y="421"/>
                  <a:pt x="716" y="421"/>
                </a:cubicBezTo>
                <a:cubicBezTo>
                  <a:pt x="715" y="420"/>
                  <a:pt x="714" y="419"/>
                  <a:pt x="713" y="419"/>
                </a:cubicBezTo>
                <a:cubicBezTo>
                  <a:pt x="712" y="418"/>
                  <a:pt x="711" y="418"/>
                  <a:pt x="710" y="418"/>
                </a:cubicBezTo>
                <a:cubicBezTo>
                  <a:pt x="709" y="418"/>
                  <a:pt x="708" y="418"/>
                  <a:pt x="708" y="418"/>
                </a:cubicBezTo>
                <a:cubicBezTo>
                  <a:pt x="707" y="417"/>
                  <a:pt x="707" y="417"/>
                  <a:pt x="706" y="417"/>
                </a:cubicBezTo>
                <a:cubicBezTo>
                  <a:pt x="705" y="417"/>
                  <a:pt x="704" y="417"/>
                  <a:pt x="704" y="417"/>
                </a:cubicBezTo>
                <a:cubicBezTo>
                  <a:pt x="703" y="417"/>
                  <a:pt x="703" y="416"/>
                  <a:pt x="702" y="416"/>
                </a:cubicBezTo>
                <a:cubicBezTo>
                  <a:pt x="701" y="416"/>
                  <a:pt x="701" y="416"/>
                  <a:pt x="700" y="415"/>
                </a:cubicBezTo>
                <a:cubicBezTo>
                  <a:pt x="700" y="414"/>
                  <a:pt x="701" y="414"/>
                  <a:pt x="701" y="414"/>
                </a:cubicBezTo>
                <a:cubicBezTo>
                  <a:pt x="703" y="414"/>
                  <a:pt x="704" y="415"/>
                  <a:pt x="705" y="415"/>
                </a:cubicBezTo>
                <a:cubicBezTo>
                  <a:pt x="707" y="415"/>
                  <a:pt x="708" y="416"/>
                  <a:pt x="709" y="416"/>
                </a:cubicBezTo>
                <a:cubicBezTo>
                  <a:pt x="711" y="416"/>
                  <a:pt x="712" y="416"/>
                  <a:pt x="713" y="416"/>
                </a:cubicBezTo>
                <a:cubicBezTo>
                  <a:pt x="715" y="417"/>
                  <a:pt x="716" y="417"/>
                  <a:pt x="718" y="417"/>
                </a:cubicBezTo>
                <a:cubicBezTo>
                  <a:pt x="722" y="417"/>
                  <a:pt x="722" y="417"/>
                  <a:pt x="722" y="417"/>
                </a:cubicBezTo>
                <a:cubicBezTo>
                  <a:pt x="724" y="417"/>
                  <a:pt x="725" y="416"/>
                  <a:pt x="726" y="417"/>
                </a:cubicBezTo>
                <a:cubicBezTo>
                  <a:pt x="728" y="418"/>
                  <a:pt x="729" y="418"/>
                  <a:pt x="730" y="418"/>
                </a:cubicBezTo>
                <a:cubicBezTo>
                  <a:pt x="732" y="417"/>
                  <a:pt x="732" y="415"/>
                  <a:pt x="734" y="415"/>
                </a:cubicBezTo>
                <a:cubicBezTo>
                  <a:pt x="734" y="415"/>
                  <a:pt x="735" y="415"/>
                  <a:pt x="735" y="414"/>
                </a:cubicBezTo>
                <a:cubicBezTo>
                  <a:pt x="736" y="414"/>
                  <a:pt x="736" y="413"/>
                  <a:pt x="737" y="413"/>
                </a:cubicBezTo>
                <a:cubicBezTo>
                  <a:pt x="738" y="412"/>
                  <a:pt x="740" y="413"/>
                  <a:pt x="741" y="412"/>
                </a:cubicBezTo>
                <a:cubicBezTo>
                  <a:pt x="742" y="412"/>
                  <a:pt x="744" y="412"/>
                  <a:pt x="745" y="411"/>
                </a:cubicBezTo>
                <a:cubicBezTo>
                  <a:pt x="746" y="411"/>
                  <a:pt x="747" y="411"/>
                  <a:pt x="747" y="410"/>
                </a:cubicBezTo>
                <a:cubicBezTo>
                  <a:pt x="748" y="410"/>
                  <a:pt x="747" y="409"/>
                  <a:pt x="748" y="408"/>
                </a:cubicBezTo>
                <a:cubicBezTo>
                  <a:pt x="748" y="408"/>
                  <a:pt x="748" y="407"/>
                  <a:pt x="748" y="406"/>
                </a:cubicBezTo>
                <a:cubicBezTo>
                  <a:pt x="748" y="406"/>
                  <a:pt x="747" y="405"/>
                  <a:pt x="746" y="405"/>
                </a:cubicBezTo>
                <a:cubicBezTo>
                  <a:pt x="746" y="405"/>
                  <a:pt x="745" y="404"/>
                  <a:pt x="745" y="404"/>
                </a:cubicBezTo>
                <a:cubicBezTo>
                  <a:pt x="744" y="404"/>
                  <a:pt x="743" y="404"/>
                  <a:pt x="743" y="404"/>
                </a:cubicBezTo>
                <a:cubicBezTo>
                  <a:pt x="742" y="404"/>
                  <a:pt x="741" y="403"/>
                  <a:pt x="741" y="403"/>
                </a:cubicBezTo>
                <a:cubicBezTo>
                  <a:pt x="740" y="403"/>
                  <a:pt x="740" y="403"/>
                  <a:pt x="739" y="403"/>
                </a:cubicBezTo>
                <a:cubicBezTo>
                  <a:pt x="737" y="403"/>
                  <a:pt x="736" y="402"/>
                  <a:pt x="735" y="402"/>
                </a:cubicBezTo>
                <a:cubicBezTo>
                  <a:pt x="733" y="401"/>
                  <a:pt x="731" y="402"/>
                  <a:pt x="731" y="401"/>
                </a:cubicBezTo>
                <a:cubicBezTo>
                  <a:pt x="731" y="400"/>
                  <a:pt x="731" y="400"/>
                  <a:pt x="731" y="399"/>
                </a:cubicBezTo>
                <a:cubicBezTo>
                  <a:pt x="731" y="398"/>
                  <a:pt x="731" y="397"/>
                  <a:pt x="731" y="397"/>
                </a:cubicBezTo>
                <a:cubicBezTo>
                  <a:pt x="730" y="396"/>
                  <a:pt x="729" y="394"/>
                  <a:pt x="728" y="394"/>
                </a:cubicBezTo>
                <a:cubicBezTo>
                  <a:pt x="726" y="395"/>
                  <a:pt x="726" y="395"/>
                  <a:pt x="724" y="396"/>
                </a:cubicBezTo>
                <a:cubicBezTo>
                  <a:pt x="724" y="396"/>
                  <a:pt x="723" y="397"/>
                  <a:pt x="723" y="397"/>
                </a:cubicBezTo>
                <a:cubicBezTo>
                  <a:pt x="722" y="396"/>
                  <a:pt x="722" y="396"/>
                  <a:pt x="722" y="395"/>
                </a:cubicBezTo>
                <a:cubicBezTo>
                  <a:pt x="721" y="393"/>
                  <a:pt x="719" y="394"/>
                  <a:pt x="718" y="395"/>
                </a:cubicBezTo>
                <a:cubicBezTo>
                  <a:pt x="718" y="395"/>
                  <a:pt x="717" y="395"/>
                  <a:pt x="716" y="395"/>
                </a:cubicBezTo>
                <a:cubicBezTo>
                  <a:pt x="715" y="396"/>
                  <a:pt x="715" y="396"/>
                  <a:pt x="715" y="395"/>
                </a:cubicBezTo>
                <a:cubicBezTo>
                  <a:pt x="715" y="394"/>
                  <a:pt x="715" y="394"/>
                  <a:pt x="714" y="394"/>
                </a:cubicBezTo>
                <a:cubicBezTo>
                  <a:pt x="713" y="394"/>
                  <a:pt x="713" y="393"/>
                  <a:pt x="712" y="393"/>
                </a:cubicBezTo>
                <a:cubicBezTo>
                  <a:pt x="711" y="392"/>
                  <a:pt x="711" y="391"/>
                  <a:pt x="710" y="391"/>
                </a:cubicBezTo>
                <a:cubicBezTo>
                  <a:pt x="709" y="390"/>
                  <a:pt x="709" y="390"/>
                  <a:pt x="708" y="390"/>
                </a:cubicBezTo>
                <a:cubicBezTo>
                  <a:pt x="707" y="390"/>
                  <a:pt x="707" y="389"/>
                  <a:pt x="706" y="389"/>
                </a:cubicBezTo>
                <a:cubicBezTo>
                  <a:pt x="705" y="389"/>
                  <a:pt x="703" y="389"/>
                  <a:pt x="702" y="390"/>
                </a:cubicBezTo>
                <a:cubicBezTo>
                  <a:pt x="701" y="391"/>
                  <a:pt x="701" y="393"/>
                  <a:pt x="700" y="394"/>
                </a:cubicBezTo>
                <a:cubicBezTo>
                  <a:pt x="699" y="396"/>
                  <a:pt x="696" y="397"/>
                  <a:pt x="696" y="400"/>
                </a:cubicBezTo>
                <a:cubicBezTo>
                  <a:pt x="696" y="401"/>
                  <a:pt x="697" y="402"/>
                  <a:pt x="697" y="404"/>
                </a:cubicBezTo>
                <a:cubicBezTo>
                  <a:pt x="697" y="405"/>
                  <a:pt x="695" y="406"/>
                  <a:pt x="694" y="407"/>
                </a:cubicBezTo>
                <a:cubicBezTo>
                  <a:pt x="694" y="407"/>
                  <a:pt x="693" y="408"/>
                  <a:pt x="692" y="408"/>
                </a:cubicBezTo>
                <a:cubicBezTo>
                  <a:pt x="692" y="408"/>
                  <a:pt x="691" y="407"/>
                  <a:pt x="692" y="407"/>
                </a:cubicBezTo>
                <a:cubicBezTo>
                  <a:pt x="692" y="406"/>
                  <a:pt x="693" y="406"/>
                  <a:pt x="693" y="406"/>
                </a:cubicBezTo>
                <a:cubicBezTo>
                  <a:pt x="694" y="405"/>
                  <a:pt x="694" y="404"/>
                  <a:pt x="694" y="404"/>
                </a:cubicBezTo>
                <a:cubicBezTo>
                  <a:pt x="694" y="403"/>
                  <a:pt x="695" y="403"/>
                  <a:pt x="694" y="403"/>
                </a:cubicBezTo>
                <a:cubicBezTo>
                  <a:pt x="693" y="402"/>
                  <a:pt x="692" y="404"/>
                  <a:pt x="691" y="404"/>
                </a:cubicBezTo>
                <a:cubicBezTo>
                  <a:pt x="691" y="404"/>
                  <a:pt x="690" y="404"/>
                  <a:pt x="690" y="404"/>
                </a:cubicBezTo>
                <a:cubicBezTo>
                  <a:pt x="689" y="404"/>
                  <a:pt x="688" y="404"/>
                  <a:pt x="688" y="405"/>
                </a:cubicBezTo>
                <a:cubicBezTo>
                  <a:pt x="687" y="405"/>
                  <a:pt x="687" y="405"/>
                  <a:pt x="686" y="404"/>
                </a:cubicBezTo>
                <a:cubicBezTo>
                  <a:pt x="686" y="404"/>
                  <a:pt x="685" y="404"/>
                  <a:pt x="685" y="403"/>
                </a:cubicBezTo>
                <a:cubicBezTo>
                  <a:pt x="685" y="402"/>
                  <a:pt x="686" y="402"/>
                  <a:pt x="686" y="402"/>
                </a:cubicBezTo>
                <a:cubicBezTo>
                  <a:pt x="687" y="402"/>
                  <a:pt x="687" y="401"/>
                  <a:pt x="688" y="401"/>
                </a:cubicBezTo>
                <a:cubicBezTo>
                  <a:pt x="689" y="400"/>
                  <a:pt x="690" y="400"/>
                  <a:pt x="691" y="399"/>
                </a:cubicBezTo>
                <a:cubicBezTo>
                  <a:pt x="692" y="398"/>
                  <a:pt x="692" y="398"/>
                  <a:pt x="692" y="398"/>
                </a:cubicBezTo>
                <a:cubicBezTo>
                  <a:pt x="692" y="397"/>
                  <a:pt x="693" y="397"/>
                  <a:pt x="693" y="396"/>
                </a:cubicBezTo>
                <a:cubicBezTo>
                  <a:pt x="693" y="396"/>
                  <a:pt x="694" y="393"/>
                  <a:pt x="693" y="394"/>
                </a:cubicBezTo>
                <a:cubicBezTo>
                  <a:pt x="692" y="394"/>
                  <a:pt x="692" y="395"/>
                  <a:pt x="692" y="395"/>
                </a:cubicBezTo>
                <a:cubicBezTo>
                  <a:pt x="692" y="395"/>
                  <a:pt x="691" y="395"/>
                  <a:pt x="691" y="395"/>
                </a:cubicBezTo>
                <a:cubicBezTo>
                  <a:pt x="690" y="395"/>
                  <a:pt x="689" y="396"/>
                  <a:pt x="688" y="396"/>
                </a:cubicBezTo>
                <a:cubicBezTo>
                  <a:pt x="686" y="396"/>
                  <a:pt x="687" y="394"/>
                  <a:pt x="686" y="394"/>
                </a:cubicBezTo>
                <a:cubicBezTo>
                  <a:pt x="685" y="393"/>
                  <a:pt x="686" y="393"/>
                  <a:pt x="687" y="392"/>
                </a:cubicBezTo>
                <a:cubicBezTo>
                  <a:pt x="687" y="392"/>
                  <a:pt x="688" y="392"/>
                  <a:pt x="688" y="392"/>
                </a:cubicBezTo>
                <a:cubicBezTo>
                  <a:pt x="688" y="392"/>
                  <a:pt x="688" y="392"/>
                  <a:pt x="689" y="392"/>
                </a:cubicBezTo>
                <a:cubicBezTo>
                  <a:pt x="690" y="391"/>
                  <a:pt x="691" y="393"/>
                  <a:pt x="693" y="392"/>
                </a:cubicBezTo>
                <a:cubicBezTo>
                  <a:pt x="694" y="392"/>
                  <a:pt x="695" y="390"/>
                  <a:pt x="696" y="389"/>
                </a:cubicBezTo>
                <a:cubicBezTo>
                  <a:pt x="696" y="388"/>
                  <a:pt x="696" y="388"/>
                  <a:pt x="697" y="388"/>
                </a:cubicBezTo>
                <a:cubicBezTo>
                  <a:pt x="698" y="387"/>
                  <a:pt x="699" y="387"/>
                  <a:pt x="699" y="386"/>
                </a:cubicBezTo>
                <a:cubicBezTo>
                  <a:pt x="698" y="385"/>
                  <a:pt x="696" y="385"/>
                  <a:pt x="695" y="384"/>
                </a:cubicBezTo>
                <a:cubicBezTo>
                  <a:pt x="694" y="384"/>
                  <a:pt x="693" y="383"/>
                  <a:pt x="692" y="382"/>
                </a:cubicBezTo>
                <a:cubicBezTo>
                  <a:pt x="690" y="382"/>
                  <a:pt x="689" y="382"/>
                  <a:pt x="688" y="382"/>
                </a:cubicBezTo>
                <a:cubicBezTo>
                  <a:pt x="686" y="382"/>
                  <a:pt x="685" y="381"/>
                  <a:pt x="684" y="380"/>
                </a:cubicBezTo>
                <a:cubicBezTo>
                  <a:pt x="683" y="380"/>
                  <a:pt x="681" y="379"/>
                  <a:pt x="680" y="381"/>
                </a:cubicBezTo>
                <a:cubicBezTo>
                  <a:pt x="680" y="382"/>
                  <a:pt x="681" y="382"/>
                  <a:pt x="681" y="383"/>
                </a:cubicBezTo>
                <a:cubicBezTo>
                  <a:pt x="681" y="384"/>
                  <a:pt x="680" y="385"/>
                  <a:pt x="680" y="385"/>
                </a:cubicBezTo>
                <a:cubicBezTo>
                  <a:pt x="679" y="386"/>
                  <a:pt x="679" y="387"/>
                  <a:pt x="678" y="387"/>
                </a:cubicBezTo>
                <a:cubicBezTo>
                  <a:pt x="678" y="387"/>
                  <a:pt x="677" y="387"/>
                  <a:pt x="676" y="387"/>
                </a:cubicBezTo>
                <a:cubicBezTo>
                  <a:pt x="675" y="387"/>
                  <a:pt x="674" y="387"/>
                  <a:pt x="674" y="388"/>
                </a:cubicBezTo>
                <a:cubicBezTo>
                  <a:pt x="673" y="388"/>
                  <a:pt x="673" y="389"/>
                  <a:pt x="674" y="389"/>
                </a:cubicBezTo>
                <a:cubicBezTo>
                  <a:pt x="674" y="389"/>
                  <a:pt x="675" y="389"/>
                  <a:pt x="676" y="389"/>
                </a:cubicBezTo>
                <a:cubicBezTo>
                  <a:pt x="677" y="389"/>
                  <a:pt x="677" y="389"/>
                  <a:pt x="677" y="390"/>
                </a:cubicBezTo>
                <a:cubicBezTo>
                  <a:pt x="678" y="390"/>
                  <a:pt x="679" y="390"/>
                  <a:pt x="679" y="391"/>
                </a:cubicBezTo>
                <a:cubicBezTo>
                  <a:pt x="679" y="392"/>
                  <a:pt x="678" y="392"/>
                  <a:pt x="678" y="392"/>
                </a:cubicBezTo>
                <a:cubicBezTo>
                  <a:pt x="677" y="392"/>
                  <a:pt x="676" y="392"/>
                  <a:pt x="675" y="392"/>
                </a:cubicBezTo>
                <a:cubicBezTo>
                  <a:pt x="675" y="392"/>
                  <a:pt x="674" y="393"/>
                  <a:pt x="674" y="393"/>
                </a:cubicBezTo>
                <a:cubicBezTo>
                  <a:pt x="673" y="394"/>
                  <a:pt x="670" y="394"/>
                  <a:pt x="670" y="395"/>
                </a:cubicBezTo>
                <a:cubicBezTo>
                  <a:pt x="670" y="396"/>
                  <a:pt x="671" y="396"/>
                  <a:pt x="671" y="396"/>
                </a:cubicBezTo>
                <a:cubicBezTo>
                  <a:pt x="672" y="397"/>
                  <a:pt x="671" y="397"/>
                  <a:pt x="671" y="398"/>
                </a:cubicBezTo>
                <a:cubicBezTo>
                  <a:pt x="670" y="399"/>
                  <a:pt x="670" y="399"/>
                  <a:pt x="669" y="399"/>
                </a:cubicBezTo>
                <a:cubicBezTo>
                  <a:pt x="669" y="399"/>
                  <a:pt x="668" y="399"/>
                  <a:pt x="667" y="399"/>
                </a:cubicBezTo>
                <a:cubicBezTo>
                  <a:pt x="666" y="401"/>
                  <a:pt x="669" y="401"/>
                  <a:pt x="669" y="402"/>
                </a:cubicBezTo>
                <a:cubicBezTo>
                  <a:pt x="669" y="404"/>
                  <a:pt x="667" y="402"/>
                  <a:pt x="666" y="402"/>
                </a:cubicBezTo>
                <a:cubicBezTo>
                  <a:pt x="665" y="402"/>
                  <a:pt x="664" y="402"/>
                  <a:pt x="664" y="403"/>
                </a:cubicBezTo>
                <a:cubicBezTo>
                  <a:pt x="663" y="404"/>
                  <a:pt x="662" y="404"/>
                  <a:pt x="662" y="405"/>
                </a:cubicBezTo>
                <a:cubicBezTo>
                  <a:pt x="661" y="405"/>
                  <a:pt x="661" y="405"/>
                  <a:pt x="661" y="406"/>
                </a:cubicBezTo>
                <a:cubicBezTo>
                  <a:pt x="659" y="409"/>
                  <a:pt x="659" y="404"/>
                  <a:pt x="659" y="403"/>
                </a:cubicBezTo>
                <a:cubicBezTo>
                  <a:pt x="659" y="402"/>
                  <a:pt x="660" y="402"/>
                  <a:pt x="659" y="401"/>
                </a:cubicBezTo>
                <a:cubicBezTo>
                  <a:pt x="659" y="400"/>
                  <a:pt x="658" y="400"/>
                  <a:pt x="658" y="399"/>
                </a:cubicBezTo>
                <a:cubicBezTo>
                  <a:pt x="658" y="398"/>
                  <a:pt x="658" y="398"/>
                  <a:pt x="658" y="397"/>
                </a:cubicBezTo>
                <a:cubicBezTo>
                  <a:pt x="658" y="397"/>
                  <a:pt x="656" y="396"/>
                  <a:pt x="657" y="396"/>
                </a:cubicBezTo>
                <a:cubicBezTo>
                  <a:pt x="657" y="395"/>
                  <a:pt x="658" y="396"/>
                  <a:pt x="659" y="396"/>
                </a:cubicBezTo>
                <a:cubicBezTo>
                  <a:pt x="660" y="396"/>
                  <a:pt x="660" y="395"/>
                  <a:pt x="660" y="394"/>
                </a:cubicBezTo>
                <a:cubicBezTo>
                  <a:pt x="661" y="393"/>
                  <a:pt x="662" y="392"/>
                  <a:pt x="663" y="391"/>
                </a:cubicBezTo>
                <a:cubicBezTo>
                  <a:pt x="663" y="390"/>
                  <a:pt x="663" y="388"/>
                  <a:pt x="663" y="387"/>
                </a:cubicBezTo>
                <a:cubicBezTo>
                  <a:pt x="662" y="386"/>
                  <a:pt x="663" y="385"/>
                  <a:pt x="662" y="385"/>
                </a:cubicBezTo>
                <a:cubicBezTo>
                  <a:pt x="661" y="385"/>
                  <a:pt x="660" y="386"/>
                  <a:pt x="660" y="387"/>
                </a:cubicBezTo>
                <a:cubicBezTo>
                  <a:pt x="658" y="389"/>
                  <a:pt x="656" y="390"/>
                  <a:pt x="654" y="392"/>
                </a:cubicBezTo>
                <a:cubicBezTo>
                  <a:pt x="653" y="392"/>
                  <a:pt x="652" y="393"/>
                  <a:pt x="650" y="394"/>
                </a:cubicBezTo>
                <a:cubicBezTo>
                  <a:pt x="649" y="395"/>
                  <a:pt x="648" y="397"/>
                  <a:pt x="647" y="398"/>
                </a:cubicBezTo>
                <a:cubicBezTo>
                  <a:pt x="646" y="399"/>
                  <a:pt x="645" y="399"/>
                  <a:pt x="644" y="401"/>
                </a:cubicBezTo>
                <a:cubicBezTo>
                  <a:pt x="642" y="403"/>
                  <a:pt x="640" y="405"/>
                  <a:pt x="638" y="406"/>
                </a:cubicBezTo>
                <a:cubicBezTo>
                  <a:pt x="638" y="406"/>
                  <a:pt x="637" y="407"/>
                  <a:pt x="637" y="407"/>
                </a:cubicBezTo>
                <a:cubicBezTo>
                  <a:pt x="636" y="408"/>
                  <a:pt x="637" y="408"/>
                  <a:pt x="637" y="408"/>
                </a:cubicBezTo>
                <a:cubicBezTo>
                  <a:pt x="638" y="409"/>
                  <a:pt x="638" y="409"/>
                  <a:pt x="638" y="409"/>
                </a:cubicBezTo>
                <a:cubicBezTo>
                  <a:pt x="638" y="409"/>
                  <a:pt x="638" y="409"/>
                  <a:pt x="638" y="410"/>
                </a:cubicBezTo>
                <a:cubicBezTo>
                  <a:pt x="639" y="411"/>
                  <a:pt x="638" y="411"/>
                  <a:pt x="637" y="411"/>
                </a:cubicBezTo>
                <a:cubicBezTo>
                  <a:pt x="636" y="412"/>
                  <a:pt x="635" y="413"/>
                  <a:pt x="634" y="414"/>
                </a:cubicBezTo>
                <a:cubicBezTo>
                  <a:pt x="634" y="414"/>
                  <a:pt x="633" y="415"/>
                  <a:pt x="633" y="415"/>
                </a:cubicBezTo>
                <a:cubicBezTo>
                  <a:pt x="633" y="416"/>
                  <a:pt x="633" y="416"/>
                  <a:pt x="632" y="417"/>
                </a:cubicBezTo>
                <a:cubicBezTo>
                  <a:pt x="632" y="417"/>
                  <a:pt x="632" y="416"/>
                  <a:pt x="632" y="416"/>
                </a:cubicBezTo>
                <a:cubicBezTo>
                  <a:pt x="632" y="416"/>
                  <a:pt x="631" y="416"/>
                  <a:pt x="631" y="415"/>
                </a:cubicBezTo>
                <a:cubicBezTo>
                  <a:pt x="631" y="415"/>
                  <a:pt x="631" y="414"/>
                  <a:pt x="630" y="414"/>
                </a:cubicBezTo>
                <a:cubicBezTo>
                  <a:pt x="629" y="414"/>
                  <a:pt x="629" y="417"/>
                  <a:pt x="628" y="417"/>
                </a:cubicBezTo>
                <a:cubicBezTo>
                  <a:pt x="628" y="417"/>
                  <a:pt x="628" y="413"/>
                  <a:pt x="628" y="413"/>
                </a:cubicBezTo>
                <a:cubicBezTo>
                  <a:pt x="628" y="411"/>
                  <a:pt x="629" y="410"/>
                  <a:pt x="629" y="409"/>
                </a:cubicBezTo>
                <a:cubicBezTo>
                  <a:pt x="629" y="408"/>
                  <a:pt x="629" y="407"/>
                  <a:pt x="630" y="406"/>
                </a:cubicBezTo>
                <a:cubicBezTo>
                  <a:pt x="630" y="406"/>
                  <a:pt x="631" y="405"/>
                  <a:pt x="631" y="405"/>
                </a:cubicBezTo>
                <a:cubicBezTo>
                  <a:pt x="632" y="404"/>
                  <a:pt x="632" y="404"/>
                  <a:pt x="631" y="403"/>
                </a:cubicBezTo>
                <a:cubicBezTo>
                  <a:pt x="631" y="402"/>
                  <a:pt x="630" y="402"/>
                  <a:pt x="631" y="401"/>
                </a:cubicBezTo>
                <a:cubicBezTo>
                  <a:pt x="632" y="400"/>
                  <a:pt x="633" y="400"/>
                  <a:pt x="634" y="399"/>
                </a:cubicBezTo>
                <a:cubicBezTo>
                  <a:pt x="636" y="398"/>
                  <a:pt x="637" y="397"/>
                  <a:pt x="638" y="396"/>
                </a:cubicBezTo>
                <a:cubicBezTo>
                  <a:pt x="639" y="396"/>
                  <a:pt x="640" y="396"/>
                  <a:pt x="641" y="395"/>
                </a:cubicBezTo>
                <a:cubicBezTo>
                  <a:pt x="642" y="394"/>
                  <a:pt x="642" y="393"/>
                  <a:pt x="643" y="392"/>
                </a:cubicBezTo>
                <a:cubicBezTo>
                  <a:pt x="644" y="392"/>
                  <a:pt x="644" y="392"/>
                  <a:pt x="644" y="391"/>
                </a:cubicBezTo>
                <a:cubicBezTo>
                  <a:pt x="645" y="391"/>
                  <a:pt x="645" y="391"/>
                  <a:pt x="646" y="390"/>
                </a:cubicBezTo>
                <a:cubicBezTo>
                  <a:pt x="646" y="390"/>
                  <a:pt x="647" y="390"/>
                  <a:pt x="647" y="389"/>
                </a:cubicBezTo>
                <a:cubicBezTo>
                  <a:pt x="647" y="389"/>
                  <a:pt x="646" y="389"/>
                  <a:pt x="645" y="389"/>
                </a:cubicBezTo>
                <a:cubicBezTo>
                  <a:pt x="645" y="388"/>
                  <a:pt x="644" y="388"/>
                  <a:pt x="644" y="388"/>
                </a:cubicBezTo>
                <a:cubicBezTo>
                  <a:pt x="643" y="388"/>
                  <a:pt x="643" y="387"/>
                  <a:pt x="642" y="387"/>
                </a:cubicBezTo>
                <a:cubicBezTo>
                  <a:pt x="642" y="387"/>
                  <a:pt x="640" y="387"/>
                  <a:pt x="641" y="386"/>
                </a:cubicBezTo>
                <a:cubicBezTo>
                  <a:pt x="642" y="385"/>
                  <a:pt x="643" y="386"/>
                  <a:pt x="644" y="386"/>
                </a:cubicBezTo>
                <a:cubicBezTo>
                  <a:pt x="645" y="386"/>
                  <a:pt x="645" y="386"/>
                  <a:pt x="646" y="385"/>
                </a:cubicBezTo>
                <a:cubicBezTo>
                  <a:pt x="646" y="385"/>
                  <a:pt x="647" y="385"/>
                  <a:pt x="648" y="385"/>
                </a:cubicBezTo>
                <a:cubicBezTo>
                  <a:pt x="648" y="385"/>
                  <a:pt x="649" y="385"/>
                  <a:pt x="650" y="385"/>
                </a:cubicBezTo>
                <a:cubicBezTo>
                  <a:pt x="650" y="384"/>
                  <a:pt x="650" y="384"/>
                  <a:pt x="649" y="383"/>
                </a:cubicBezTo>
                <a:cubicBezTo>
                  <a:pt x="649" y="382"/>
                  <a:pt x="650" y="380"/>
                  <a:pt x="648" y="380"/>
                </a:cubicBezTo>
                <a:cubicBezTo>
                  <a:pt x="647" y="379"/>
                  <a:pt x="646" y="380"/>
                  <a:pt x="645" y="379"/>
                </a:cubicBezTo>
                <a:cubicBezTo>
                  <a:pt x="644" y="379"/>
                  <a:pt x="644" y="378"/>
                  <a:pt x="642" y="378"/>
                </a:cubicBezTo>
                <a:cubicBezTo>
                  <a:pt x="642" y="378"/>
                  <a:pt x="640" y="379"/>
                  <a:pt x="640" y="380"/>
                </a:cubicBezTo>
                <a:cubicBezTo>
                  <a:pt x="641" y="380"/>
                  <a:pt x="642" y="381"/>
                  <a:pt x="641" y="381"/>
                </a:cubicBezTo>
                <a:cubicBezTo>
                  <a:pt x="641" y="382"/>
                  <a:pt x="639" y="382"/>
                  <a:pt x="639" y="382"/>
                </a:cubicBezTo>
                <a:cubicBezTo>
                  <a:pt x="638" y="382"/>
                  <a:pt x="636" y="382"/>
                  <a:pt x="635" y="382"/>
                </a:cubicBezTo>
                <a:cubicBezTo>
                  <a:pt x="633" y="383"/>
                  <a:pt x="636" y="384"/>
                  <a:pt x="637" y="384"/>
                </a:cubicBezTo>
                <a:cubicBezTo>
                  <a:pt x="637" y="385"/>
                  <a:pt x="638" y="386"/>
                  <a:pt x="637" y="386"/>
                </a:cubicBezTo>
                <a:cubicBezTo>
                  <a:pt x="637" y="387"/>
                  <a:pt x="636" y="387"/>
                  <a:pt x="635" y="387"/>
                </a:cubicBezTo>
                <a:cubicBezTo>
                  <a:pt x="634" y="387"/>
                  <a:pt x="632" y="387"/>
                  <a:pt x="631" y="387"/>
                </a:cubicBezTo>
                <a:cubicBezTo>
                  <a:pt x="630" y="387"/>
                  <a:pt x="630" y="386"/>
                  <a:pt x="630" y="386"/>
                </a:cubicBezTo>
                <a:cubicBezTo>
                  <a:pt x="629" y="385"/>
                  <a:pt x="629" y="385"/>
                  <a:pt x="628" y="385"/>
                </a:cubicBezTo>
                <a:cubicBezTo>
                  <a:pt x="627" y="385"/>
                  <a:pt x="627" y="386"/>
                  <a:pt x="627" y="386"/>
                </a:cubicBezTo>
                <a:cubicBezTo>
                  <a:pt x="626" y="386"/>
                  <a:pt x="625" y="386"/>
                  <a:pt x="625" y="386"/>
                </a:cubicBezTo>
                <a:cubicBezTo>
                  <a:pt x="624" y="386"/>
                  <a:pt x="624" y="385"/>
                  <a:pt x="624" y="385"/>
                </a:cubicBezTo>
                <a:cubicBezTo>
                  <a:pt x="624" y="385"/>
                  <a:pt x="624" y="384"/>
                  <a:pt x="624" y="384"/>
                </a:cubicBezTo>
                <a:cubicBezTo>
                  <a:pt x="623" y="383"/>
                  <a:pt x="622" y="383"/>
                  <a:pt x="620" y="384"/>
                </a:cubicBezTo>
                <a:cubicBezTo>
                  <a:pt x="619" y="384"/>
                  <a:pt x="619" y="386"/>
                  <a:pt x="619" y="388"/>
                </a:cubicBezTo>
                <a:cubicBezTo>
                  <a:pt x="619" y="388"/>
                  <a:pt x="619" y="389"/>
                  <a:pt x="619" y="390"/>
                </a:cubicBezTo>
                <a:cubicBezTo>
                  <a:pt x="618" y="391"/>
                  <a:pt x="618" y="390"/>
                  <a:pt x="617" y="390"/>
                </a:cubicBezTo>
                <a:cubicBezTo>
                  <a:pt x="616" y="389"/>
                  <a:pt x="614" y="389"/>
                  <a:pt x="614" y="390"/>
                </a:cubicBezTo>
                <a:cubicBezTo>
                  <a:pt x="614" y="391"/>
                  <a:pt x="614" y="391"/>
                  <a:pt x="615" y="391"/>
                </a:cubicBezTo>
                <a:cubicBezTo>
                  <a:pt x="615" y="392"/>
                  <a:pt x="615" y="393"/>
                  <a:pt x="616" y="393"/>
                </a:cubicBezTo>
                <a:cubicBezTo>
                  <a:pt x="616" y="395"/>
                  <a:pt x="619" y="393"/>
                  <a:pt x="619" y="395"/>
                </a:cubicBezTo>
                <a:cubicBezTo>
                  <a:pt x="619" y="396"/>
                  <a:pt x="618" y="396"/>
                  <a:pt x="617" y="396"/>
                </a:cubicBezTo>
                <a:cubicBezTo>
                  <a:pt x="617" y="396"/>
                  <a:pt x="616" y="396"/>
                  <a:pt x="615" y="397"/>
                </a:cubicBezTo>
                <a:cubicBezTo>
                  <a:pt x="615" y="397"/>
                  <a:pt x="614" y="398"/>
                  <a:pt x="614" y="399"/>
                </a:cubicBezTo>
                <a:cubicBezTo>
                  <a:pt x="614" y="399"/>
                  <a:pt x="613" y="400"/>
                  <a:pt x="613" y="400"/>
                </a:cubicBezTo>
                <a:cubicBezTo>
                  <a:pt x="613" y="401"/>
                  <a:pt x="616" y="403"/>
                  <a:pt x="614" y="403"/>
                </a:cubicBezTo>
                <a:cubicBezTo>
                  <a:pt x="612" y="403"/>
                  <a:pt x="611" y="402"/>
                  <a:pt x="609" y="402"/>
                </a:cubicBezTo>
                <a:cubicBezTo>
                  <a:pt x="607" y="402"/>
                  <a:pt x="606" y="403"/>
                  <a:pt x="604" y="404"/>
                </a:cubicBezTo>
                <a:cubicBezTo>
                  <a:pt x="603" y="405"/>
                  <a:pt x="602" y="406"/>
                  <a:pt x="601" y="406"/>
                </a:cubicBezTo>
                <a:cubicBezTo>
                  <a:pt x="600" y="406"/>
                  <a:pt x="598" y="407"/>
                  <a:pt x="597" y="408"/>
                </a:cubicBezTo>
                <a:cubicBezTo>
                  <a:pt x="597" y="409"/>
                  <a:pt x="596" y="410"/>
                  <a:pt x="595" y="410"/>
                </a:cubicBezTo>
                <a:cubicBezTo>
                  <a:pt x="595" y="411"/>
                  <a:pt x="594" y="412"/>
                  <a:pt x="594" y="413"/>
                </a:cubicBezTo>
                <a:cubicBezTo>
                  <a:pt x="595" y="413"/>
                  <a:pt x="596" y="415"/>
                  <a:pt x="595" y="416"/>
                </a:cubicBezTo>
                <a:cubicBezTo>
                  <a:pt x="594" y="417"/>
                  <a:pt x="593" y="417"/>
                  <a:pt x="593" y="417"/>
                </a:cubicBezTo>
                <a:cubicBezTo>
                  <a:pt x="593" y="418"/>
                  <a:pt x="595" y="418"/>
                  <a:pt x="595" y="419"/>
                </a:cubicBezTo>
                <a:cubicBezTo>
                  <a:pt x="596" y="419"/>
                  <a:pt x="596" y="419"/>
                  <a:pt x="597" y="419"/>
                </a:cubicBezTo>
                <a:cubicBezTo>
                  <a:pt x="597" y="419"/>
                  <a:pt x="598" y="419"/>
                  <a:pt x="599" y="419"/>
                </a:cubicBezTo>
                <a:cubicBezTo>
                  <a:pt x="600" y="420"/>
                  <a:pt x="596" y="420"/>
                  <a:pt x="595" y="420"/>
                </a:cubicBezTo>
                <a:cubicBezTo>
                  <a:pt x="595" y="421"/>
                  <a:pt x="594" y="422"/>
                  <a:pt x="593" y="422"/>
                </a:cubicBezTo>
                <a:cubicBezTo>
                  <a:pt x="592" y="422"/>
                  <a:pt x="592" y="421"/>
                  <a:pt x="592" y="421"/>
                </a:cubicBezTo>
                <a:cubicBezTo>
                  <a:pt x="591" y="420"/>
                  <a:pt x="591" y="419"/>
                  <a:pt x="590" y="419"/>
                </a:cubicBezTo>
                <a:cubicBezTo>
                  <a:pt x="590" y="419"/>
                  <a:pt x="589" y="419"/>
                  <a:pt x="589" y="418"/>
                </a:cubicBezTo>
                <a:cubicBezTo>
                  <a:pt x="590" y="418"/>
                  <a:pt x="589" y="417"/>
                  <a:pt x="589" y="417"/>
                </a:cubicBezTo>
                <a:cubicBezTo>
                  <a:pt x="588" y="417"/>
                  <a:pt x="587" y="417"/>
                  <a:pt x="586" y="416"/>
                </a:cubicBezTo>
                <a:cubicBezTo>
                  <a:pt x="585" y="415"/>
                  <a:pt x="588" y="415"/>
                  <a:pt x="589" y="415"/>
                </a:cubicBezTo>
                <a:cubicBezTo>
                  <a:pt x="589" y="414"/>
                  <a:pt x="589" y="413"/>
                  <a:pt x="588" y="413"/>
                </a:cubicBezTo>
                <a:cubicBezTo>
                  <a:pt x="588" y="413"/>
                  <a:pt x="587" y="413"/>
                  <a:pt x="586" y="413"/>
                </a:cubicBezTo>
                <a:cubicBezTo>
                  <a:pt x="585" y="412"/>
                  <a:pt x="586" y="411"/>
                  <a:pt x="587" y="411"/>
                </a:cubicBezTo>
                <a:cubicBezTo>
                  <a:pt x="587" y="411"/>
                  <a:pt x="587" y="411"/>
                  <a:pt x="588" y="411"/>
                </a:cubicBezTo>
                <a:cubicBezTo>
                  <a:pt x="588" y="411"/>
                  <a:pt x="588" y="410"/>
                  <a:pt x="588" y="410"/>
                </a:cubicBezTo>
                <a:cubicBezTo>
                  <a:pt x="589" y="410"/>
                  <a:pt x="589" y="410"/>
                  <a:pt x="589" y="410"/>
                </a:cubicBezTo>
                <a:cubicBezTo>
                  <a:pt x="589" y="409"/>
                  <a:pt x="589" y="409"/>
                  <a:pt x="588" y="409"/>
                </a:cubicBezTo>
                <a:cubicBezTo>
                  <a:pt x="587" y="409"/>
                  <a:pt x="587" y="409"/>
                  <a:pt x="587" y="408"/>
                </a:cubicBezTo>
                <a:cubicBezTo>
                  <a:pt x="586" y="408"/>
                  <a:pt x="586" y="408"/>
                  <a:pt x="585" y="407"/>
                </a:cubicBezTo>
                <a:cubicBezTo>
                  <a:pt x="585" y="407"/>
                  <a:pt x="584" y="407"/>
                  <a:pt x="583" y="407"/>
                </a:cubicBezTo>
                <a:cubicBezTo>
                  <a:pt x="582" y="407"/>
                  <a:pt x="576" y="406"/>
                  <a:pt x="576" y="408"/>
                </a:cubicBezTo>
                <a:cubicBezTo>
                  <a:pt x="577" y="408"/>
                  <a:pt x="577" y="408"/>
                  <a:pt x="578" y="408"/>
                </a:cubicBezTo>
                <a:cubicBezTo>
                  <a:pt x="579" y="409"/>
                  <a:pt x="578" y="409"/>
                  <a:pt x="579" y="410"/>
                </a:cubicBezTo>
                <a:cubicBezTo>
                  <a:pt x="579" y="410"/>
                  <a:pt x="580" y="410"/>
                  <a:pt x="581" y="410"/>
                </a:cubicBezTo>
                <a:cubicBezTo>
                  <a:pt x="581" y="411"/>
                  <a:pt x="580" y="411"/>
                  <a:pt x="580" y="411"/>
                </a:cubicBezTo>
                <a:cubicBezTo>
                  <a:pt x="579" y="411"/>
                  <a:pt x="579" y="410"/>
                  <a:pt x="578" y="410"/>
                </a:cubicBezTo>
                <a:cubicBezTo>
                  <a:pt x="577" y="410"/>
                  <a:pt x="577" y="411"/>
                  <a:pt x="576" y="412"/>
                </a:cubicBezTo>
                <a:cubicBezTo>
                  <a:pt x="576" y="413"/>
                  <a:pt x="576" y="414"/>
                  <a:pt x="577" y="415"/>
                </a:cubicBezTo>
                <a:cubicBezTo>
                  <a:pt x="578" y="415"/>
                  <a:pt x="579" y="416"/>
                  <a:pt x="578" y="416"/>
                </a:cubicBezTo>
                <a:cubicBezTo>
                  <a:pt x="577" y="416"/>
                  <a:pt x="576" y="416"/>
                  <a:pt x="575" y="416"/>
                </a:cubicBezTo>
                <a:cubicBezTo>
                  <a:pt x="574" y="416"/>
                  <a:pt x="574" y="415"/>
                  <a:pt x="574" y="415"/>
                </a:cubicBezTo>
                <a:cubicBezTo>
                  <a:pt x="573" y="414"/>
                  <a:pt x="572" y="415"/>
                  <a:pt x="571" y="414"/>
                </a:cubicBezTo>
                <a:cubicBezTo>
                  <a:pt x="570" y="414"/>
                  <a:pt x="570" y="414"/>
                  <a:pt x="569" y="414"/>
                </a:cubicBezTo>
                <a:cubicBezTo>
                  <a:pt x="567" y="414"/>
                  <a:pt x="566" y="414"/>
                  <a:pt x="564" y="414"/>
                </a:cubicBezTo>
                <a:cubicBezTo>
                  <a:pt x="563" y="413"/>
                  <a:pt x="562" y="413"/>
                  <a:pt x="560" y="413"/>
                </a:cubicBezTo>
                <a:cubicBezTo>
                  <a:pt x="559" y="412"/>
                  <a:pt x="557" y="412"/>
                  <a:pt x="556" y="412"/>
                </a:cubicBezTo>
                <a:cubicBezTo>
                  <a:pt x="555" y="412"/>
                  <a:pt x="554" y="412"/>
                  <a:pt x="554" y="412"/>
                </a:cubicBezTo>
                <a:cubicBezTo>
                  <a:pt x="553" y="413"/>
                  <a:pt x="556" y="413"/>
                  <a:pt x="557" y="414"/>
                </a:cubicBezTo>
                <a:cubicBezTo>
                  <a:pt x="558" y="414"/>
                  <a:pt x="559" y="414"/>
                  <a:pt x="559" y="414"/>
                </a:cubicBezTo>
                <a:cubicBezTo>
                  <a:pt x="560" y="415"/>
                  <a:pt x="560" y="415"/>
                  <a:pt x="560" y="416"/>
                </a:cubicBezTo>
                <a:cubicBezTo>
                  <a:pt x="560" y="417"/>
                  <a:pt x="561" y="417"/>
                  <a:pt x="562" y="417"/>
                </a:cubicBezTo>
                <a:cubicBezTo>
                  <a:pt x="562" y="417"/>
                  <a:pt x="563" y="417"/>
                  <a:pt x="563" y="418"/>
                </a:cubicBezTo>
                <a:cubicBezTo>
                  <a:pt x="564" y="418"/>
                  <a:pt x="566" y="418"/>
                  <a:pt x="567" y="417"/>
                </a:cubicBezTo>
                <a:cubicBezTo>
                  <a:pt x="568" y="417"/>
                  <a:pt x="568" y="417"/>
                  <a:pt x="569" y="417"/>
                </a:cubicBezTo>
                <a:cubicBezTo>
                  <a:pt x="570" y="416"/>
                  <a:pt x="571" y="416"/>
                  <a:pt x="571" y="416"/>
                </a:cubicBezTo>
                <a:cubicBezTo>
                  <a:pt x="571" y="417"/>
                  <a:pt x="571" y="418"/>
                  <a:pt x="571" y="418"/>
                </a:cubicBezTo>
                <a:cubicBezTo>
                  <a:pt x="570" y="419"/>
                  <a:pt x="570" y="420"/>
                  <a:pt x="571" y="420"/>
                </a:cubicBezTo>
                <a:cubicBezTo>
                  <a:pt x="571" y="421"/>
                  <a:pt x="571" y="422"/>
                  <a:pt x="570" y="422"/>
                </a:cubicBezTo>
                <a:cubicBezTo>
                  <a:pt x="570" y="423"/>
                  <a:pt x="568" y="423"/>
                  <a:pt x="568" y="423"/>
                </a:cubicBezTo>
                <a:cubicBezTo>
                  <a:pt x="567" y="424"/>
                  <a:pt x="568" y="424"/>
                  <a:pt x="569" y="424"/>
                </a:cubicBezTo>
                <a:cubicBezTo>
                  <a:pt x="570" y="424"/>
                  <a:pt x="570" y="425"/>
                  <a:pt x="570" y="426"/>
                </a:cubicBezTo>
                <a:cubicBezTo>
                  <a:pt x="569" y="427"/>
                  <a:pt x="569" y="428"/>
                  <a:pt x="568" y="427"/>
                </a:cubicBezTo>
                <a:cubicBezTo>
                  <a:pt x="567" y="427"/>
                  <a:pt x="567" y="426"/>
                  <a:pt x="567" y="426"/>
                </a:cubicBezTo>
                <a:cubicBezTo>
                  <a:pt x="566" y="425"/>
                  <a:pt x="564" y="425"/>
                  <a:pt x="563" y="425"/>
                </a:cubicBezTo>
                <a:cubicBezTo>
                  <a:pt x="563" y="425"/>
                  <a:pt x="562" y="425"/>
                  <a:pt x="561" y="424"/>
                </a:cubicBezTo>
                <a:cubicBezTo>
                  <a:pt x="560" y="424"/>
                  <a:pt x="559" y="423"/>
                  <a:pt x="558" y="422"/>
                </a:cubicBezTo>
                <a:cubicBezTo>
                  <a:pt x="557" y="422"/>
                  <a:pt x="555" y="420"/>
                  <a:pt x="555" y="422"/>
                </a:cubicBezTo>
                <a:cubicBezTo>
                  <a:pt x="555" y="423"/>
                  <a:pt x="555" y="423"/>
                  <a:pt x="555" y="424"/>
                </a:cubicBezTo>
                <a:cubicBezTo>
                  <a:pt x="555" y="424"/>
                  <a:pt x="554" y="425"/>
                  <a:pt x="554" y="426"/>
                </a:cubicBezTo>
                <a:cubicBezTo>
                  <a:pt x="553" y="426"/>
                  <a:pt x="552" y="426"/>
                  <a:pt x="551" y="426"/>
                </a:cubicBezTo>
                <a:cubicBezTo>
                  <a:pt x="550" y="426"/>
                  <a:pt x="551" y="425"/>
                  <a:pt x="550" y="424"/>
                </a:cubicBezTo>
                <a:cubicBezTo>
                  <a:pt x="550" y="424"/>
                  <a:pt x="549" y="423"/>
                  <a:pt x="548" y="423"/>
                </a:cubicBezTo>
                <a:cubicBezTo>
                  <a:pt x="547" y="423"/>
                  <a:pt x="546" y="424"/>
                  <a:pt x="545" y="424"/>
                </a:cubicBezTo>
                <a:cubicBezTo>
                  <a:pt x="545" y="425"/>
                  <a:pt x="544" y="425"/>
                  <a:pt x="543" y="425"/>
                </a:cubicBezTo>
                <a:cubicBezTo>
                  <a:pt x="542" y="426"/>
                  <a:pt x="541" y="427"/>
                  <a:pt x="540" y="427"/>
                </a:cubicBezTo>
                <a:cubicBezTo>
                  <a:pt x="540" y="427"/>
                  <a:pt x="539" y="428"/>
                  <a:pt x="539" y="429"/>
                </a:cubicBezTo>
                <a:cubicBezTo>
                  <a:pt x="539" y="429"/>
                  <a:pt x="540" y="429"/>
                  <a:pt x="540" y="430"/>
                </a:cubicBezTo>
                <a:cubicBezTo>
                  <a:pt x="540" y="431"/>
                  <a:pt x="540" y="431"/>
                  <a:pt x="540" y="432"/>
                </a:cubicBezTo>
                <a:cubicBezTo>
                  <a:pt x="541" y="433"/>
                  <a:pt x="541" y="433"/>
                  <a:pt x="542" y="434"/>
                </a:cubicBezTo>
                <a:cubicBezTo>
                  <a:pt x="542" y="436"/>
                  <a:pt x="539" y="434"/>
                  <a:pt x="538" y="435"/>
                </a:cubicBezTo>
                <a:cubicBezTo>
                  <a:pt x="538" y="436"/>
                  <a:pt x="538" y="437"/>
                  <a:pt x="538" y="437"/>
                </a:cubicBezTo>
                <a:cubicBezTo>
                  <a:pt x="538" y="438"/>
                  <a:pt x="537" y="439"/>
                  <a:pt x="537" y="439"/>
                </a:cubicBezTo>
                <a:cubicBezTo>
                  <a:pt x="536" y="440"/>
                  <a:pt x="535" y="441"/>
                  <a:pt x="534" y="442"/>
                </a:cubicBezTo>
                <a:cubicBezTo>
                  <a:pt x="534" y="443"/>
                  <a:pt x="533" y="444"/>
                  <a:pt x="533" y="443"/>
                </a:cubicBezTo>
                <a:cubicBezTo>
                  <a:pt x="533" y="442"/>
                  <a:pt x="534" y="441"/>
                  <a:pt x="534" y="441"/>
                </a:cubicBezTo>
                <a:cubicBezTo>
                  <a:pt x="535" y="440"/>
                  <a:pt x="535" y="438"/>
                  <a:pt x="536" y="437"/>
                </a:cubicBezTo>
                <a:cubicBezTo>
                  <a:pt x="536" y="436"/>
                  <a:pt x="536" y="435"/>
                  <a:pt x="536" y="435"/>
                </a:cubicBezTo>
                <a:cubicBezTo>
                  <a:pt x="537" y="434"/>
                  <a:pt x="537" y="434"/>
                  <a:pt x="537" y="433"/>
                </a:cubicBezTo>
                <a:cubicBezTo>
                  <a:pt x="538" y="431"/>
                  <a:pt x="537" y="430"/>
                  <a:pt x="537" y="428"/>
                </a:cubicBezTo>
                <a:cubicBezTo>
                  <a:pt x="537" y="427"/>
                  <a:pt x="539" y="426"/>
                  <a:pt x="539" y="425"/>
                </a:cubicBezTo>
                <a:cubicBezTo>
                  <a:pt x="539" y="423"/>
                  <a:pt x="538" y="423"/>
                  <a:pt x="538" y="422"/>
                </a:cubicBezTo>
                <a:cubicBezTo>
                  <a:pt x="537" y="422"/>
                  <a:pt x="537" y="421"/>
                  <a:pt x="536" y="420"/>
                </a:cubicBezTo>
                <a:cubicBezTo>
                  <a:pt x="535" y="420"/>
                  <a:pt x="535" y="421"/>
                  <a:pt x="534" y="422"/>
                </a:cubicBezTo>
                <a:cubicBezTo>
                  <a:pt x="534" y="422"/>
                  <a:pt x="534" y="422"/>
                  <a:pt x="533" y="422"/>
                </a:cubicBezTo>
                <a:cubicBezTo>
                  <a:pt x="532" y="423"/>
                  <a:pt x="532" y="423"/>
                  <a:pt x="531" y="423"/>
                </a:cubicBezTo>
                <a:cubicBezTo>
                  <a:pt x="531" y="424"/>
                  <a:pt x="532" y="424"/>
                  <a:pt x="531" y="425"/>
                </a:cubicBezTo>
                <a:cubicBezTo>
                  <a:pt x="530" y="426"/>
                  <a:pt x="531" y="425"/>
                  <a:pt x="530" y="425"/>
                </a:cubicBezTo>
                <a:cubicBezTo>
                  <a:pt x="529" y="425"/>
                  <a:pt x="529" y="426"/>
                  <a:pt x="529" y="427"/>
                </a:cubicBezTo>
                <a:cubicBezTo>
                  <a:pt x="529" y="428"/>
                  <a:pt x="527" y="428"/>
                  <a:pt x="526" y="430"/>
                </a:cubicBezTo>
                <a:cubicBezTo>
                  <a:pt x="526" y="430"/>
                  <a:pt x="526" y="431"/>
                  <a:pt x="526" y="432"/>
                </a:cubicBezTo>
                <a:cubicBezTo>
                  <a:pt x="526" y="433"/>
                  <a:pt x="527" y="432"/>
                  <a:pt x="528" y="433"/>
                </a:cubicBezTo>
                <a:cubicBezTo>
                  <a:pt x="528" y="433"/>
                  <a:pt x="528" y="434"/>
                  <a:pt x="529" y="434"/>
                </a:cubicBezTo>
                <a:cubicBezTo>
                  <a:pt x="530" y="434"/>
                  <a:pt x="530" y="434"/>
                  <a:pt x="530" y="435"/>
                </a:cubicBezTo>
                <a:cubicBezTo>
                  <a:pt x="530" y="436"/>
                  <a:pt x="529" y="436"/>
                  <a:pt x="528" y="436"/>
                </a:cubicBezTo>
                <a:cubicBezTo>
                  <a:pt x="527" y="437"/>
                  <a:pt x="527" y="437"/>
                  <a:pt x="527" y="438"/>
                </a:cubicBezTo>
                <a:cubicBezTo>
                  <a:pt x="526" y="439"/>
                  <a:pt x="525" y="439"/>
                  <a:pt x="524" y="440"/>
                </a:cubicBezTo>
                <a:cubicBezTo>
                  <a:pt x="522" y="441"/>
                  <a:pt x="523" y="438"/>
                  <a:pt x="523" y="437"/>
                </a:cubicBezTo>
                <a:cubicBezTo>
                  <a:pt x="523" y="437"/>
                  <a:pt x="524" y="436"/>
                  <a:pt x="524" y="436"/>
                </a:cubicBezTo>
                <a:cubicBezTo>
                  <a:pt x="524" y="435"/>
                  <a:pt x="525" y="435"/>
                  <a:pt x="525" y="434"/>
                </a:cubicBezTo>
                <a:cubicBezTo>
                  <a:pt x="526" y="433"/>
                  <a:pt x="524" y="433"/>
                  <a:pt x="524" y="431"/>
                </a:cubicBezTo>
                <a:cubicBezTo>
                  <a:pt x="524" y="430"/>
                  <a:pt x="525" y="429"/>
                  <a:pt x="525" y="428"/>
                </a:cubicBezTo>
                <a:cubicBezTo>
                  <a:pt x="525" y="425"/>
                  <a:pt x="523" y="426"/>
                  <a:pt x="521" y="427"/>
                </a:cubicBezTo>
                <a:cubicBezTo>
                  <a:pt x="521" y="427"/>
                  <a:pt x="520" y="427"/>
                  <a:pt x="519" y="427"/>
                </a:cubicBezTo>
                <a:cubicBezTo>
                  <a:pt x="518" y="427"/>
                  <a:pt x="516" y="427"/>
                  <a:pt x="515" y="428"/>
                </a:cubicBezTo>
                <a:cubicBezTo>
                  <a:pt x="514" y="428"/>
                  <a:pt x="513" y="429"/>
                  <a:pt x="512" y="430"/>
                </a:cubicBezTo>
                <a:cubicBezTo>
                  <a:pt x="511" y="431"/>
                  <a:pt x="510" y="432"/>
                  <a:pt x="510" y="433"/>
                </a:cubicBezTo>
                <a:cubicBezTo>
                  <a:pt x="509" y="434"/>
                  <a:pt x="511" y="433"/>
                  <a:pt x="512" y="434"/>
                </a:cubicBezTo>
                <a:cubicBezTo>
                  <a:pt x="512" y="434"/>
                  <a:pt x="512" y="435"/>
                  <a:pt x="512" y="435"/>
                </a:cubicBezTo>
                <a:cubicBezTo>
                  <a:pt x="513" y="435"/>
                  <a:pt x="514" y="435"/>
                  <a:pt x="514" y="435"/>
                </a:cubicBezTo>
                <a:cubicBezTo>
                  <a:pt x="515" y="437"/>
                  <a:pt x="513" y="437"/>
                  <a:pt x="512" y="437"/>
                </a:cubicBezTo>
                <a:cubicBezTo>
                  <a:pt x="511" y="437"/>
                  <a:pt x="510" y="437"/>
                  <a:pt x="510" y="438"/>
                </a:cubicBezTo>
                <a:cubicBezTo>
                  <a:pt x="511" y="438"/>
                  <a:pt x="512" y="439"/>
                  <a:pt x="511" y="440"/>
                </a:cubicBezTo>
                <a:cubicBezTo>
                  <a:pt x="511" y="441"/>
                  <a:pt x="510" y="440"/>
                  <a:pt x="510" y="439"/>
                </a:cubicBezTo>
                <a:cubicBezTo>
                  <a:pt x="509" y="439"/>
                  <a:pt x="509" y="438"/>
                  <a:pt x="508" y="438"/>
                </a:cubicBezTo>
                <a:cubicBezTo>
                  <a:pt x="507" y="439"/>
                  <a:pt x="506" y="438"/>
                  <a:pt x="505" y="437"/>
                </a:cubicBezTo>
                <a:cubicBezTo>
                  <a:pt x="504" y="437"/>
                  <a:pt x="501" y="436"/>
                  <a:pt x="501" y="437"/>
                </a:cubicBezTo>
                <a:cubicBezTo>
                  <a:pt x="501" y="438"/>
                  <a:pt x="502" y="438"/>
                  <a:pt x="503" y="438"/>
                </a:cubicBezTo>
                <a:cubicBezTo>
                  <a:pt x="503" y="438"/>
                  <a:pt x="503" y="439"/>
                  <a:pt x="504" y="440"/>
                </a:cubicBezTo>
                <a:cubicBezTo>
                  <a:pt x="504" y="441"/>
                  <a:pt x="506" y="441"/>
                  <a:pt x="507" y="442"/>
                </a:cubicBezTo>
                <a:cubicBezTo>
                  <a:pt x="507" y="443"/>
                  <a:pt x="507" y="443"/>
                  <a:pt x="508" y="443"/>
                </a:cubicBezTo>
                <a:cubicBezTo>
                  <a:pt x="509" y="444"/>
                  <a:pt x="509" y="444"/>
                  <a:pt x="508" y="445"/>
                </a:cubicBezTo>
                <a:cubicBezTo>
                  <a:pt x="508" y="446"/>
                  <a:pt x="506" y="445"/>
                  <a:pt x="505" y="445"/>
                </a:cubicBezTo>
                <a:cubicBezTo>
                  <a:pt x="505" y="445"/>
                  <a:pt x="504" y="445"/>
                  <a:pt x="503" y="445"/>
                </a:cubicBezTo>
                <a:cubicBezTo>
                  <a:pt x="503" y="445"/>
                  <a:pt x="502" y="444"/>
                  <a:pt x="501" y="444"/>
                </a:cubicBezTo>
                <a:cubicBezTo>
                  <a:pt x="501" y="443"/>
                  <a:pt x="500" y="443"/>
                  <a:pt x="499" y="442"/>
                </a:cubicBezTo>
                <a:cubicBezTo>
                  <a:pt x="499" y="442"/>
                  <a:pt x="498" y="442"/>
                  <a:pt x="498" y="441"/>
                </a:cubicBezTo>
                <a:cubicBezTo>
                  <a:pt x="497" y="440"/>
                  <a:pt x="498" y="440"/>
                  <a:pt x="498" y="440"/>
                </a:cubicBezTo>
                <a:cubicBezTo>
                  <a:pt x="498" y="438"/>
                  <a:pt x="496" y="437"/>
                  <a:pt x="495" y="438"/>
                </a:cubicBezTo>
                <a:cubicBezTo>
                  <a:pt x="494" y="438"/>
                  <a:pt x="494" y="439"/>
                  <a:pt x="494" y="440"/>
                </a:cubicBezTo>
                <a:cubicBezTo>
                  <a:pt x="493" y="440"/>
                  <a:pt x="493" y="441"/>
                  <a:pt x="493" y="441"/>
                </a:cubicBezTo>
                <a:cubicBezTo>
                  <a:pt x="491" y="442"/>
                  <a:pt x="492" y="439"/>
                  <a:pt x="492" y="439"/>
                </a:cubicBezTo>
                <a:cubicBezTo>
                  <a:pt x="492" y="437"/>
                  <a:pt x="491" y="437"/>
                  <a:pt x="490" y="437"/>
                </a:cubicBezTo>
                <a:cubicBezTo>
                  <a:pt x="489" y="436"/>
                  <a:pt x="489" y="435"/>
                  <a:pt x="488" y="435"/>
                </a:cubicBezTo>
                <a:cubicBezTo>
                  <a:pt x="487" y="435"/>
                  <a:pt x="486" y="436"/>
                  <a:pt x="485" y="436"/>
                </a:cubicBezTo>
                <a:cubicBezTo>
                  <a:pt x="485" y="435"/>
                  <a:pt x="485" y="434"/>
                  <a:pt x="484" y="434"/>
                </a:cubicBezTo>
                <a:cubicBezTo>
                  <a:pt x="483" y="434"/>
                  <a:pt x="484" y="435"/>
                  <a:pt x="483" y="435"/>
                </a:cubicBezTo>
                <a:cubicBezTo>
                  <a:pt x="482" y="436"/>
                  <a:pt x="482" y="435"/>
                  <a:pt x="482" y="434"/>
                </a:cubicBezTo>
                <a:cubicBezTo>
                  <a:pt x="482" y="434"/>
                  <a:pt x="481" y="433"/>
                  <a:pt x="481" y="434"/>
                </a:cubicBezTo>
                <a:cubicBezTo>
                  <a:pt x="481" y="435"/>
                  <a:pt x="482" y="435"/>
                  <a:pt x="482" y="436"/>
                </a:cubicBezTo>
                <a:cubicBezTo>
                  <a:pt x="482" y="436"/>
                  <a:pt x="483" y="437"/>
                  <a:pt x="483" y="437"/>
                </a:cubicBezTo>
                <a:cubicBezTo>
                  <a:pt x="484" y="438"/>
                  <a:pt x="483" y="439"/>
                  <a:pt x="483" y="438"/>
                </a:cubicBezTo>
                <a:cubicBezTo>
                  <a:pt x="482" y="438"/>
                  <a:pt x="482" y="437"/>
                  <a:pt x="481" y="437"/>
                </a:cubicBezTo>
                <a:cubicBezTo>
                  <a:pt x="480" y="437"/>
                  <a:pt x="479" y="438"/>
                  <a:pt x="479" y="438"/>
                </a:cubicBezTo>
                <a:cubicBezTo>
                  <a:pt x="478" y="438"/>
                  <a:pt x="477" y="438"/>
                  <a:pt x="477" y="438"/>
                </a:cubicBezTo>
                <a:cubicBezTo>
                  <a:pt x="476" y="438"/>
                  <a:pt x="475" y="437"/>
                  <a:pt x="475" y="438"/>
                </a:cubicBezTo>
                <a:cubicBezTo>
                  <a:pt x="474" y="438"/>
                  <a:pt x="475" y="439"/>
                  <a:pt x="475" y="439"/>
                </a:cubicBezTo>
                <a:cubicBezTo>
                  <a:pt x="476" y="439"/>
                  <a:pt x="476" y="439"/>
                  <a:pt x="477" y="440"/>
                </a:cubicBezTo>
                <a:cubicBezTo>
                  <a:pt x="477" y="440"/>
                  <a:pt x="479" y="440"/>
                  <a:pt x="478" y="441"/>
                </a:cubicBezTo>
                <a:cubicBezTo>
                  <a:pt x="478" y="441"/>
                  <a:pt x="476" y="441"/>
                  <a:pt x="476" y="441"/>
                </a:cubicBezTo>
                <a:cubicBezTo>
                  <a:pt x="474" y="441"/>
                  <a:pt x="472" y="441"/>
                  <a:pt x="471" y="441"/>
                </a:cubicBezTo>
                <a:cubicBezTo>
                  <a:pt x="470" y="442"/>
                  <a:pt x="468" y="443"/>
                  <a:pt x="469" y="444"/>
                </a:cubicBezTo>
                <a:cubicBezTo>
                  <a:pt x="469" y="444"/>
                  <a:pt x="470" y="444"/>
                  <a:pt x="470" y="444"/>
                </a:cubicBezTo>
                <a:cubicBezTo>
                  <a:pt x="471" y="444"/>
                  <a:pt x="470" y="445"/>
                  <a:pt x="471" y="445"/>
                </a:cubicBezTo>
                <a:cubicBezTo>
                  <a:pt x="471" y="446"/>
                  <a:pt x="471" y="446"/>
                  <a:pt x="472" y="446"/>
                </a:cubicBezTo>
                <a:cubicBezTo>
                  <a:pt x="474" y="448"/>
                  <a:pt x="470" y="447"/>
                  <a:pt x="470" y="448"/>
                </a:cubicBezTo>
                <a:cubicBezTo>
                  <a:pt x="468" y="448"/>
                  <a:pt x="469" y="448"/>
                  <a:pt x="470" y="448"/>
                </a:cubicBezTo>
                <a:cubicBezTo>
                  <a:pt x="470" y="449"/>
                  <a:pt x="471" y="449"/>
                  <a:pt x="471" y="449"/>
                </a:cubicBezTo>
                <a:cubicBezTo>
                  <a:pt x="470" y="450"/>
                  <a:pt x="469" y="449"/>
                  <a:pt x="469" y="450"/>
                </a:cubicBezTo>
                <a:cubicBezTo>
                  <a:pt x="468" y="451"/>
                  <a:pt x="469" y="451"/>
                  <a:pt x="468" y="452"/>
                </a:cubicBezTo>
                <a:cubicBezTo>
                  <a:pt x="467" y="453"/>
                  <a:pt x="468" y="453"/>
                  <a:pt x="469" y="453"/>
                </a:cubicBezTo>
                <a:cubicBezTo>
                  <a:pt x="470" y="453"/>
                  <a:pt x="471" y="453"/>
                  <a:pt x="471" y="453"/>
                </a:cubicBezTo>
                <a:cubicBezTo>
                  <a:pt x="472" y="453"/>
                  <a:pt x="472" y="453"/>
                  <a:pt x="472" y="454"/>
                </a:cubicBezTo>
                <a:cubicBezTo>
                  <a:pt x="473" y="456"/>
                  <a:pt x="475" y="455"/>
                  <a:pt x="476" y="454"/>
                </a:cubicBezTo>
                <a:cubicBezTo>
                  <a:pt x="476" y="453"/>
                  <a:pt x="476" y="452"/>
                  <a:pt x="477" y="452"/>
                </a:cubicBezTo>
                <a:cubicBezTo>
                  <a:pt x="478" y="452"/>
                  <a:pt x="479" y="452"/>
                  <a:pt x="479" y="452"/>
                </a:cubicBezTo>
                <a:cubicBezTo>
                  <a:pt x="480" y="451"/>
                  <a:pt x="481" y="451"/>
                  <a:pt x="482" y="451"/>
                </a:cubicBezTo>
                <a:cubicBezTo>
                  <a:pt x="483" y="451"/>
                  <a:pt x="483" y="451"/>
                  <a:pt x="484" y="451"/>
                </a:cubicBezTo>
                <a:cubicBezTo>
                  <a:pt x="485" y="451"/>
                  <a:pt x="486" y="450"/>
                  <a:pt x="486" y="450"/>
                </a:cubicBezTo>
                <a:cubicBezTo>
                  <a:pt x="488" y="450"/>
                  <a:pt x="489" y="449"/>
                  <a:pt x="490" y="448"/>
                </a:cubicBezTo>
                <a:cubicBezTo>
                  <a:pt x="489" y="451"/>
                  <a:pt x="486" y="450"/>
                  <a:pt x="484" y="452"/>
                </a:cubicBezTo>
                <a:cubicBezTo>
                  <a:pt x="483" y="452"/>
                  <a:pt x="483" y="454"/>
                  <a:pt x="483" y="455"/>
                </a:cubicBezTo>
                <a:cubicBezTo>
                  <a:pt x="484" y="456"/>
                  <a:pt x="485" y="456"/>
                  <a:pt x="485" y="457"/>
                </a:cubicBezTo>
                <a:cubicBezTo>
                  <a:pt x="485" y="458"/>
                  <a:pt x="485" y="458"/>
                  <a:pt x="486" y="458"/>
                </a:cubicBezTo>
                <a:cubicBezTo>
                  <a:pt x="488" y="460"/>
                  <a:pt x="485" y="460"/>
                  <a:pt x="484" y="460"/>
                </a:cubicBezTo>
                <a:cubicBezTo>
                  <a:pt x="483" y="460"/>
                  <a:pt x="483" y="461"/>
                  <a:pt x="482" y="461"/>
                </a:cubicBezTo>
                <a:cubicBezTo>
                  <a:pt x="481" y="461"/>
                  <a:pt x="480" y="461"/>
                  <a:pt x="481" y="461"/>
                </a:cubicBezTo>
                <a:cubicBezTo>
                  <a:pt x="482" y="462"/>
                  <a:pt x="483" y="461"/>
                  <a:pt x="483" y="461"/>
                </a:cubicBezTo>
                <a:cubicBezTo>
                  <a:pt x="484" y="462"/>
                  <a:pt x="484" y="462"/>
                  <a:pt x="483" y="462"/>
                </a:cubicBezTo>
                <a:cubicBezTo>
                  <a:pt x="482" y="463"/>
                  <a:pt x="480" y="461"/>
                  <a:pt x="480" y="461"/>
                </a:cubicBezTo>
                <a:cubicBezTo>
                  <a:pt x="479" y="462"/>
                  <a:pt x="481" y="463"/>
                  <a:pt x="481" y="463"/>
                </a:cubicBezTo>
                <a:cubicBezTo>
                  <a:pt x="481" y="463"/>
                  <a:pt x="481" y="464"/>
                  <a:pt x="481" y="464"/>
                </a:cubicBezTo>
                <a:cubicBezTo>
                  <a:pt x="481" y="465"/>
                  <a:pt x="481" y="465"/>
                  <a:pt x="481" y="465"/>
                </a:cubicBezTo>
                <a:cubicBezTo>
                  <a:pt x="479" y="466"/>
                  <a:pt x="478" y="465"/>
                  <a:pt x="476" y="464"/>
                </a:cubicBezTo>
                <a:cubicBezTo>
                  <a:pt x="475" y="464"/>
                  <a:pt x="474" y="465"/>
                  <a:pt x="472" y="466"/>
                </a:cubicBezTo>
                <a:cubicBezTo>
                  <a:pt x="471" y="466"/>
                  <a:pt x="469" y="466"/>
                  <a:pt x="468" y="467"/>
                </a:cubicBezTo>
                <a:cubicBezTo>
                  <a:pt x="467" y="468"/>
                  <a:pt x="466" y="469"/>
                  <a:pt x="465" y="469"/>
                </a:cubicBezTo>
                <a:cubicBezTo>
                  <a:pt x="463" y="470"/>
                  <a:pt x="463" y="470"/>
                  <a:pt x="463" y="472"/>
                </a:cubicBezTo>
                <a:cubicBezTo>
                  <a:pt x="463" y="473"/>
                  <a:pt x="463" y="474"/>
                  <a:pt x="465" y="474"/>
                </a:cubicBezTo>
                <a:cubicBezTo>
                  <a:pt x="466" y="474"/>
                  <a:pt x="467" y="473"/>
                  <a:pt x="469" y="473"/>
                </a:cubicBezTo>
                <a:cubicBezTo>
                  <a:pt x="470" y="473"/>
                  <a:pt x="472" y="473"/>
                  <a:pt x="473" y="473"/>
                </a:cubicBezTo>
                <a:cubicBezTo>
                  <a:pt x="475" y="474"/>
                  <a:pt x="476" y="474"/>
                  <a:pt x="477" y="473"/>
                </a:cubicBezTo>
                <a:cubicBezTo>
                  <a:pt x="478" y="472"/>
                  <a:pt x="479" y="472"/>
                  <a:pt x="481" y="472"/>
                </a:cubicBezTo>
                <a:cubicBezTo>
                  <a:pt x="481" y="472"/>
                  <a:pt x="482" y="472"/>
                  <a:pt x="483" y="473"/>
                </a:cubicBezTo>
                <a:cubicBezTo>
                  <a:pt x="483" y="473"/>
                  <a:pt x="483" y="474"/>
                  <a:pt x="484" y="474"/>
                </a:cubicBezTo>
                <a:cubicBezTo>
                  <a:pt x="485" y="474"/>
                  <a:pt x="485" y="474"/>
                  <a:pt x="486" y="475"/>
                </a:cubicBezTo>
                <a:cubicBezTo>
                  <a:pt x="486" y="475"/>
                  <a:pt x="486" y="476"/>
                  <a:pt x="485" y="476"/>
                </a:cubicBezTo>
                <a:cubicBezTo>
                  <a:pt x="484" y="477"/>
                  <a:pt x="483" y="476"/>
                  <a:pt x="481" y="477"/>
                </a:cubicBezTo>
                <a:cubicBezTo>
                  <a:pt x="481" y="478"/>
                  <a:pt x="481" y="478"/>
                  <a:pt x="480" y="478"/>
                </a:cubicBezTo>
                <a:cubicBezTo>
                  <a:pt x="479" y="479"/>
                  <a:pt x="479" y="479"/>
                  <a:pt x="479" y="480"/>
                </a:cubicBezTo>
                <a:cubicBezTo>
                  <a:pt x="478" y="480"/>
                  <a:pt x="478" y="481"/>
                  <a:pt x="477" y="481"/>
                </a:cubicBezTo>
                <a:cubicBezTo>
                  <a:pt x="477" y="481"/>
                  <a:pt x="476" y="481"/>
                  <a:pt x="476" y="480"/>
                </a:cubicBezTo>
                <a:cubicBezTo>
                  <a:pt x="476" y="479"/>
                  <a:pt x="476" y="479"/>
                  <a:pt x="475" y="479"/>
                </a:cubicBezTo>
                <a:cubicBezTo>
                  <a:pt x="474" y="478"/>
                  <a:pt x="474" y="478"/>
                  <a:pt x="473" y="477"/>
                </a:cubicBezTo>
                <a:cubicBezTo>
                  <a:pt x="472" y="476"/>
                  <a:pt x="471" y="475"/>
                  <a:pt x="470" y="477"/>
                </a:cubicBezTo>
                <a:cubicBezTo>
                  <a:pt x="470" y="477"/>
                  <a:pt x="470" y="478"/>
                  <a:pt x="469" y="478"/>
                </a:cubicBezTo>
                <a:cubicBezTo>
                  <a:pt x="469" y="478"/>
                  <a:pt x="468" y="478"/>
                  <a:pt x="468" y="478"/>
                </a:cubicBezTo>
                <a:cubicBezTo>
                  <a:pt x="467" y="479"/>
                  <a:pt x="466" y="479"/>
                  <a:pt x="465" y="480"/>
                </a:cubicBezTo>
                <a:cubicBezTo>
                  <a:pt x="465" y="481"/>
                  <a:pt x="465" y="482"/>
                  <a:pt x="463" y="482"/>
                </a:cubicBezTo>
                <a:cubicBezTo>
                  <a:pt x="463" y="482"/>
                  <a:pt x="461" y="481"/>
                  <a:pt x="461" y="482"/>
                </a:cubicBezTo>
                <a:cubicBezTo>
                  <a:pt x="461" y="482"/>
                  <a:pt x="463" y="482"/>
                  <a:pt x="462" y="483"/>
                </a:cubicBezTo>
                <a:cubicBezTo>
                  <a:pt x="462" y="484"/>
                  <a:pt x="461" y="483"/>
                  <a:pt x="460" y="484"/>
                </a:cubicBezTo>
                <a:cubicBezTo>
                  <a:pt x="460" y="484"/>
                  <a:pt x="458" y="486"/>
                  <a:pt x="460" y="485"/>
                </a:cubicBezTo>
                <a:cubicBezTo>
                  <a:pt x="460" y="485"/>
                  <a:pt x="460" y="485"/>
                  <a:pt x="461" y="485"/>
                </a:cubicBezTo>
                <a:cubicBezTo>
                  <a:pt x="462" y="485"/>
                  <a:pt x="463" y="486"/>
                  <a:pt x="462" y="487"/>
                </a:cubicBezTo>
                <a:cubicBezTo>
                  <a:pt x="462" y="487"/>
                  <a:pt x="460" y="486"/>
                  <a:pt x="459" y="487"/>
                </a:cubicBezTo>
                <a:cubicBezTo>
                  <a:pt x="459" y="488"/>
                  <a:pt x="460" y="488"/>
                  <a:pt x="460" y="488"/>
                </a:cubicBezTo>
                <a:cubicBezTo>
                  <a:pt x="461" y="488"/>
                  <a:pt x="460" y="489"/>
                  <a:pt x="461" y="489"/>
                </a:cubicBezTo>
                <a:cubicBezTo>
                  <a:pt x="461" y="490"/>
                  <a:pt x="462" y="489"/>
                  <a:pt x="461" y="490"/>
                </a:cubicBezTo>
                <a:cubicBezTo>
                  <a:pt x="461" y="491"/>
                  <a:pt x="460" y="492"/>
                  <a:pt x="459" y="492"/>
                </a:cubicBezTo>
                <a:cubicBezTo>
                  <a:pt x="458" y="492"/>
                  <a:pt x="458" y="492"/>
                  <a:pt x="458" y="492"/>
                </a:cubicBezTo>
                <a:cubicBezTo>
                  <a:pt x="458" y="493"/>
                  <a:pt x="458" y="493"/>
                  <a:pt x="457" y="493"/>
                </a:cubicBezTo>
                <a:cubicBezTo>
                  <a:pt x="457" y="492"/>
                  <a:pt x="457" y="492"/>
                  <a:pt x="456" y="492"/>
                </a:cubicBezTo>
                <a:cubicBezTo>
                  <a:pt x="455" y="492"/>
                  <a:pt x="455" y="491"/>
                  <a:pt x="455" y="490"/>
                </a:cubicBezTo>
                <a:cubicBezTo>
                  <a:pt x="455" y="490"/>
                  <a:pt x="455" y="489"/>
                  <a:pt x="455" y="488"/>
                </a:cubicBezTo>
                <a:cubicBezTo>
                  <a:pt x="455" y="487"/>
                  <a:pt x="455" y="487"/>
                  <a:pt x="454" y="487"/>
                </a:cubicBezTo>
                <a:cubicBezTo>
                  <a:pt x="453" y="486"/>
                  <a:pt x="454" y="484"/>
                  <a:pt x="454" y="483"/>
                </a:cubicBezTo>
                <a:cubicBezTo>
                  <a:pt x="453" y="482"/>
                  <a:pt x="452" y="482"/>
                  <a:pt x="452" y="482"/>
                </a:cubicBezTo>
                <a:cubicBezTo>
                  <a:pt x="451" y="481"/>
                  <a:pt x="451" y="480"/>
                  <a:pt x="450" y="481"/>
                </a:cubicBezTo>
                <a:cubicBezTo>
                  <a:pt x="450" y="481"/>
                  <a:pt x="449" y="482"/>
                  <a:pt x="448" y="482"/>
                </a:cubicBezTo>
                <a:cubicBezTo>
                  <a:pt x="448" y="482"/>
                  <a:pt x="447" y="483"/>
                  <a:pt x="447" y="484"/>
                </a:cubicBezTo>
                <a:cubicBezTo>
                  <a:pt x="446" y="485"/>
                  <a:pt x="445" y="486"/>
                  <a:pt x="444" y="486"/>
                </a:cubicBezTo>
                <a:cubicBezTo>
                  <a:pt x="443" y="486"/>
                  <a:pt x="444" y="485"/>
                  <a:pt x="445" y="485"/>
                </a:cubicBezTo>
                <a:cubicBezTo>
                  <a:pt x="445" y="485"/>
                  <a:pt x="445" y="484"/>
                  <a:pt x="445" y="483"/>
                </a:cubicBezTo>
                <a:cubicBezTo>
                  <a:pt x="445" y="483"/>
                  <a:pt x="444" y="482"/>
                  <a:pt x="443" y="483"/>
                </a:cubicBezTo>
                <a:cubicBezTo>
                  <a:pt x="443" y="483"/>
                  <a:pt x="443" y="484"/>
                  <a:pt x="442" y="484"/>
                </a:cubicBezTo>
                <a:cubicBezTo>
                  <a:pt x="442" y="485"/>
                  <a:pt x="442" y="484"/>
                  <a:pt x="441" y="484"/>
                </a:cubicBezTo>
                <a:cubicBezTo>
                  <a:pt x="441" y="484"/>
                  <a:pt x="440" y="483"/>
                  <a:pt x="439" y="484"/>
                </a:cubicBezTo>
                <a:cubicBezTo>
                  <a:pt x="439" y="485"/>
                  <a:pt x="439" y="485"/>
                  <a:pt x="439" y="486"/>
                </a:cubicBezTo>
                <a:cubicBezTo>
                  <a:pt x="438" y="486"/>
                  <a:pt x="437" y="486"/>
                  <a:pt x="438" y="487"/>
                </a:cubicBezTo>
                <a:cubicBezTo>
                  <a:pt x="439" y="488"/>
                  <a:pt x="441" y="486"/>
                  <a:pt x="442" y="487"/>
                </a:cubicBezTo>
                <a:cubicBezTo>
                  <a:pt x="442" y="487"/>
                  <a:pt x="442" y="487"/>
                  <a:pt x="442" y="487"/>
                </a:cubicBezTo>
                <a:cubicBezTo>
                  <a:pt x="443" y="488"/>
                  <a:pt x="443" y="488"/>
                  <a:pt x="443" y="488"/>
                </a:cubicBezTo>
                <a:cubicBezTo>
                  <a:pt x="444" y="488"/>
                  <a:pt x="445" y="487"/>
                  <a:pt x="446" y="487"/>
                </a:cubicBezTo>
                <a:cubicBezTo>
                  <a:pt x="447" y="487"/>
                  <a:pt x="450" y="488"/>
                  <a:pt x="448" y="489"/>
                </a:cubicBezTo>
                <a:cubicBezTo>
                  <a:pt x="447" y="490"/>
                  <a:pt x="446" y="490"/>
                  <a:pt x="446" y="490"/>
                </a:cubicBezTo>
                <a:cubicBezTo>
                  <a:pt x="445" y="490"/>
                  <a:pt x="445" y="491"/>
                  <a:pt x="444" y="491"/>
                </a:cubicBezTo>
                <a:cubicBezTo>
                  <a:pt x="442" y="492"/>
                  <a:pt x="441" y="491"/>
                  <a:pt x="439" y="492"/>
                </a:cubicBezTo>
                <a:cubicBezTo>
                  <a:pt x="438" y="492"/>
                  <a:pt x="437" y="493"/>
                  <a:pt x="436" y="493"/>
                </a:cubicBezTo>
                <a:cubicBezTo>
                  <a:pt x="434" y="495"/>
                  <a:pt x="435" y="492"/>
                  <a:pt x="434" y="492"/>
                </a:cubicBezTo>
                <a:cubicBezTo>
                  <a:pt x="433" y="492"/>
                  <a:pt x="431" y="492"/>
                  <a:pt x="430" y="493"/>
                </a:cubicBezTo>
                <a:cubicBezTo>
                  <a:pt x="429" y="493"/>
                  <a:pt x="427" y="494"/>
                  <a:pt x="427" y="496"/>
                </a:cubicBezTo>
                <a:cubicBezTo>
                  <a:pt x="427" y="497"/>
                  <a:pt x="428" y="496"/>
                  <a:pt x="428" y="497"/>
                </a:cubicBezTo>
                <a:cubicBezTo>
                  <a:pt x="428" y="497"/>
                  <a:pt x="428" y="498"/>
                  <a:pt x="428" y="499"/>
                </a:cubicBezTo>
                <a:cubicBezTo>
                  <a:pt x="428" y="500"/>
                  <a:pt x="427" y="501"/>
                  <a:pt x="428" y="500"/>
                </a:cubicBezTo>
                <a:cubicBezTo>
                  <a:pt x="429" y="500"/>
                  <a:pt x="429" y="500"/>
                  <a:pt x="430" y="499"/>
                </a:cubicBezTo>
                <a:cubicBezTo>
                  <a:pt x="430" y="498"/>
                  <a:pt x="431" y="498"/>
                  <a:pt x="432" y="498"/>
                </a:cubicBezTo>
                <a:cubicBezTo>
                  <a:pt x="432" y="498"/>
                  <a:pt x="433" y="499"/>
                  <a:pt x="434" y="498"/>
                </a:cubicBezTo>
                <a:cubicBezTo>
                  <a:pt x="435" y="498"/>
                  <a:pt x="435" y="496"/>
                  <a:pt x="437" y="496"/>
                </a:cubicBezTo>
                <a:cubicBezTo>
                  <a:pt x="437" y="495"/>
                  <a:pt x="438" y="495"/>
                  <a:pt x="438" y="495"/>
                </a:cubicBezTo>
                <a:cubicBezTo>
                  <a:pt x="439" y="494"/>
                  <a:pt x="439" y="494"/>
                  <a:pt x="440" y="494"/>
                </a:cubicBezTo>
                <a:cubicBezTo>
                  <a:pt x="441" y="494"/>
                  <a:pt x="441" y="494"/>
                  <a:pt x="442" y="495"/>
                </a:cubicBezTo>
                <a:cubicBezTo>
                  <a:pt x="442" y="495"/>
                  <a:pt x="443" y="495"/>
                  <a:pt x="443" y="496"/>
                </a:cubicBezTo>
                <a:cubicBezTo>
                  <a:pt x="445" y="497"/>
                  <a:pt x="443" y="497"/>
                  <a:pt x="442" y="498"/>
                </a:cubicBezTo>
                <a:cubicBezTo>
                  <a:pt x="441" y="498"/>
                  <a:pt x="441" y="498"/>
                  <a:pt x="440" y="499"/>
                </a:cubicBezTo>
                <a:cubicBezTo>
                  <a:pt x="439" y="499"/>
                  <a:pt x="439" y="499"/>
                  <a:pt x="438" y="500"/>
                </a:cubicBezTo>
                <a:cubicBezTo>
                  <a:pt x="437" y="500"/>
                  <a:pt x="436" y="500"/>
                  <a:pt x="436" y="500"/>
                </a:cubicBezTo>
                <a:cubicBezTo>
                  <a:pt x="435" y="501"/>
                  <a:pt x="435" y="501"/>
                  <a:pt x="436" y="501"/>
                </a:cubicBezTo>
                <a:cubicBezTo>
                  <a:pt x="438" y="501"/>
                  <a:pt x="439" y="500"/>
                  <a:pt x="440" y="502"/>
                </a:cubicBezTo>
                <a:cubicBezTo>
                  <a:pt x="441" y="503"/>
                  <a:pt x="440" y="504"/>
                  <a:pt x="442" y="505"/>
                </a:cubicBezTo>
                <a:cubicBezTo>
                  <a:pt x="443" y="505"/>
                  <a:pt x="443" y="505"/>
                  <a:pt x="444" y="505"/>
                </a:cubicBezTo>
                <a:cubicBezTo>
                  <a:pt x="444" y="504"/>
                  <a:pt x="445" y="504"/>
                  <a:pt x="446" y="504"/>
                </a:cubicBezTo>
                <a:cubicBezTo>
                  <a:pt x="446" y="504"/>
                  <a:pt x="447" y="503"/>
                  <a:pt x="447" y="504"/>
                </a:cubicBezTo>
                <a:cubicBezTo>
                  <a:pt x="448" y="505"/>
                  <a:pt x="447" y="505"/>
                  <a:pt x="446" y="505"/>
                </a:cubicBezTo>
                <a:cubicBezTo>
                  <a:pt x="445" y="506"/>
                  <a:pt x="444" y="507"/>
                  <a:pt x="443" y="508"/>
                </a:cubicBezTo>
                <a:cubicBezTo>
                  <a:pt x="443" y="508"/>
                  <a:pt x="443" y="509"/>
                  <a:pt x="442" y="509"/>
                </a:cubicBezTo>
                <a:cubicBezTo>
                  <a:pt x="441" y="509"/>
                  <a:pt x="441" y="508"/>
                  <a:pt x="440" y="508"/>
                </a:cubicBezTo>
                <a:cubicBezTo>
                  <a:pt x="440" y="507"/>
                  <a:pt x="439" y="507"/>
                  <a:pt x="438" y="507"/>
                </a:cubicBezTo>
                <a:cubicBezTo>
                  <a:pt x="438" y="507"/>
                  <a:pt x="437" y="507"/>
                  <a:pt x="437" y="506"/>
                </a:cubicBezTo>
                <a:cubicBezTo>
                  <a:pt x="436" y="505"/>
                  <a:pt x="434" y="505"/>
                  <a:pt x="433" y="505"/>
                </a:cubicBezTo>
                <a:cubicBezTo>
                  <a:pt x="432" y="505"/>
                  <a:pt x="431" y="505"/>
                  <a:pt x="432" y="504"/>
                </a:cubicBezTo>
                <a:cubicBezTo>
                  <a:pt x="432" y="504"/>
                  <a:pt x="434" y="504"/>
                  <a:pt x="433" y="503"/>
                </a:cubicBezTo>
                <a:cubicBezTo>
                  <a:pt x="432" y="502"/>
                  <a:pt x="431" y="503"/>
                  <a:pt x="431" y="504"/>
                </a:cubicBezTo>
                <a:cubicBezTo>
                  <a:pt x="430" y="504"/>
                  <a:pt x="428" y="504"/>
                  <a:pt x="427" y="505"/>
                </a:cubicBezTo>
                <a:cubicBezTo>
                  <a:pt x="427" y="506"/>
                  <a:pt x="426" y="506"/>
                  <a:pt x="426" y="507"/>
                </a:cubicBezTo>
                <a:cubicBezTo>
                  <a:pt x="427" y="507"/>
                  <a:pt x="429" y="507"/>
                  <a:pt x="430" y="507"/>
                </a:cubicBezTo>
                <a:cubicBezTo>
                  <a:pt x="430" y="507"/>
                  <a:pt x="432" y="507"/>
                  <a:pt x="431" y="508"/>
                </a:cubicBezTo>
                <a:cubicBezTo>
                  <a:pt x="431" y="508"/>
                  <a:pt x="429" y="508"/>
                  <a:pt x="429" y="508"/>
                </a:cubicBezTo>
                <a:cubicBezTo>
                  <a:pt x="428" y="509"/>
                  <a:pt x="428" y="509"/>
                  <a:pt x="428" y="508"/>
                </a:cubicBezTo>
                <a:cubicBezTo>
                  <a:pt x="427" y="508"/>
                  <a:pt x="426" y="508"/>
                  <a:pt x="426" y="508"/>
                </a:cubicBezTo>
                <a:cubicBezTo>
                  <a:pt x="424" y="508"/>
                  <a:pt x="423" y="510"/>
                  <a:pt x="423" y="511"/>
                </a:cubicBezTo>
                <a:cubicBezTo>
                  <a:pt x="422" y="511"/>
                  <a:pt x="422" y="511"/>
                  <a:pt x="421" y="512"/>
                </a:cubicBezTo>
                <a:cubicBezTo>
                  <a:pt x="421" y="512"/>
                  <a:pt x="420" y="512"/>
                  <a:pt x="420" y="513"/>
                </a:cubicBezTo>
                <a:cubicBezTo>
                  <a:pt x="419" y="514"/>
                  <a:pt x="423" y="513"/>
                  <a:pt x="423" y="513"/>
                </a:cubicBezTo>
                <a:cubicBezTo>
                  <a:pt x="425" y="512"/>
                  <a:pt x="426" y="513"/>
                  <a:pt x="427" y="513"/>
                </a:cubicBezTo>
                <a:cubicBezTo>
                  <a:pt x="429" y="513"/>
                  <a:pt x="430" y="512"/>
                  <a:pt x="432" y="512"/>
                </a:cubicBezTo>
                <a:cubicBezTo>
                  <a:pt x="432" y="512"/>
                  <a:pt x="433" y="512"/>
                  <a:pt x="434" y="512"/>
                </a:cubicBezTo>
                <a:cubicBezTo>
                  <a:pt x="434" y="513"/>
                  <a:pt x="435" y="513"/>
                  <a:pt x="435" y="513"/>
                </a:cubicBezTo>
                <a:cubicBezTo>
                  <a:pt x="436" y="514"/>
                  <a:pt x="436" y="513"/>
                  <a:pt x="437" y="514"/>
                </a:cubicBezTo>
                <a:cubicBezTo>
                  <a:pt x="438" y="514"/>
                  <a:pt x="439" y="515"/>
                  <a:pt x="439" y="515"/>
                </a:cubicBezTo>
                <a:cubicBezTo>
                  <a:pt x="439" y="516"/>
                  <a:pt x="440" y="517"/>
                  <a:pt x="440" y="517"/>
                </a:cubicBezTo>
                <a:cubicBezTo>
                  <a:pt x="439" y="518"/>
                  <a:pt x="439" y="516"/>
                  <a:pt x="438" y="516"/>
                </a:cubicBezTo>
                <a:cubicBezTo>
                  <a:pt x="437" y="515"/>
                  <a:pt x="436" y="517"/>
                  <a:pt x="434" y="517"/>
                </a:cubicBezTo>
                <a:cubicBezTo>
                  <a:pt x="434" y="516"/>
                  <a:pt x="434" y="516"/>
                  <a:pt x="433" y="516"/>
                </a:cubicBezTo>
                <a:cubicBezTo>
                  <a:pt x="432" y="515"/>
                  <a:pt x="432" y="515"/>
                  <a:pt x="431" y="515"/>
                </a:cubicBezTo>
                <a:cubicBezTo>
                  <a:pt x="430" y="515"/>
                  <a:pt x="429" y="515"/>
                  <a:pt x="429" y="515"/>
                </a:cubicBezTo>
                <a:cubicBezTo>
                  <a:pt x="427" y="515"/>
                  <a:pt x="426" y="515"/>
                  <a:pt x="424" y="515"/>
                </a:cubicBezTo>
                <a:cubicBezTo>
                  <a:pt x="424" y="516"/>
                  <a:pt x="423" y="516"/>
                  <a:pt x="423" y="517"/>
                </a:cubicBezTo>
                <a:cubicBezTo>
                  <a:pt x="422" y="517"/>
                  <a:pt x="422" y="517"/>
                  <a:pt x="421" y="517"/>
                </a:cubicBezTo>
                <a:cubicBezTo>
                  <a:pt x="420" y="516"/>
                  <a:pt x="417" y="517"/>
                  <a:pt x="418" y="519"/>
                </a:cubicBezTo>
                <a:cubicBezTo>
                  <a:pt x="418" y="519"/>
                  <a:pt x="419" y="519"/>
                  <a:pt x="419" y="519"/>
                </a:cubicBezTo>
                <a:cubicBezTo>
                  <a:pt x="419" y="520"/>
                  <a:pt x="419" y="520"/>
                  <a:pt x="419" y="521"/>
                </a:cubicBezTo>
                <a:cubicBezTo>
                  <a:pt x="418" y="521"/>
                  <a:pt x="417" y="521"/>
                  <a:pt x="416" y="521"/>
                </a:cubicBezTo>
                <a:cubicBezTo>
                  <a:pt x="414" y="520"/>
                  <a:pt x="413" y="521"/>
                  <a:pt x="411" y="522"/>
                </a:cubicBezTo>
                <a:cubicBezTo>
                  <a:pt x="411" y="522"/>
                  <a:pt x="410" y="522"/>
                  <a:pt x="409" y="522"/>
                </a:cubicBezTo>
                <a:cubicBezTo>
                  <a:pt x="409" y="523"/>
                  <a:pt x="408" y="523"/>
                  <a:pt x="407" y="523"/>
                </a:cubicBezTo>
                <a:cubicBezTo>
                  <a:pt x="406" y="523"/>
                  <a:pt x="406" y="523"/>
                  <a:pt x="406" y="523"/>
                </a:cubicBezTo>
                <a:cubicBezTo>
                  <a:pt x="405" y="524"/>
                  <a:pt x="404" y="524"/>
                  <a:pt x="404" y="524"/>
                </a:cubicBezTo>
                <a:cubicBezTo>
                  <a:pt x="403" y="525"/>
                  <a:pt x="404" y="525"/>
                  <a:pt x="405" y="525"/>
                </a:cubicBezTo>
                <a:cubicBezTo>
                  <a:pt x="406" y="526"/>
                  <a:pt x="405" y="526"/>
                  <a:pt x="406" y="527"/>
                </a:cubicBezTo>
                <a:cubicBezTo>
                  <a:pt x="406" y="528"/>
                  <a:pt x="409" y="527"/>
                  <a:pt x="409" y="529"/>
                </a:cubicBezTo>
                <a:cubicBezTo>
                  <a:pt x="409" y="530"/>
                  <a:pt x="406" y="530"/>
                  <a:pt x="405" y="530"/>
                </a:cubicBezTo>
                <a:cubicBezTo>
                  <a:pt x="404" y="530"/>
                  <a:pt x="404" y="530"/>
                  <a:pt x="403" y="530"/>
                </a:cubicBezTo>
                <a:cubicBezTo>
                  <a:pt x="403" y="531"/>
                  <a:pt x="402" y="531"/>
                  <a:pt x="401" y="531"/>
                </a:cubicBezTo>
                <a:cubicBezTo>
                  <a:pt x="401" y="531"/>
                  <a:pt x="400" y="531"/>
                  <a:pt x="400" y="531"/>
                </a:cubicBezTo>
                <a:cubicBezTo>
                  <a:pt x="399" y="532"/>
                  <a:pt x="399" y="532"/>
                  <a:pt x="400" y="532"/>
                </a:cubicBezTo>
                <a:cubicBezTo>
                  <a:pt x="400" y="532"/>
                  <a:pt x="401" y="532"/>
                  <a:pt x="401" y="533"/>
                </a:cubicBezTo>
                <a:cubicBezTo>
                  <a:pt x="401" y="534"/>
                  <a:pt x="400" y="534"/>
                  <a:pt x="399" y="533"/>
                </a:cubicBezTo>
                <a:cubicBezTo>
                  <a:pt x="399" y="533"/>
                  <a:pt x="398" y="533"/>
                  <a:pt x="398" y="534"/>
                </a:cubicBezTo>
                <a:cubicBezTo>
                  <a:pt x="398" y="535"/>
                  <a:pt x="399" y="535"/>
                  <a:pt x="400" y="535"/>
                </a:cubicBezTo>
                <a:cubicBezTo>
                  <a:pt x="400" y="536"/>
                  <a:pt x="399" y="537"/>
                  <a:pt x="400" y="537"/>
                </a:cubicBezTo>
                <a:cubicBezTo>
                  <a:pt x="401" y="538"/>
                  <a:pt x="401" y="537"/>
                  <a:pt x="402" y="536"/>
                </a:cubicBezTo>
                <a:cubicBezTo>
                  <a:pt x="403" y="536"/>
                  <a:pt x="403" y="536"/>
                  <a:pt x="404" y="536"/>
                </a:cubicBezTo>
                <a:cubicBezTo>
                  <a:pt x="405" y="536"/>
                  <a:pt x="405" y="535"/>
                  <a:pt x="406" y="535"/>
                </a:cubicBezTo>
                <a:cubicBezTo>
                  <a:pt x="407" y="536"/>
                  <a:pt x="406" y="536"/>
                  <a:pt x="405" y="537"/>
                </a:cubicBezTo>
                <a:cubicBezTo>
                  <a:pt x="405" y="537"/>
                  <a:pt x="405" y="538"/>
                  <a:pt x="404" y="538"/>
                </a:cubicBezTo>
                <a:cubicBezTo>
                  <a:pt x="403" y="538"/>
                  <a:pt x="403" y="538"/>
                  <a:pt x="402" y="538"/>
                </a:cubicBezTo>
                <a:cubicBezTo>
                  <a:pt x="400" y="538"/>
                  <a:pt x="399" y="538"/>
                  <a:pt x="398" y="538"/>
                </a:cubicBezTo>
                <a:cubicBezTo>
                  <a:pt x="396" y="538"/>
                  <a:pt x="395" y="538"/>
                  <a:pt x="394" y="538"/>
                </a:cubicBezTo>
                <a:cubicBezTo>
                  <a:pt x="392" y="539"/>
                  <a:pt x="392" y="540"/>
                  <a:pt x="392" y="541"/>
                </a:cubicBezTo>
                <a:cubicBezTo>
                  <a:pt x="392" y="543"/>
                  <a:pt x="392" y="544"/>
                  <a:pt x="394" y="545"/>
                </a:cubicBezTo>
                <a:cubicBezTo>
                  <a:pt x="395" y="545"/>
                  <a:pt x="395" y="544"/>
                  <a:pt x="396" y="545"/>
                </a:cubicBezTo>
                <a:cubicBezTo>
                  <a:pt x="396" y="546"/>
                  <a:pt x="396" y="547"/>
                  <a:pt x="395" y="547"/>
                </a:cubicBezTo>
                <a:cubicBezTo>
                  <a:pt x="394" y="548"/>
                  <a:pt x="393" y="548"/>
                  <a:pt x="393" y="549"/>
                </a:cubicBezTo>
                <a:cubicBezTo>
                  <a:pt x="394" y="549"/>
                  <a:pt x="394" y="549"/>
                  <a:pt x="395" y="548"/>
                </a:cubicBezTo>
                <a:cubicBezTo>
                  <a:pt x="395" y="548"/>
                  <a:pt x="396" y="548"/>
                  <a:pt x="396" y="548"/>
                </a:cubicBezTo>
                <a:cubicBezTo>
                  <a:pt x="397" y="548"/>
                  <a:pt x="398" y="548"/>
                  <a:pt x="398" y="548"/>
                </a:cubicBezTo>
                <a:cubicBezTo>
                  <a:pt x="399" y="548"/>
                  <a:pt x="399" y="547"/>
                  <a:pt x="400" y="547"/>
                </a:cubicBezTo>
                <a:cubicBezTo>
                  <a:pt x="400" y="547"/>
                  <a:pt x="401" y="547"/>
                  <a:pt x="402" y="547"/>
                </a:cubicBezTo>
                <a:cubicBezTo>
                  <a:pt x="403" y="547"/>
                  <a:pt x="403" y="547"/>
                  <a:pt x="404" y="546"/>
                </a:cubicBezTo>
                <a:cubicBezTo>
                  <a:pt x="405" y="546"/>
                  <a:pt x="406" y="546"/>
                  <a:pt x="408" y="546"/>
                </a:cubicBezTo>
                <a:cubicBezTo>
                  <a:pt x="408" y="546"/>
                  <a:pt x="409" y="546"/>
                  <a:pt x="410" y="546"/>
                </a:cubicBezTo>
                <a:cubicBezTo>
                  <a:pt x="410" y="546"/>
                  <a:pt x="411" y="546"/>
                  <a:pt x="411" y="545"/>
                </a:cubicBezTo>
                <a:cubicBezTo>
                  <a:pt x="412" y="545"/>
                  <a:pt x="413" y="545"/>
                  <a:pt x="413" y="546"/>
                </a:cubicBezTo>
                <a:cubicBezTo>
                  <a:pt x="413" y="546"/>
                  <a:pt x="412" y="547"/>
                  <a:pt x="411" y="547"/>
                </a:cubicBezTo>
                <a:cubicBezTo>
                  <a:pt x="411" y="547"/>
                  <a:pt x="410" y="547"/>
                  <a:pt x="409" y="547"/>
                </a:cubicBezTo>
                <a:cubicBezTo>
                  <a:pt x="409" y="548"/>
                  <a:pt x="408" y="548"/>
                  <a:pt x="408" y="549"/>
                </a:cubicBezTo>
                <a:cubicBezTo>
                  <a:pt x="407" y="549"/>
                  <a:pt x="407" y="549"/>
                  <a:pt x="406" y="549"/>
                </a:cubicBezTo>
                <a:cubicBezTo>
                  <a:pt x="406" y="550"/>
                  <a:pt x="405" y="550"/>
                  <a:pt x="404" y="550"/>
                </a:cubicBezTo>
                <a:cubicBezTo>
                  <a:pt x="404" y="550"/>
                  <a:pt x="404" y="549"/>
                  <a:pt x="403" y="549"/>
                </a:cubicBezTo>
                <a:cubicBezTo>
                  <a:pt x="403" y="548"/>
                  <a:pt x="402" y="548"/>
                  <a:pt x="402" y="548"/>
                </a:cubicBezTo>
                <a:cubicBezTo>
                  <a:pt x="400" y="547"/>
                  <a:pt x="400" y="548"/>
                  <a:pt x="398" y="549"/>
                </a:cubicBezTo>
                <a:cubicBezTo>
                  <a:pt x="397" y="549"/>
                  <a:pt x="396" y="548"/>
                  <a:pt x="395" y="549"/>
                </a:cubicBezTo>
                <a:cubicBezTo>
                  <a:pt x="395" y="549"/>
                  <a:pt x="394" y="550"/>
                  <a:pt x="394" y="550"/>
                </a:cubicBezTo>
                <a:cubicBezTo>
                  <a:pt x="393" y="550"/>
                  <a:pt x="392" y="550"/>
                  <a:pt x="392" y="550"/>
                </a:cubicBezTo>
                <a:cubicBezTo>
                  <a:pt x="390" y="550"/>
                  <a:pt x="390" y="551"/>
                  <a:pt x="390" y="551"/>
                </a:cubicBezTo>
                <a:cubicBezTo>
                  <a:pt x="389" y="552"/>
                  <a:pt x="388" y="551"/>
                  <a:pt x="388" y="552"/>
                </a:cubicBezTo>
                <a:cubicBezTo>
                  <a:pt x="388" y="554"/>
                  <a:pt x="391" y="553"/>
                  <a:pt x="392" y="554"/>
                </a:cubicBezTo>
                <a:cubicBezTo>
                  <a:pt x="393" y="555"/>
                  <a:pt x="390" y="555"/>
                  <a:pt x="391" y="556"/>
                </a:cubicBezTo>
                <a:cubicBezTo>
                  <a:pt x="392" y="557"/>
                  <a:pt x="394" y="557"/>
                  <a:pt x="393" y="559"/>
                </a:cubicBezTo>
                <a:cubicBezTo>
                  <a:pt x="393" y="558"/>
                  <a:pt x="392" y="557"/>
                  <a:pt x="391" y="557"/>
                </a:cubicBezTo>
                <a:cubicBezTo>
                  <a:pt x="389" y="556"/>
                  <a:pt x="389" y="558"/>
                  <a:pt x="388" y="559"/>
                </a:cubicBezTo>
                <a:cubicBezTo>
                  <a:pt x="387" y="560"/>
                  <a:pt x="386" y="560"/>
                  <a:pt x="385" y="561"/>
                </a:cubicBezTo>
                <a:cubicBezTo>
                  <a:pt x="385" y="561"/>
                  <a:pt x="384" y="562"/>
                  <a:pt x="384" y="563"/>
                </a:cubicBezTo>
                <a:cubicBezTo>
                  <a:pt x="384" y="563"/>
                  <a:pt x="385" y="563"/>
                  <a:pt x="385" y="564"/>
                </a:cubicBezTo>
                <a:cubicBezTo>
                  <a:pt x="385" y="565"/>
                  <a:pt x="385" y="565"/>
                  <a:pt x="384" y="565"/>
                </a:cubicBezTo>
                <a:cubicBezTo>
                  <a:pt x="384" y="565"/>
                  <a:pt x="383" y="565"/>
                  <a:pt x="382" y="565"/>
                </a:cubicBezTo>
                <a:cubicBezTo>
                  <a:pt x="382" y="566"/>
                  <a:pt x="382" y="566"/>
                  <a:pt x="382" y="567"/>
                </a:cubicBezTo>
                <a:cubicBezTo>
                  <a:pt x="382" y="568"/>
                  <a:pt x="381" y="567"/>
                  <a:pt x="381" y="568"/>
                </a:cubicBezTo>
                <a:cubicBezTo>
                  <a:pt x="380" y="570"/>
                  <a:pt x="383" y="570"/>
                  <a:pt x="384" y="570"/>
                </a:cubicBezTo>
                <a:cubicBezTo>
                  <a:pt x="385" y="570"/>
                  <a:pt x="385" y="571"/>
                  <a:pt x="385" y="571"/>
                </a:cubicBezTo>
                <a:cubicBezTo>
                  <a:pt x="385" y="572"/>
                  <a:pt x="386" y="572"/>
                  <a:pt x="386" y="573"/>
                </a:cubicBezTo>
                <a:cubicBezTo>
                  <a:pt x="387" y="573"/>
                  <a:pt x="387" y="574"/>
                  <a:pt x="387" y="574"/>
                </a:cubicBezTo>
                <a:cubicBezTo>
                  <a:pt x="386" y="575"/>
                  <a:pt x="385" y="574"/>
                  <a:pt x="385" y="574"/>
                </a:cubicBezTo>
                <a:cubicBezTo>
                  <a:pt x="384" y="573"/>
                  <a:pt x="384" y="573"/>
                  <a:pt x="383" y="573"/>
                </a:cubicBezTo>
                <a:cubicBezTo>
                  <a:pt x="383" y="573"/>
                  <a:pt x="382" y="573"/>
                  <a:pt x="382" y="572"/>
                </a:cubicBezTo>
                <a:cubicBezTo>
                  <a:pt x="381" y="571"/>
                  <a:pt x="381" y="570"/>
                  <a:pt x="380" y="569"/>
                </a:cubicBezTo>
                <a:cubicBezTo>
                  <a:pt x="379" y="569"/>
                  <a:pt x="379" y="570"/>
                  <a:pt x="379" y="570"/>
                </a:cubicBezTo>
                <a:cubicBezTo>
                  <a:pt x="378" y="571"/>
                  <a:pt x="378" y="572"/>
                  <a:pt x="378" y="572"/>
                </a:cubicBezTo>
                <a:cubicBezTo>
                  <a:pt x="377" y="573"/>
                  <a:pt x="377" y="573"/>
                  <a:pt x="376" y="574"/>
                </a:cubicBezTo>
                <a:cubicBezTo>
                  <a:pt x="376" y="575"/>
                  <a:pt x="376" y="576"/>
                  <a:pt x="376" y="576"/>
                </a:cubicBezTo>
                <a:cubicBezTo>
                  <a:pt x="375" y="578"/>
                  <a:pt x="374" y="579"/>
                  <a:pt x="374" y="580"/>
                </a:cubicBezTo>
                <a:cubicBezTo>
                  <a:pt x="376" y="581"/>
                  <a:pt x="376" y="579"/>
                  <a:pt x="377" y="579"/>
                </a:cubicBezTo>
                <a:cubicBezTo>
                  <a:pt x="377" y="578"/>
                  <a:pt x="378" y="578"/>
                  <a:pt x="378" y="578"/>
                </a:cubicBezTo>
                <a:cubicBezTo>
                  <a:pt x="379" y="578"/>
                  <a:pt x="379" y="577"/>
                  <a:pt x="380" y="578"/>
                </a:cubicBezTo>
                <a:cubicBezTo>
                  <a:pt x="381" y="578"/>
                  <a:pt x="381" y="579"/>
                  <a:pt x="381" y="579"/>
                </a:cubicBezTo>
                <a:cubicBezTo>
                  <a:pt x="381" y="580"/>
                  <a:pt x="381" y="580"/>
                  <a:pt x="382" y="581"/>
                </a:cubicBezTo>
                <a:cubicBezTo>
                  <a:pt x="382" y="582"/>
                  <a:pt x="380" y="582"/>
                  <a:pt x="380" y="583"/>
                </a:cubicBezTo>
                <a:cubicBezTo>
                  <a:pt x="381" y="584"/>
                  <a:pt x="382" y="583"/>
                  <a:pt x="383" y="583"/>
                </a:cubicBezTo>
                <a:cubicBezTo>
                  <a:pt x="384" y="584"/>
                  <a:pt x="381" y="584"/>
                  <a:pt x="380" y="585"/>
                </a:cubicBezTo>
                <a:cubicBezTo>
                  <a:pt x="380" y="585"/>
                  <a:pt x="379" y="586"/>
                  <a:pt x="379" y="585"/>
                </a:cubicBezTo>
                <a:cubicBezTo>
                  <a:pt x="378" y="584"/>
                  <a:pt x="379" y="584"/>
                  <a:pt x="379" y="583"/>
                </a:cubicBezTo>
                <a:cubicBezTo>
                  <a:pt x="380" y="582"/>
                  <a:pt x="379" y="582"/>
                  <a:pt x="379" y="581"/>
                </a:cubicBezTo>
                <a:cubicBezTo>
                  <a:pt x="378" y="581"/>
                  <a:pt x="377" y="581"/>
                  <a:pt x="376" y="581"/>
                </a:cubicBezTo>
                <a:cubicBezTo>
                  <a:pt x="376" y="581"/>
                  <a:pt x="375" y="581"/>
                  <a:pt x="375" y="581"/>
                </a:cubicBezTo>
                <a:cubicBezTo>
                  <a:pt x="373" y="581"/>
                  <a:pt x="373" y="582"/>
                  <a:pt x="372" y="583"/>
                </a:cubicBezTo>
                <a:cubicBezTo>
                  <a:pt x="371" y="584"/>
                  <a:pt x="370" y="584"/>
                  <a:pt x="369" y="585"/>
                </a:cubicBezTo>
                <a:cubicBezTo>
                  <a:pt x="369" y="587"/>
                  <a:pt x="368" y="588"/>
                  <a:pt x="367" y="588"/>
                </a:cubicBezTo>
                <a:cubicBezTo>
                  <a:pt x="366" y="589"/>
                  <a:pt x="365" y="590"/>
                  <a:pt x="364" y="591"/>
                </a:cubicBezTo>
                <a:cubicBezTo>
                  <a:pt x="363" y="592"/>
                  <a:pt x="362" y="592"/>
                  <a:pt x="361" y="593"/>
                </a:cubicBezTo>
                <a:cubicBezTo>
                  <a:pt x="360" y="594"/>
                  <a:pt x="358" y="595"/>
                  <a:pt x="358" y="595"/>
                </a:cubicBezTo>
                <a:cubicBezTo>
                  <a:pt x="357" y="597"/>
                  <a:pt x="360" y="595"/>
                  <a:pt x="361" y="595"/>
                </a:cubicBezTo>
                <a:cubicBezTo>
                  <a:pt x="362" y="594"/>
                  <a:pt x="363" y="594"/>
                  <a:pt x="365" y="593"/>
                </a:cubicBezTo>
                <a:cubicBezTo>
                  <a:pt x="365" y="593"/>
                  <a:pt x="365" y="592"/>
                  <a:pt x="366" y="592"/>
                </a:cubicBezTo>
                <a:cubicBezTo>
                  <a:pt x="367" y="592"/>
                  <a:pt x="366" y="593"/>
                  <a:pt x="366" y="593"/>
                </a:cubicBezTo>
                <a:cubicBezTo>
                  <a:pt x="366" y="594"/>
                  <a:pt x="367" y="596"/>
                  <a:pt x="365" y="596"/>
                </a:cubicBezTo>
                <a:cubicBezTo>
                  <a:pt x="364" y="597"/>
                  <a:pt x="364" y="596"/>
                  <a:pt x="363" y="597"/>
                </a:cubicBezTo>
                <a:cubicBezTo>
                  <a:pt x="363" y="597"/>
                  <a:pt x="361" y="597"/>
                  <a:pt x="361" y="598"/>
                </a:cubicBezTo>
                <a:cubicBezTo>
                  <a:pt x="361" y="599"/>
                  <a:pt x="362" y="599"/>
                  <a:pt x="363" y="599"/>
                </a:cubicBezTo>
                <a:cubicBezTo>
                  <a:pt x="364" y="599"/>
                  <a:pt x="364" y="599"/>
                  <a:pt x="364" y="600"/>
                </a:cubicBezTo>
                <a:cubicBezTo>
                  <a:pt x="365" y="600"/>
                  <a:pt x="365" y="600"/>
                  <a:pt x="365" y="601"/>
                </a:cubicBezTo>
                <a:cubicBezTo>
                  <a:pt x="365" y="602"/>
                  <a:pt x="364" y="602"/>
                  <a:pt x="363" y="602"/>
                </a:cubicBezTo>
                <a:cubicBezTo>
                  <a:pt x="363" y="603"/>
                  <a:pt x="362" y="603"/>
                  <a:pt x="362" y="604"/>
                </a:cubicBezTo>
                <a:cubicBezTo>
                  <a:pt x="362" y="605"/>
                  <a:pt x="362" y="605"/>
                  <a:pt x="362" y="606"/>
                </a:cubicBezTo>
                <a:cubicBezTo>
                  <a:pt x="361" y="607"/>
                  <a:pt x="361" y="606"/>
                  <a:pt x="360" y="607"/>
                </a:cubicBezTo>
                <a:cubicBezTo>
                  <a:pt x="360" y="607"/>
                  <a:pt x="360" y="608"/>
                  <a:pt x="359" y="608"/>
                </a:cubicBezTo>
                <a:cubicBezTo>
                  <a:pt x="358" y="609"/>
                  <a:pt x="358" y="608"/>
                  <a:pt x="359" y="607"/>
                </a:cubicBezTo>
                <a:cubicBezTo>
                  <a:pt x="359" y="606"/>
                  <a:pt x="359" y="606"/>
                  <a:pt x="359" y="605"/>
                </a:cubicBezTo>
                <a:cubicBezTo>
                  <a:pt x="358" y="604"/>
                  <a:pt x="356" y="604"/>
                  <a:pt x="355" y="604"/>
                </a:cubicBezTo>
                <a:cubicBezTo>
                  <a:pt x="355" y="603"/>
                  <a:pt x="354" y="603"/>
                  <a:pt x="353" y="603"/>
                </a:cubicBezTo>
                <a:cubicBezTo>
                  <a:pt x="352" y="602"/>
                  <a:pt x="351" y="603"/>
                  <a:pt x="350" y="604"/>
                </a:cubicBezTo>
                <a:cubicBezTo>
                  <a:pt x="349" y="604"/>
                  <a:pt x="348" y="605"/>
                  <a:pt x="347" y="606"/>
                </a:cubicBezTo>
                <a:cubicBezTo>
                  <a:pt x="346" y="607"/>
                  <a:pt x="345" y="607"/>
                  <a:pt x="343" y="608"/>
                </a:cubicBezTo>
                <a:cubicBezTo>
                  <a:pt x="342" y="609"/>
                  <a:pt x="342" y="610"/>
                  <a:pt x="341" y="610"/>
                </a:cubicBezTo>
                <a:cubicBezTo>
                  <a:pt x="340" y="611"/>
                  <a:pt x="339" y="611"/>
                  <a:pt x="339" y="612"/>
                </a:cubicBezTo>
                <a:cubicBezTo>
                  <a:pt x="338" y="613"/>
                  <a:pt x="340" y="612"/>
                  <a:pt x="340" y="613"/>
                </a:cubicBezTo>
                <a:cubicBezTo>
                  <a:pt x="341" y="614"/>
                  <a:pt x="338" y="615"/>
                  <a:pt x="337" y="615"/>
                </a:cubicBezTo>
                <a:cubicBezTo>
                  <a:pt x="336" y="616"/>
                  <a:pt x="335" y="617"/>
                  <a:pt x="334" y="618"/>
                </a:cubicBezTo>
                <a:cubicBezTo>
                  <a:pt x="333" y="618"/>
                  <a:pt x="333" y="619"/>
                  <a:pt x="332" y="620"/>
                </a:cubicBezTo>
                <a:cubicBezTo>
                  <a:pt x="332" y="621"/>
                  <a:pt x="333" y="620"/>
                  <a:pt x="333" y="621"/>
                </a:cubicBezTo>
                <a:cubicBezTo>
                  <a:pt x="334" y="622"/>
                  <a:pt x="331" y="623"/>
                  <a:pt x="331" y="624"/>
                </a:cubicBezTo>
                <a:cubicBezTo>
                  <a:pt x="330" y="625"/>
                  <a:pt x="329" y="625"/>
                  <a:pt x="327" y="626"/>
                </a:cubicBezTo>
                <a:cubicBezTo>
                  <a:pt x="327" y="626"/>
                  <a:pt x="324" y="628"/>
                  <a:pt x="326" y="629"/>
                </a:cubicBezTo>
                <a:cubicBezTo>
                  <a:pt x="326" y="629"/>
                  <a:pt x="326" y="628"/>
                  <a:pt x="326" y="629"/>
                </a:cubicBezTo>
                <a:cubicBezTo>
                  <a:pt x="327" y="629"/>
                  <a:pt x="327" y="629"/>
                  <a:pt x="327" y="629"/>
                </a:cubicBezTo>
                <a:cubicBezTo>
                  <a:pt x="328" y="629"/>
                  <a:pt x="328" y="630"/>
                  <a:pt x="329" y="629"/>
                </a:cubicBezTo>
                <a:cubicBezTo>
                  <a:pt x="330" y="629"/>
                  <a:pt x="331" y="627"/>
                  <a:pt x="332" y="628"/>
                </a:cubicBezTo>
                <a:cubicBezTo>
                  <a:pt x="333" y="629"/>
                  <a:pt x="330" y="630"/>
                  <a:pt x="330" y="632"/>
                </a:cubicBezTo>
                <a:cubicBezTo>
                  <a:pt x="330" y="632"/>
                  <a:pt x="331" y="633"/>
                  <a:pt x="331" y="633"/>
                </a:cubicBezTo>
                <a:cubicBezTo>
                  <a:pt x="332" y="634"/>
                  <a:pt x="332" y="635"/>
                  <a:pt x="332" y="635"/>
                </a:cubicBezTo>
                <a:cubicBezTo>
                  <a:pt x="333" y="636"/>
                  <a:pt x="336" y="635"/>
                  <a:pt x="337" y="635"/>
                </a:cubicBezTo>
                <a:cubicBezTo>
                  <a:pt x="338" y="634"/>
                  <a:pt x="339" y="633"/>
                  <a:pt x="340" y="632"/>
                </a:cubicBezTo>
                <a:cubicBezTo>
                  <a:pt x="341" y="632"/>
                  <a:pt x="342" y="632"/>
                  <a:pt x="342" y="632"/>
                </a:cubicBezTo>
                <a:cubicBezTo>
                  <a:pt x="343" y="632"/>
                  <a:pt x="344" y="631"/>
                  <a:pt x="344" y="631"/>
                </a:cubicBezTo>
                <a:cubicBezTo>
                  <a:pt x="345" y="631"/>
                  <a:pt x="345" y="631"/>
                  <a:pt x="345" y="631"/>
                </a:cubicBezTo>
                <a:cubicBezTo>
                  <a:pt x="346" y="630"/>
                  <a:pt x="346" y="630"/>
                  <a:pt x="346" y="630"/>
                </a:cubicBezTo>
                <a:cubicBezTo>
                  <a:pt x="347" y="629"/>
                  <a:pt x="347" y="629"/>
                  <a:pt x="348" y="629"/>
                </a:cubicBezTo>
                <a:cubicBezTo>
                  <a:pt x="349" y="628"/>
                  <a:pt x="351" y="627"/>
                  <a:pt x="352" y="626"/>
                </a:cubicBezTo>
                <a:cubicBezTo>
                  <a:pt x="353" y="626"/>
                  <a:pt x="353" y="626"/>
                  <a:pt x="354" y="625"/>
                </a:cubicBezTo>
                <a:cubicBezTo>
                  <a:pt x="354" y="625"/>
                  <a:pt x="354" y="624"/>
                  <a:pt x="353" y="623"/>
                </a:cubicBezTo>
                <a:cubicBezTo>
                  <a:pt x="353" y="623"/>
                  <a:pt x="353" y="622"/>
                  <a:pt x="352" y="622"/>
                </a:cubicBezTo>
                <a:cubicBezTo>
                  <a:pt x="351" y="622"/>
                  <a:pt x="351" y="623"/>
                  <a:pt x="351" y="624"/>
                </a:cubicBezTo>
                <a:cubicBezTo>
                  <a:pt x="350" y="624"/>
                  <a:pt x="349" y="623"/>
                  <a:pt x="349" y="623"/>
                </a:cubicBezTo>
                <a:cubicBezTo>
                  <a:pt x="349" y="622"/>
                  <a:pt x="351" y="622"/>
                  <a:pt x="351" y="622"/>
                </a:cubicBezTo>
                <a:cubicBezTo>
                  <a:pt x="352" y="621"/>
                  <a:pt x="352" y="621"/>
                  <a:pt x="353" y="620"/>
                </a:cubicBezTo>
                <a:cubicBezTo>
                  <a:pt x="353" y="620"/>
                  <a:pt x="354" y="620"/>
                  <a:pt x="355" y="619"/>
                </a:cubicBezTo>
                <a:cubicBezTo>
                  <a:pt x="356" y="619"/>
                  <a:pt x="358" y="615"/>
                  <a:pt x="360" y="617"/>
                </a:cubicBezTo>
                <a:cubicBezTo>
                  <a:pt x="360" y="617"/>
                  <a:pt x="360" y="617"/>
                  <a:pt x="360" y="617"/>
                </a:cubicBezTo>
                <a:cubicBezTo>
                  <a:pt x="360" y="618"/>
                  <a:pt x="360" y="618"/>
                  <a:pt x="361" y="618"/>
                </a:cubicBezTo>
                <a:cubicBezTo>
                  <a:pt x="362" y="619"/>
                  <a:pt x="360" y="619"/>
                  <a:pt x="359" y="620"/>
                </a:cubicBezTo>
                <a:cubicBezTo>
                  <a:pt x="359" y="620"/>
                  <a:pt x="358" y="621"/>
                  <a:pt x="358" y="621"/>
                </a:cubicBezTo>
                <a:cubicBezTo>
                  <a:pt x="357" y="621"/>
                  <a:pt x="356" y="621"/>
                  <a:pt x="356" y="622"/>
                </a:cubicBezTo>
                <a:cubicBezTo>
                  <a:pt x="355" y="622"/>
                  <a:pt x="355" y="622"/>
                  <a:pt x="354" y="623"/>
                </a:cubicBezTo>
                <a:cubicBezTo>
                  <a:pt x="354" y="624"/>
                  <a:pt x="356" y="623"/>
                  <a:pt x="356" y="623"/>
                </a:cubicBezTo>
                <a:cubicBezTo>
                  <a:pt x="357" y="624"/>
                  <a:pt x="356" y="624"/>
                  <a:pt x="357" y="624"/>
                </a:cubicBezTo>
                <a:cubicBezTo>
                  <a:pt x="358" y="625"/>
                  <a:pt x="359" y="624"/>
                  <a:pt x="360" y="624"/>
                </a:cubicBezTo>
                <a:cubicBezTo>
                  <a:pt x="361" y="625"/>
                  <a:pt x="358" y="627"/>
                  <a:pt x="358" y="627"/>
                </a:cubicBezTo>
                <a:cubicBezTo>
                  <a:pt x="357" y="627"/>
                  <a:pt x="356" y="627"/>
                  <a:pt x="356" y="628"/>
                </a:cubicBezTo>
                <a:cubicBezTo>
                  <a:pt x="355" y="628"/>
                  <a:pt x="355" y="629"/>
                  <a:pt x="354" y="629"/>
                </a:cubicBezTo>
                <a:cubicBezTo>
                  <a:pt x="353" y="630"/>
                  <a:pt x="351" y="630"/>
                  <a:pt x="350" y="630"/>
                </a:cubicBezTo>
                <a:cubicBezTo>
                  <a:pt x="349" y="631"/>
                  <a:pt x="349" y="631"/>
                  <a:pt x="348" y="632"/>
                </a:cubicBezTo>
                <a:cubicBezTo>
                  <a:pt x="347" y="632"/>
                  <a:pt x="346" y="632"/>
                  <a:pt x="346" y="633"/>
                </a:cubicBezTo>
                <a:cubicBezTo>
                  <a:pt x="347" y="633"/>
                  <a:pt x="348" y="633"/>
                  <a:pt x="348" y="633"/>
                </a:cubicBezTo>
                <a:cubicBezTo>
                  <a:pt x="349" y="633"/>
                  <a:pt x="348" y="634"/>
                  <a:pt x="348" y="634"/>
                </a:cubicBezTo>
                <a:cubicBezTo>
                  <a:pt x="348" y="635"/>
                  <a:pt x="349" y="635"/>
                  <a:pt x="349" y="636"/>
                </a:cubicBezTo>
                <a:cubicBezTo>
                  <a:pt x="349" y="637"/>
                  <a:pt x="347" y="638"/>
                  <a:pt x="346" y="638"/>
                </a:cubicBezTo>
                <a:cubicBezTo>
                  <a:pt x="345" y="638"/>
                  <a:pt x="344" y="638"/>
                  <a:pt x="344" y="638"/>
                </a:cubicBezTo>
                <a:cubicBezTo>
                  <a:pt x="342" y="637"/>
                  <a:pt x="340" y="637"/>
                  <a:pt x="339" y="638"/>
                </a:cubicBezTo>
                <a:cubicBezTo>
                  <a:pt x="338" y="638"/>
                  <a:pt x="336" y="639"/>
                  <a:pt x="335" y="639"/>
                </a:cubicBezTo>
                <a:cubicBezTo>
                  <a:pt x="334" y="640"/>
                  <a:pt x="332" y="640"/>
                  <a:pt x="331" y="640"/>
                </a:cubicBezTo>
                <a:cubicBezTo>
                  <a:pt x="330" y="639"/>
                  <a:pt x="332" y="638"/>
                  <a:pt x="332" y="636"/>
                </a:cubicBezTo>
                <a:cubicBezTo>
                  <a:pt x="331" y="635"/>
                  <a:pt x="330" y="635"/>
                  <a:pt x="330" y="634"/>
                </a:cubicBezTo>
                <a:cubicBezTo>
                  <a:pt x="329" y="633"/>
                  <a:pt x="329" y="632"/>
                  <a:pt x="328" y="631"/>
                </a:cubicBezTo>
                <a:cubicBezTo>
                  <a:pt x="326" y="630"/>
                  <a:pt x="325" y="631"/>
                  <a:pt x="324" y="632"/>
                </a:cubicBezTo>
                <a:cubicBezTo>
                  <a:pt x="323" y="632"/>
                  <a:pt x="322" y="632"/>
                  <a:pt x="322" y="633"/>
                </a:cubicBezTo>
                <a:cubicBezTo>
                  <a:pt x="321" y="633"/>
                  <a:pt x="320" y="633"/>
                  <a:pt x="320" y="633"/>
                </a:cubicBezTo>
                <a:cubicBezTo>
                  <a:pt x="319" y="634"/>
                  <a:pt x="316" y="635"/>
                  <a:pt x="318" y="636"/>
                </a:cubicBezTo>
                <a:cubicBezTo>
                  <a:pt x="319" y="636"/>
                  <a:pt x="321" y="636"/>
                  <a:pt x="320" y="637"/>
                </a:cubicBezTo>
                <a:cubicBezTo>
                  <a:pt x="320" y="638"/>
                  <a:pt x="319" y="638"/>
                  <a:pt x="318" y="639"/>
                </a:cubicBezTo>
                <a:cubicBezTo>
                  <a:pt x="318" y="639"/>
                  <a:pt x="317" y="639"/>
                  <a:pt x="317" y="640"/>
                </a:cubicBezTo>
                <a:cubicBezTo>
                  <a:pt x="315" y="641"/>
                  <a:pt x="315" y="639"/>
                  <a:pt x="315" y="638"/>
                </a:cubicBezTo>
                <a:cubicBezTo>
                  <a:pt x="314" y="637"/>
                  <a:pt x="312" y="637"/>
                  <a:pt x="311" y="637"/>
                </a:cubicBezTo>
                <a:cubicBezTo>
                  <a:pt x="310" y="637"/>
                  <a:pt x="309" y="637"/>
                  <a:pt x="308" y="638"/>
                </a:cubicBezTo>
                <a:cubicBezTo>
                  <a:pt x="307" y="638"/>
                  <a:pt x="306" y="640"/>
                  <a:pt x="305" y="640"/>
                </a:cubicBezTo>
                <a:cubicBezTo>
                  <a:pt x="304" y="641"/>
                  <a:pt x="304" y="642"/>
                  <a:pt x="305" y="642"/>
                </a:cubicBezTo>
                <a:cubicBezTo>
                  <a:pt x="306" y="643"/>
                  <a:pt x="306" y="643"/>
                  <a:pt x="306" y="643"/>
                </a:cubicBezTo>
                <a:cubicBezTo>
                  <a:pt x="307" y="643"/>
                  <a:pt x="307" y="643"/>
                  <a:pt x="308" y="643"/>
                </a:cubicBezTo>
                <a:cubicBezTo>
                  <a:pt x="309" y="645"/>
                  <a:pt x="306" y="645"/>
                  <a:pt x="305" y="645"/>
                </a:cubicBezTo>
                <a:cubicBezTo>
                  <a:pt x="304" y="645"/>
                  <a:pt x="303" y="645"/>
                  <a:pt x="301" y="645"/>
                </a:cubicBezTo>
                <a:cubicBezTo>
                  <a:pt x="301" y="645"/>
                  <a:pt x="300" y="645"/>
                  <a:pt x="299" y="646"/>
                </a:cubicBezTo>
                <a:cubicBezTo>
                  <a:pt x="299" y="646"/>
                  <a:pt x="299" y="646"/>
                  <a:pt x="299" y="646"/>
                </a:cubicBezTo>
                <a:cubicBezTo>
                  <a:pt x="298" y="647"/>
                  <a:pt x="298" y="646"/>
                  <a:pt x="298" y="646"/>
                </a:cubicBezTo>
                <a:cubicBezTo>
                  <a:pt x="297" y="647"/>
                  <a:pt x="297" y="647"/>
                  <a:pt x="297" y="648"/>
                </a:cubicBezTo>
                <a:cubicBezTo>
                  <a:pt x="297" y="649"/>
                  <a:pt x="298" y="649"/>
                  <a:pt x="299" y="649"/>
                </a:cubicBezTo>
                <a:cubicBezTo>
                  <a:pt x="299" y="650"/>
                  <a:pt x="299" y="650"/>
                  <a:pt x="300" y="650"/>
                </a:cubicBezTo>
                <a:cubicBezTo>
                  <a:pt x="301" y="650"/>
                  <a:pt x="301" y="650"/>
                  <a:pt x="302" y="650"/>
                </a:cubicBezTo>
                <a:cubicBezTo>
                  <a:pt x="303" y="650"/>
                  <a:pt x="303" y="650"/>
                  <a:pt x="304" y="651"/>
                </a:cubicBezTo>
                <a:cubicBezTo>
                  <a:pt x="305" y="651"/>
                  <a:pt x="305" y="651"/>
                  <a:pt x="306" y="652"/>
                </a:cubicBezTo>
                <a:cubicBezTo>
                  <a:pt x="307" y="652"/>
                  <a:pt x="308" y="655"/>
                  <a:pt x="307" y="655"/>
                </a:cubicBezTo>
                <a:cubicBezTo>
                  <a:pt x="307" y="656"/>
                  <a:pt x="307" y="655"/>
                  <a:pt x="306" y="655"/>
                </a:cubicBezTo>
                <a:cubicBezTo>
                  <a:pt x="306" y="654"/>
                  <a:pt x="305" y="654"/>
                  <a:pt x="304" y="654"/>
                </a:cubicBezTo>
                <a:cubicBezTo>
                  <a:pt x="302" y="654"/>
                  <a:pt x="302" y="654"/>
                  <a:pt x="301" y="653"/>
                </a:cubicBezTo>
                <a:cubicBezTo>
                  <a:pt x="300" y="652"/>
                  <a:pt x="300" y="652"/>
                  <a:pt x="300" y="651"/>
                </a:cubicBezTo>
                <a:cubicBezTo>
                  <a:pt x="299" y="651"/>
                  <a:pt x="299" y="651"/>
                  <a:pt x="298" y="650"/>
                </a:cubicBezTo>
                <a:cubicBezTo>
                  <a:pt x="297" y="649"/>
                  <a:pt x="296" y="648"/>
                  <a:pt x="295" y="648"/>
                </a:cubicBezTo>
                <a:cubicBezTo>
                  <a:pt x="294" y="648"/>
                  <a:pt x="292" y="648"/>
                  <a:pt x="293" y="650"/>
                </a:cubicBezTo>
                <a:cubicBezTo>
                  <a:pt x="293" y="651"/>
                  <a:pt x="295" y="651"/>
                  <a:pt x="296" y="652"/>
                </a:cubicBezTo>
                <a:cubicBezTo>
                  <a:pt x="297" y="653"/>
                  <a:pt x="297" y="653"/>
                  <a:pt x="297" y="654"/>
                </a:cubicBezTo>
                <a:cubicBezTo>
                  <a:pt x="298" y="654"/>
                  <a:pt x="299" y="654"/>
                  <a:pt x="299" y="655"/>
                </a:cubicBezTo>
                <a:cubicBezTo>
                  <a:pt x="299" y="656"/>
                  <a:pt x="298" y="656"/>
                  <a:pt x="297" y="656"/>
                </a:cubicBezTo>
                <a:cubicBezTo>
                  <a:pt x="297" y="655"/>
                  <a:pt x="297" y="655"/>
                  <a:pt x="296" y="654"/>
                </a:cubicBezTo>
                <a:cubicBezTo>
                  <a:pt x="296" y="654"/>
                  <a:pt x="295" y="654"/>
                  <a:pt x="294" y="653"/>
                </a:cubicBezTo>
                <a:cubicBezTo>
                  <a:pt x="294" y="653"/>
                  <a:pt x="293" y="653"/>
                  <a:pt x="293" y="652"/>
                </a:cubicBezTo>
                <a:cubicBezTo>
                  <a:pt x="291" y="651"/>
                  <a:pt x="289" y="652"/>
                  <a:pt x="287" y="653"/>
                </a:cubicBezTo>
                <a:cubicBezTo>
                  <a:pt x="285" y="653"/>
                  <a:pt x="283" y="653"/>
                  <a:pt x="282" y="652"/>
                </a:cubicBezTo>
                <a:cubicBezTo>
                  <a:pt x="281" y="651"/>
                  <a:pt x="280" y="650"/>
                  <a:pt x="279" y="650"/>
                </a:cubicBezTo>
                <a:cubicBezTo>
                  <a:pt x="278" y="651"/>
                  <a:pt x="277" y="651"/>
                  <a:pt x="276" y="652"/>
                </a:cubicBezTo>
                <a:cubicBezTo>
                  <a:pt x="276" y="652"/>
                  <a:pt x="275" y="652"/>
                  <a:pt x="274" y="652"/>
                </a:cubicBezTo>
                <a:cubicBezTo>
                  <a:pt x="274" y="653"/>
                  <a:pt x="272" y="653"/>
                  <a:pt x="273" y="654"/>
                </a:cubicBezTo>
                <a:cubicBezTo>
                  <a:pt x="273" y="655"/>
                  <a:pt x="273" y="655"/>
                  <a:pt x="274" y="655"/>
                </a:cubicBezTo>
                <a:cubicBezTo>
                  <a:pt x="275" y="655"/>
                  <a:pt x="274" y="655"/>
                  <a:pt x="275" y="655"/>
                </a:cubicBezTo>
                <a:cubicBezTo>
                  <a:pt x="275" y="656"/>
                  <a:pt x="277" y="656"/>
                  <a:pt x="276" y="657"/>
                </a:cubicBezTo>
                <a:cubicBezTo>
                  <a:pt x="275" y="658"/>
                  <a:pt x="272" y="658"/>
                  <a:pt x="274" y="659"/>
                </a:cubicBezTo>
                <a:cubicBezTo>
                  <a:pt x="274" y="660"/>
                  <a:pt x="276" y="659"/>
                  <a:pt x="277" y="659"/>
                </a:cubicBezTo>
                <a:cubicBezTo>
                  <a:pt x="278" y="659"/>
                  <a:pt x="280" y="659"/>
                  <a:pt x="281" y="659"/>
                </a:cubicBezTo>
                <a:cubicBezTo>
                  <a:pt x="283" y="659"/>
                  <a:pt x="284" y="659"/>
                  <a:pt x="286" y="660"/>
                </a:cubicBezTo>
                <a:cubicBezTo>
                  <a:pt x="286" y="660"/>
                  <a:pt x="287" y="660"/>
                  <a:pt x="286" y="661"/>
                </a:cubicBezTo>
                <a:cubicBezTo>
                  <a:pt x="285" y="661"/>
                  <a:pt x="285" y="661"/>
                  <a:pt x="284" y="661"/>
                </a:cubicBezTo>
                <a:cubicBezTo>
                  <a:pt x="283" y="662"/>
                  <a:pt x="281" y="663"/>
                  <a:pt x="283" y="663"/>
                </a:cubicBezTo>
                <a:cubicBezTo>
                  <a:pt x="284" y="663"/>
                  <a:pt x="284" y="663"/>
                  <a:pt x="285" y="663"/>
                </a:cubicBezTo>
                <a:cubicBezTo>
                  <a:pt x="286" y="664"/>
                  <a:pt x="287" y="664"/>
                  <a:pt x="286" y="665"/>
                </a:cubicBezTo>
                <a:cubicBezTo>
                  <a:pt x="284" y="665"/>
                  <a:pt x="283" y="665"/>
                  <a:pt x="282" y="664"/>
                </a:cubicBezTo>
                <a:cubicBezTo>
                  <a:pt x="280" y="663"/>
                  <a:pt x="279" y="662"/>
                  <a:pt x="277" y="662"/>
                </a:cubicBezTo>
                <a:cubicBezTo>
                  <a:pt x="276" y="662"/>
                  <a:pt x="275" y="662"/>
                  <a:pt x="275" y="663"/>
                </a:cubicBezTo>
                <a:cubicBezTo>
                  <a:pt x="274" y="663"/>
                  <a:pt x="273" y="663"/>
                  <a:pt x="272" y="663"/>
                </a:cubicBezTo>
                <a:cubicBezTo>
                  <a:pt x="271" y="663"/>
                  <a:pt x="271" y="663"/>
                  <a:pt x="270" y="663"/>
                </a:cubicBezTo>
                <a:cubicBezTo>
                  <a:pt x="269" y="662"/>
                  <a:pt x="268" y="663"/>
                  <a:pt x="266" y="663"/>
                </a:cubicBezTo>
                <a:cubicBezTo>
                  <a:pt x="265" y="663"/>
                  <a:pt x="263" y="664"/>
                  <a:pt x="262" y="664"/>
                </a:cubicBezTo>
                <a:cubicBezTo>
                  <a:pt x="261" y="664"/>
                  <a:pt x="260" y="663"/>
                  <a:pt x="260" y="664"/>
                </a:cubicBezTo>
                <a:cubicBezTo>
                  <a:pt x="260" y="665"/>
                  <a:pt x="261" y="665"/>
                  <a:pt x="262" y="665"/>
                </a:cubicBezTo>
                <a:cubicBezTo>
                  <a:pt x="262" y="665"/>
                  <a:pt x="264" y="665"/>
                  <a:pt x="264" y="665"/>
                </a:cubicBezTo>
                <a:cubicBezTo>
                  <a:pt x="265" y="666"/>
                  <a:pt x="263" y="666"/>
                  <a:pt x="263" y="666"/>
                </a:cubicBezTo>
                <a:cubicBezTo>
                  <a:pt x="261" y="667"/>
                  <a:pt x="264" y="668"/>
                  <a:pt x="265" y="668"/>
                </a:cubicBezTo>
                <a:cubicBezTo>
                  <a:pt x="265" y="667"/>
                  <a:pt x="266" y="667"/>
                  <a:pt x="267" y="667"/>
                </a:cubicBezTo>
                <a:cubicBezTo>
                  <a:pt x="267" y="667"/>
                  <a:pt x="268" y="667"/>
                  <a:pt x="269" y="667"/>
                </a:cubicBezTo>
                <a:cubicBezTo>
                  <a:pt x="269" y="667"/>
                  <a:pt x="270" y="667"/>
                  <a:pt x="270" y="667"/>
                </a:cubicBezTo>
                <a:cubicBezTo>
                  <a:pt x="271" y="668"/>
                  <a:pt x="269" y="668"/>
                  <a:pt x="269" y="668"/>
                </a:cubicBezTo>
                <a:cubicBezTo>
                  <a:pt x="268" y="668"/>
                  <a:pt x="267" y="667"/>
                  <a:pt x="265" y="668"/>
                </a:cubicBezTo>
                <a:cubicBezTo>
                  <a:pt x="265" y="668"/>
                  <a:pt x="265" y="669"/>
                  <a:pt x="264" y="669"/>
                </a:cubicBezTo>
                <a:cubicBezTo>
                  <a:pt x="263" y="669"/>
                  <a:pt x="263" y="669"/>
                  <a:pt x="262" y="670"/>
                </a:cubicBezTo>
                <a:cubicBezTo>
                  <a:pt x="262" y="671"/>
                  <a:pt x="262" y="671"/>
                  <a:pt x="261" y="671"/>
                </a:cubicBezTo>
                <a:cubicBezTo>
                  <a:pt x="260" y="670"/>
                  <a:pt x="260" y="670"/>
                  <a:pt x="259" y="670"/>
                </a:cubicBezTo>
                <a:cubicBezTo>
                  <a:pt x="259" y="670"/>
                  <a:pt x="259" y="671"/>
                  <a:pt x="258" y="671"/>
                </a:cubicBezTo>
                <a:cubicBezTo>
                  <a:pt x="258" y="672"/>
                  <a:pt x="257" y="672"/>
                  <a:pt x="257" y="672"/>
                </a:cubicBezTo>
                <a:cubicBezTo>
                  <a:pt x="256" y="673"/>
                  <a:pt x="254" y="673"/>
                  <a:pt x="254" y="674"/>
                </a:cubicBezTo>
                <a:cubicBezTo>
                  <a:pt x="254" y="675"/>
                  <a:pt x="254" y="675"/>
                  <a:pt x="255" y="676"/>
                </a:cubicBezTo>
                <a:cubicBezTo>
                  <a:pt x="256" y="676"/>
                  <a:pt x="255" y="677"/>
                  <a:pt x="255" y="677"/>
                </a:cubicBezTo>
                <a:cubicBezTo>
                  <a:pt x="254" y="677"/>
                  <a:pt x="254" y="677"/>
                  <a:pt x="254" y="677"/>
                </a:cubicBezTo>
                <a:cubicBezTo>
                  <a:pt x="253" y="678"/>
                  <a:pt x="253" y="678"/>
                  <a:pt x="253" y="678"/>
                </a:cubicBezTo>
                <a:cubicBezTo>
                  <a:pt x="253" y="679"/>
                  <a:pt x="252" y="679"/>
                  <a:pt x="252" y="678"/>
                </a:cubicBezTo>
                <a:cubicBezTo>
                  <a:pt x="251" y="677"/>
                  <a:pt x="252" y="677"/>
                  <a:pt x="252" y="676"/>
                </a:cubicBezTo>
                <a:cubicBezTo>
                  <a:pt x="251" y="676"/>
                  <a:pt x="250" y="675"/>
                  <a:pt x="250" y="675"/>
                </a:cubicBezTo>
                <a:cubicBezTo>
                  <a:pt x="249" y="675"/>
                  <a:pt x="249" y="676"/>
                  <a:pt x="248" y="676"/>
                </a:cubicBezTo>
                <a:cubicBezTo>
                  <a:pt x="247" y="676"/>
                  <a:pt x="247" y="676"/>
                  <a:pt x="248" y="675"/>
                </a:cubicBezTo>
                <a:cubicBezTo>
                  <a:pt x="248" y="675"/>
                  <a:pt x="249" y="674"/>
                  <a:pt x="250" y="674"/>
                </a:cubicBezTo>
                <a:cubicBezTo>
                  <a:pt x="250" y="673"/>
                  <a:pt x="250" y="673"/>
                  <a:pt x="251" y="673"/>
                </a:cubicBezTo>
                <a:cubicBezTo>
                  <a:pt x="251" y="673"/>
                  <a:pt x="251" y="674"/>
                  <a:pt x="251" y="674"/>
                </a:cubicBezTo>
                <a:cubicBezTo>
                  <a:pt x="252" y="674"/>
                  <a:pt x="252" y="674"/>
                  <a:pt x="252" y="674"/>
                </a:cubicBezTo>
                <a:cubicBezTo>
                  <a:pt x="253" y="673"/>
                  <a:pt x="253" y="673"/>
                  <a:pt x="253" y="672"/>
                </a:cubicBezTo>
                <a:cubicBezTo>
                  <a:pt x="253" y="671"/>
                  <a:pt x="254" y="671"/>
                  <a:pt x="255" y="671"/>
                </a:cubicBezTo>
                <a:cubicBezTo>
                  <a:pt x="255" y="670"/>
                  <a:pt x="256" y="670"/>
                  <a:pt x="255" y="669"/>
                </a:cubicBezTo>
                <a:cubicBezTo>
                  <a:pt x="255" y="669"/>
                  <a:pt x="254" y="669"/>
                  <a:pt x="253" y="670"/>
                </a:cubicBezTo>
                <a:cubicBezTo>
                  <a:pt x="253" y="670"/>
                  <a:pt x="252" y="669"/>
                  <a:pt x="251" y="670"/>
                </a:cubicBezTo>
                <a:cubicBezTo>
                  <a:pt x="251" y="670"/>
                  <a:pt x="251" y="671"/>
                  <a:pt x="251" y="671"/>
                </a:cubicBezTo>
                <a:cubicBezTo>
                  <a:pt x="251" y="672"/>
                  <a:pt x="250" y="672"/>
                  <a:pt x="249" y="672"/>
                </a:cubicBezTo>
                <a:cubicBezTo>
                  <a:pt x="249" y="672"/>
                  <a:pt x="249" y="673"/>
                  <a:pt x="248" y="673"/>
                </a:cubicBezTo>
                <a:cubicBezTo>
                  <a:pt x="248" y="674"/>
                  <a:pt x="247" y="674"/>
                  <a:pt x="247" y="674"/>
                </a:cubicBezTo>
                <a:cubicBezTo>
                  <a:pt x="246" y="674"/>
                  <a:pt x="246" y="674"/>
                  <a:pt x="246" y="675"/>
                </a:cubicBezTo>
                <a:cubicBezTo>
                  <a:pt x="246" y="675"/>
                  <a:pt x="246" y="676"/>
                  <a:pt x="245" y="676"/>
                </a:cubicBezTo>
                <a:cubicBezTo>
                  <a:pt x="245" y="675"/>
                  <a:pt x="244" y="676"/>
                  <a:pt x="244" y="676"/>
                </a:cubicBezTo>
                <a:cubicBezTo>
                  <a:pt x="243" y="677"/>
                  <a:pt x="244" y="677"/>
                  <a:pt x="243" y="677"/>
                </a:cubicBezTo>
                <a:cubicBezTo>
                  <a:pt x="243" y="677"/>
                  <a:pt x="242" y="677"/>
                  <a:pt x="242" y="677"/>
                </a:cubicBezTo>
                <a:cubicBezTo>
                  <a:pt x="242" y="676"/>
                  <a:pt x="241" y="676"/>
                  <a:pt x="241" y="676"/>
                </a:cubicBezTo>
                <a:cubicBezTo>
                  <a:pt x="240" y="675"/>
                  <a:pt x="240" y="674"/>
                  <a:pt x="239" y="674"/>
                </a:cubicBezTo>
                <a:cubicBezTo>
                  <a:pt x="238" y="675"/>
                  <a:pt x="239" y="676"/>
                  <a:pt x="240" y="676"/>
                </a:cubicBezTo>
                <a:cubicBezTo>
                  <a:pt x="240" y="677"/>
                  <a:pt x="240" y="677"/>
                  <a:pt x="241" y="678"/>
                </a:cubicBezTo>
                <a:cubicBezTo>
                  <a:pt x="241" y="679"/>
                  <a:pt x="241" y="679"/>
                  <a:pt x="242" y="679"/>
                </a:cubicBezTo>
                <a:cubicBezTo>
                  <a:pt x="242" y="680"/>
                  <a:pt x="242" y="679"/>
                  <a:pt x="243" y="680"/>
                </a:cubicBezTo>
                <a:cubicBezTo>
                  <a:pt x="243" y="680"/>
                  <a:pt x="242" y="681"/>
                  <a:pt x="242" y="681"/>
                </a:cubicBezTo>
                <a:cubicBezTo>
                  <a:pt x="242" y="681"/>
                  <a:pt x="241" y="681"/>
                  <a:pt x="240" y="681"/>
                </a:cubicBezTo>
                <a:cubicBezTo>
                  <a:pt x="239" y="682"/>
                  <a:pt x="239" y="682"/>
                  <a:pt x="239" y="683"/>
                </a:cubicBezTo>
                <a:cubicBezTo>
                  <a:pt x="239" y="683"/>
                  <a:pt x="242" y="683"/>
                  <a:pt x="241" y="684"/>
                </a:cubicBezTo>
                <a:cubicBezTo>
                  <a:pt x="241" y="685"/>
                  <a:pt x="239" y="686"/>
                  <a:pt x="238" y="686"/>
                </a:cubicBezTo>
                <a:cubicBezTo>
                  <a:pt x="237" y="686"/>
                  <a:pt x="235" y="685"/>
                  <a:pt x="234" y="685"/>
                </a:cubicBezTo>
                <a:cubicBezTo>
                  <a:pt x="233" y="685"/>
                  <a:pt x="233" y="685"/>
                  <a:pt x="232" y="686"/>
                </a:cubicBezTo>
                <a:cubicBezTo>
                  <a:pt x="232" y="687"/>
                  <a:pt x="233" y="687"/>
                  <a:pt x="233" y="687"/>
                </a:cubicBezTo>
                <a:cubicBezTo>
                  <a:pt x="234" y="688"/>
                  <a:pt x="234" y="688"/>
                  <a:pt x="235" y="688"/>
                </a:cubicBezTo>
                <a:cubicBezTo>
                  <a:pt x="236" y="687"/>
                  <a:pt x="236" y="687"/>
                  <a:pt x="237" y="687"/>
                </a:cubicBezTo>
                <a:cubicBezTo>
                  <a:pt x="237" y="687"/>
                  <a:pt x="237" y="687"/>
                  <a:pt x="237" y="687"/>
                </a:cubicBezTo>
                <a:cubicBezTo>
                  <a:pt x="238" y="689"/>
                  <a:pt x="236" y="689"/>
                  <a:pt x="235" y="690"/>
                </a:cubicBezTo>
                <a:cubicBezTo>
                  <a:pt x="234" y="692"/>
                  <a:pt x="238" y="690"/>
                  <a:pt x="237" y="692"/>
                </a:cubicBezTo>
                <a:cubicBezTo>
                  <a:pt x="237" y="692"/>
                  <a:pt x="235" y="693"/>
                  <a:pt x="236" y="694"/>
                </a:cubicBezTo>
                <a:cubicBezTo>
                  <a:pt x="237" y="694"/>
                  <a:pt x="238" y="693"/>
                  <a:pt x="238" y="693"/>
                </a:cubicBezTo>
                <a:cubicBezTo>
                  <a:pt x="239" y="693"/>
                  <a:pt x="239" y="694"/>
                  <a:pt x="240" y="694"/>
                </a:cubicBezTo>
                <a:cubicBezTo>
                  <a:pt x="240" y="694"/>
                  <a:pt x="241" y="694"/>
                  <a:pt x="241" y="695"/>
                </a:cubicBezTo>
                <a:cubicBezTo>
                  <a:pt x="241" y="695"/>
                  <a:pt x="241" y="696"/>
                  <a:pt x="241" y="697"/>
                </a:cubicBezTo>
                <a:cubicBezTo>
                  <a:pt x="240" y="697"/>
                  <a:pt x="239" y="697"/>
                  <a:pt x="239" y="697"/>
                </a:cubicBezTo>
                <a:cubicBezTo>
                  <a:pt x="237" y="697"/>
                  <a:pt x="236" y="698"/>
                  <a:pt x="237" y="700"/>
                </a:cubicBezTo>
                <a:cubicBezTo>
                  <a:pt x="237" y="701"/>
                  <a:pt x="238" y="700"/>
                  <a:pt x="238" y="701"/>
                </a:cubicBezTo>
                <a:cubicBezTo>
                  <a:pt x="239" y="702"/>
                  <a:pt x="237" y="702"/>
                  <a:pt x="237" y="702"/>
                </a:cubicBezTo>
                <a:cubicBezTo>
                  <a:pt x="236" y="703"/>
                  <a:pt x="235" y="705"/>
                  <a:pt x="236" y="705"/>
                </a:cubicBezTo>
                <a:cubicBezTo>
                  <a:pt x="237" y="706"/>
                  <a:pt x="238" y="706"/>
                  <a:pt x="239" y="706"/>
                </a:cubicBezTo>
                <a:cubicBezTo>
                  <a:pt x="239" y="707"/>
                  <a:pt x="240" y="708"/>
                  <a:pt x="241" y="708"/>
                </a:cubicBezTo>
                <a:cubicBezTo>
                  <a:pt x="242" y="709"/>
                  <a:pt x="243" y="708"/>
                  <a:pt x="245" y="708"/>
                </a:cubicBezTo>
                <a:cubicBezTo>
                  <a:pt x="246" y="708"/>
                  <a:pt x="248" y="708"/>
                  <a:pt x="249" y="708"/>
                </a:cubicBezTo>
                <a:cubicBezTo>
                  <a:pt x="251" y="708"/>
                  <a:pt x="252" y="707"/>
                  <a:pt x="253" y="707"/>
                </a:cubicBezTo>
                <a:cubicBezTo>
                  <a:pt x="254" y="707"/>
                  <a:pt x="256" y="707"/>
                  <a:pt x="258" y="707"/>
                </a:cubicBezTo>
                <a:cubicBezTo>
                  <a:pt x="259" y="707"/>
                  <a:pt x="260" y="709"/>
                  <a:pt x="261" y="709"/>
                </a:cubicBezTo>
                <a:cubicBezTo>
                  <a:pt x="264" y="709"/>
                  <a:pt x="265" y="704"/>
                  <a:pt x="268" y="705"/>
                </a:cubicBezTo>
                <a:cubicBezTo>
                  <a:pt x="271" y="706"/>
                  <a:pt x="274" y="706"/>
                  <a:pt x="277" y="706"/>
                </a:cubicBezTo>
                <a:cubicBezTo>
                  <a:pt x="278" y="706"/>
                  <a:pt x="280" y="706"/>
                  <a:pt x="280" y="705"/>
                </a:cubicBezTo>
                <a:cubicBezTo>
                  <a:pt x="281" y="703"/>
                  <a:pt x="279" y="702"/>
                  <a:pt x="280" y="701"/>
                </a:cubicBezTo>
                <a:cubicBezTo>
                  <a:pt x="280" y="700"/>
                  <a:pt x="281" y="700"/>
                  <a:pt x="282" y="700"/>
                </a:cubicBezTo>
                <a:cubicBezTo>
                  <a:pt x="281" y="701"/>
                  <a:pt x="281" y="702"/>
                  <a:pt x="281" y="703"/>
                </a:cubicBezTo>
                <a:cubicBezTo>
                  <a:pt x="281" y="704"/>
                  <a:pt x="281" y="705"/>
                  <a:pt x="282" y="706"/>
                </a:cubicBezTo>
                <a:cubicBezTo>
                  <a:pt x="282" y="706"/>
                  <a:pt x="281" y="705"/>
                  <a:pt x="280" y="706"/>
                </a:cubicBezTo>
                <a:cubicBezTo>
                  <a:pt x="280" y="706"/>
                  <a:pt x="280" y="707"/>
                  <a:pt x="279" y="707"/>
                </a:cubicBezTo>
                <a:cubicBezTo>
                  <a:pt x="278" y="707"/>
                  <a:pt x="277" y="707"/>
                  <a:pt x="277" y="708"/>
                </a:cubicBezTo>
                <a:cubicBezTo>
                  <a:pt x="276" y="708"/>
                  <a:pt x="275" y="709"/>
                  <a:pt x="275" y="709"/>
                </a:cubicBezTo>
                <a:cubicBezTo>
                  <a:pt x="274" y="711"/>
                  <a:pt x="275" y="711"/>
                  <a:pt x="276" y="712"/>
                </a:cubicBezTo>
                <a:cubicBezTo>
                  <a:pt x="277" y="712"/>
                  <a:pt x="277" y="713"/>
                  <a:pt x="277" y="714"/>
                </a:cubicBezTo>
                <a:cubicBezTo>
                  <a:pt x="276" y="714"/>
                  <a:pt x="276" y="714"/>
                  <a:pt x="276" y="714"/>
                </a:cubicBezTo>
                <a:cubicBezTo>
                  <a:pt x="276" y="714"/>
                  <a:pt x="275" y="714"/>
                  <a:pt x="275" y="714"/>
                </a:cubicBezTo>
                <a:cubicBezTo>
                  <a:pt x="275" y="714"/>
                  <a:pt x="275" y="713"/>
                  <a:pt x="275" y="713"/>
                </a:cubicBezTo>
                <a:cubicBezTo>
                  <a:pt x="274" y="713"/>
                  <a:pt x="273" y="714"/>
                  <a:pt x="273" y="712"/>
                </a:cubicBezTo>
                <a:cubicBezTo>
                  <a:pt x="274" y="712"/>
                  <a:pt x="274" y="712"/>
                  <a:pt x="274" y="711"/>
                </a:cubicBezTo>
                <a:cubicBezTo>
                  <a:pt x="274" y="710"/>
                  <a:pt x="274" y="710"/>
                  <a:pt x="274" y="709"/>
                </a:cubicBezTo>
                <a:cubicBezTo>
                  <a:pt x="273" y="709"/>
                  <a:pt x="272" y="709"/>
                  <a:pt x="272" y="708"/>
                </a:cubicBezTo>
                <a:cubicBezTo>
                  <a:pt x="270" y="708"/>
                  <a:pt x="268" y="706"/>
                  <a:pt x="267" y="706"/>
                </a:cubicBezTo>
                <a:cubicBezTo>
                  <a:pt x="266" y="707"/>
                  <a:pt x="264" y="708"/>
                  <a:pt x="264" y="709"/>
                </a:cubicBezTo>
                <a:cubicBezTo>
                  <a:pt x="263" y="710"/>
                  <a:pt x="262" y="711"/>
                  <a:pt x="261" y="710"/>
                </a:cubicBezTo>
                <a:cubicBezTo>
                  <a:pt x="260" y="709"/>
                  <a:pt x="259" y="709"/>
                  <a:pt x="258" y="708"/>
                </a:cubicBezTo>
                <a:cubicBezTo>
                  <a:pt x="257" y="707"/>
                  <a:pt x="256" y="708"/>
                  <a:pt x="254" y="708"/>
                </a:cubicBezTo>
                <a:cubicBezTo>
                  <a:pt x="253" y="708"/>
                  <a:pt x="252" y="708"/>
                  <a:pt x="251" y="708"/>
                </a:cubicBezTo>
                <a:cubicBezTo>
                  <a:pt x="249" y="709"/>
                  <a:pt x="248" y="709"/>
                  <a:pt x="247" y="709"/>
                </a:cubicBezTo>
                <a:cubicBezTo>
                  <a:pt x="245" y="709"/>
                  <a:pt x="244" y="709"/>
                  <a:pt x="243" y="709"/>
                </a:cubicBezTo>
                <a:cubicBezTo>
                  <a:pt x="241" y="709"/>
                  <a:pt x="240" y="708"/>
                  <a:pt x="239" y="708"/>
                </a:cubicBezTo>
                <a:cubicBezTo>
                  <a:pt x="238" y="708"/>
                  <a:pt x="237" y="709"/>
                  <a:pt x="237" y="709"/>
                </a:cubicBezTo>
                <a:cubicBezTo>
                  <a:pt x="236" y="710"/>
                  <a:pt x="237" y="710"/>
                  <a:pt x="237" y="711"/>
                </a:cubicBezTo>
                <a:cubicBezTo>
                  <a:pt x="238" y="711"/>
                  <a:pt x="240" y="712"/>
                  <a:pt x="238" y="713"/>
                </a:cubicBezTo>
                <a:cubicBezTo>
                  <a:pt x="238" y="713"/>
                  <a:pt x="237" y="713"/>
                  <a:pt x="236" y="713"/>
                </a:cubicBezTo>
                <a:cubicBezTo>
                  <a:pt x="236" y="713"/>
                  <a:pt x="235" y="712"/>
                  <a:pt x="235" y="713"/>
                </a:cubicBezTo>
                <a:cubicBezTo>
                  <a:pt x="234" y="713"/>
                  <a:pt x="235" y="714"/>
                  <a:pt x="236" y="714"/>
                </a:cubicBezTo>
                <a:cubicBezTo>
                  <a:pt x="236" y="715"/>
                  <a:pt x="235" y="715"/>
                  <a:pt x="236" y="716"/>
                </a:cubicBezTo>
                <a:cubicBezTo>
                  <a:pt x="237" y="717"/>
                  <a:pt x="239" y="715"/>
                  <a:pt x="240" y="716"/>
                </a:cubicBezTo>
                <a:cubicBezTo>
                  <a:pt x="241" y="716"/>
                  <a:pt x="241" y="716"/>
                  <a:pt x="241" y="717"/>
                </a:cubicBezTo>
                <a:cubicBezTo>
                  <a:pt x="241" y="719"/>
                  <a:pt x="241" y="718"/>
                  <a:pt x="242" y="719"/>
                </a:cubicBezTo>
                <a:cubicBezTo>
                  <a:pt x="243" y="720"/>
                  <a:pt x="241" y="721"/>
                  <a:pt x="240" y="722"/>
                </a:cubicBezTo>
                <a:cubicBezTo>
                  <a:pt x="239" y="722"/>
                  <a:pt x="239" y="722"/>
                  <a:pt x="239" y="723"/>
                </a:cubicBezTo>
                <a:cubicBezTo>
                  <a:pt x="239" y="724"/>
                  <a:pt x="240" y="723"/>
                  <a:pt x="240" y="724"/>
                </a:cubicBezTo>
                <a:cubicBezTo>
                  <a:pt x="241" y="724"/>
                  <a:pt x="241" y="724"/>
                  <a:pt x="242" y="724"/>
                </a:cubicBezTo>
                <a:cubicBezTo>
                  <a:pt x="243" y="724"/>
                  <a:pt x="244" y="724"/>
                  <a:pt x="244" y="723"/>
                </a:cubicBezTo>
                <a:cubicBezTo>
                  <a:pt x="245" y="722"/>
                  <a:pt x="244" y="722"/>
                  <a:pt x="245" y="721"/>
                </a:cubicBezTo>
                <a:cubicBezTo>
                  <a:pt x="246" y="721"/>
                  <a:pt x="246" y="721"/>
                  <a:pt x="247" y="721"/>
                </a:cubicBezTo>
                <a:cubicBezTo>
                  <a:pt x="247" y="720"/>
                  <a:pt x="248" y="720"/>
                  <a:pt x="249" y="720"/>
                </a:cubicBezTo>
                <a:cubicBezTo>
                  <a:pt x="249" y="720"/>
                  <a:pt x="249" y="721"/>
                  <a:pt x="249" y="721"/>
                </a:cubicBezTo>
                <a:cubicBezTo>
                  <a:pt x="249" y="722"/>
                  <a:pt x="249" y="723"/>
                  <a:pt x="248" y="723"/>
                </a:cubicBezTo>
                <a:cubicBezTo>
                  <a:pt x="248" y="724"/>
                  <a:pt x="248" y="724"/>
                  <a:pt x="248" y="725"/>
                </a:cubicBezTo>
                <a:cubicBezTo>
                  <a:pt x="248" y="726"/>
                  <a:pt x="247" y="727"/>
                  <a:pt x="247" y="727"/>
                </a:cubicBezTo>
                <a:cubicBezTo>
                  <a:pt x="246" y="727"/>
                  <a:pt x="245" y="728"/>
                  <a:pt x="244" y="728"/>
                </a:cubicBezTo>
                <a:cubicBezTo>
                  <a:pt x="243" y="728"/>
                  <a:pt x="242" y="726"/>
                  <a:pt x="241" y="726"/>
                </a:cubicBezTo>
                <a:cubicBezTo>
                  <a:pt x="241" y="725"/>
                  <a:pt x="240" y="725"/>
                  <a:pt x="240" y="726"/>
                </a:cubicBezTo>
                <a:cubicBezTo>
                  <a:pt x="240" y="726"/>
                  <a:pt x="240" y="726"/>
                  <a:pt x="240" y="727"/>
                </a:cubicBezTo>
                <a:cubicBezTo>
                  <a:pt x="240" y="727"/>
                  <a:pt x="240" y="727"/>
                  <a:pt x="239" y="728"/>
                </a:cubicBezTo>
                <a:cubicBezTo>
                  <a:pt x="239" y="728"/>
                  <a:pt x="238" y="730"/>
                  <a:pt x="239" y="731"/>
                </a:cubicBezTo>
                <a:cubicBezTo>
                  <a:pt x="239" y="732"/>
                  <a:pt x="240" y="732"/>
                  <a:pt x="240" y="733"/>
                </a:cubicBezTo>
                <a:cubicBezTo>
                  <a:pt x="241" y="733"/>
                  <a:pt x="241" y="734"/>
                  <a:pt x="241" y="734"/>
                </a:cubicBezTo>
                <a:cubicBezTo>
                  <a:pt x="242" y="736"/>
                  <a:pt x="243" y="737"/>
                  <a:pt x="244" y="736"/>
                </a:cubicBezTo>
                <a:cubicBezTo>
                  <a:pt x="245" y="735"/>
                  <a:pt x="244" y="734"/>
                  <a:pt x="245" y="734"/>
                </a:cubicBezTo>
                <a:cubicBezTo>
                  <a:pt x="246" y="733"/>
                  <a:pt x="246" y="734"/>
                  <a:pt x="247" y="735"/>
                </a:cubicBezTo>
                <a:cubicBezTo>
                  <a:pt x="247" y="736"/>
                  <a:pt x="247" y="736"/>
                  <a:pt x="248" y="736"/>
                </a:cubicBezTo>
                <a:cubicBezTo>
                  <a:pt x="249" y="736"/>
                  <a:pt x="249" y="736"/>
                  <a:pt x="250" y="737"/>
                </a:cubicBezTo>
                <a:cubicBezTo>
                  <a:pt x="250" y="738"/>
                  <a:pt x="249" y="739"/>
                  <a:pt x="249" y="741"/>
                </a:cubicBezTo>
                <a:cubicBezTo>
                  <a:pt x="250" y="742"/>
                  <a:pt x="251" y="741"/>
                  <a:pt x="252" y="740"/>
                </a:cubicBezTo>
                <a:cubicBezTo>
                  <a:pt x="252" y="739"/>
                  <a:pt x="252" y="738"/>
                  <a:pt x="253" y="737"/>
                </a:cubicBezTo>
                <a:cubicBezTo>
                  <a:pt x="254" y="736"/>
                  <a:pt x="254" y="736"/>
                  <a:pt x="254" y="736"/>
                </a:cubicBezTo>
                <a:cubicBezTo>
                  <a:pt x="255" y="735"/>
                  <a:pt x="255" y="735"/>
                  <a:pt x="256" y="735"/>
                </a:cubicBezTo>
                <a:cubicBezTo>
                  <a:pt x="257" y="735"/>
                  <a:pt x="256" y="736"/>
                  <a:pt x="257" y="737"/>
                </a:cubicBezTo>
                <a:cubicBezTo>
                  <a:pt x="257" y="738"/>
                  <a:pt x="259" y="737"/>
                  <a:pt x="259" y="739"/>
                </a:cubicBezTo>
                <a:cubicBezTo>
                  <a:pt x="258" y="739"/>
                  <a:pt x="257" y="739"/>
                  <a:pt x="257" y="739"/>
                </a:cubicBezTo>
                <a:cubicBezTo>
                  <a:pt x="256" y="739"/>
                  <a:pt x="256" y="740"/>
                  <a:pt x="255" y="740"/>
                </a:cubicBezTo>
                <a:cubicBezTo>
                  <a:pt x="254" y="741"/>
                  <a:pt x="253" y="742"/>
                  <a:pt x="253" y="743"/>
                </a:cubicBezTo>
                <a:cubicBezTo>
                  <a:pt x="252" y="743"/>
                  <a:pt x="251" y="743"/>
                  <a:pt x="251" y="744"/>
                </a:cubicBezTo>
                <a:cubicBezTo>
                  <a:pt x="250" y="744"/>
                  <a:pt x="249" y="745"/>
                  <a:pt x="249" y="745"/>
                </a:cubicBezTo>
                <a:cubicBezTo>
                  <a:pt x="248" y="745"/>
                  <a:pt x="248" y="745"/>
                  <a:pt x="248" y="746"/>
                </a:cubicBezTo>
                <a:cubicBezTo>
                  <a:pt x="248" y="746"/>
                  <a:pt x="248" y="746"/>
                  <a:pt x="248" y="746"/>
                </a:cubicBezTo>
                <a:cubicBezTo>
                  <a:pt x="249" y="746"/>
                  <a:pt x="249" y="746"/>
                  <a:pt x="249" y="746"/>
                </a:cubicBezTo>
                <a:cubicBezTo>
                  <a:pt x="250" y="746"/>
                  <a:pt x="250" y="747"/>
                  <a:pt x="250" y="747"/>
                </a:cubicBezTo>
                <a:cubicBezTo>
                  <a:pt x="250" y="747"/>
                  <a:pt x="251" y="747"/>
                  <a:pt x="252" y="747"/>
                </a:cubicBezTo>
                <a:cubicBezTo>
                  <a:pt x="253" y="747"/>
                  <a:pt x="253" y="747"/>
                  <a:pt x="254" y="748"/>
                </a:cubicBezTo>
                <a:cubicBezTo>
                  <a:pt x="254" y="749"/>
                  <a:pt x="253" y="749"/>
                  <a:pt x="253" y="749"/>
                </a:cubicBezTo>
                <a:cubicBezTo>
                  <a:pt x="252" y="749"/>
                  <a:pt x="252" y="749"/>
                  <a:pt x="251" y="750"/>
                </a:cubicBezTo>
                <a:cubicBezTo>
                  <a:pt x="251" y="751"/>
                  <a:pt x="251" y="751"/>
                  <a:pt x="251" y="752"/>
                </a:cubicBezTo>
                <a:cubicBezTo>
                  <a:pt x="249" y="753"/>
                  <a:pt x="248" y="750"/>
                  <a:pt x="247" y="751"/>
                </a:cubicBezTo>
                <a:cubicBezTo>
                  <a:pt x="246" y="751"/>
                  <a:pt x="245" y="756"/>
                  <a:pt x="244" y="755"/>
                </a:cubicBezTo>
                <a:cubicBezTo>
                  <a:pt x="244" y="754"/>
                  <a:pt x="245" y="754"/>
                  <a:pt x="245" y="753"/>
                </a:cubicBezTo>
                <a:cubicBezTo>
                  <a:pt x="245" y="753"/>
                  <a:pt x="245" y="752"/>
                  <a:pt x="245" y="752"/>
                </a:cubicBezTo>
                <a:cubicBezTo>
                  <a:pt x="245" y="752"/>
                  <a:pt x="245" y="751"/>
                  <a:pt x="245" y="751"/>
                </a:cubicBezTo>
                <a:cubicBezTo>
                  <a:pt x="245" y="750"/>
                  <a:pt x="245" y="750"/>
                  <a:pt x="244" y="750"/>
                </a:cubicBezTo>
                <a:cubicBezTo>
                  <a:pt x="243" y="750"/>
                  <a:pt x="243" y="751"/>
                  <a:pt x="243" y="751"/>
                </a:cubicBezTo>
                <a:cubicBezTo>
                  <a:pt x="242" y="752"/>
                  <a:pt x="240" y="751"/>
                  <a:pt x="240" y="753"/>
                </a:cubicBezTo>
                <a:cubicBezTo>
                  <a:pt x="240" y="754"/>
                  <a:pt x="240" y="754"/>
                  <a:pt x="240" y="755"/>
                </a:cubicBezTo>
                <a:cubicBezTo>
                  <a:pt x="240" y="756"/>
                  <a:pt x="240" y="756"/>
                  <a:pt x="240" y="757"/>
                </a:cubicBezTo>
                <a:cubicBezTo>
                  <a:pt x="239" y="758"/>
                  <a:pt x="240" y="758"/>
                  <a:pt x="241" y="758"/>
                </a:cubicBezTo>
                <a:cubicBezTo>
                  <a:pt x="242" y="758"/>
                  <a:pt x="242" y="758"/>
                  <a:pt x="242" y="759"/>
                </a:cubicBezTo>
                <a:cubicBezTo>
                  <a:pt x="243" y="760"/>
                  <a:pt x="243" y="760"/>
                  <a:pt x="244" y="760"/>
                </a:cubicBezTo>
                <a:cubicBezTo>
                  <a:pt x="244" y="761"/>
                  <a:pt x="244" y="761"/>
                  <a:pt x="245" y="762"/>
                </a:cubicBezTo>
                <a:cubicBezTo>
                  <a:pt x="245" y="762"/>
                  <a:pt x="246" y="762"/>
                  <a:pt x="247" y="762"/>
                </a:cubicBezTo>
                <a:cubicBezTo>
                  <a:pt x="248" y="761"/>
                  <a:pt x="247" y="762"/>
                  <a:pt x="248" y="762"/>
                </a:cubicBezTo>
                <a:cubicBezTo>
                  <a:pt x="250" y="763"/>
                  <a:pt x="249" y="760"/>
                  <a:pt x="249" y="759"/>
                </a:cubicBezTo>
                <a:cubicBezTo>
                  <a:pt x="249" y="759"/>
                  <a:pt x="250" y="758"/>
                  <a:pt x="250" y="758"/>
                </a:cubicBezTo>
                <a:cubicBezTo>
                  <a:pt x="250" y="758"/>
                  <a:pt x="250" y="757"/>
                  <a:pt x="250" y="757"/>
                </a:cubicBezTo>
                <a:cubicBezTo>
                  <a:pt x="250" y="756"/>
                  <a:pt x="250" y="756"/>
                  <a:pt x="251" y="756"/>
                </a:cubicBezTo>
                <a:cubicBezTo>
                  <a:pt x="252" y="757"/>
                  <a:pt x="252" y="757"/>
                  <a:pt x="253" y="756"/>
                </a:cubicBezTo>
                <a:cubicBezTo>
                  <a:pt x="254" y="756"/>
                  <a:pt x="254" y="756"/>
                  <a:pt x="255" y="756"/>
                </a:cubicBezTo>
                <a:cubicBezTo>
                  <a:pt x="256" y="756"/>
                  <a:pt x="258" y="757"/>
                  <a:pt x="259" y="756"/>
                </a:cubicBezTo>
                <a:cubicBezTo>
                  <a:pt x="260" y="755"/>
                  <a:pt x="260" y="754"/>
                  <a:pt x="260" y="754"/>
                </a:cubicBezTo>
                <a:cubicBezTo>
                  <a:pt x="261" y="754"/>
                  <a:pt x="262" y="754"/>
                  <a:pt x="262" y="754"/>
                </a:cubicBezTo>
                <a:cubicBezTo>
                  <a:pt x="263" y="754"/>
                  <a:pt x="264" y="754"/>
                  <a:pt x="263" y="755"/>
                </a:cubicBezTo>
                <a:cubicBezTo>
                  <a:pt x="262" y="755"/>
                  <a:pt x="261" y="755"/>
                  <a:pt x="261" y="755"/>
                </a:cubicBezTo>
                <a:cubicBezTo>
                  <a:pt x="260" y="756"/>
                  <a:pt x="260" y="757"/>
                  <a:pt x="259" y="757"/>
                </a:cubicBezTo>
                <a:cubicBezTo>
                  <a:pt x="259" y="757"/>
                  <a:pt x="258" y="757"/>
                  <a:pt x="257" y="757"/>
                </a:cubicBezTo>
                <a:cubicBezTo>
                  <a:pt x="256" y="757"/>
                  <a:pt x="254" y="758"/>
                  <a:pt x="254" y="759"/>
                </a:cubicBezTo>
                <a:cubicBezTo>
                  <a:pt x="254" y="760"/>
                  <a:pt x="255" y="760"/>
                  <a:pt x="256" y="760"/>
                </a:cubicBezTo>
                <a:cubicBezTo>
                  <a:pt x="256" y="760"/>
                  <a:pt x="256" y="761"/>
                  <a:pt x="257" y="761"/>
                </a:cubicBezTo>
                <a:cubicBezTo>
                  <a:pt x="258" y="761"/>
                  <a:pt x="260" y="760"/>
                  <a:pt x="261" y="761"/>
                </a:cubicBezTo>
                <a:cubicBezTo>
                  <a:pt x="261" y="762"/>
                  <a:pt x="261" y="762"/>
                  <a:pt x="260" y="763"/>
                </a:cubicBezTo>
                <a:cubicBezTo>
                  <a:pt x="260" y="763"/>
                  <a:pt x="259" y="763"/>
                  <a:pt x="258" y="763"/>
                </a:cubicBezTo>
                <a:cubicBezTo>
                  <a:pt x="258" y="763"/>
                  <a:pt x="257" y="764"/>
                  <a:pt x="257" y="764"/>
                </a:cubicBezTo>
                <a:cubicBezTo>
                  <a:pt x="256" y="765"/>
                  <a:pt x="255" y="766"/>
                  <a:pt x="253" y="767"/>
                </a:cubicBezTo>
                <a:cubicBezTo>
                  <a:pt x="253" y="768"/>
                  <a:pt x="252" y="770"/>
                  <a:pt x="254" y="770"/>
                </a:cubicBezTo>
                <a:cubicBezTo>
                  <a:pt x="255" y="770"/>
                  <a:pt x="255" y="769"/>
                  <a:pt x="256" y="770"/>
                </a:cubicBezTo>
                <a:cubicBezTo>
                  <a:pt x="257" y="770"/>
                  <a:pt x="257" y="770"/>
                  <a:pt x="258" y="770"/>
                </a:cubicBezTo>
                <a:cubicBezTo>
                  <a:pt x="259" y="770"/>
                  <a:pt x="260" y="770"/>
                  <a:pt x="259" y="771"/>
                </a:cubicBezTo>
                <a:cubicBezTo>
                  <a:pt x="259" y="771"/>
                  <a:pt x="258" y="771"/>
                  <a:pt x="258" y="772"/>
                </a:cubicBezTo>
                <a:cubicBezTo>
                  <a:pt x="258" y="773"/>
                  <a:pt x="258" y="773"/>
                  <a:pt x="258" y="774"/>
                </a:cubicBezTo>
                <a:cubicBezTo>
                  <a:pt x="258" y="775"/>
                  <a:pt x="257" y="775"/>
                  <a:pt x="256" y="774"/>
                </a:cubicBezTo>
                <a:cubicBezTo>
                  <a:pt x="256" y="774"/>
                  <a:pt x="256" y="774"/>
                  <a:pt x="256" y="774"/>
                </a:cubicBezTo>
                <a:cubicBezTo>
                  <a:pt x="255" y="774"/>
                  <a:pt x="255" y="774"/>
                  <a:pt x="255" y="774"/>
                </a:cubicBezTo>
                <a:cubicBezTo>
                  <a:pt x="254" y="773"/>
                  <a:pt x="253" y="773"/>
                  <a:pt x="253" y="773"/>
                </a:cubicBezTo>
                <a:cubicBezTo>
                  <a:pt x="251" y="772"/>
                  <a:pt x="250" y="773"/>
                  <a:pt x="249" y="773"/>
                </a:cubicBezTo>
                <a:cubicBezTo>
                  <a:pt x="249" y="772"/>
                  <a:pt x="249" y="772"/>
                  <a:pt x="248" y="772"/>
                </a:cubicBezTo>
                <a:cubicBezTo>
                  <a:pt x="248" y="771"/>
                  <a:pt x="246" y="770"/>
                  <a:pt x="246" y="771"/>
                </a:cubicBezTo>
                <a:cubicBezTo>
                  <a:pt x="246" y="771"/>
                  <a:pt x="247" y="771"/>
                  <a:pt x="247" y="772"/>
                </a:cubicBezTo>
                <a:cubicBezTo>
                  <a:pt x="247" y="773"/>
                  <a:pt x="246" y="773"/>
                  <a:pt x="246" y="774"/>
                </a:cubicBezTo>
                <a:cubicBezTo>
                  <a:pt x="245" y="774"/>
                  <a:pt x="245" y="775"/>
                  <a:pt x="245" y="776"/>
                </a:cubicBezTo>
                <a:cubicBezTo>
                  <a:pt x="245" y="777"/>
                  <a:pt x="245" y="777"/>
                  <a:pt x="245" y="778"/>
                </a:cubicBezTo>
                <a:cubicBezTo>
                  <a:pt x="244" y="779"/>
                  <a:pt x="246" y="780"/>
                  <a:pt x="247" y="781"/>
                </a:cubicBezTo>
                <a:cubicBezTo>
                  <a:pt x="248" y="782"/>
                  <a:pt x="248" y="784"/>
                  <a:pt x="249" y="785"/>
                </a:cubicBezTo>
                <a:cubicBezTo>
                  <a:pt x="250" y="786"/>
                  <a:pt x="252" y="786"/>
                  <a:pt x="253" y="787"/>
                </a:cubicBezTo>
                <a:cubicBezTo>
                  <a:pt x="255" y="788"/>
                  <a:pt x="255" y="789"/>
                  <a:pt x="257" y="790"/>
                </a:cubicBezTo>
                <a:cubicBezTo>
                  <a:pt x="258" y="790"/>
                  <a:pt x="260" y="790"/>
                  <a:pt x="261" y="791"/>
                </a:cubicBezTo>
                <a:cubicBezTo>
                  <a:pt x="262" y="791"/>
                  <a:pt x="263" y="792"/>
                  <a:pt x="265" y="792"/>
                </a:cubicBezTo>
                <a:cubicBezTo>
                  <a:pt x="266" y="792"/>
                  <a:pt x="269" y="791"/>
                  <a:pt x="269" y="793"/>
                </a:cubicBezTo>
                <a:cubicBezTo>
                  <a:pt x="269" y="793"/>
                  <a:pt x="268" y="794"/>
                  <a:pt x="268" y="794"/>
                </a:cubicBezTo>
                <a:cubicBezTo>
                  <a:pt x="267" y="795"/>
                  <a:pt x="266" y="795"/>
                  <a:pt x="266" y="796"/>
                </a:cubicBezTo>
                <a:cubicBezTo>
                  <a:pt x="265" y="797"/>
                  <a:pt x="268" y="797"/>
                  <a:pt x="269" y="797"/>
                </a:cubicBezTo>
                <a:cubicBezTo>
                  <a:pt x="270" y="797"/>
                  <a:pt x="270" y="797"/>
                  <a:pt x="271" y="797"/>
                </a:cubicBezTo>
                <a:cubicBezTo>
                  <a:pt x="272" y="798"/>
                  <a:pt x="273" y="798"/>
                  <a:pt x="273" y="798"/>
                </a:cubicBezTo>
                <a:cubicBezTo>
                  <a:pt x="274" y="798"/>
                  <a:pt x="274" y="798"/>
                  <a:pt x="275" y="799"/>
                </a:cubicBezTo>
                <a:cubicBezTo>
                  <a:pt x="275" y="799"/>
                  <a:pt x="276" y="799"/>
                  <a:pt x="277" y="799"/>
                </a:cubicBezTo>
                <a:cubicBezTo>
                  <a:pt x="277" y="799"/>
                  <a:pt x="278" y="798"/>
                  <a:pt x="279" y="798"/>
                </a:cubicBezTo>
                <a:cubicBezTo>
                  <a:pt x="280" y="798"/>
                  <a:pt x="280" y="798"/>
                  <a:pt x="281" y="798"/>
                </a:cubicBezTo>
                <a:cubicBezTo>
                  <a:pt x="283" y="799"/>
                  <a:pt x="284" y="798"/>
                  <a:pt x="286" y="798"/>
                </a:cubicBezTo>
                <a:cubicBezTo>
                  <a:pt x="287" y="797"/>
                  <a:pt x="287" y="797"/>
                  <a:pt x="288" y="797"/>
                </a:cubicBezTo>
                <a:cubicBezTo>
                  <a:pt x="288" y="797"/>
                  <a:pt x="288" y="796"/>
                  <a:pt x="289" y="796"/>
                </a:cubicBezTo>
                <a:cubicBezTo>
                  <a:pt x="289" y="796"/>
                  <a:pt x="290" y="796"/>
                  <a:pt x="290" y="796"/>
                </a:cubicBezTo>
                <a:cubicBezTo>
                  <a:pt x="293" y="795"/>
                  <a:pt x="296" y="796"/>
                  <a:pt x="298" y="794"/>
                </a:cubicBezTo>
                <a:cubicBezTo>
                  <a:pt x="300" y="794"/>
                  <a:pt x="302" y="793"/>
                  <a:pt x="303" y="791"/>
                </a:cubicBezTo>
                <a:cubicBezTo>
                  <a:pt x="305" y="789"/>
                  <a:pt x="309" y="788"/>
                  <a:pt x="311" y="785"/>
                </a:cubicBezTo>
                <a:cubicBezTo>
                  <a:pt x="312" y="783"/>
                  <a:pt x="312" y="782"/>
                  <a:pt x="314" y="781"/>
                </a:cubicBezTo>
                <a:cubicBezTo>
                  <a:pt x="315" y="781"/>
                  <a:pt x="316" y="781"/>
                  <a:pt x="317" y="780"/>
                </a:cubicBezTo>
                <a:cubicBezTo>
                  <a:pt x="317" y="780"/>
                  <a:pt x="317" y="780"/>
                  <a:pt x="318" y="779"/>
                </a:cubicBezTo>
                <a:cubicBezTo>
                  <a:pt x="318" y="779"/>
                  <a:pt x="317" y="779"/>
                  <a:pt x="318" y="778"/>
                </a:cubicBezTo>
                <a:cubicBezTo>
                  <a:pt x="318" y="777"/>
                  <a:pt x="320" y="778"/>
                  <a:pt x="320" y="777"/>
                </a:cubicBezTo>
                <a:cubicBezTo>
                  <a:pt x="321" y="776"/>
                  <a:pt x="320" y="775"/>
                  <a:pt x="320" y="775"/>
                </a:cubicBezTo>
                <a:cubicBezTo>
                  <a:pt x="321" y="774"/>
                  <a:pt x="321" y="773"/>
                  <a:pt x="322" y="773"/>
                </a:cubicBezTo>
                <a:cubicBezTo>
                  <a:pt x="323" y="773"/>
                  <a:pt x="323" y="773"/>
                  <a:pt x="324" y="773"/>
                </a:cubicBezTo>
                <a:cubicBezTo>
                  <a:pt x="325" y="773"/>
                  <a:pt x="325" y="772"/>
                  <a:pt x="326" y="772"/>
                </a:cubicBezTo>
                <a:cubicBezTo>
                  <a:pt x="326" y="771"/>
                  <a:pt x="327" y="771"/>
                  <a:pt x="327" y="770"/>
                </a:cubicBezTo>
                <a:cubicBezTo>
                  <a:pt x="327" y="770"/>
                  <a:pt x="326" y="769"/>
                  <a:pt x="325" y="769"/>
                </a:cubicBezTo>
                <a:cubicBezTo>
                  <a:pt x="325" y="768"/>
                  <a:pt x="325" y="768"/>
                  <a:pt x="325" y="767"/>
                </a:cubicBezTo>
                <a:cubicBezTo>
                  <a:pt x="326" y="767"/>
                  <a:pt x="327" y="768"/>
                  <a:pt x="327" y="768"/>
                </a:cubicBezTo>
                <a:cubicBezTo>
                  <a:pt x="329" y="769"/>
                  <a:pt x="330" y="769"/>
                  <a:pt x="331" y="769"/>
                </a:cubicBezTo>
                <a:cubicBezTo>
                  <a:pt x="333" y="769"/>
                  <a:pt x="334" y="769"/>
                  <a:pt x="336" y="769"/>
                </a:cubicBezTo>
                <a:cubicBezTo>
                  <a:pt x="337" y="768"/>
                  <a:pt x="338" y="767"/>
                  <a:pt x="339" y="766"/>
                </a:cubicBezTo>
                <a:cubicBezTo>
                  <a:pt x="339" y="765"/>
                  <a:pt x="339" y="764"/>
                  <a:pt x="340" y="764"/>
                </a:cubicBezTo>
                <a:cubicBezTo>
                  <a:pt x="341" y="763"/>
                  <a:pt x="341" y="764"/>
                  <a:pt x="341" y="764"/>
                </a:cubicBezTo>
                <a:cubicBezTo>
                  <a:pt x="343" y="766"/>
                  <a:pt x="343" y="763"/>
                  <a:pt x="343" y="762"/>
                </a:cubicBezTo>
                <a:cubicBezTo>
                  <a:pt x="343" y="761"/>
                  <a:pt x="343" y="759"/>
                  <a:pt x="342" y="758"/>
                </a:cubicBezTo>
                <a:cubicBezTo>
                  <a:pt x="341" y="757"/>
                  <a:pt x="338" y="756"/>
                  <a:pt x="340" y="754"/>
                </a:cubicBezTo>
                <a:cubicBezTo>
                  <a:pt x="340" y="754"/>
                  <a:pt x="341" y="754"/>
                  <a:pt x="342" y="754"/>
                </a:cubicBezTo>
                <a:cubicBezTo>
                  <a:pt x="343" y="754"/>
                  <a:pt x="343" y="753"/>
                  <a:pt x="343" y="753"/>
                </a:cubicBezTo>
                <a:cubicBezTo>
                  <a:pt x="344" y="752"/>
                  <a:pt x="345" y="753"/>
                  <a:pt x="345" y="752"/>
                </a:cubicBezTo>
                <a:cubicBezTo>
                  <a:pt x="345" y="751"/>
                  <a:pt x="344" y="751"/>
                  <a:pt x="344" y="750"/>
                </a:cubicBezTo>
                <a:cubicBezTo>
                  <a:pt x="343" y="749"/>
                  <a:pt x="343" y="748"/>
                  <a:pt x="344" y="746"/>
                </a:cubicBezTo>
                <a:cubicBezTo>
                  <a:pt x="344" y="745"/>
                  <a:pt x="344" y="744"/>
                  <a:pt x="346" y="744"/>
                </a:cubicBezTo>
                <a:cubicBezTo>
                  <a:pt x="346" y="744"/>
                  <a:pt x="346" y="744"/>
                  <a:pt x="347" y="744"/>
                </a:cubicBezTo>
                <a:cubicBezTo>
                  <a:pt x="347" y="744"/>
                  <a:pt x="347" y="743"/>
                  <a:pt x="348" y="743"/>
                </a:cubicBezTo>
                <a:cubicBezTo>
                  <a:pt x="349" y="744"/>
                  <a:pt x="347" y="745"/>
                  <a:pt x="347" y="745"/>
                </a:cubicBezTo>
                <a:cubicBezTo>
                  <a:pt x="346" y="745"/>
                  <a:pt x="346" y="746"/>
                  <a:pt x="346" y="746"/>
                </a:cubicBezTo>
                <a:cubicBezTo>
                  <a:pt x="346" y="747"/>
                  <a:pt x="346" y="747"/>
                  <a:pt x="345" y="748"/>
                </a:cubicBezTo>
                <a:cubicBezTo>
                  <a:pt x="344" y="749"/>
                  <a:pt x="344" y="750"/>
                  <a:pt x="345" y="751"/>
                </a:cubicBezTo>
                <a:cubicBezTo>
                  <a:pt x="347" y="754"/>
                  <a:pt x="346" y="757"/>
                  <a:pt x="346" y="759"/>
                </a:cubicBezTo>
                <a:cubicBezTo>
                  <a:pt x="346" y="760"/>
                  <a:pt x="346" y="761"/>
                  <a:pt x="346" y="761"/>
                </a:cubicBezTo>
                <a:cubicBezTo>
                  <a:pt x="347" y="762"/>
                  <a:pt x="348" y="761"/>
                  <a:pt x="348" y="762"/>
                </a:cubicBezTo>
                <a:cubicBezTo>
                  <a:pt x="349" y="763"/>
                  <a:pt x="348" y="765"/>
                  <a:pt x="350" y="765"/>
                </a:cubicBezTo>
                <a:cubicBezTo>
                  <a:pt x="351" y="766"/>
                  <a:pt x="357" y="764"/>
                  <a:pt x="357" y="767"/>
                </a:cubicBezTo>
                <a:cubicBezTo>
                  <a:pt x="357" y="768"/>
                  <a:pt x="356" y="768"/>
                  <a:pt x="356" y="769"/>
                </a:cubicBezTo>
                <a:cubicBezTo>
                  <a:pt x="355" y="769"/>
                  <a:pt x="355" y="770"/>
                  <a:pt x="355" y="770"/>
                </a:cubicBezTo>
                <a:cubicBezTo>
                  <a:pt x="355" y="772"/>
                  <a:pt x="356" y="773"/>
                  <a:pt x="356" y="774"/>
                </a:cubicBezTo>
                <a:cubicBezTo>
                  <a:pt x="356" y="776"/>
                  <a:pt x="356" y="777"/>
                  <a:pt x="356" y="779"/>
                </a:cubicBezTo>
                <a:cubicBezTo>
                  <a:pt x="356" y="780"/>
                  <a:pt x="357" y="781"/>
                  <a:pt x="357" y="782"/>
                </a:cubicBezTo>
                <a:cubicBezTo>
                  <a:pt x="357" y="783"/>
                  <a:pt x="357" y="784"/>
                  <a:pt x="357" y="785"/>
                </a:cubicBezTo>
                <a:cubicBezTo>
                  <a:pt x="357" y="786"/>
                  <a:pt x="357" y="787"/>
                  <a:pt x="358" y="788"/>
                </a:cubicBezTo>
                <a:cubicBezTo>
                  <a:pt x="359" y="789"/>
                  <a:pt x="360" y="789"/>
                  <a:pt x="361" y="790"/>
                </a:cubicBezTo>
                <a:cubicBezTo>
                  <a:pt x="361" y="791"/>
                  <a:pt x="361" y="791"/>
                  <a:pt x="362" y="791"/>
                </a:cubicBezTo>
                <a:cubicBezTo>
                  <a:pt x="364" y="791"/>
                  <a:pt x="365" y="791"/>
                  <a:pt x="364" y="789"/>
                </a:cubicBezTo>
                <a:cubicBezTo>
                  <a:pt x="364" y="789"/>
                  <a:pt x="364" y="788"/>
                  <a:pt x="364" y="787"/>
                </a:cubicBezTo>
                <a:cubicBezTo>
                  <a:pt x="364" y="787"/>
                  <a:pt x="365" y="787"/>
                  <a:pt x="366" y="787"/>
                </a:cubicBezTo>
                <a:cubicBezTo>
                  <a:pt x="366" y="788"/>
                  <a:pt x="365" y="789"/>
                  <a:pt x="365" y="789"/>
                </a:cubicBezTo>
                <a:cubicBezTo>
                  <a:pt x="365" y="790"/>
                  <a:pt x="365" y="791"/>
                  <a:pt x="365" y="792"/>
                </a:cubicBezTo>
                <a:cubicBezTo>
                  <a:pt x="365" y="793"/>
                  <a:pt x="363" y="793"/>
                  <a:pt x="362" y="794"/>
                </a:cubicBezTo>
                <a:cubicBezTo>
                  <a:pt x="361" y="795"/>
                  <a:pt x="361" y="796"/>
                  <a:pt x="363" y="796"/>
                </a:cubicBezTo>
                <a:cubicBezTo>
                  <a:pt x="364" y="795"/>
                  <a:pt x="364" y="795"/>
                  <a:pt x="365" y="795"/>
                </a:cubicBezTo>
                <a:cubicBezTo>
                  <a:pt x="366" y="795"/>
                  <a:pt x="366" y="796"/>
                  <a:pt x="367" y="796"/>
                </a:cubicBezTo>
                <a:cubicBezTo>
                  <a:pt x="368" y="796"/>
                  <a:pt x="368" y="795"/>
                  <a:pt x="368" y="795"/>
                </a:cubicBezTo>
                <a:cubicBezTo>
                  <a:pt x="369" y="794"/>
                  <a:pt x="369" y="794"/>
                  <a:pt x="369" y="794"/>
                </a:cubicBezTo>
                <a:cubicBezTo>
                  <a:pt x="371" y="792"/>
                  <a:pt x="367" y="792"/>
                  <a:pt x="368" y="791"/>
                </a:cubicBezTo>
                <a:cubicBezTo>
                  <a:pt x="368" y="790"/>
                  <a:pt x="369" y="790"/>
                  <a:pt x="369" y="791"/>
                </a:cubicBezTo>
                <a:cubicBezTo>
                  <a:pt x="370" y="791"/>
                  <a:pt x="370" y="792"/>
                  <a:pt x="370" y="792"/>
                </a:cubicBezTo>
                <a:cubicBezTo>
                  <a:pt x="370" y="794"/>
                  <a:pt x="369" y="795"/>
                  <a:pt x="369" y="796"/>
                </a:cubicBezTo>
                <a:cubicBezTo>
                  <a:pt x="368" y="797"/>
                  <a:pt x="368" y="798"/>
                  <a:pt x="368" y="800"/>
                </a:cubicBezTo>
                <a:cubicBezTo>
                  <a:pt x="368" y="801"/>
                  <a:pt x="368" y="801"/>
                  <a:pt x="367" y="801"/>
                </a:cubicBezTo>
                <a:cubicBezTo>
                  <a:pt x="367" y="802"/>
                  <a:pt x="367" y="802"/>
                  <a:pt x="367" y="803"/>
                </a:cubicBezTo>
                <a:cubicBezTo>
                  <a:pt x="367" y="803"/>
                  <a:pt x="367" y="804"/>
                  <a:pt x="367" y="805"/>
                </a:cubicBezTo>
                <a:cubicBezTo>
                  <a:pt x="367" y="805"/>
                  <a:pt x="368" y="805"/>
                  <a:pt x="368" y="806"/>
                </a:cubicBezTo>
                <a:cubicBezTo>
                  <a:pt x="368" y="807"/>
                  <a:pt x="367" y="808"/>
                  <a:pt x="369" y="809"/>
                </a:cubicBezTo>
                <a:cubicBezTo>
                  <a:pt x="370" y="811"/>
                  <a:pt x="371" y="812"/>
                  <a:pt x="371" y="814"/>
                </a:cubicBezTo>
                <a:cubicBezTo>
                  <a:pt x="370" y="816"/>
                  <a:pt x="370" y="817"/>
                  <a:pt x="372" y="818"/>
                </a:cubicBezTo>
                <a:cubicBezTo>
                  <a:pt x="373" y="819"/>
                  <a:pt x="373" y="820"/>
                  <a:pt x="374" y="821"/>
                </a:cubicBezTo>
                <a:cubicBezTo>
                  <a:pt x="374" y="823"/>
                  <a:pt x="375" y="823"/>
                  <a:pt x="376" y="825"/>
                </a:cubicBezTo>
                <a:cubicBezTo>
                  <a:pt x="378" y="827"/>
                  <a:pt x="378" y="829"/>
                  <a:pt x="381" y="831"/>
                </a:cubicBezTo>
                <a:cubicBezTo>
                  <a:pt x="382" y="832"/>
                  <a:pt x="383" y="832"/>
                  <a:pt x="384" y="834"/>
                </a:cubicBezTo>
                <a:cubicBezTo>
                  <a:pt x="384" y="835"/>
                  <a:pt x="385" y="836"/>
                  <a:pt x="386" y="837"/>
                </a:cubicBezTo>
                <a:cubicBezTo>
                  <a:pt x="386" y="837"/>
                  <a:pt x="387" y="837"/>
                  <a:pt x="387" y="838"/>
                </a:cubicBezTo>
                <a:cubicBezTo>
                  <a:pt x="388" y="838"/>
                  <a:pt x="388" y="838"/>
                  <a:pt x="389" y="839"/>
                </a:cubicBezTo>
                <a:cubicBezTo>
                  <a:pt x="390" y="839"/>
                  <a:pt x="391" y="841"/>
                  <a:pt x="390" y="842"/>
                </a:cubicBezTo>
                <a:cubicBezTo>
                  <a:pt x="390" y="843"/>
                  <a:pt x="388" y="843"/>
                  <a:pt x="387" y="843"/>
                </a:cubicBezTo>
                <a:cubicBezTo>
                  <a:pt x="386" y="843"/>
                  <a:pt x="385" y="843"/>
                  <a:pt x="385" y="844"/>
                </a:cubicBezTo>
                <a:cubicBezTo>
                  <a:pt x="385" y="844"/>
                  <a:pt x="386" y="844"/>
                  <a:pt x="386" y="845"/>
                </a:cubicBezTo>
                <a:cubicBezTo>
                  <a:pt x="387" y="845"/>
                  <a:pt x="388" y="847"/>
                  <a:pt x="387" y="848"/>
                </a:cubicBezTo>
                <a:cubicBezTo>
                  <a:pt x="386" y="849"/>
                  <a:pt x="384" y="848"/>
                  <a:pt x="383" y="847"/>
                </a:cubicBezTo>
                <a:cubicBezTo>
                  <a:pt x="382" y="847"/>
                  <a:pt x="382" y="848"/>
                  <a:pt x="382" y="848"/>
                </a:cubicBezTo>
                <a:cubicBezTo>
                  <a:pt x="383" y="850"/>
                  <a:pt x="384" y="850"/>
                  <a:pt x="385" y="851"/>
                </a:cubicBezTo>
                <a:cubicBezTo>
                  <a:pt x="385" y="853"/>
                  <a:pt x="385" y="854"/>
                  <a:pt x="386" y="855"/>
                </a:cubicBezTo>
                <a:cubicBezTo>
                  <a:pt x="387" y="856"/>
                  <a:pt x="388" y="857"/>
                  <a:pt x="388" y="858"/>
                </a:cubicBezTo>
                <a:cubicBezTo>
                  <a:pt x="389" y="859"/>
                  <a:pt x="389" y="861"/>
                  <a:pt x="389" y="862"/>
                </a:cubicBezTo>
                <a:cubicBezTo>
                  <a:pt x="390" y="862"/>
                  <a:pt x="390" y="862"/>
                  <a:pt x="391" y="863"/>
                </a:cubicBezTo>
                <a:cubicBezTo>
                  <a:pt x="391" y="863"/>
                  <a:pt x="391" y="863"/>
                  <a:pt x="392" y="864"/>
                </a:cubicBezTo>
                <a:cubicBezTo>
                  <a:pt x="392" y="864"/>
                  <a:pt x="393" y="865"/>
                  <a:pt x="393" y="865"/>
                </a:cubicBezTo>
                <a:cubicBezTo>
                  <a:pt x="392" y="866"/>
                  <a:pt x="392" y="866"/>
                  <a:pt x="391" y="866"/>
                </a:cubicBezTo>
                <a:cubicBezTo>
                  <a:pt x="391" y="868"/>
                  <a:pt x="392" y="870"/>
                  <a:pt x="390" y="871"/>
                </a:cubicBezTo>
                <a:cubicBezTo>
                  <a:pt x="390" y="872"/>
                  <a:pt x="389" y="873"/>
                  <a:pt x="388" y="873"/>
                </a:cubicBezTo>
                <a:cubicBezTo>
                  <a:pt x="388" y="874"/>
                  <a:pt x="390" y="874"/>
                  <a:pt x="390" y="874"/>
                </a:cubicBezTo>
                <a:cubicBezTo>
                  <a:pt x="391" y="873"/>
                  <a:pt x="391" y="873"/>
                  <a:pt x="392" y="873"/>
                </a:cubicBezTo>
                <a:cubicBezTo>
                  <a:pt x="393" y="873"/>
                  <a:pt x="394" y="873"/>
                  <a:pt x="396" y="874"/>
                </a:cubicBezTo>
                <a:cubicBezTo>
                  <a:pt x="397" y="874"/>
                  <a:pt x="398" y="875"/>
                  <a:pt x="400" y="875"/>
                </a:cubicBezTo>
                <a:cubicBezTo>
                  <a:pt x="401" y="875"/>
                  <a:pt x="402" y="875"/>
                  <a:pt x="404" y="875"/>
                </a:cubicBezTo>
                <a:cubicBezTo>
                  <a:pt x="405" y="875"/>
                  <a:pt x="406" y="874"/>
                  <a:pt x="407" y="873"/>
                </a:cubicBezTo>
                <a:cubicBezTo>
                  <a:pt x="408" y="873"/>
                  <a:pt x="410" y="873"/>
                  <a:pt x="411" y="873"/>
                </a:cubicBezTo>
                <a:cubicBezTo>
                  <a:pt x="413" y="873"/>
                  <a:pt x="413" y="874"/>
                  <a:pt x="415" y="874"/>
                </a:cubicBezTo>
                <a:cubicBezTo>
                  <a:pt x="416" y="874"/>
                  <a:pt x="417" y="872"/>
                  <a:pt x="417" y="871"/>
                </a:cubicBezTo>
                <a:cubicBezTo>
                  <a:pt x="418" y="870"/>
                  <a:pt x="420" y="868"/>
                  <a:pt x="419" y="867"/>
                </a:cubicBezTo>
                <a:cubicBezTo>
                  <a:pt x="418" y="866"/>
                  <a:pt x="418" y="866"/>
                  <a:pt x="418" y="865"/>
                </a:cubicBezTo>
                <a:cubicBezTo>
                  <a:pt x="417" y="864"/>
                  <a:pt x="418" y="863"/>
                  <a:pt x="417" y="863"/>
                </a:cubicBezTo>
                <a:cubicBezTo>
                  <a:pt x="417" y="861"/>
                  <a:pt x="417" y="860"/>
                  <a:pt x="417" y="859"/>
                </a:cubicBezTo>
                <a:cubicBezTo>
                  <a:pt x="418" y="858"/>
                  <a:pt x="418" y="858"/>
                  <a:pt x="418" y="857"/>
                </a:cubicBezTo>
                <a:cubicBezTo>
                  <a:pt x="419" y="857"/>
                  <a:pt x="419" y="856"/>
                  <a:pt x="420" y="856"/>
                </a:cubicBezTo>
                <a:cubicBezTo>
                  <a:pt x="421" y="855"/>
                  <a:pt x="422" y="854"/>
                  <a:pt x="424" y="854"/>
                </a:cubicBezTo>
                <a:cubicBezTo>
                  <a:pt x="424" y="854"/>
                  <a:pt x="425" y="853"/>
                  <a:pt x="426" y="853"/>
                </a:cubicBezTo>
                <a:cubicBezTo>
                  <a:pt x="427" y="853"/>
                  <a:pt x="428" y="853"/>
                  <a:pt x="429" y="853"/>
                </a:cubicBezTo>
                <a:cubicBezTo>
                  <a:pt x="432" y="853"/>
                  <a:pt x="434" y="851"/>
                  <a:pt x="436" y="851"/>
                </a:cubicBezTo>
                <a:cubicBezTo>
                  <a:pt x="437" y="851"/>
                  <a:pt x="438" y="851"/>
                  <a:pt x="439" y="851"/>
                </a:cubicBezTo>
                <a:cubicBezTo>
                  <a:pt x="439" y="851"/>
                  <a:pt x="440" y="850"/>
                  <a:pt x="440" y="850"/>
                </a:cubicBezTo>
                <a:cubicBezTo>
                  <a:pt x="442" y="850"/>
                  <a:pt x="444" y="850"/>
                  <a:pt x="445" y="851"/>
                </a:cubicBezTo>
                <a:cubicBezTo>
                  <a:pt x="446" y="851"/>
                  <a:pt x="446" y="852"/>
                  <a:pt x="447" y="853"/>
                </a:cubicBezTo>
                <a:cubicBezTo>
                  <a:pt x="448" y="853"/>
                  <a:pt x="448" y="853"/>
                  <a:pt x="449" y="853"/>
                </a:cubicBezTo>
                <a:cubicBezTo>
                  <a:pt x="449" y="852"/>
                  <a:pt x="450" y="852"/>
                  <a:pt x="450" y="851"/>
                </a:cubicBezTo>
                <a:cubicBezTo>
                  <a:pt x="451" y="850"/>
                  <a:pt x="451" y="849"/>
                  <a:pt x="452" y="848"/>
                </a:cubicBezTo>
                <a:cubicBezTo>
                  <a:pt x="453" y="846"/>
                  <a:pt x="454" y="844"/>
                  <a:pt x="455" y="842"/>
                </a:cubicBezTo>
                <a:cubicBezTo>
                  <a:pt x="456" y="841"/>
                  <a:pt x="457" y="840"/>
                  <a:pt x="458" y="838"/>
                </a:cubicBezTo>
                <a:cubicBezTo>
                  <a:pt x="458" y="837"/>
                  <a:pt x="459" y="836"/>
                  <a:pt x="460" y="835"/>
                </a:cubicBezTo>
                <a:cubicBezTo>
                  <a:pt x="461" y="834"/>
                  <a:pt x="461" y="833"/>
                  <a:pt x="460" y="831"/>
                </a:cubicBezTo>
                <a:cubicBezTo>
                  <a:pt x="460" y="830"/>
                  <a:pt x="460" y="829"/>
                  <a:pt x="460" y="828"/>
                </a:cubicBezTo>
                <a:cubicBezTo>
                  <a:pt x="461" y="827"/>
                  <a:pt x="463" y="826"/>
                  <a:pt x="462" y="825"/>
                </a:cubicBezTo>
                <a:cubicBezTo>
                  <a:pt x="462" y="824"/>
                  <a:pt x="461" y="824"/>
                  <a:pt x="461" y="823"/>
                </a:cubicBezTo>
                <a:cubicBezTo>
                  <a:pt x="461" y="823"/>
                  <a:pt x="461" y="822"/>
                  <a:pt x="461" y="821"/>
                </a:cubicBezTo>
                <a:cubicBezTo>
                  <a:pt x="461" y="820"/>
                  <a:pt x="461" y="818"/>
                  <a:pt x="462" y="817"/>
                </a:cubicBezTo>
                <a:cubicBezTo>
                  <a:pt x="464" y="816"/>
                  <a:pt x="465" y="816"/>
                  <a:pt x="464" y="814"/>
                </a:cubicBezTo>
                <a:cubicBezTo>
                  <a:pt x="464" y="812"/>
                  <a:pt x="462" y="812"/>
                  <a:pt x="463" y="810"/>
                </a:cubicBezTo>
                <a:cubicBezTo>
                  <a:pt x="463" y="810"/>
                  <a:pt x="463" y="809"/>
                  <a:pt x="464" y="809"/>
                </a:cubicBezTo>
                <a:cubicBezTo>
                  <a:pt x="464" y="808"/>
                  <a:pt x="465" y="808"/>
                  <a:pt x="465" y="808"/>
                </a:cubicBezTo>
                <a:cubicBezTo>
                  <a:pt x="466" y="807"/>
                  <a:pt x="465" y="805"/>
                  <a:pt x="464" y="804"/>
                </a:cubicBezTo>
                <a:cubicBezTo>
                  <a:pt x="464" y="804"/>
                  <a:pt x="463" y="804"/>
                  <a:pt x="463" y="803"/>
                </a:cubicBezTo>
                <a:cubicBezTo>
                  <a:pt x="463" y="802"/>
                  <a:pt x="463" y="802"/>
                  <a:pt x="463" y="802"/>
                </a:cubicBezTo>
                <a:cubicBezTo>
                  <a:pt x="464" y="802"/>
                  <a:pt x="464" y="802"/>
                  <a:pt x="464" y="802"/>
                </a:cubicBezTo>
                <a:cubicBezTo>
                  <a:pt x="465" y="803"/>
                  <a:pt x="466" y="803"/>
                  <a:pt x="467" y="802"/>
                </a:cubicBezTo>
                <a:cubicBezTo>
                  <a:pt x="468" y="801"/>
                  <a:pt x="463" y="799"/>
                  <a:pt x="465" y="798"/>
                </a:cubicBezTo>
                <a:cubicBezTo>
                  <a:pt x="466" y="797"/>
                  <a:pt x="467" y="797"/>
                  <a:pt x="467" y="797"/>
                </a:cubicBezTo>
                <a:cubicBezTo>
                  <a:pt x="468" y="796"/>
                  <a:pt x="468" y="795"/>
                  <a:pt x="468" y="795"/>
                </a:cubicBezTo>
                <a:cubicBezTo>
                  <a:pt x="468" y="793"/>
                  <a:pt x="467" y="792"/>
                  <a:pt x="466" y="791"/>
                </a:cubicBezTo>
                <a:cubicBezTo>
                  <a:pt x="465" y="790"/>
                  <a:pt x="466" y="788"/>
                  <a:pt x="464" y="787"/>
                </a:cubicBezTo>
                <a:cubicBezTo>
                  <a:pt x="464" y="787"/>
                  <a:pt x="463" y="787"/>
                  <a:pt x="462" y="787"/>
                </a:cubicBezTo>
                <a:cubicBezTo>
                  <a:pt x="461" y="786"/>
                  <a:pt x="462" y="786"/>
                  <a:pt x="463" y="786"/>
                </a:cubicBezTo>
                <a:cubicBezTo>
                  <a:pt x="463" y="786"/>
                  <a:pt x="464" y="787"/>
                  <a:pt x="464" y="787"/>
                </a:cubicBezTo>
                <a:cubicBezTo>
                  <a:pt x="465" y="787"/>
                  <a:pt x="466" y="787"/>
                  <a:pt x="466" y="787"/>
                </a:cubicBezTo>
                <a:cubicBezTo>
                  <a:pt x="467" y="788"/>
                  <a:pt x="468" y="787"/>
                  <a:pt x="468" y="787"/>
                </a:cubicBezTo>
                <a:cubicBezTo>
                  <a:pt x="469" y="787"/>
                  <a:pt x="470" y="787"/>
                  <a:pt x="470" y="786"/>
                </a:cubicBezTo>
                <a:cubicBezTo>
                  <a:pt x="471" y="785"/>
                  <a:pt x="468" y="784"/>
                  <a:pt x="467" y="784"/>
                </a:cubicBezTo>
                <a:cubicBezTo>
                  <a:pt x="467" y="783"/>
                  <a:pt x="467" y="783"/>
                  <a:pt x="466" y="783"/>
                </a:cubicBezTo>
                <a:cubicBezTo>
                  <a:pt x="466" y="782"/>
                  <a:pt x="465" y="782"/>
                  <a:pt x="464" y="782"/>
                </a:cubicBezTo>
                <a:cubicBezTo>
                  <a:pt x="464" y="782"/>
                  <a:pt x="463" y="782"/>
                  <a:pt x="464" y="781"/>
                </a:cubicBezTo>
                <a:cubicBezTo>
                  <a:pt x="464" y="781"/>
                  <a:pt x="465" y="782"/>
                  <a:pt x="465" y="782"/>
                </a:cubicBezTo>
                <a:cubicBezTo>
                  <a:pt x="466" y="782"/>
                  <a:pt x="468" y="781"/>
                  <a:pt x="469" y="781"/>
                </a:cubicBezTo>
                <a:cubicBezTo>
                  <a:pt x="470" y="781"/>
                  <a:pt x="470" y="782"/>
                  <a:pt x="471" y="782"/>
                </a:cubicBezTo>
                <a:cubicBezTo>
                  <a:pt x="471" y="781"/>
                  <a:pt x="472" y="780"/>
                  <a:pt x="472" y="780"/>
                </a:cubicBezTo>
                <a:cubicBezTo>
                  <a:pt x="473" y="779"/>
                  <a:pt x="474" y="780"/>
                  <a:pt x="475" y="780"/>
                </a:cubicBezTo>
                <a:cubicBezTo>
                  <a:pt x="476" y="780"/>
                  <a:pt x="477" y="779"/>
                  <a:pt x="479" y="778"/>
                </a:cubicBezTo>
                <a:cubicBezTo>
                  <a:pt x="479" y="778"/>
                  <a:pt x="480" y="778"/>
                  <a:pt x="481" y="777"/>
                </a:cubicBezTo>
                <a:cubicBezTo>
                  <a:pt x="481" y="777"/>
                  <a:pt x="481" y="776"/>
                  <a:pt x="482" y="775"/>
                </a:cubicBezTo>
                <a:cubicBezTo>
                  <a:pt x="482" y="775"/>
                  <a:pt x="482" y="774"/>
                  <a:pt x="483" y="773"/>
                </a:cubicBezTo>
                <a:cubicBezTo>
                  <a:pt x="483" y="773"/>
                  <a:pt x="484" y="773"/>
                  <a:pt x="484" y="773"/>
                </a:cubicBezTo>
                <a:cubicBezTo>
                  <a:pt x="485" y="772"/>
                  <a:pt x="485" y="771"/>
                  <a:pt x="485" y="771"/>
                </a:cubicBezTo>
                <a:cubicBezTo>
                  <a:pt x="485" y="770"/>
                  <a:pt x="485" y="769"/>
                  <a:pt x="485" y="769"/>
                </a:cubicBezTo>
                <a:cubicBezTo>
                  <a:pt x="486" y="768"/>
                  <a:pt x="486" y="771"/>
                  <a:pt x="486" y="771"/>
                </a:cubicBezTo>
                <a:cubicBezTo>
                  <a:pt x="486" y="772"/>
                  <a:pt x="486" y="773"/>
                  <a:pt x="486" y="774"/>
                </a:cubicBezTo>
                <a:cubicBezTo>
                  <a:pt x="486" y="775"/>
                  <a:pt x="486" y="774"/>
                  <a:pt x="487" y="775"/>
                </a:cubicBezTo>
                <a:cubicBezTo>
                  <a:pt x="488" y="775"/>
                  <a:pt x="487" y="776"/>
                  <a:pt x="488" y="776"/>
                </a:cubicBezTo>
                <a:cubicBezTo>
                  <a:pt x="490" y="775"/>
                  <a:pt x="489" y="773"/>
                  <a:pt x="491" y="772"/>
                </a:cubicBezTo>
                <a:cubicBezTo>
                  <a:pt x="491" y="772"/>
                  <a:pt x="492" y="772"/>
                  <a:pt x="493" y="771"/>
                </a:cubicBezTo>
                <a:cubicBezTo>
                  <a:pt x="493" y="771"/>
                  <a:pt x="494" y="770"/>
                  <a:pt x="494" y="770"/>
                </a:cubicBezTo>
                <a:cubicBezTo>
                  <a:pt x="495" y="769"/>
                  <a:pt x="495" y="768"/>
                  <a:pt x="496" y="768"/>
                </a:cubicBezTo>
                <a:cubicBezTo>
                  <a:pt x="497" y="768"/>
                  <a:pt x="497" y="768"/>
                  <a:pt x="498" y="767"/>
                </a:cubicBezTo>
                <a:cubicBezTo>
                  <a:pt x="499" y="767"/>
                  <a:pt x="500" y="766"/>
                  <a:pt x="500" y="766"/>
                </a:cubicBezTo>
                <a:cubicBezTo>
                  <a:pt x="500" y="765"/>
                  <a:pt x="499" y="765"/>
                  <a:pt x="499" y="764"/>
                </a:cubicBezTo>
                <a:cubicBezTo>
                  <a:pt x="498" y="764"/>
                  <a:pt x="498" y="763"/>
                  <a:pt x="498" y="762"/>
                </a:cubicBezTo>
                <a:cubicBezTo>
                  <a:pt x="499" y="762"/>
                  <a:pt x="500" y="763"/>
                  <a:pt x="500" y="763"/>
                </a:cubicBezTo>
                <a:cubicBezTo>
                  <a:pt x="501" y="764"/>
                  <a:pt x="501" y="764"/>
                  <a:pt x="502" y="763"/>
                </a:cubicBezTo>
                <a:cubicBezTo>
                  <a:pt x="503" y="763"/>
                  <a:pt x="505" y="762"/>
                  <a:pt x="504" y="761"/>
                </a:cubicBezTo>
                <a:cubicBezTo>
                  <a:pt x="504" y="761"/>
                  <a:pt x="503" y="761"/>
                  <a:pt x="503" y="761"/>
                </a:cubicBezTo>
                <a:cubicBezTo>
                  <a:pt x="502" y="760"/>
                  <a:pt x="502" y="760"/>
                  <a:pt x="502" y="759"/>
                </a:cubicBezTo>
                <a:cubicBezTo>
                  <a:pt x="501" y="759"/>
                  <a:pt x="500" y="758"/>
                  <a:pt x="499" y="758"/>
                </a:cubicBezTo>
                <a:cubicBezTo>
                  <a:pt x="499" y="759"/>
                  <a:pt x="499" y="759"/>
                  <a:pt x="499" y="760"/>
                </a:cubicBezTo>
                <a:cubicBezTo>
                  <a:pt x="498" y="760"/>
                  <a:pt x="497" y="759"/>
                  <a:pt x="497" y="759"/>
                </a:cubicBezTo>
                <a:cubicBezTo>
                  <a:pt x="495" y="759"/>
                  <a:pt x="495" y="761"/>
                  <a:pt x="494" y="761"/>
                </a:cubicBezTo>
                <a:cubicBezTo>
                  <a:pt x="493" y="759"/>
                  <a:pt x="495" y="759"/>
                  <a:pt x="496" y="759"/>
                </a:cubicBezTo>
                <a:cubicBezTo>
                  <a:pt x="497" y="758"/>
                  <a:pt x="497" y="758"/>
                  <a:pt x="497" y="758"/>
                </a:cubicBezTo>
                <a:cubicBezTo>
                  <a:pt x="497" y="756"/>
                  <a:pt x="499" y="755"/>
                  <a:pt x="500" y="754"/>
                </a:cubicBezTo>
                <a:cubicBezTo>
                  <a:pt x="501" y="753"/>
                  <a:pt x="503" y="753"/>
                  <a:pt x="504" y="752"/>
                </a:cubicBezTo>
                <a:cubicBezTo>
                  <a:pt x="505" y="751"/>
                  <a:pt x="506" y="750"/>
                  <a:pt x="507" y="750"/>
                </a:cubicBezTo>
                <a:cubicBezTo>
                  <a:pt x="508" y="750"/>
                  <a:pt x="508" y="749"/>
                  <a:pt x="509" y="749"/>
                </a:cubicBezTo>
                <a:cubicBezTo>
                  <a:pt x="510" y="749"/>
                  <a:pt x="510" y="749"/>
                  <a:pt x="511" y="749"/>
                </a:cubicBezTo>
                <a:cubicBezTo>
                  <a:pt x="512" y="749"/>
                  <a:pt x="512" y="748"/>
                  <a:pt x="512" y="748"/>
                </a:cubicBezTo>
                <a:cubicBezTo>
                  <a:pt x="512" y="747"/>
                  <a:pt x="511" y="746"/>
                  <a:pt x="511" y="746"/>
                </a:cubicBezTo>
                <a:cubicBezTo>
                  <a:pt x="510" y="745"/>
                  <a:pt x="510" y="744"/>
                  <a:pt x="509" y="742"/>
                </a:cubicBezTo>
                <a:cubicBezTo>
                  <a:pt x="509" y="742"/>
                  <a:pt x="509" y="741"/>
                  <a:pt x="508" y="741"/>
                </a:cubicBezTo>
                <a:cubicBezTo>
                  <a:pt x="508" y="740"/>
                  <a:pt x="508" y="739"/>
                  <a:pt x="508" y="739"/>
                </a:cubicBezTo>
                <a:cubicBezTo>
                  <a:pt x="507" y="737"/>
                  <a:pt x="505" y="737"/>
                  <a:pt x="504" y="737"/>
                </a:cubicBezTo>
                <a:cubicBezTo>
                  <a:pt x="502" y="737"/>
                  <a:pt x="502" y="737"/>
                  <a:pt x="502" y="735"/>
                </a:cubicBezTo>
                <a:cubicBezTo>
                  <a:pt x="502" y="733"/>
                  <a:pt x="502" y="732"/>
                  <a:pt x="500" y="731"/>
                </a:cubicBezTo>
                <a:cubicBezTo>
                  <a:pt x="498" y="729"/>
                  <a:pt x="495" y="729"/>
                  <a:pt x="493" y="726"/>
                </a:cubicBezTo>
                <a:cubicBezTo>
                  <a:pt x="492" y="725"/>
                  <a:pt x="490" y="721"/>
                  <a:pt x="488" y="724"/>
                </a:cubicBezTo>
                <a:cubicBezTo>
                  <a:pt x="487" y="725"/>
                  <a:pt x="486" y="726"/>
                  <a:pt x="484" y="726"/>
                </a:cubicBezTo>
                <a:cubicBezTo>
                  <a:pt x="483" y="726"/>
                  <a:pt x="482" y="724"/>
                  <a:pt x="481" y="723"/>
                </a:cubicBezTo>
                <a:cubicBezTo>
                  <a:pt x="480" y="722"/>
                  <a:pt x="479" y="722"/>
                  <a:pt x="478" y="721"/>
                </a:cubicBezTo>
                <a:cubicBezTo>
                  <a:pt x="477" y="721"/>
                  <a:pt x="474" y="720"/>
                  <a:pt x="476" y="720"/>
                </a:cubicBezTo>
                <a:cubicBezTo>
                  <a:pt x="477" y="720"/>
                  <a:pt x="478" y="720"/>
                  <a:pt x="477" y="719"/>
                </a:cubicBezTo>
                <a:cubicBezTo>
                  <a:pt x="477" y="718"/>
                  <a:pt x="477" y="718"/>
                  <a:pt x="476" y="717"/>
                </a:cubicBezTo>
                <a:cubicBezTo>
                  <a:pt x="476" y="717"/>
                  <a:pt x="475" y="716"/>
                  <a:pt x="475" y="715"/>
                </a:cubicBezTo>
                <a:cubicBezTo>
                  <a:pt x="475" y="715"/>
                  <a:pt x="475" y="714"/>
                  <a:pt x="475" y="714"/>
                </a:cubicBezTo>
                <a:cubicBezTo>
                  <a:pt x="474" y="713"/>
                  <a:pt x="474" y="712"/>
                  <a:pt x="473" y="712"/>
                </a:cubicBezTo>
                <a:cubicBezTo>
                  <a:pt x="472" y="710"/>
                  <a:pt x="473" y="707"/>
                  <a:pt x="473" y="706"/>
                </a:cubicBezTo>
                <a:cubicBezTo>
                  <a:pt x="473" y="705"/>
                  <a:pt x="473" y="704"/>
                  <a:pt x="473" y="704"/>
                </a:cubicBezTo>
                <a:cubicBezTo>
                  <a:pt x="474" y="703"/>
                  <a:pt x="474" y="704"/>
                  <a:pt x="475" y="703"/>
                </a:cubicBezTo>
                <a:cubicBezTo>
                  <a:pt x="476" y="703"/>
                  <a:pt x="475" y="702"/>
                  <a:pt x="475" y="702"/>
                </a:cubicBezTo>
                <a:cubicBezTo>
                  <a:pt x="474" y="701"/>
                  <a:pt x="474" y="701"/>
                  <a:pt x="473" y="700"/>
                </a:cubicBezTo>
                <a:cubicBezTo>
                  <a:pt x="473" y="699"/>
                  <a:pt x="473" y="699"/>
                  <a:pt x="473" y="698"/>
                </a:cubicBezTo>
                <a:cubicBezTo>
                  <a:pt x="473" y="697"/>
                  <a:pt x="473" y="696"/>
                  <a:pt x="473" y="696"/>
                </a:cubicBezTo>
                <a:cubicBezTo>
                  <a:pt x="473" y="695"/>
                  <a:pt x="474" y="696"/>
                  <a:pt x="475" y="695"/>
                </a:cubicBezTo>
                <a:cubicBezTo>
                  <a:pt x="475" y="693"/>
                  <a:pt x="473" y="693"/>
                  <a:pt x="474" y="691"/>
                </a:cubicBezTo>
                <a:cubicBezTo>
                  <a:pt x="474" y="690"/>
                  <a:pt x="476" y="689"/>
                  <a:pt x="477" y="690"/>
                </a:cubicBezTo>
                <a:cubicBezTo>
                  <a:pt x="477" y="690"/>
                  <a:pt x="478" y="691"/>
                  <a:pt x="478" y="691"/>
                </a:cubicBezTo>
                <a:cubicBezTo>
                  <a:pt x="479" y="692"/>
                  <a:pt x="479" y="692"/>
                  <a:pt x="479" y="693"/>
                </a:cubicBezTo>
                <a:cubicBezTo>
                  <a:pt x="480" y="693"/>
                  <a:pt x="481" y="693"/>
                  <a:pt x="480" y="692"/>
                </a:cubicBezTo>
                <a:cubicBezTo>
                  <a:pt x="480" y="691"/>
                  <a:pt x="479" y="691"/>
                  <a:pt x="479" y="690"/>
                </a:cubicBezTo>
                <a:cubicBezTo>
                  <a:pt x="479" y="690"/>
                  <a:pt x="479" y="689"/>
                  <a:pt x="479" y="689"/>
                </a:cubicBezTo>
                <a:cubicBezTo>
                  <a:pt x="478" y="688"/>
                  <a:pt x="478" y="688"/>
                  <a:pt x="478" y="687"/>
                </a:cubicBezTo>
                <a:cubicBezTo>
                  <a:pt x="477" y="686"/>
                  <a:pt x="477" y="685"/>
                  <a:pt x="478" y="683"/>
                </a:cubicBezTo>
                <a:cubicBezTo>
                  <a:pt x="478" y="683"/>
                  <a:pt x="478" y="682"/>
                  <a:pt x="479" y="682"/>
                </a:cubicBezTo>
                <a:cubicBezTo>
                  <a:pt x="479" y="681"/>
                  <a:pt x="479" y="681"/>
                  <a:pt x="479" y="680"/>
                </a:cubicBezTo>
                <a:cubicBezTo>
                  <a:pt x="480" y="679"/>
                  <a:pt x="481" y="678"/>
                  <a:pt x="481" y="676"/>
                </a:cubicBezTo>
                <a:cubicBezTo>
                  <a:pt x="481" y="675"/>
                  <a:pt x="481" y="673"/>
                  <a:pt x="481" y="672"/>
                </a:cubicBezTo>
                <a:cubicBezTo>
                  <a:pt x="480" y="672"/>
                  <a:pt x="480" y="672"/>
                  <a:pt x="479" y="671"/>
                </a:cubicBezTo>
                <a:cubicBezTo>
                  <a:pt x="479" y="671"/>
                  <a:pt x="479" y="670"/>
                  <a:pt x="479" y="669"/>
                </a:cubicBezTo>
                <a:cubicBezTo>
                  <a:pt x="479" y="669"/>
                  <a:pt x="479" y="667"/>
                  <a:pt x="479" y="667"/>
                </a:cubicBezTo>
                <a:cubicBezTo>
                  <a:pt x="480" y="666"/>
                  <a:pt x="480" y="667"/>
                  <a:pt x="481" y="667"/>
                </a:cubicBezTo>
                <a:cubicBezTo>
                  <a:pt x="482" y="668"/>
                  <a:pt x="483" y="669"/>
                  <a:pt x="484" y="668"/>
                </a:cubicBezTo>
                <a:cubicBezTo>
                  <a:pt x="486" y="667"/>
                  <a:pt x="487" y="667"/>
                  <a:pt x="487" y="666"/>
                </a:cubicBezTo>
                <a:cubicBezTo>
                  <a:pt x="488" y="665"/>
                  <a:pt x="487" y="664"/>
                  <a:pt x="488" y="663"/>
                </a:cubicBezTo>
                <a:cubicBezTo>
                  <a:pt x="488" y="663"/>
                  <a:pt x="488" y="662"/>
                  <a:pt x="488" y="662"/>
                </a:cubicBezTo>
                <a:cubicBezTo>
                  <a:pt x="489" y="661"/>
                  <a:pt x="490" y="659"/>
                  <a:pt x="490" y="658"/>
                </a:cubicBezTo>
                <a:cubicBezTo>
                  <a:pt x="490" y="657"/>
                  <a:pt x="489" y="657"/>
                  <a:pt x="489" y="656"/>
                </a:cubicBezTo>
                <a:cubicBezTo>
                  <a:pt x="489" y="655"/>
                  <a:pt x="489" y="655"/>
                  <a:pt x="488" y="654"/>
                </a:cubicBezTo>
                <a:cubicBezTo>
                  <a:pt x="488" y="653"/>
                  <a:pt x="487" y="653"/>
                  <a:pt x="487" y="652"/>
                </a:cubicBezTo>
                <a:cubicBezTo>
                  <a:pt x="486" y="652"/>
                  <a:pt x="485" y="651"/>
                  <a:pt x="485" y="650"/>
                </a:cubicBezTo>
                <a:cubicBezTo>
                  <a:pt x="486" y="650"/>
                  <a:pt x="487" y="652"/>
                  <a:pt x="488" y="652"/>
                </a:cubicBezTo>
                <a:cubicBezTo>
                  <a:pt x="488" y="653"/>
                  <a:pt x="489" y="653"/>
                  <a:pt x="489" y="654"/>
                </a:cubicBezTo>
                <a:cubicBezTo>
                  <a:pt x="489" y="654"/>
                  <a:pt x="489" y="655"/>
                  <a:pt x="489" y="656"/>
                </a:cubicBezTo>
                <a:cubicBezTo>
                  <a:pt x="490" y="657"/>
                  <a:pt x="490" y="656"/>
                  <a:pt x="491" y="656"/>
                </a:cubicBezTo>
                <a:cubicBezTo>
                  <a:pt x="492" y="656"/>
                  <a:pt x="492" y="657"/>
                  <a:pt x="492" y="657"/>
                </a:cubicBezTo>
                <a:cubicBezTo>
                  <a:pt x="493" y="658"/>
                  <a:pt x="493" y="658"/>
                  <a:pt x="494" y="657"/>
                </a:cubicBezTo>
                <a:cubicBezTo>
                  <a:pt x="494" y="657"/>
                  <a:pt x="494" y="656"/>
                  <a:pt x="494" y="655"/>
                </a:cubicBezTo>
                <a:cubicBezTo>
                  <a:pt x="494" y="655"/>
                  <a:pt x="495" y="655"/>
                  <a:pt x="495" y="654"/>
                </a:cubicBezTo>
                <a:cubicBezTo>
                  <a:pt x="496" y="653"/>
                  <a:pt x="496" y="653"/>
                  <a:pt x="496" y="652"/>
                </a:cubicBezTo>
                <a:cubicBezTo>
                  <a:pt x="496" y="650"/>
                  <a:pt x="497" y="650"/>
                  <a:pt x="499" y="649"/>
                </a:cubicBezTo>
                <a:cubicBezTo>
                  <a:pt x="500" y="649"/>
                  <a:pt x="502" y="648"/>
                  <a:pt x="503" y="647"/>
                </a:cubicBezTo>
                <a:cubicBezTo>
                  <a:pt x="504" y="646"/>
                  <a:pt x="505" y="646"/>
                  <a:pt x="507" y="645"/>
                </a:cubicBezTo>
                <a:cubicBezTo>
                  <a:pt x="507" y="645"/>
                  <a:pt x="508" y="645"/>
                  <a:pt x="509" y="645"/>
                </a:cubicBezTo>
                <a:cubicBezTo>
                  <a:pt x="510" y="644"/>
                  <a:pt x="510" y="645"/>
                  <a:pt x="511" y="645"/>
                </a:cubicBezTo>
                <a:cubicBezTo>
                  <a:pt x="512" y="645"/>
                  <a:pt x="512" y="644"/>
                  <a:pt x="512" y="644"/>
                </a:cubicBezTo>
                <a:cubicBezTo>
                  <a:pt x="512" y="643"/>
                  <a:pt x="512" y="643"/>
                  <a:pt x="513" y="642"/>
                </a:cubicBezTo>
                <a:cubicBezTo>
                  <a:pt x="513" y="642"/>
                  <a:pt x="513" y="641"/>
                  <a:pt x="514" y="640"/>
                </a:cubicBezTo>
                <a:cubicBezTo>
                  <a:pt x="515" y="639"/>
                  <a:pt x="515" y="638"/>
                  <a:pt x="515" y="638"/>
                </a:cubicBezTo>
                <a:cubicBezTo>
                  <a:pt x="516" y="637"/>
                  <a:pt x="516" y="637"/>
                  <a:pt x="517" y="637"/>
                </a:cubicBezTo>
                <a:cubicBezTo>
                  <a:pt x="517" y="636"/>
                  <a:pt x="518" y="637"/>
                  <a:pt x="519" y="637"/>
                </a:cubicBezTo>
                <a:cubicBezTo>
                  <a:pt x="519" y="637"/>
                  <a:pt x="519" y="637"/>
                  <a:pt x="519" y="637"/>
                </a:cubicBezTo>
                <a:cubicBezTo>
                  <a:pt x="520" y="637"/>
                  <a:pt x="520" y="637"/>
                  <a:pt x="520" y="638"/>
                </a:cubicBezTo>
                <a:cubicBezTo>
                  <a:pt x="521" y="638"/>
                  <a:pt x="521" y="637"/>
                  <a:pt x="520" y="636"/>
                </a:cubicBezTo>
                <a:cubicBezTo>
                  <a:pt x="520" y="636"/>
                  <a:pt x="519" y="635"/>
                  <a:pt x="520" y="635"/>
                </a:cubicBezTo>
                <a:cubicBezTo>
                  <a:pt x="520" y="634"/>
                  <a:pt x="521" y="635"/>
                  <a:pt x="521" y="636"/>
                </a:cubicBezTo>
                <a:cubicBezTo>
                  <a:pt x="522" y="636"/>
                  <a:pt x="522" y="636"/>
                  <a:pt x="523" y="636"/>
                </a:cubicBezTo>
                <a:cubicBezTo>
                  <a:pt x="524" y="637"/>
                  <a:pt x="524" y="637"/>
                  <a:pt x="525" y="637"/>
                </a:cubicBezTo>
                <a:cubicBezTo>
                  <a:pt x="526" y="637"/>
                  <a:pt x="527" y="635"/>
                  <a:pt x="528" y="634"/>
                </a:cubicBezTo>
                <a:cubicBezTo>
                  <a:pt x="528" y="634"/>
                  <a:pt x="529" y="633"/>
                  <a:pt x="530" y="633"/>
                </a:cubicBezTo>
                <a:cubicBezTo>
                  <a:pt x="531" y="633"/>
                  <a:pt x="531" y="632"/>
                  <a:pt x="532" y="631"/>
                </a:cubicBezTo>
                <a:cubicBezTo>
                  <a:pt x="533" y="630"/>
                  <a:pt x="534" y="631"/>
                  <a:pt x="535" y="630"/>
                </a:cubicBezTo>
                <a:cubicBezTo>
                  <a:pt x="536" y="629"/>
                  <a:pt x="536" y="629"/>
                  <a:pt x="536" y="629"/>
                </a:cubicBezTo>
                <a:cubicBezTo>
                  <a:pt x="537" y="629"/>
                  <a:pt x="537" y="629"/>
                  <a:pt x="538" y="629"/>
                </a:cubicBezTo>
                <a:cubicBezTo>
                  <a:pt x="539" y="629"/>
                  <a:pt x="540" y="629"/>
                  <a:pt x="541" y="628"/>
                </a:cubicBezTo>
                <a:cubicBezTo>
                  <a:pt x="543" y="626"/>
                  <a:pt x="545" y="624"/>
                  <a:pt x="546" y="622"/>
                </a:cubicBezTo>
                <a:cubicBezTo>
                  <a:pt x="548" y="621"/>
                  <a:pt x="548" y="620"/>
                  <a:pt x="549" y="618"/>
                </a:cubicBezTo>
                <a:cubicBezTo>
                  <a:pt x="550" y="615"/>
                  <a:pt x="553" y="613"/>
                  <a:pt x="555" y="611"/>
                </a:cubicBezTo>
                <a:cubicBezTo>
                  <a:pt x="557" y="610"/>
                  <a:pt x="558" y="609"/>
                  <a:pt x="559" y="608"/>
                </a:cubicBezTo>
                <a:cubicBezTo>
                  <a:pt x="559" y="607"/>
                  <a:pt x="560" y="607"/>
                  <a:pt x="560" y="607"/>
                </a:cubicBezTo>
                <a:cubicBezTo>
                  <a:pt x="561" y="606"/>
                  <a:pt x="562" y="606"/>
                  <a:pt x="562" y="606"/>
                </a:cubicBezTo>
                <a:cubicBezTo>
                  <a:pt x="562" y="605"/>
                  <a:pt x="558" y="606"/>
                  <a:pt x="559" y="604"/>
                </a:cubicBezTo>
                <a:cubicBezTo>
                  <a:pt x="560" y="603"/>
                  <a:pt x="561" y="604"/>
                  <a:pt x="561" y="603"/>
                </a:cubicBezTo>
                <a:cubicBezTo>
                  <a:pt x="561" y="602"/>
                  <a:pt x="560" y="602"/>
                  <a:pt x="559" y="601"/>
                </a:cubicBezTo>
                <a:cubicBezTo>
                  <a:pt x="558" y="601"/>
                  <a:pt x="555" y="601"/>
                  <a:pt x="555" y="599"/>
                </a:cubicBezTo>
                <a:cubicBezTo>
                  <a:pt x="555" y="599"/>
                  <a:pt x="556" y="599"/>
                  <a:pt x="556" y="598"/>
                </a:cubicBezTo>
                <a:cubicBezTo>
                  <a:pt x="556" y="597"/>
                  <a:pt x="555" y="597"/>
                  <a:pt x="555" y="597"/>
                </a:cubicBezTo>
                <a:cubicBezTo>
                  <a:pt x="555" y="596"/>
                  <a:pt x="555" y="596"/>
                  <a:pt x="555" y="596"/>
                </a:cubicBezTo>
                <a:cubicBezTo>
                  <a:pt x="554" y="594"/>
                  <a:pt x="550" y="596"/>
                  <a:pt x="551" y="594"/>
                </a:cubicBezTo>
                <a:cubicBezTo>
                  <a:pt x="551" y="592"/>
                  <a:pt x="553" y="592"/>
                  <a:pt x="554" y="591"/>
                </a:cubicBezTo>
                <a:cubicBezTo>
                  <a:pt x="555" y="590"/>
                  <a:pt x="555" y="589"/>
                  <a:pt x="557" y="588"/>
                </a:cubicBezTo>
                <a:cubicBezTo>
                  <a:pt x="558" y="588"/>
                  <a:pt x="559" y="587"/>
                  <a:pt x="560" y="586"/>
                </a:cubicBezTo>
                <a:cubicBezTo>
                  <a:pt x="561" y="585"/>
                  <a:pt x="562" y="584"/>
                  <a:pt x="562" y="583"/>
                </a:cubicBezTo>
                <a:cubicBezTo>
                  <a:pt x="561" y="582"/>
                  <a:pt x="560" y="580"/>
                  <a:pt x="562" y="579"/>
                </a:cubicBezTo>
                <a:cubicBezTo>
                  <a:pt x="563" y="579"/>
                  <a:pt x="565" y="578"/>
                  <a:pt x="563" y="577"/>
                </a:cubicBezTo>
                <a:cubicBezTo>
                  <a:pt x="563" y="577"/>
                  <a:pt x="562" y="577"/>
                  <a:pt x="562" y="576"/>
                </a:cubicBezTo>
                <a:cubicBezTo>
                  <a:pt x="561" y="576"/>
                  <a:pt x="560" y="577"/>
                  <a:pt x="560" y="576"/>
                </a:cubicBezTo>
                <a:cubicBezTo>
                  <a:pt x="559" y="575"/>
                  <a:pt x="562" y="575"/>
                  <a:pt x="562" y="574"/>
                </a:cubicBezTo>
                <a:cubicBezTo>
                  <a:pt x="564" y="574"/>
                  <a:pt x="564" y="572"/>
                  <a:pt x="566" y="572"/>
                </a:cubicBezTo>
                <a:cubicBezTo>
                  <a:pt x="567" y="571"/>
                  <a:pt x="568" y="571"/>
                  <a:pt x="569" y="569"/>
                </a:cubicBezTo>
                <a:cubicBezTo>
                  <a:pt x="570" y="569"/>
                  <a:pt x="570" y="568"/>
                  <a:pt x="571" y="568"/>
                </a:cubicBezTo>
                <a:cubicBezTo>
                  <a:pt x="572" y="568"/>
                  <a:pt x="572" y="569"/>
                  <a:pt x="573" y="569"/>
                </a:cubicBezTo>
                <a:cubicBezTo>
                  <a:pt x="574" y="570"/>
                  <a:pt x="575" y="570"/>
                  <a:pt x="576" y="570"/>
                </a:cubicBezTo>
                <a:cubicBezTo>
                  <a:pt x="578" y="570"/>
                  <a:pt x="578" y="568"/>
                  <a:pt x="577" y="567"/>
                </a:cubicBezTo>
                <a:cubicBezTo>
                  <a:pt x="577" y="566"/>
                  <a:pt x="575" y="565"/>
                  <a:pt x="575" y="564"/>
                </a:cubicBezTo>
                <a:cubicBezTo>
                  <a:pt x="576" y="564"/>
                  <a:pt x="577" y="564"/>
                  <a:pt x="577" y="563"/>
                </a:cubicBezTo>
                <a:cubicBezTo>
                  <a:pt x="577" y="563"/>
                  <a:pt x="575" y="562"/>
                  <a:pt x="576" y="561"/>
                </a:cubicBezTo>
                <a:cubicBezTo>
                  <a:pt x="578" y="560"/>
                  <a:pt x="579" y="562"/>
                  <a:pt x="580" y="562"/>
                </a:cubicBezTo>
                <a:cubicBezTo>
                  <a:pt x="580" y="562"/>
                  <a:pt x="581" y="563"/>
                  <a:pt x="581" y="563"/>
                </a:cubicBezTo>
                <a:cubicBezTo>
                  <a:pt x="582" y="563"/>
                  <a:pt x="583" y="563"/>
                  <a:pt x="583" y="562"/>
                </a:cubicBezTo>
                <a:cubicBezTo>
                  <a:pt x="584" y="562"/>
                  <a:pt x="583" y="561"/>
                  <a:pt x="584" y="561"/>
                </a:cubicBezTo>
                <a:cubicBezTo>
                  <a:pt x="585" y="560"/>
                  <a:pt x="585" y="561"/>
                  <a:pt x="586" y="561"/>
                </a:cubicBezTo>
                <a:cubicBezTo>
                  <a:pt x="587" y="562"/>
                  <a:pt x="588" y="562"/>
                  <a:pt x="589" y="563"/>
                </a:cubicBezTo>
                <a:cubicBezTo>
                  <a:pt x="589" y="564"/>
                  <a:pt x="589" y="564"/>
                  <a:pt x="590" y="565"/>
                </a:cubicBezTo>
                <a:cubicBezTo>
                  <a:pt x="590" y="565"/>
                  <a:pt x="591" y="565"/>
                  <a:pt x="591" y="564"/>
                </a:cubicBezTo>
                <a:cubicBezTo>
                  <a:pt x="592" y="564"/>
                  <a:pt x="592" y="564"/>
                  <a:pt x="592" y="564"/>
                </a:cubicBezTo>
                <a:cubicBezTo>
                  <a:pt x="592" y="563"/>
                  <a:pt x="592" y="563"/>
                  <a:pt x="593" y="563"/>
                </a:cubicBezTo>
                <a:cubicBezTo>
                  <a:pt x="593" y="562"/>
                  <a:pt x="593" y="562"/>
                  <a:pt x="594" y="561"/>
                </a:cubicBezTo>
                <a:cubicBezTo>
                  <a:pt x="594" y="561"/>
                  <a:pt x="595" y="561"/>
                  <a:pt x="596" y="561"/>
                </a:cubicBezTo>
                <a:cubicBezTo>
                  <a:pt x="597" y="561"/>
                  <a:pt x="598" y="562"/>
                  <a:pt x="600" y="562"/>
                </a:cubicBezTo>
                <a:cubicBezTo>
                  <a:pt x="601" y="562"/>
                  <a:pt x="603" y="561"/>
                  <a:pt x="605" y="561"/>
                </a:cubicBezTo>
                <a:cubicBezTo>
                  <a:pt x="606" y="561"/>
                  <a:pt x="607" y="561"/>
                  <a:pt x="609" y="562"/>
                </a:cubicBezTo>
                <a:cubicBezTo>
                  <a:pt x="610" y="562"/>
                  <a:pt x="611" y="562"/>
                  <a:pt x="613" y="562"/>
                </a:cubicBezTo>
                <a:cubicBezTo>
                  <a:pt x="614" y="562"/>
                  <a:pt x="615" y="563"/>
                  <a:pt x="617" y="563"/>
                </a:cubicBezTo>
                <a:cubicBezTo>
                  <a:pt x="618" y="564"/>
                  <a:pt x="619" y="565"/>
                  <a:pt x="620" y="566"/>
                </a:cubicBezTo>
                <a:cubicBezTo>
                  <a:pt x="621" y="567"/>
                  <a:pt x="623" y="567"/>
                  <a:pt x="624" y="567"/>
                </a:cubicBezTo>
                <a:cubicBezTo>
                  <a:pt x="625" y="568"/>
                  <a:pt x="627" y="568"/>
                  <a:pt x="628" y="569"/>
                </a:cubicBezTo>
                <a:cubicBezTo>
                  <a:pt x="630" y="569"/>
                  <a:pt x="632" y="569"/>
                  <a:pt x="633" y="570"/>
                </a:cubicBezTo>
                <a:cubicBezTo>
                  <a:pt x="633" y="571"/>
                  <a:pt x="633" y="572"/>
                  <a:pt x="634" y="573"/>
                </a:cubicBezTo>
                <a:cubicBezTo>
                  <a:pt x="634" y="574"/>
                  <a:pt x="635" y="575"/>
                  <a:pt x="635" y="577"/>
                </a:cubicBezTo>
                <a:cubicBezTo>
                  <a:pt x="634" y="578"/>
                  <a:pt x="634" y="579"/>
                  <a:pt x="634" y="580"/>
                </a:cubicBezTo>
                <a:cubicBezTo>
                  <a:pt x="633" y="582"/>
                  <a:pt x="632" y="583"/>
                  <a:pt x="634" y="585"/>
                </a:cubicBezTo>
                <a:cubicBezTo>
                  <a:pt x="635" y="586"/>
                  <a:pt x="636" y="586"/>
                  <a:pt x="637" y="587"/>
                </a:cubicBezTo>
                <a:cubicBezTo>
                  <a:pt x="637" y="588"/>
                  <a:pt x="637" y="589"/>
                  <a:pt x="637" y="589"/>
                </a:cubicBezTo>
                <a:cubicBezTo>
                  <a:pt x="636" y="589"/>
                  <a:pt x="636" y="589"/>
                  <a:pt x="635" y="589"/>
                </a:cubicBezTo>
                <a:cubicBezTo>
                  <a:pt x="635" y="588"/>
                  <a:pt x="633" y="588"/>
                  <a:pt x="633" y="589"/>
                </a:cubicBezTo>
                <a:cubicBezTo>
                  <a:pt x="634" y="590"/>
                  <a:pt x="634" y="590"/>
                  <a:pt x="635" y="590"/>
                </a:cubicBezTo>
                <a:cubicBezTo>
                  <a:pt x="635" y="590"/>
                  <a:pt x="635" y="591"/>
                  <a:pt x="635" y="592"/>
                </a:cubicBezTo>
                <a:cubicBezTo>
                  <a:pt x="635" y="592"/>
                  <a:pt x="635" y="593"/>
                  <a:pt x="635" y="593"/>
                </a:cubicBezTo>
                <a:cubicBezTo>
                  <a:pt x="634" y="594"/>
                  <a:pt x="634" y="593"/>
                  <a:pt x="633" y="593"/>
                </a:cubicBezTo>
                <a:cubicBezTo>
                  <a:pt x="632" y="592"/>
                  <a:pt x="631" y="592"/>
                  <a:pt x="630" y="591"/>
                </a:cubicBezTo>
                <a:cubicBezTo>
                  <a:pt x="630" y="591"/>
                  <a:pt x="630" y="591"/>
                  <a:pt x="629" y="591"/>
                </a:cubicBezTo>
                <a:cubicBezTo>
                  <a:pt x="627" y="590"/>
                  <a:pt x="625" y="592"/>
                  <a:pt x="623" y="593"/>
                </a:cubicBezTo>
                <a:cubicBezTo>
                  <a:pt x="621" y="594"/>
                  <a:pt x="620" y="595"/>
                  <a:pt x="619" y="596"/>
                </a:cubicBezTo>
                <a:cubicBezTo>
                  <a:pt x="618" y="597"/>
                  <a:pt x="617" y="599"/>
                  <a:pt x="616" y="601"/>
                </a:cubicBezTo>
                <a:cubicBezTo>
                  <a:pt x="615" y="602"/>
                  <a:pt x="614" y="604"/>
                  <a:pt x="613" y="605"/>
                </a:cubicBezTo>
                <a:cubicBezTo>
                  <a:pt x="612" y="606"/>
                  <a:pt x="611" y="607"/>
                  <a:pt x="609" y="608"/>
                </a:cubicBezTo>
                <a:cubicBezTo>
                  <a:pt x="608" y="610"/>
                  <a:pt x="606" y="611"/>
                  <a:pt x="605" y="612"/>
                </a:cubicBezTo>
                <a:cubicBezTo>
                  <a:pt x="604" y="614"/>
                  <a:pt x="602" y="615"/>
                  <a:pt x="602" y="617"/>
                </a:cubicBezTo>
                <a:cubicBezTo>
                  <a:pt x="601" y="617"/>
                  <a:pt x="601" y="618"/>
                  <a:pt x="600" y="618"/>
                </a:cubicBezTo>
                <a:cubicBezTo>
                  <a:pt x="599" y="618"/>
                  <a:pt x="599" y="618"/>
                  <a:pt x="598" y="618"/>
                </a:cubicBezTo>
                <a:cubicBezTo>
                  <a:pt x="596" y="617"/>
                  <a:pt x="596" y="619"/>
                  <a:pt x="596" y="620"/>
                </a:cubicBezTo>
                <a:cubicBezTo>
                  <a:pt x="597" y="622"/>
                  <a:pt x="595" y="622"/>
                  <a:pt x="594" y="623"/>
                </a:cubicBezTo>
                <a:cubicBezTo>
                  <a:pt x="593" y="623"/>
                  <a:pt x="592" y="625"/>
                  <a:pt x="591" y="626"/>
                </a:cubicBezTo>
                <a:cubicBezTo>
                  <a:pt x="590" y="627"/>
                  <a:pt x="589" y="628"/>
                  <a:pt x="587" y="629"/>
                </a:cubicBezTo>
                <a:cubicBezTo>
                  <a:pt x="586" y="630"/>
                  <a:pt x="584" y="630"/>
                  <a:pt x="583" y="630"/>
                </a:cubicBezTo>
                <a:cubicBezTo>
                  <a:pt x="582" y="631"/>
                  <a:pt x="580" y="631"/>
                  <a:pt x="579" y="632"/>
                </a:cubicBezTo>
                <a:cubicBezTo>
                  <a:pt x="578" y="633"/>
                  <a:pt x="576" y="633"/>
                  <a:pt x="575" y="634"/>
                </a:cubicBezTo>
                <a:cubicBezTo>
                  <a:pt x="574" y="636"/>
                  <a:pt x="575" y="636"/>
                  <a:pt x="575" y="638"/>
                </a:cubicBezTo>
                <a:cubicBezTo>
                  <a:pt x="576" y="639"/>
                  <a:pt x="576" y="641"/>
                  <a:pt x="575" y="642"/>
                </a:cubicBezTo>
                <a:cubicBezTo>
                  <a:pt x="575" y="643"/>
                  <a:pt x="573" y="643"/>
                  <a:pt x="572" y="643"/>
                </a:cubicBezTo>
                <a:cubicBezTo>
                  <a:pt x="571" y="644"/>
                  <a:pt x="570" y="646"/>
                  <a:pt x="569" y="645"/>
                </a:cubicBezTo>
                <a:cubicBezTo>
                  <a:pt x="569" y="644"/>
                  <a:pt x="569" y="643"/>
                  <a:pt x="569" y="643"/>
                </a:cubicBezTo>
                <a:cubicBezTo>
                  <a:pt x="568" y="642"/>
                  <a:pt x="567" y="642"/>
                  <a:pt x="567" y="642"/>
                </a:cubicBezTo>
                <a:cubicBezTo>
                  <a:pt x="564" y="642"/>
                  <a:pt x="563" y="643"/>
                  <a:pt x="562" y="644"/>
                </a:cubicBezTo>
                <a:cubicBezTo>
                  <a:pt x="561" y="645"/>
                  <a:pt x="560" y="645"/>
                  <a:pt x="561" y="646"/>
                </a:cubicBezTo>
                <a:cubicBezTo>
                  <a:pt x="561" y="647"/>
                  <a:pt x="562" y="646"/>
                  <a:pt x="562" y="647"/>
                </a:cubicBezTo>
                <a:cubicBezTo>
                  <a:pt x="562" y="647"/>
                  <a:pt x="563" y="649"/>
                  <a:pt x="562" y="649"/>
                </a:cubicBezTo>
                <a:cubicBezTo>
                  <a:pt x="562" y="650"/>
                  <a:pt x="561" y="650"/>
                  <a:pt x="561" y="650"/>
                </a:cubicBezTo>
                <a:cubicBezTo>
                  <a:pt x="560" y="650"/>
                  <a:pt x="558" y="651"/>
                  <a:pt x="557" y="652"/>
                </a:cubicBezTo>
                <a:cubicBezTo>
                  <a:pt x="555" y="654"/>
                  <a:pt x="554" y="657"/>
                  <a:pt x="553" y="659"/>
                </a:cubicBezTo>
                <a:cubicBezTo>
                  <a:pt x="552" y="661"/>
                  <a:pt x="552" y="662"/>
                  <a:pt x="552" y="663"/>
                </a:cubicBezTo>
                <a:cubicBezTo>
                  <a:pt x="552" y="664"/>
                  <a:pt x="552" y="665"/>
                  <a:pt x="552" y="666"/>
                </a:cubicBezTo>
                <a:cubicBezTo>
                  <a:pt x="553" y="666"/>
                  <a:pt x="553" y="667"/>
                  <a:pt x="553" y="668"/>
                </a:cubicBezTo>
                <a:cubicBezTo>
                  <a:pt x="553" y="669"/>
                  <a:pt x="554" y="670"/>
                  <a:pt x="555" y="671"/>
                </a:cubicBezTo>
                <a:cubicBezTo>
                  <a:pt x="557" y="672"/>
                  <a:pt x="558" y="673"/>
                  <a:pt x="558" y="674"/>
                </a:cubicBezTo>
                <a:cubicBezTo>
                  <a:pt x="558" y="675"/>
                  <a:pt x="558" y="675"/>
                  <a:pt x="558" y="676"/>
                </a:cubicBezTo>
                <a:cubicBezTo>
                  <a:pt x="558" y="678"/>
                  <a:pt x="557" y="679"/>
                  <a:pt x="556" y="680"/>
                </a:cubicBezTo>
                <a:cubicBezTo>
                  <a:pt x="556" y="682"/>
                  <a:pt x="556" y="684"/>
                  <a:pt x="557" y="685"/>
                </a:cubicBezTo>
                <a:cubicBezTo>
                  <a:pt x="558" y="686"/>
                  <a:pt x="559" y="687"/>
                  <a:pt x="559" y="689"/>
                </a:cubicBezTo>
                <a:cubicBezTo>
                  <a:pt x="560" y="690"/>
                  <a:pt x="561" y="690"/>
                  <a:pt x="562" y="691"/>
                </a:cubicBezTo>
                <a:cubicBezTo>
                  <a:pt x="562" y="692"/>
                  <a:pt x="562" y="693"/>
                  <a:pt x="563" y="693"/>
                </a:cubicBezTo>
                <a:cubicBezTo>
                  <a:pt x="563" y="694"/>
                  <a:pt x="562" y="694"/>
                  <a:pt x="561" y="694"/>
                </a:cubicBezTo>
                <a:cubicBezTo>
                  <a:pt x="561" y="694"/>
                  <a:pt x="560" y="694"/>
                  <a:pt x="559" y="694"/>
                </a:cubicBezTo>
                <a:cubicBezTo>
                  <a:pt x="558" y="694"/>
                  <a:pt x="558" y="695"/>
                  <a:pt x="559" y="695"/>
                </a:cubicBezTo>
                <a:cubicBezTo>
                  <a:pt x="559" y="697"/>
                  <a:pt x="559" y="698"/>
                  <a:pt x="559" y="700"/>
                </a:cubicBezTo>
                <a:cubicBezTo>
                  <a:pt x="559" y="701"/>
                  <a:pt x="560" y="701"/>
                  <a:pt x="560" y="702"/>
                </a:cubicBezTo>
                <a:cubicBezTo>
                  <a:pt x="560" y="702"/>
                  <a:pt x="560" y="703"/>
                  <a:pt x="560" y="704"/>
                </a:cubicBezTo>
                <a:cubicBezTo>
                  <a:pt x="560" y="705"/>
                  <a:pt x="559" y="706"/>
                  <a:pt x="558" y="707"/>
                </a:cubicBezTo>
                <a:cubicBezTo>
                  <a:pt x="557" y="707"/>
                  <a:pt x="556" y="708"/>
                  <a:pt x="556" y="710"/>
                </a:cubicBezTo>
                <a:cubicBezTo>
                  <a:pt x="556" y="711"/>
                  <a:pt x="557" y="712"/>
                  <a:pt x="558" y="714"/>
                </a:cubicBezTo>
                <a:cubicBezTo>
                  <a:pt x="558" y="715"/>
                  <a:pt x="558" y="717"/>
                  <a:pt x="558" y="718"/>
                </a:cubicBezTo>
                <a:cubicBezTo>
                  <a:pt x="558" y="720"/>
                  <a:pt x="558" y="722"/>
                  <a:pt x="558" y="723"/>
                </a:cubicBezTo>
                <a:cubicBezTo>
                  <a:pt x="558" y="724"/>
                  <a:pt x="559" y="724"/>
                  <a:pt x="559" y="725"/>
                </a:cubicBezTo>
                <a:cubicBezTo>
                  <a:pt x="560" y="725"/>
                  <a:pt x="560" y="725"/>
                  <a:pt x="561" y="726"/>
                </a:cubicBezTo>
                <a:cubicBezTo>
                  <a:pt x="562" y="728"/>
                  <a:pt x="563" y="726"/>
                  <a:pt x="563" y="725"/>
                </a:cubicBezTo>
                <a:cubicBezTo>
                  <a:pt x="563" y="723"/>
                  <a:pt x="564" y="722"/>
                  <a:pt x="566" y="724"/>
                </a:cubicBezTo>
                <a:cubicBezTo>
                  <a:pt x="567" y="725"/>
                  <a:pt x="568" y="725"/>
                  <a:pt x="569" y="726"/>
                </a:cubicBezTo>
                <a:cubicBezTo>
                  <a:pt x="570" y="727"/>
                  <a:pt x="571" y="728"/>
                  <a:pt x="572" y="728"/>
                </a:cubicBezTo>
                <a:cubicBezTo>
                  <a:pt x="574" y="728"/>
                  <a:pt x="575" y="729"/>
                  <a:pt x="576" y="729"/>
                </a:cubicBezTo>
                <a:cubicBezTo>
                  <a:pt x="577" y="730"/>
                  <a:pt x="578" y="729"/>
                  <a:pt x="578" y="730"/>
                </a:cubicBezTo>
                <a:cubicBezTo>
                  <a:pt x="579" y="730"/>
                  <a:pt x="579" y="730"/>
                  <a:pt x="580" y="731"/>
                </a:cubicBezTo>
                <a:cubicBezTo>
                  <a:pt x="580" y="731"/>
                  <a:pt x="581" y="731"/>
                  <a:pt x="581" y="732"/>
                </a:cubicBezTo>
                <a:cubicBezTo>
                  <a:pt x="581" y="732"/>
                  <a:pt x="581" y="733"/>
                  <a:pt x="580" y="734"/>
                </a:cubicBezTo>
                <a:cubicBezTo>
                  <a:pt x="580" y="734"/>
                  <a:pt x="578" y="735"/>
                  <a:pt x="578" y="736"/>
                </a:cubicBezTo>
                <a:cubicBezTo>
                  <a:pt x="578" y="737"/>
                  <a:pt x="578" y="737"/>
                  <a:pt x="578" y="738"/>
                </a:cubicBezTo>
                <a:cubicBezTo>
                  <a:pt x="578" y="739"/>
                  <a:pt x="577" y="739"/>
                  <a:pt x="577" y="739"/>
                </a:cubicBezTo>
                <a:cubicBezTo>
                  <a:pt x="576" y="742"/>
                  <a:pt x="579" y="741"/>
                  <a:pt x="580" y="741"/>
                </a:cubicBezTo>
                <a:cubicBezTo>
                  <a:pt x="582" y="741"/>
                  <a:pt x="583" y="742"/>
                  <a:pt x="584" y="741"/>
                </a:cubicBezTo>
                <a:cubicBezTo>
                  <a:pt x="585" y="740"/>
                  <a:pt x="585" y="738"/>
                  <a:pt x="586" y="738"/>
                </a:cubicBezTo>
                <a:cubicBezTo>
                  <a:pt x="587" y="737"/>
                  <a:pt x="587" y="737"/>
                  <a:pt x="588" y="737"/>
                </a:cubicBezTo>
                <a:cubicBezTo>
                  <a:pt x="589" y="738"/>
                  <a:pt x="588" y="738"/>
                  <a:pt x="589" y="739"/>
                </a:cubicBezTo>
                <a:cubicBezTo>
                  <a:pt x="590" y="739"/>
                  <a:pt x="592" y="739"/>
                  <a:pt x="593" y="740"/>
                </a:cubicBezTo>
                <a:cubicBezTo>
                  <a:pt x="593" y="742"/>
                  <a:pt x="592" y="742"/>
                  <a:pt x="592" y="744"/>
                </a:cubicBezTo>
                <a:cubicBezTo>
                  <a:pt x="592" y="746"/>
                  <a:pt x="594" y="744"/>
                  <a:pt x="595" y="743"/>
                </a:cubicBezTo>
                <a:cubicBezTo>
                  <a:pt x="596" y="743"/>
                  <a:pt x="596" y="743"/>
                  <a:pt x="597" y="742"/>
                </a:cubicBezTo>
                <a:cubicBezTo>
                  <a:pt x="597" y="742"/>
                  <a:pt x="598" y="742"/>
                  <a:pt x="599" y="742"/>
                </a:cubicBezTo>
                <a:cubicBezTo>
                  <a:pt x="601" y="742"/>
                  <a:pt x="603" y="742"/>
                  <a:pt x="605" y="742"/>
                </a:cubicBezTo>
                <a:cubicBezTo>
                  <a:pt x="607" y="742"/>
                  <a:pt x="608" y="741"/>
                  <a:pt x="609" y="741"/>
                </a:cubicBezTo>
                <a:cubicBezTo>
                  <a:pt x="611" y="741"/>
                  <a:pt x="612" y="741"/>
                  <a:pt x="613" y="740"/>
                </a:cubicBezTo>
                <a:cubicBezTo>
                  <a:pt x="614" y="740"/>
                  <a:pt x="614" y="739"/>
                  <a:pt x="615" y="739"/>
                </a:cubicBezTo>
                <a:cubicBezTo>
                  <a:pt x="615" y="740"/>
                  <a:pt x="616" y="740"/>
                  <a:pt x="616" y="740"/>
                </a:cubicBezTo>
                <a:cubicBezTo>
                  <a:pt x="616" y="740"/>
                  <a:pt x="616" y="740"/>
                  <a:pt x="617" y="740"/>
                </a:cubicBezTo>
                <a:cubicBezTo>
                  <a:pt x="617" y="741"/>
                  <a:pt x="617" y="742"/>
                  <a:pt x="618" y="742"/>
                </a:cubicBezTo>
                <a:cubicBezTo>
                  <a:pt x="619" y="742"/>
                  <a:pt x="619" y="741"/>
                  <a:pt x="619" y="741"/>
                </a:cubicBezTo>
                <a:cubicBezTo>
                  <a:pt x="619" y="740"/>
                  <a:pt x="620" y="740"/>
                  <a:pt x="620" y="739"/>
                </a:cubicBezTo>
                <a:cubicBezTo>
                  <a:pt x="620" y="738"/>
                  <a:pt x="620" y="738"/>
                  <a:pt x="620" y="737"/>
                </a:cubicBezTo>
                <a:cubicBezTo>
                  <a:pt x="620" y="736"/>
                  <a:pt x="622" y="736"/>
                  <a:pt x="623" y="736"/>
                </a:cubicBezTo>
                <a:cubicBezTo>
                  <a:pt x="625" y="736"/>
                  <a:pt x="626" y="735"/>
                  <a:pt x="628" y="735"/>
                </a:cubicBezTo>
                <a:cubicBezTo>
                  <a:pt x="629" y="735"/>
                  <a:pt x="631" y="736"/>
                  <a:pt x="632" y="735"/>
                </a:cubicBezTo>
                <a:cubicBezTo>
                  <a:pt x="634" y="735"/>
                  <a:pt x="635" y="735"/>
                  <a:pt x="637" y="734"/>
                </a:cubicBezTo>
                <a:cubicBezTo>
                  <a:pt x="638" y="734"/>
                  <a:pt x="639" y="734"/>
                  <a:pt x="640" y="732"/>
                </a:cubicBezTo>
                <a:cubicBezTo>
                  <a:pt x="640" y="730"/>
                  <a:pt x="642" y="731"/>
                  <a:pt x="643" y="732"/>
                </a:cubicBezTo>
                <a:cubicBezTo>
                  <a:pt x="643" y="732"/>
                  <a:pt x="644" y="732"/>
                  <a:pt x="645" y="733"/>
                </a:cubicBezTo>
                <a:cubicBezTo>
                  <a:pt x="645" y="733"/>
                  <a:pt x="645" y="733"/>
                  <a:pt x="646" y="733"/>
                </a:cubicBezTo>
                <a:cubicBezTo>
                  <a:pt x="646" y="733"/>
                  <a:pt x="646" y="734"/>
                  <a:pt x="646" y="734"/>
                </a:cubicBezTo>
                <a:cubicBezTo>
                  <a:pt x="648" y="734"/>
                  <a:pt x="646" y="730"/>
                  <a:pt x="648" y="730"/>
                </a:cubicBezTo>
                <a:cubicBezTo>
                  <a:pt x="648" y="732"/>
                  <a:pt x="651" y="732"/>
                  <a:pt x="650" y="730"/>
                </a:cubicBezTo>
                <a:cubicBezTo>
                  <a:pt x="650" y="730"/>
                  <a:pt x="649" y="729"/>
                  <a:pt x="649" y="729"/>
                </a:cubicBezTo>
                <a:cubicBezTo>
                  <a:pt x="649" y="727"/>
                  <a:pt x="650" y="728"/>
                  <a:pt x="650" y="728"/>
                </a:cubicBezTo>
                <a:cubicBezTo>
                  <a:pt x="651" y="729"/>
                  <a:pt x="651" y="729"/>
                  <a:pt x="652" y="729"/>
                </a:cubicBezTo>
                <a:cubicBezTo>
                  <a:pt x="653" y="729"/>
                  <a:pt x="653" y="729"/>
                  <a:pt x="654" y="729"/>
                </a:cubicBezTo>
                <a:cubicBezTo>
                  <a:pt x="656" y="729"/>
                  <a:pt x="657" y="728"/>
                  <a:pt x="658" y="727"/>
                </a:cubicBezTo>
                <a:cubicBezTo>
                  <a:pt x="660" y="726"/>
                  <a:pt x="661" y="726"/>
                  <a:pt x="663" y="726"/>
                </a:cubicBezTo>
                <a:cubicBezTo>
                  <a:pt x="665" y="726"/>
                  <a:pt x="667" y="726"/>
                  <a:pt x="669" y="726"/>
                </a:cubicBezTo>
                <a:cubicBezTo>
                  <a:pt x="672" y="726"/>
                  <a:pt x="675" y="726"/>
                  <a:pt x="678" y="726"/>
                </a:cubicBezTo>
                <a:cubicBezTo>
                  <a:pt x="679" y="726"/>
                  <a:pt x="680" y="727"/>
                  <a:pt x="681" y="726"/>
                </a:cubicBezTo>
                <a:cubicBezTo>
                  <a:pt x="682" y="726"/>
                  <a:pt x="683" y="725"/>
                  <a:pt x="684" y="725"/>
                </a:cubicBezTo>
                <a:cubicBezTo>
                  <a:pt x="685" y="725"/>
                  <a:pt x="687" y="724"/>
                  <a:pt x="689" y="724"/>
                </a:cubicBezTo>
                <a:cubicBezTo>
                  <a:pt x="691" y="724"/>
                  <a:pt x="692" y="724"/>
                  <a:pt x="693" y="723"/>
                </a:cubicBezTo>
                <a:cubicBezTo>
                  <a:pt x="695" y="723"/>
                  <a:pt x="696" y="722"/>
                  <a:pt x="697" y="721"/>
                </a:cubicBezTo>
                <a:cubicBezTo>
                  <a:pt x="698" y="721"/>
                  <a:pt x="699" y="721"/>
                  <a:pt x="699" y="721"/>
                </a:cubicBezTo>
                <a:cubicBezTo>
                  <a:pt x="700" y="721"/>
                  <a:pt x="700" y="720"/>
                  <a:pt x="701" y="719"/>
                </a:cubicBezTo>
                <a:cubicBezTo>
                  <a:pt x="701" y="721"/>
                  <a:pt x="700" y="722"/>
                  <a:pt x="699" y="722"/>
                </a:cubicBezTo>
                <a:cubicBezTo>
                  <a:pt x="698" y="723"/>
                  <a:pt x="698" y="723"/>
                  <a:pt x="698" y="724"/>
                </a:cubicBezTo>
                <a:cubicBezTo>
                  <a:pt x="698" y="724"/>
                  <a:pt x="699" y="724"/>
                  <a:pt x="699" y="724"/>
                </a:cubicBezTo>
                <a:cubicBezTo>
                  <a:pt x="699" y="724"/>
                  <a:pt x="699" y="724"/>
                  <a:pt x="699" y="725"/>
                </a:cubicBezTo>
                <a:cubicBezTo>
                  <a:pt x="699" y="725"/>
                  <a:pt x="700" y="726"/>
                  <a:pt x="699" y="727"/>
                </a:cubicBezTo>
                <a:cubicBezTo>
                  <a:pt x="699" y="727"/>
                  <a:pt x="699" y="726"/>
                  <a:pt x="698" y="726"/>
                </a:cubicBezTo>
                <a:cubicBezTo>
                  <a:pt x="698" y="725"/>
                  <a:pt x="697" y="725"/>
                  <a:pt x="697" y="725"/>
                </a:cubicBezTo>
                <a:cubicBezTo>
                  <a:pt x="696" y="724"/>
                  <a:pt x="696" y="724"/>
                  <a:pt x="695" y="724"/>
                </a:cubicBezTo>
                <a:cubicBezTo>
                  <a:pt x="696" y="725"/>
                  <a:pt x="696" y="725"/>
                  <a:pt x="697" y="725"/>
                </a:cubicBezTo>
                <a:cubicBezTo>
                  <a:pt x="697" y="726"/>
                  <a:pt x="697" y="726"/>
                  <a:pt x="697" y="727"/>
                </a:cubicBezTo>
                <a:cubicBezTo>
                  <a:pt x="698" y="728"/>
                  <a:pt x="698" y="727"/>
                  <a:pt x="699" y="728"/>
                </a:cubicBezTo>
                <a:cubicBezTo>
                  <a:pt x="699" y="728"/>
                  <a:pt x="700" y="729"/>
                  <a:pt x="700" y="730"/>
                </a:cubicBezTo>
                <a:cubicBezTo>
                  <a:pt x="701" y="731"/>
                  <a:pt x="702" y="731"/>
                  <a:pt x="704" y="731"/>
                </a:cubicBezTo>
                <a:cubicBezTo>
                  <a:pt x="705" y="732"/>
                  <a:pt x="706" y="733"/>
                  <a:pt x="707" y="733"/>
                </a:cubicBezTo>
                <a:cubicBezTo>
                  <a:pt x="708" y="734"/>
                  <a:pt x="710" y="734"/>
                  <a:pt x="711" y="734"/>
                </a:cubicBezTo>
                <a:cubicBezTo>
                  <a:pt x="712" y="735"/>
                  <a:pt x="713" y="736"/>
                  <a:pt x="715" y="736"/>
                </a:cubicBezTo>
                <a:cubicBezTo>
                  <a:pt x="716" y="736"/>
                  <a:pt x="718" y="737"/>
                  <a:pt x="719" y="738"/>
                </a:cubicBezTo>
                <a:cubicBezTo>
                  <a:pt x="720" y="738"/>
                  <a:pt x="721" y="738"/>
                  <a:pt x="722" y="738"/>
                </a:cubicBezTo>
                <a:cubicBezTo>
                  <a:pt x="723" y="739"/>
                  <a:pt x="725" y="739"/>
                  <a:pt x="726" y="740"/>
                </a:cubicBezTo>
                <a:cubicBezTo>
                  <a:pt x="727" y="741"/>
                  <a:pt x="727" y="741"/>
                  <a:pt x="728" y="741"/>
                </a:cubicBezTo>
                <a:cubicBezTo>
                  <a:pt x="729" y="742"/>
                  <a:pt x="729" y="741"/>
                  <a:pt x="729" y="742"/>
                </a:cubicBezTo>
                <a:cubicBezTo>
                  <a:pt x="730" y="743"/>
                  <a:pt x="731" y="745"/>
                  <a:pt x="729" y="745"/>
                </a:cubicBezTo>
                <a:cubicBezTo>
                  <a:pt x="728" y="745"/>
                  <a:pt x="728" y="744"/>
                  <a:pt x="727" y="744"/>
                </a:cubicBezTo>
                <a:cubicBezTo>
                  <a:pt x="727" y="744"/>
                  <a:pt x="726" y="744"/>
                  <a:pt x="725" y="744"/>
                </a:cubicBezTo>
                <a:cubicBezTo>
                  <a:pt x="724" y="743"/>
                  <a:pt x="723" y="743"/>
                  <a:pt x="722" y="743"/>
                </a:cubicBezTo>
                <a:cubicBezTo>
                  <a:pt x="721" y="743"/>
                  <a:pt x="721" y="743"/>
                  <a:pt x="720" y="743"/>
                </a:cubicBezTo>
                <a:cubicBezTo>
                  <a:pt x="719" y="743"/>
                  <a:pt x="719" y="742"/>
                  <a:pt x="719" y="742"/>
                </a:cubicBezTo>
                <a:cubicBezTo>
                  <a:pt x="718" y="742"/>
                  <a:pt x="717" y="742"/>
                  <a:pt x="717" y="742"/>
                </a:cubicBezTo>
                <a:cubicBezTo>
                  <a:pt x="716" y="742"/>
                  <a:pt x="716" y="741"/>
                  <a:pt x="715" y="741"/>
                </a:cubicBezTo>
                <a:cubicBezTo>
                  <a:pt x="711" y="740"/>
                  <a:pt x="707" y="743"/>
                  <a:pt x="705" y="746"/>
                </a:cubicBezTo>
                <a:cubicBezTo>
                  <a:pt x="704" y="747"/>
                  <a:pt x="703" y="747"/>
                  <a:pt x="702" y="747"/>
                </a:cubicBezTo>
                <a:cubicBezTo>
                  <a:pt x="701" y="747"/>
                  <a:pt x="700" y="746"/>
                  <a:pt x="698" y="746"/>
                </a:cubicBezTo>
                <a:cubicBezTo>
                  <a:pt x="697" y="745"/>
                  <a:pt x="696" y="746"/>
                  <a:pt x="695" y="746"/>
                </a:cubicBezTo>
                <a:cubicBezTo>
                  <a:pt x="694" y="747"/>
                  <a:pt x="693" y="747"/>
                  <a:pt x="692" y="748"/>
                </a:cubicBezTo>
                <a:cubicBezTo>
                  <a:pt x="691" y="748"/>
                  <a:pt x="691" y="747"/>
                  <a:pt x="690" y="747"/>
                </a:cubicBezTo>
                <a:cubicBezTo>
                  <a:pt x="689" y="747"/>
                  <a:pt x="688" y="749"/>
                  <a:pt x="688" y="749"/>
                </a:cubicBezTo>
                <a:cubicBezTo>
                  <a:pt x="687" y="751"/>
                  <a:pt x="688" y="752"/>
                  <a:pt x="688" y="753"/>
                </a:cubicBezTo>
                <a:cubicBezTo>
                  <a:pt x="688" y="754"/>
                  <a:pt x="687" y="754"/>
                  <a:pt x="687" y="755"/>
                </a:cubicBezTo>
                <a:cubicBezTo>
                  <a:pt x="687" y="755"/>
                  <a:pt x="687" y="756"/>
                  <a:pt x="687" y="757"/>
                </a:cubicBezTo>
                <a:cubicBezTo>
                  <a:pt x="686" y="757"/>
                  <a:pt x="685" y="757"/>
                  <a:pt x="685" y="758"/>
                </a:cubicBezTo>
                <a:cubicBezTo>
                  <a:pt x="684" y="758"/>
                  <a:pt x="684" y="758"/>
                  <a:pt x="683" y="758"/>
                </a:cubicBezTo>
                <a:cubicBezTo>
                  <a:pt x="682" y="759"/>
                  <a:pt x="681" y="758"/>
                  <a:pt x="679" y="757"/>
                </a:cubicBezTo>
                <a:cubicBezTo>
                  <a:pt x="676" y="757"/>
                  <a:pt x="673" y="758"/>
                  <a:pt x="670" y="758"/>
                </a:cubicBezTo>
                <a:cubicBezTo>
                  <a:pt x="668" y="758"/>
                  <a:pt x="667" y="757"/>
                  <a:pt x="666" y="757"/>
                </a:cubicBezTo>
                <a:cubicBezTo>
                  <a:pt x="664" y="756"/>
                  <a:pt x="663" y="756"/>
                  <a:pt x="662" y="755"/>
                </a:cubicBezTo>
                <a:cubicBezTo>
                  <a:pt x="661" y="755"/>
                  <a:pt x="659" y="755"/>
                  <a:pt x="658" y="755"/>
                </a:cubicBezTo>
                <a:cubicBezTo>
                  <a:pt x="656" y="755"/>
                  <a:pt x="655" y="754"/>
                  <a:pt x="653" y="754"/>
                </a:cubicBezTo>
                <a:cubicBezTo>
                  <a:pt x="652" y="754"/>
                  <a:pt x="651" y="754"/>
                  <a:pt x="649" y="754"/>
                </a:cubicBezTo>
                <a:cubicBezTo>
                  <a:pt x="648" y="754"/>
                  <a:pt x="646" y="754"/>
                  <a:pt x="645" y="753"/>
                </a:cubicBezTo>
                <a:cubicBezTo>
                  <a:pt x="643" y="753"/>
                  <a:pt x="642" y="754"/>
                  <a:pt x="641" y="753"/>
                </a:cubicBezTo>
                <a:cubicBezTo>
                  <a:pt x="640" y="753"/>
                  <a:pt x="639" y="752"/>
                  <a:pt x="638" y="751"/>
                </a:cubicBezTo>
                <a:cubicBezTo>
                  <a:pt x="637" y="750"/>
                  <a:pt x="637" y="751"/>
                  <a:pt x="637" y="752"/>
                </a:cubicBezTo>
                <a:cubicBezTo>
                  <a:pt x="637" y="752"/>
                  <a:pt x="637" y="752"/>
                  <a:pt x="638" y="753"/>
                </a:cubicBezTo>
                <a:cubicBezTo>
                  <a:pt x="638" y="753"/>
                  <a:pt x="638" y="753"/>
                  <a:pt x="638" y="754"/>
                </a:cubicBezTo>
                <a:cubicBezTo>
                  <a:pt x="639" y="754"/>
                  <a:pt x="637" y="755"/>
                  <a:pt x="637" y="755"/>
                </a:cubicBezTo>
                <a:cubicBezTo>
                  <a:pt x="636" y="755"/>
                  <a:pt x="635" y="755"/>
                  <a:pt x="634" y="756"/>
                </a:cubicBezTo>
                <a:cubicBezTo>
                  <a:pt x="633" y="756"/>
                  <a:pt x="633" y="756"/>
                  <a:pt x="632" y="756"/>
                </a:cubicBezTo>
                <a:cubicBezTo>
                  <a:pt x="631" y="756"/>
                  <a:pt x="629" y="756"/>
                  <a:pt x="628" y="756"/>
                </a:cubicBezTo>
                <a:cubicBezTo>
                  <a:pt x="627" y="756"/>
                  <a:pt x="625" y="756"/>
                  <a:pt x="624" y="756"/>
                </a:cubicBezTo>
                <a:cubicBezTo>
                  <a:pt x="622" y="756"/>
                  <a:pt x="621" y="757"/>
                  <a:pt x="619" y="757"/>
                </a:cubicBezTo>
                <a:cubicBezTo>
                  <a:pt x="618" y="757"/>
                  <a:pt x="617" y="758"/>
                  <a:pt x="615" y="758"/>
                </a:cubicBezTo>
                <a:cubicBezTo>
                  <a:pt x="614" y="759"/>
                  <a:pt x="612" y="759"/>
                  <a:pt x="611" y="760"/>
                </a:cubicBezTo>
                <a:cubicBezTo>
                  <a:pt x="610" y="761"/>
                  <a:pt x="609" y="762"/>
                  <a:pt x="607" y="762"/>
                </a:cubicBezTo>
                <a:cubicBezTo>
                  <a:pt x="606" y="763"/>
                  <a:pt x="605" y="763"/>
                  <a:pt x="603" y="763"/>
                </a:cubicBezTo>
                <a:cubicBezTo>
                  <a:pt x="602" y="763"/>
                  <a:pt x="601" y="763"/>
                  <a:pt x="599" y="764"/>
                </a:cubicBezTo>
                <a:cubicBezTo>
                  <a:pt x="599" y="765"/>
                  <a:pt x="598" y="765"/>
                  <a:pt x="597" y="765"/>
                </a:cubicBezTo>
                <a:cubicBezTo>
                  <a:pt x="597" y="766"/>
                  <a:pt x="597" y="767"/>
                  <a:pt x="597" y="767"/>
                </a:cubicBezTo>
                <a:cubicBezTo>
                  <a:pt x="597" y="768"/>
                  <a:pt x="596" y="769"/>
                  <a:pt x="596" y="769"/>
                </a:cubicBezTo>
                <a:cubicBezTo>
                  <a:pt x="597" y="770"/>
                  <a:pt x="598" y="770"/>
                  <a:pt x="598" y="770"/>
                </a:cubicBezTo>
                <a:cubicBezTo>
                  <a:pt x="599" y="770"/>
                  <a:pt x="600" y="769"/>
                  <a:pt x="601" y="770"/>
                </a:cubicBezTo>
                <a:cubicBezTo>
                  <a:pt x="601" y="771"/>
                  <a:pt x="599" y="772"/>
                  <a:pt x="599" y="772"/>
                </a:cubicBezTo>
                <a:cubicBezTo>
                  <a:pt x="598" y="773"/>
                  <a:pt x="599" y="774"/>
                  <a:pt x="598" y="775"/>
                </a:cubicBezTo>
                <a:cubicBezTo>
                  <a:pt x="598" y="776"/>
                  <a:pt x="597" y="776"/>
                  <a:pt x="597" y="777"/>
                </a:cubicBezTo>
                <a:cubicBezTo>
                  <a:pt x="598" y="777"/>
                  <a:pt x="600" y="777"/>
                  <a:pt x="601" y="777"/>
                </a:cubicBezTo>
                <a:cubicBezTo>
                  <a:pt x="602" y="777"/>
                  <a:pt x="603" y="776"/>
                  <a:pt x="603" y="777"/>
                </a:cubicBezTo>
                <a:cubicBezTo>
                  <a:pt x="603" y="778"/>
                  <a:pt x="601" y="778"/>
                  <a:pt x="601" y="778"/>
                </a:cubicBezTo>
                <a:cubicBezTo>
                  <a:pt x="600" y="778"/>
                  <a:pt x="599" y="777"/>
                  <a:pt x="599" y="778"/>
                </a:cubicBezTo>
                <a:cubicBezTo>
                  <a:pt x="598" y="779"/>
                  <a:pt x="599" y="779"/>
                  <a:pt x="599" y="780"/>
                </a:cubicBezTo>
                <a:cubicBezTo>
                  <a:pt x="599" y="781"/>
                  <a:pt x="598" y="780"/>
                  <a:pt x="598" y="781"/>
                </a:cubicBezTo>
                <a:cubicBezTo>
                  <a:pt x="598" y="782"/>
                  <a:pt x="598" y="783"/>
                  <a:pt x="599" y="783"/>
                </a:cubicBezTo>
                <a:cubicBezTo>
                  <a:pt x="599" y="784"/>
                  <a:pt x="600" y="784"/>
                  <a:pt x="601" y="785"/>
                </a:cubicBezTo>
                <a:cubicBezTo>
                  <a:pt x="602" y="786"/>
                  <a:pt x="602" y="786"/>
                  <a:pt x="603" y="787"/>
                </a:cubicBezTo>
                <a:cubicBezTo>
                  <a:pt x="604" y="787"/>
                  <a:pt x="605" y="788"/>
                  <a:pt x="605" y="789"/>
                </a:cubicBezTo>
                <a:cubicBezTo>
                  <a:pt x="607" y="790"/>
                  <a:pt x="608" y="790"/>
                  <a:pt x="609" y="790"/>
                </a:cubicBezTo>
                <a:cubicBezTo>
                  <a:pt x="610" y="791"/>
                  <a:pt x="611" y="791"/>
                  <a:pt x="613" y="791"/>
                </a:cubicBezTo>
                <a:cubicBezTo>
                  <a:pt x="614" y="791"/>
                  <a:pt x="615" y="790"/>
                  <a:pt x="616" y="789"/>
                </a:cubicBezTo>
                <a:cubicBezTo>
                  <a:pt x="617" y="788"/>
                  <a:pt x="619" y="789"/>
                  <a:pt x="619" y="790"/>
                </a:cubicBezTo>
                <a:cubicBezTo>
                  <a:pt x="618" y="792"/>
                  <a:pt x="617" y="793"/>
                  <a:pt x="617" y="794"/>
                </a:cubicBezTo>
                <a:cubicBezTo>
                  <a:pt x="617" y="795"/>
                  <a:pt x="617" y="797"/>
                  <a:pt x="616" y="798"/>
                </a:cubicBezTo>
                <a:cubicBezTo>
                  <a:pt x="616" y="799"/>
                  <a:pt x="615" y="801"/>
                  <a:pt x="615" y="802"/>
                </a:cubicBezTo>
                <a:cubicBezTo>
                  <a:pt x="614" y="804"/>
                  <a:pt x="613" y="808"/>
                  <a:pt x="614" y="810"/>
                </a:cubicBezTo>
                <a:cubicBezTo>
                  <a:pt x="615" y="811"/>
                  <a:pt x="615" y="812"/>
                  <a:pt x="616" y="814"/>
                </a:cubicBezTo>
                <a:cubicBezTo>
                  <a:pt x="616" y="815"/>
                  <a:pt x="616" y="817"/>
                  <a:pt x="616" y="818"/>
                </a:cubicBezTo>
                <a:cubicBezTo>
                  <a:pt x="616" y="819"/>
                  <a:pt x="615" y="821"/>
                  <a:pt x="614" y="822"/>
                </a:cubicBezTo>
                <a:cubicBezTo>
                  <a:pt x="613" y="823"/>
                  <a:pt x="612" y="823"/>
                  <a:pt x="611" y="824"/>
                </a:cubicBezTo>
                <a:cubicBezTo>
                  <a:pt x="610" y="825"/>
                  <a:pt x="610" y="825"/>
                  <a:pt x="609" y="826"/>
                </a:cubicBezTo>
                <a:cubicBezTo>
                  <a:pt x="609" y="826"/>
                  <a:pt x="608" y="826"/>
                  <a:pt x="607" y="827"/>
                </a:cubicBezTo>
                <a:cubicBezTo>
                  <a:pt x="605" y="828"/>
                  <a:pt x="601" y="828"/>
                  <a:pt x="598" y="827"/>
                </a:cubicBezTo>
                <a:cubicBezTo>
                  <a:pt x="597" y="826"/>
                  <a:pt x="596" y="825"/>
                  <a:pt x="595" y="824"/>
                </a:cubicBezTo>
                <a:cubicBezTo>
                  <a:pt x="595" y="824"/>
                  <a:pt x="594" y="823"/>
                  <a:pt x="594" y="823"/>
                </a:cubicBezTo>
                <a:cubicBezTo>
                  <a:pt x="594" y="822"/>
                  <a:pt x="594" y="822"/>
                  <a:pt x="593" y="821"/>
                </a:cubicBezTo>
                <a:cubicBezTo>
                  <a:pt x="593" y="818"/>
                  <a:pt x="590" y="816"/>
                  <a:pt x="587" y="815"/>
                </a:cubicBezTo>
                <a:cubicBezTo>
                  <a:pt x="586" y="814"/>
                  <a:pt x="586" y="813"/>
                  <a:pt x="585" y="812"/>
                </a:cubicBezTo>
                <a:cubicBezTo>
                  <a:pt x="584" y="811"/>
                  <a:pt x="583" y="810"/>
                  <a:pt x="582" y="809"/>
                </a:cubicBezTo>
                <a:cubicBezTo>
                  <a:pt x="580" y="807"/>
                  <a:pt x="577" y="808"/>
                  <a:pt x="574" y="808"/>
                </a:cubicBezTo>
                <a:cubicBezTo>
                  <a:pt x="572" y="809"/>
                  <a:pt x="570" y="809"/>
                  <a:pt x="567" y="810"/>
                </a:cubicBezTo>
                <a:cubicBezTo>
                  <a:pt x="566" y="810"/>
                  <a:pt x="565" y="810"/>
                  <a:pt x="564" y="811"/>
                </a:cubicBezTo>
                <a:cubicBezTo>
                  <a:pt x="563" y="812"/>
                  <a:pt x="562" y="812"/>
                  <a:pt x="562" y="813"/>
                </a:cubicBezTo>
                <a:cubicBezTo>
                  <a:pt x="561" y="814"/>
                  <a:pt x="560" y="815"/>
                  <a:pt x="560" y="816"/>
                </a:cubicBezTo>
                <a:cubicBezTo>
                  <a:pt x="558" y="817"/>
                  <a:pt x="558" y="818"/>
                  <a:pt x="558" y="820"/>
                </a:cubicBezTo>
                <a:cubicBezTo>
                  <a:pt x="558" y="822"/>
                  <a:pt x="558" y="823"/>
                  <a:pt x="557" y="825"/>
                </a:cubicBezTo>
                <a:cubicBezTo>
                  <a:pt x="557" y="827"/>
                  <a:pt x="556" y="827"/>
                  <a:pt x="555" y="828"/>
                </a:cubicBezTo>
                <a:cubicBezTo>
                  <a:pt x="553" y="830"/>
                  <a:pt x="550" y="832"/>
                  <a:pt x="550" y="835"/>
                </a:cubicBezTo>
                <a:cubicBezTo>
                  <a:pt x="550" y="836"/>
                  <a:pt x="550" y="838"/>
                  <a:pt x="550" y="839"/>
                </a:cubicBezTo>
                <a:cubicBezTo>
                  <a:pt x="550" y="841"/>
                  <a:pt x="550" y="842"/>
                  <a:pt x="550" y="844"/>
                </a:cubicBezTo>
                <a:cubicBezTo>
                  <a:pt x="549" y="845"/>
                  <a:pt x="549" y="846"/>
                  <a:pt x="549" y="848"/>
                </a:cubicBezTo>
                <a:cubicBezTo>
                  <a:pt x="549" y="849"/>
                  <a:pt x="550" y="850"/>
                  <a:pt x="550" y="852"/>
                </a:cubicBezTo>
                <a:cubicBezTo>
                  <a:pt x="550" y="853"/>
                  <a:pt x="550" y="855"/>
                  <a:pt x="550" y="857"/>
                </a:cubicBezTo>
                <a:cubicBezTo>
                  <a:pt x="550" y="858"/>
                  <a:pt x="550" y="860"/>
                  <a:pt x="550" y="861"/>
                </a:cubicBezTo>
                <a:cubicBezTo>
                  <a:pt x="551" y="864"/>
                  <a:pt x="552" y="866"/>
                  <a:pt x="551" y="870"/>
                </a:cubicBezTo>
                <a:cubicBezTo>
                  <a:pt x="550" y="872"/>
                  <a:pt x="548" y="874"/>
                  <a:pt x="546" y="876"/>
                </a:cubicBezTo>
                <a:cubicBezTo>
                  <a:pt x="544" y="878"/>
                  <a:pt x="542" y="880"/>
                  <a:pt x="540" y="881"/>
                </a:cubicBezTo>
                <a:cubicBezTo>
                  <a:pt x="537" y="883"/>
                  <a:pt x="535" y="883"/>
                  <a:pt x="532" y="884"/>
                </a:cubicBezTo>
                <a:cubicBezTo>
                  <a:pt x="531" y="884"/>
                  <a:pt x="528" y="885"/>
                  <a:pt x="528" y="886"/>
                </a:cubicBezTo>
                <a:cubicBezTo>
                  <a:pt x="527" y="887"/>
                  <a:pt x="528" y="889"/>
                  <a:pt x="527" y="890"/>
                </a:cubicBezTo>
                <a:cubicBezTo>
                  <a:pt x="527" y="892"/>
                  <a:pt x="526" y="893"/>
                  <a:pt x="525" y="894"/>
                </a:cubicBezTo>
                <a:cubicBezTo>
                  <a:pt x="524" y="895"/>
                  <a:pt x="523" y="896"/>
                  <a:pt x="522" y="897"/>
                </a:cubicBezTo>
                <a:cubicBezTo>
                  <a:pt x="521" y="898"/>
                  <a:pt x="520" y="898"/>
                  <a:pt x="519" y="898"/>
                </a:cubicBezTo>
                <a:cubicBezTo>
                  <a:pt x="517" y="898"/>
                  <a:pt x="516" y="899"/>
                  <a:pt x="514" y="899"/>
                </a:cubicBezTo>
                <a:cubicBezTo>
                  <a:pt x="514" y="899"/>
                  <a:pt x="513" y="899"/>
                  <a:pt x="512" y="899"/>
                </a:cubicBezTo>
                <a:cubicBezTo>
                  <a:pt x="512" y="899"/>
                  <a:pt x="511" y="900"/>
                  <a:pt x="510" y="900"/>
                </a:cubicBezTo>
                <a:cubicBezTo>
                  <a:pt x="509" y="901"/>
                  <a:pt x="508" y="901"/>
                  <a:pt x="506" y="900"/>
                </a:cubicBezTo>
                <a:cubicBezTo>
                  <a:pt x="504" y="900"/>
                  <a:pt x="501" y="898"/>
                  <a:pt x="501" y="896"/>
                </a:cubicBezTo>
                <a:cubicBezTo>
                  <a:pt x="500" y="895"/>
                  <a:pt x="500" y="894"/>
                  <a:pt x="499" y="893"/>
                </a:cubicBezTo>
                <a:cubicBezTo>
                  <a:pt x="499" y="892"/>
                  <a:pt x="498" y="889"/>
                  <a:pt x="499" y="889"/>
                </a:cubicBezTo>
                <a:cubicBezTo>
                  <a:pt x="501" y="889"/>
                  <a:pt x="503" y="891"/>
                  <a:pt x="504" y="892"/>
                </a:cubicBezTo>
                <a:cubicBezTo>
                  <a:pt x="504" y="892"/>
                  <a:pt x="505" y="893"/>
                  <a:pt x="505" y="893"/>
                </a:cubicBezTo>
                <a:cubicBezTo>
                  <a:pt x="506" y="893"/>
                  <a:pt x="506" y="893"/>
                  <a:pt x="505" y="892"/>
                </a:cubicBezTo>
                <a:cubicBezTo>
                  <a:pt x="504" y="891"/>
                  <a:pt x="503" y="890"/>
                  <a:pt x="501" y="889"/>
                </a:cubicBezTo>
                <a:cubicBezTo>
                  <a:pt x="500" y="888"/>
                  <a:pt x="499" y="888"/>
                  <a:pt x="498" y="887"/>
                </a:cubicBezTo>
                <a:cubicBezTo>
                  <a:pt x="497" y="887"/>
                  <a:pt x="495" y="887"/>
                  <a:pt x="494" y="887"/>
                </a:cubicBezTo>
                <a:cubicBezTo>
                  <a:pt x="493" y="887"/>
                  <a:pt x="492" y="887"/>
                  <a:pt x="491" y="887"/>
                </a:cubicBezTo>
                <a:cubicBezTo>
                  <a:pt x="489" y="887"/>
                  <a:pt x="487" y="887"/>
                  <a:pt x="486" y="888"/>
                </a:cubicBezTo>
                <a:cubicBezTo>
                  <a:pt x="484" y="888"/>
                  <a:pt x="483" y="888"/>
                  <a:pt x="482" y="889"/>
                </a:cubicBezTo>
                <a:cubicBezTo>
                  <a:pt x="480" y="889"/>
                  <a:pt x="479" y="890"/>
                  <a:pt x="478" y="891"/>
                </a:cubicBezTo>
                <a:cubicBezTo>
                  <a:pt x="476" y="891"/>
                  <a:pt x="475" y="892"/>
                  <a:pt x="473" y="892"/>
                </a:cubicBezTo>
                <a:cubicBezTo>
                  <a:pt x="472" y="892"/>
                  <a:pt x="470" y="893"/>
                  <a:pt x="469" y="893"/>
                </a:cubicBezTo>
                <a:cubicBezTo>
                  <a:pt x="468" y="894"/>
                  <a:pt x="466" y="894"/>
                  <a:pt x="465" y="895"/>
                </a:cubicBezTo>
                <a:cubicBezTo>
                  <a:pt x="463" y="895"/>
                  <a:pt x="462" y="895"/>
                  <a:pt x="461" y="896"/>
                </a:cubicBezTo>
                <a:cubicBezTo>
                  <a:pt x="459" y="896"/>
                  <a:pt x="458" y="898"/>
                  <a:pt x="457" y="899"/>
                </a:cubicBezTo>
                <a:cubicBezTo>
                  <a:pt x="456" y="900"/>
                  <a:pt x="455" y="902"/>
                  <a:pt x="454" y="903"/>
                </a:cubicBezTo>
                <a:cubicBezTo>
                  <a:pt x="453" y="904"/>
                  <a:pt x="452" y="904"/>
                  <a:pt x="450" y="904"/>
                </a:cubicBezTo>
                <a:cubicBezTo>
                  <a:pt x="447" y="905"/>
                  <a:pt x="444" y="905"/>
                  <a:pt x="441" y="905"/>
                </a:cubicBezTo>
                <a:cubicBezTo>
                  <a:pt x="435" y="907"/>
                  <a:pt x="430" y="908"/>
                  <a:pt x="424" y="910"/>
                </a:cubicBezTo>
                <a:cubicBezTo>
                  <a:pt x="421" y="910"/>
                  <a:pt x="418" y="912"/>
                  <a:pt x="415" y="912"/>
                </a:cubicBezTo>
                <a:cubicBezTo>
                  <a:pt x="414" y="912"/>
                  <a:pt x="413" y="911"/>
                  <a:pt x="413" y="910"/>
                </a:cubicBezTo>
                <a:cubicBezTo>
                  <a:pt x="412" y="910"/>
                  <a:pt x="412" y="909"/>
                  <a:pt x="411" y="910"/>
                </a:cubicBezTo>
                <a:cubicBezTo>
                  <a:pt x="411" y="910"/>
                  <a:pt x="411" y="910"/>
                  <a:pt x="411" y="911"/>
                </a:cubicBezTo>
                <a:cubicBezTo>
                  <a:pt x="410" y="911"/>
                  <a:pt x="410" y="911"/>
                  <a:pt x="410" y="911"/>
                </a:cubicBezTo>
                <a:cubicBezTo>
                  <a:pt x="409" y="912"/>
                  <a:pt x="409" y="913"/>
                  <a:pt x="408" y="913"/>
                </a:cubicBezTo>
                <a:cubicBezTo>
                  <a:pt x="407" y="913"/>
                  <a:pt x="407" y="912"/>
                  <a:pt x="407" y="911"/>
                </a:cubicBezTo>
                <a:cubicBezTo>
                  <a:pt x="407" y="910"/>
                  <a:pt x="408" y="910"/>
                  <a:pt x="407" y="909"/>
                </a:cubicBezTo>
                <a:cubicBezTo>
                  <a:pt x="407" y="908"/>
                  <a:pt x="407" y="906"/>
                  <a:pt x="405" y="906"/>
                </a:cubicBezTo>
                <a:cubicBezTo>
                  <a:pt x="404" y="906"/>
                  <a:pt x="403" y="906"/>
                  <a:pt x="402" y="906"/>
                </a:cubicBezTo>
                <a:cubicBezTo>
                  <a:pt x="401" y="906"/>
                  <a:pt x="401" y="906"/>
                  <a:pt x="400" y="906"/>
                </a:cubicBezTo>
                <a:cubicBezTo>
                  <a:pt x="399" y="905"/>
                  <a:pt x="399" y="905"/>
                  <a:pt x="398" y="905"/>
                </a:cubicBezTo>
                <a:cubicBezTo>
                  <a:pt x="398" y="905"/>
                  <a:pt x="398" y="905"/>
                  <a:pt x="397" y="904"/>
                </a:cubicBezTo>
                <a:cubicBezTo>
                  <a:pt x="397" y="904"/>
                  <a:pt x="397" y="903"/>
                  <a:pt x="397" y="903"/>
                </a:cubicBezTo>
                <a:cubicBezTo>
                  <a:pt x="397" y="902"/>
                  <a:pt x="398" y="905"/>
                  <a:pt x="400" y="904"/>
                </a:cubicBezTo>
                <a:cubicBezTo>
                  <a:pt x="400" y="903"/>
                  <a:pt x="400" y="903"/>
                  <a:pt x="400" y="902"/>
                </a:cubicBezTo>
                <a:cubicBezTo>
                  <a:pt x="401" y="901"/>
                  <a:pt x="401" y="902"/>
                  <a:pt x="402" y="902"/>
                </a:cubicBezTo>
                <a:cubicBezTo>
                  <a:pt x="403" y="902"/>
                  <a:pt x="403" y="901"/>
                  <a:pt x="404" y="901"/>
                </a:cubicBezTo>
                <a:cubicBezTo>
                  <a:pt x="404" y="901"/>
                  <a:pt x="405" y="901"/>
                  <a:pt x="405" y="902"/>
                </a:cubicBezTo>
                <a:cubicBezTo>
                  <a:pt x="405" y="902"/>
                  <a:pt x="406" y="903"/>
                  <a:pt x="406" y="902"/>
                </a:cubicBezTo>
                <a:cubicBezTo>
                  <a:pt x="407" y="902"/>
                  <a:pt x="406" y="901"/>
                  <a:pt x="406" y="901"/>
                </a:cubicBezTo>
                <a:cubicBezTo>
                  <a:pt x="405" y="900"/>
                  <a:pt x="406" y="900"/>
                  <a:pt x="405" y="899"/>
                </a:cubicBezTo>
                <a:cubicBezTo>
                  <a:pt x="404" y="899"/>
                  <a:pt x="404" y="899"/>
                  <a:pt x="403" y="898"/>
                </a:cubicBezTo>
                <a:cubicBezTo>
                  <a:pt x="403" y="897"/>
                  <a:pt x="403" y="897"/>
                  <a:pt x="404" y="896"/>
                </a:cubicBezTo>
                <a:cubicBezTo>
                  <a:pt x="404" y="896"/>
                  <a:pt x="405" y="896"/>
                  <a:pt x="405" y="895"/>
                </a:cubicBezTo>
                <a:cubicBezTo>
                  <a:pt x="405" y="894"/>
                  <a:pt x="402" y="895"/>
                  <a:pt x="401" y="895"/>
                </a:cubicBezTo>
                <a:cubicBezTo>
                  <a:pt x="401" y="895"/>
                  <a:pt x="401" y="895"/>
                  <a:pt x="400" y="895"/>
                </a:cubicBezTo>
                <a:cubicBezTo>
                  <a:pt x="400" y="895"/>
                  <a:pt x="400" y="895"/>
                  <a:pt x="399" y="895"/>
                </a:cubicBezTo>
                <a:cubicBezTo>
                  <a:pt x="399" y="895"/>
                  <a:pt x="398" y="895"/>
                  <a:pt x="399" y="894"/>
                </a:cubicBezTo>
                <a:cubicBezTo>
                  <a:pt x="399" y="893"/>
                  <a:pt x="399" y="892"/>
                  <a:pt x="400" y="892"/>
                </a:cubicBezTo>
                <a:cubicBezTo>
                  <a:pt x="400" y="892"/>
                  <a:pt x="401" y="893"/>
                  <a:pt x="401" y="892"/>
                </a:cubicBezTo>
                <a:cubicBezTo>
                  <a:pt x="401" y="892"/>
                  <a:pt x="400" y="891"/>
                  <a:pt x="400" y="891"/>
                </a:cubicBezTo>
                <a:cubicBezTo>
                  <a:pt x="400" y="891"/>
                  <a:pt x="399" y="892"/>
                  <a:pt x="399" y="892"/>
                </a:cubicBezTo>
                <a:cubicBezTo>
                  <a:pt x="398" y="892"/>
                  <a:pt x="398" y="892"/>
                  <a:pt x="397" y="892"/>
                </a:cubicBezTo>
                <a:cubicBezTo>
                  <a:pt x="397" y="892"/>
                  <a:pt x="396" y="893"/>
                  <a:pt x="396" y="893"/>
                </a:cubicBezTo>
                <a:cubicBezTo>
                  <a:pt x="396" y="893"/>
                  <a:pt x="397" y="894"/>
                  <a:pt x="397" y="894"/>
                </a:cubicBezTo>
                <a:cubicBezTo>
                  <a:pt x="398" y="894"/>
                  <a:pt x="398" y="895"/>
                  <a:pt x="397" y="895"/>
                </a:cubicBezTo>
                <a:cubicBezTo>
                  <a:pt x="396" y="896"/>
                  <a:pt x="396" y="895"/>
                  <a:pt x="395" y="895"/>
                </a:cubicBezTo>
                <a:cubicBezTo>
                  <a:pt x="394" y="895"/>
                  <a:pt x="394" y="896"/>
                  <a:pt x="394" y="896"/>
                </a:cubicBezTo>
                <a:cubicBezTo>
                  <a:pt x="394" y="897"/>
                  <a:pt x="394" y="898"/>
                  <a:pt x="394" y="898"/>
                </a:cubicBezTo>
                <a:cubicBezTo>
                  <a:pt x="394" y="899"/>
                  <a:pt x="394" y="898"/>
                  <a:pt x="394" y="899"/>
                </a:cubicBezTo>
                <a:cubicBezTo>
                  <a:pt x="394" y="899"/>
                  <a:pt x="394" y="900"/>
                  <a:pt x="394" y="900"/>
                </a:cubicBezTo>
                <a:cubicBezTo>
                  <a:pt x="395" y="901"/>
                  <a:pt x="394" y="900"/>
                  <a:pt x="393" y="900"/>
                </a:cubicBezTo>
                <a:cubicBezTo>
                  <a:pt x="393" y="899"/>
                  <a:pt x="393" y="898"/>
                  <a:pt x="392" y="898"/>
                </a:cubicBezTo>
                <a:cubicBezTo>
                  <a:pt x="391" y="898"/>
                  <a:pt x="391" y="899"/>
                  <a:pt x="391" y="899"/>
                </a:cubicBezTo>
                <a:cubicBezTo>
                  <a:pt x="390" y="899"/>
                  <a:pt x="389" y="899"/>
                  <a:pt x="389" y="899"/>
                </a:cubicBezTo>
                <a:cubicBezTo>
                  <a:pt x="388" y="900"/>
                  <a:pt x="387" y="900"/>
                  <a:pt x="386" y="901"/>
                </a:cubicBezTo>
                <a:cubicBezTo>
                  <a:pt x="386" y="901"/>
                  <a:pt x="385" y="901"/>
                  <a:pt x="384" y="901"/>
                </a:cubicBezTo>
                <a:cubicBezTo>
                  <a:pt x="383" y="901"/>
                  <a:pt x="382" y="901"/>
                  <a:pt x="381" y="901"/>
                </a:cubicBezTo>
                <a:cubicBezTo>
                  <a:pt x="381" y="900"/>
                  <a:pt x="382" y="900"/>
                  <a:pt x="382" y="900"/>
                </a:cubicBezTo>
                <a:cubicBezTo>
                  <a:pt x="383" y="900"/>
                  <a:pt x="383" y="900"/>
                  <a:pt x="384" y="899"/>
                </a:cubicBezTo>
                <a:cubicBezTo>
                  <a:pt x="385" y="899"/>
                  <a:pt x="385" y="899"/>
                  <a:pt x="386" y="899"/>
                </a:cubicBezTo>
                <a:cubicBezTo>
                  <a:pt x="387" y="899"/>
                  <a:pt x="388" y="899"/>
                  <a:pt x="388" y="899"/>
                </a:cubicBezTo>
                <a:cubicBezTo>
                  <a:pt x="389" y="898"/>
                  <a:pt x="389" y="898"/>
                  <a:pt x="388" y="898"/>
                </a:cubicBezTo>
                <a:cubicBezTo>
                  <a:pt x="387" y="898"/>
                  <a:pt x="387" y="898"/>
                  <a:pt x="386" y="898"/>
                </a:cubicBezTo>
                <a:cubicBezTo>
                  <a:pt x="385" y="898"/>
                  <a:pt x="383" y="896"/>
                  <a:pt x="382" y="897"/>
                </a:cubicBezTo>
                <a:cubicBezTo>
                  <a:pt x="382" y="898"/>
                  <a:pt x="381" y="898"/>
                  <a:pt x="381" y="899"/>
                </a:cubicBezTo>
                <a:cubicBezTo>
                  <a:pt x="381" y="899"/>
                  <a:pt x="380" y="899"/>
                  <a:pt x="380" y="900"/>
                </a:cubicBezTo>
                <a:cubicBezTo>
                  <a:pt x="378" y="901"/>
                  <a:pt x="378" y="902"/>
                  <a:pt x="378" y="903"/>
                </a:cubicBezTo>
                <a:cubicBezTo>
                  <a:pt x="377" y="904"/>
                  <a:pt x="376" y="905"/>
                  <a:pt x="376" y="906"/>
                </a:cubicBezTo>
                <a:cubicBezTo>
                  <a:pt x="375" y="906"/>
                  <a:pt x="375" y="907"/>
                  <a:pt x="374" y="907"/>
                </a:cubicBezTo>
                <a:cubicBezTo>
                  <a:pt x="374" y="907"/>
                  <a:pt x="373" y="907"/>
                  <a:pt x="372" y="907"/>
                </a:cubicBezTo>
                <a:cubicBezTo>
                  <a:pt x="372" y="907"/>
                  <a:pt x="372" y="907"/>
                  <a:pt x="372" y="906"/>
                </a:cubicBezTo>
                <a:cubicBezTo>
                  <a:pt x="371" y="906"/>
                  <a:pt x="369" y="906"/>
                  <a:pt x="368" y="906"/>
                </a:cubicBezTo>
                <a:cubicBezTo>
                  <a:pt x="368" y="907"/>
                  <a:pt x="367" y="907"/>
                  <a:pt x="367" y="908"/>
                </a:cubicBezTo>
                <a:cubicBezTo>
                  <a:pt x="366" y="908"/>
                  <a:pt x="364" y="909"/>
                  <a:pt x="363" y="909"/>
                </a:cubicBezTo>
                <a:cubicBezTo>
                  <a:pt x="362" y="910"/>
                  <a:pt x="361" y="911"/>
                  <a:pt x="359" y="911"/>
                </a:cubicBezTo>
                <a:cubicBezTo>
                  <a:pt x="358" y="912"/>
                  <a:pt x="356" y="912"/>
                  <a:pt x="355" y="912"/>
                </a:cubicBezTo>
                <a:cubicBezTo>
                  <a:pt x="354" y="912"/>
                  <a:pt x="350" y="912"/>
                  <a:pt x="350" y="911"/>
                </a:cubicBezTo>
                <a:cubicBezTo>
                  <a:pt x="349" y="910"/>
                  <a:pt x="350" y="908"/>
                  <a:pt x="351" y="908"/>
                </a:cubicBezTo>
                <a:cubicBezTo>
                  <a:pt x="352" y="906"/>
                  <a:pt x="352" y="905"/>
                  <a:pt x="352" y="904"/>
                </a:cubicBezTo>
                <a:cubicBezTo>
                  <a:pt x="353" y="904"/>
                  <a:pt x="353" y="903"/>
                  <a:pt x="353" y="903"/>
                </a:cubicBezTo>
                <a:cubicBezTo>
                  <a:pt x="354" y="902"/>
                  <a:pt x="354" y="902"/>
                  <a:pt x="355" y="901"/>
                </a:cubicBezTo>
                <a:cubicBezTo>
                  <a:pt x="356" y="900"/>
                  <a:pt x="352" y="900"/>
                  <a:pt x="351" y="900"/>
                </a:cubicBezTo>
                <a:cubicBezTo>
                  <a:pt x="350" y="900"/>
                  <a:pt x="350" y="900"/>
                  <a:pt x="349" y="900"/>
                </a:cubicBezTo>
                <a:cubicBezTo>
                  <a:pt x="348" y="901"/>
                  <a:pt x="347" y="902"/>
                  <a:pt x="345" y="902"/>
                </a:cubicBezTo>
                <a:cubicBezTo>
                  <a:pt x="345" y="902"/>
                  <a:pt x="344" y="901"/>
                  <a:pt x="344" y="901"/>
                </a:cubicBezTo>
                <a:cubicBezTo>
                  <a:pt x="343" y="901"/>
                  <a:pt x="343" y="900"/>
                  <a:pt x="342" y="900"/>
                </a:cubicBezTo>
                <a:cubicBezTo>
                  <a:pt x="341" y="900"/>
                  <a:pt x="340" y="898"/>
                  <a:pt x="339" y="898"/>
                </a:cubicBezTo>
                <a:cubicBezTo>
                  <a:pt x="338" y="898"/>
                  <a:pt x="338" y="899"/>
                  <a:pt x="337" y="899"/>
                </a:cubicBezTo>
                <a:cubicBezTo>
                  <a:pt x="336" y="899"/>
                  <a:pt x="336" y="899"/>
                  <a:pt x="336" y="898"/>
                </a:cubicBezTo>
                <a:cubicBezTo>
                  <a:pt x="335" y="897"/>
                  <a:pt x="333" y="898"/>
                  <a:pt x="332" y="897"/>
                </a:cubicBezTo>
                <a:cubicBezTo>
                  <a:pt x="331" y="896"/>
                  <a:pt x="333" y="895"/>
                  <a:pt x="333" y="894"/>
                </a:cubicBezTo>
                <a:cubicBezTo>
                  <a:pt x="333" y="893"/>
                  <a:pt x="332" y="892"/>
                  <a:pt x="332" y="891"/>
                </a:cubicBezTo>
                <a:cubicBezTo>
                  <a:pt x="332" y="890"/>
                  <a:pt x="333" y="889"/>
                  <a:pt x="332" y="889"/>
                </a:cubicBezTo>
                <a:cubicBezTo>
                  <a:pt x="331" y="888"/>
                  <a:pt x="331" y="889"/>
                  <a:pt x="331" y="889"/>
                </a:cubicBezTo>
                <a:cubicBezTo>
                  <a:pt x="330" y="890"/>
                  <a:pt x="329" y="889"/>
                  <a:pt x="329" y="889"/>
                </a:cubicBezTo>
                <a:cubicBezTo>
                  <a:pt x="327" y="887"/>
                  <a:pt x="325" y="889"/>
                  <a:pt x="323" y="889"/>
                </a:cubicBezTo>
                <a:cubicBezTo>
                  <a:pt x="323" y="888"/>
                  <a:pt x="323" y="888"/>
                  <a:pt x="324" y="887"/>
                </a:cubicBezTo>
                <a:cubicBezTo>
                  <a:pt x="324" y="887"/>
                  <a:pt x="324" y="887"/>
                  <a:pt x="324" y="886"/>
                </a:cubicBezTo>
                <a:cubicBezTo>
                  <a:pt x="324" y="886"/>
                  <a:pt x="326" y="885"/>
                  <a:pt x="326" y="885"/>
                </a:cubicBezTo>
                <a:cubicBezTo>
                  <a:pt x="327" y="887"/>
                  <a:pt x="329" y="885"/>
                  <a:pt x="327" y="884"/>
                </a:cubicBezTo>
                <a:cubicBezTo>
                  <a:pt x="327" y="884"/>
                  <a:pt x="326" y="884"/>
                  <a:pt x="326" y="883"/>
                </a:cubicBezTo>
                <a:cubicBezTo>
                  <a:pt x="326" y="882"/>
                  <a:pt x="327" y="882"/>
                  <a:pt x="327" y="882"/>
                </a:cubicBezTo>
                <a:cubicBezTo>
                  <a:pt x="328" y="882"/>
                  <a:pt x="327" y="883"/>
                  <a:pt x="328" y="884"/>
                </a:cubicBezTo>
                <a:cubicBezTo>
                  <a:pt x="329" y="884"/>
                  <a:pt x="329" y="884"/>
                  <a:pt x="330" y="885"/>
                </a:cubicBezTo>
                <a:cubicBezTo>
                  <a:pt x="330" y="886"/>
                  <a:pt x="331" y="888"/>
                  <a:pt x="332" y="887"/>
                </a:cubicBezTo>
                <a:cubicBezTo>
                  <a:pt x="332" y="886"/>
                  <a:pt x="332" y="887"/>
                  <a:pt x="332" y="886"/>
                </a:cubicBezTo>
                <a:cubicBezTo>
                  <a:pt x="332" y="886"/>
                  <a:pt x="332" y="885"/>
                  <a:pt x="333" y="885"/>
                </a:cubicBezTo>
                <a:cubicBezTo>
                  <a:pt x="333" y="884"/>
                  <a:pt x="334" y="884"/>
                  <a:pt x="333" y="884"/>
                </a:cubicBezTo>
                <a:cubicBezTo>
                  <a:pt x="333" y="883"/>
                  <a:pt x="332" y="883"/>
                  <a:pt x="331" y="883"/>
                </a:cubicBezTo>
                <a:cubicBezTo>
                  <a:pt x="331" y="882"/>
                  <a:pt x="331" y="882"/>
                  <a:pt x="330" y="881"/>
                </a:cubicBezTo>
                <a:cubicBezTo>
                  <a:pt x="330" y="881"/>
                  <a:pt x="329" y="881"/>
                  <a:pt x="328" y="881"/>
                </a:cubicBezTo>
                <a:cubicBezTo>
                  <a:pt x="327" y="881"/>
                  <a:pt x="327" y="881"/>
                  <a:pt x="326" y="881"/>
                </a:cubicBezTo>
                <a:cubicBezTo>
                  <a:pt x="326" y="881"/>
                  <a:pt x="326" y="882"/>
                  <a:pt x="325" y="882"/>
                </a:cubicBezTo>
                <a:cubicBezTo>
                  <a:pt x="324" y="883"/>
                  <a:pt x="324" y="882"/>
                  <a:pt x="323" y="882"/>
                </a:cubicBezTo>
                <a:cubicBezTo>
                  <a:pt x="323" y="881"/>
                  <a:pt x="322" y="882"/>
                  <a:pt x="322" y="881"/>
                </a:cubicBezTo>
                <a:cubicBezTo>
                  <a:pt x="322" y="880"/>
                  <a:pt x="322" y="880"/>
                  <a:pt x="323" y="879"/>
                </a:cubicBezTo>
                <a:cubicBezTo>
                  <a:pt x="323" y="879"/>
                  <a:pt x="323" y="878"/>
                  <a:pt x="324" y="878"/>
                </a:cubicBezTo>
                <a:cubicBezTo>
                  <a:pt x="325" y="878"/>
                  <a:pt x="325" y="879"/>
                  <a:pt x="326" y="878"/>
                </a:cubicBezTo>
                <a:cubicBezTo>
                  <a:pt x="327" y="878"/>
                  <a:pt x="327" y="876"/>
                  <a:pt x="326" y="875"/>
                </a:cubicBezTo>
                <a:cubicBezTo>
                  <a:pt x="326" y="875"/>
                  <a:pt x="325" y="874"/>
                  <a:pt x="325" y="874"/>
                </a:cubicBezTo>
                <a:cubicBezTo>
                  <a:pt x="324" y="873"/>
                  <a:pt x="325" y="872"/>
                  <a:pt x="324" y="871"/>
                </a:cubicBezTo>
                <a:cubicBezTo>
                  <a:pt x="324" y="870"/>
                  <a:pt x="324" y="869"/>
                  <a:pt x="324" y="869"/>
                </a:cubicBezTo>
                <a:cubicBezTo>
                  <a:pt x="325" y="868"/>
                  <a:pt x="325" y="868"/>
                  <a:pt x="326" y="868"/>
                </a:cubicBezTo>
                <a:cubicBezTo>
                  <a:pt x="326" y="867"/>
                  <a:pt x="327" y="867"/>
                  <a:pt x="327" y="866"/>
                </a:cubicBezTo>
                <a:cubicBezTo>
                  <a:pt x="327" y="865"/>
                  <a:pt x="327" y="865"/>
                  <a:pt x="326" y="865"/>
                </a:cubicBezTo>
                <a:cubicBezTo>
                  <a:pt x="325" y="864"/>
                  <a:pt x="325" y="864"/>
                  <a:pt x="326" y="863"/>
                </a:cubicBezTo>
                <a:cubicBezTo>
                  <a:pt x="327" y="863"/>
                  <a:pt x="327" y="864"/>
                  <a:pt x="328" y="864"/>
                </a:cubicBezTo>
                <a:cubicBezTo>
                  <a:pt x="329" y="864"/>
                  <a:pt x="330" y="864"/>
                  <a:pt x="330" y="864"/>
                </a:cubicBezTo>
                <a:cubicBezTo>
                  <a:pt x="332" y="863"/>
                  <a:pt x="333" y="863"/>
                  <a:pt x="333" y="862"/>
                </a:cubicBezTo>
                <a:cubicBezTo>
                  <a:pt x="333" y="861"/>
                  <a:pt x="332" y="858"/>
                  <a:pt x="334" y="859"/>
                </a:cubicBezTo>
                <a:cubicBezTo>
                  <a:pt x="335" y="860"/>
                  <a:pt x="336" y="861"/>
                  <a:pt x="337" y="859"/>
                </a:cubicBezTo>
                <a:cubicBezTo>
                  <a:pt x="337" y="859"/>
                  <a:pt x="337" y="858"/>
                  <a:pt x="337" y="857"/>
                </a:cubicBezTo>
                <a:cubicBezTo>
                  <a:pt x="337" y="856"/>
                  <a:pt x="337" y="856"/>
                  <a:pt x="338" y="855"/>
                </a:cubicBezTo>
                <a:cubicBezTo>
                  <a:pt x="339" y="854"/>
                  <a:pt x="338" y="853"/>
                  <a:pt x="338" y="851"/>
                </a:cubicBezTo>
                <a:cubicBezTo>
                  <a:pt x="339" y="851"/>
                  <a:pt x="339" y="850"/>
                  <a:pt x="339" y="850"/>
                </a:cubicBezTo>
                <a:cubicBezTo>
                  <a:pt x="340" y="849"/>
                  <a:pt x="339" y="848"/>
                  <a:pt x="340" y="848"/>
                </a:cubicBezTo>
                <a:cubicBezTo>
                  <a:pt x="341" y="848"/>
                  <a:pt x="342" y="848"/>
                  <a:pt x="341" y="849"/>
                </a:cubicBezTo>
                <a:cubicBezTo>
                  <a:pt x="341" y="849"/>
                  <a:pt x="340" y="849"/>
                  <a:pt x="340" y="850"/>
                </a:cubicBezTo>
                <a:cubicBezTo>
                  <a:pt x="340" y="851"/>
                  <a:pt x="341" y="851"/>
                  <a:pt x="341" y="851"/>
                </a:cubicBezTo>
                <a:cubicBezTo>
                  <a:pt x="342" y="852"/>
                  <a:pt x="342" y="852"/>
                  <a:pt x="342" y="853"/>
                </a:cubicBezTo>
                <a:cubicBezTo>
                  <a:pt x="344" y="854"/>
                  <a:pt x="345" y="852"/>
                  <a:pt x="345" y="851"/>
                </a:cubicBezTo>
                <a:cubicBezTo>
                  <a:pt x="346" y="850"/>
                  <a:pt x="348" y="849"/>
                  <a:pt x="348" y="848"/>
                </a:cubicBezTo>
                <a:cubicBezTo>
                  <a:pt x="349" y="847"/>
                  <a:pt x="349" y="847"/>
                  <a:pt x="349" y="846"/>
                </a:cubicBezTo>
                <a:cubicBezTo>
                  <a:pt x="349" y="845"/>
                  <a:pt x="350" y="845"/>
                  <a:pt x="350" y="844"/>
                </a:cubicBezTo>
                <a:cubicBezTo>
                  <a:pt x="351" y="843"/>
                  <a:pt x="349" y="842"/>
                  <a:pt x="348" y="842"/>
                </a:cubicBezTo>
                <a:cubicBezTo>
                  <a:pt x="347" y="842"/>
                  <a:pt x="347" y="841"/>
                  <a:pt x="346" y="841"/>
                </a:cubicBezTo>
                <a:cubicBezTo>
                  <a:pt x="345" y="841"/>
                  <a:pt x="343" y="842"/>
                  <a:pt x="342" y="840"/>
                </a:cubicBezTo>
                <a:cubicBezTo>
                  <a:pt x="342" y="840"/>
                  <a:pt x="341" y="839"/>
                  <a:pt x="340" y="839"/>
                </a:cubicBezTo>
                <a:cubicBezTo>
                  <a:pt x="340" y="839"/>
                  <a:pt x="339" y="840"/>
                  <a:pt x="339" y="839"/>
                </a:cubicBezTo>
                <a:cubicBezTo>
                  <a:pt x="338" y="838"/>
                  <a:pt x="339" y="837"/>
                  <a:pt x="339" y="837"/>
                </a:cubicBezTo>
                <a:cubicBezTo>
                  <a:pt x="338" y="836"/>
                  <a:pt x="337" y="836"/>
                  <a:pt x="337" y="836"/>
                </a:cubicBezTo>
                <a:cubicBezTo>
                  <a:pt x="336" y="835"/>
                  <a:pt x="337" y="835"/>
                  <a:pt x="338" y="835"/>
                </a:cubicBezTo>
                <a:cubicBezTo>
                  <a:pt x="339" y="834"/>
                  <a:pt x="339" y="832"/>
                  <a:pt x="339" y="831"/>
                </a:cubicBezTo>
                <a:cubicBezTo>
                  <a:pt x="339" y="830"/>
                  <a:pt x="339" y="828"/>
                  <a:pt x="338" y="828"/>
                </a:cubicBezTo>
                <a:cubicBezTo>
                  <a:pt x="337" y="827"/>
                  <a:pt x="337" y="827"/>
                  <a:pt x="336" y="827"/>
                </a:cubicBezTo>
                <a:cubicBezTo>
                  <a:pt x="334" y="827"/>
                  <a:pt x="332" y="827"/>
                  <a:pt x="331" y="827"/>
                </a:cubicBezTo>
                <a:cubicBezTo>
                  <a:pt x="330" y="827"/>
                  <a:pt x="329" y="826"/>
                  <a:pt x="328" y="827"/>
                </a:cubicBezTo>
                <a:cubicBezTo>
                  <a:pt x="328" y="827"/>
                  <a:pt x="327" y="827"/>
                  <a:pt x="326" y="827"/>
                </a:cubicBezTo>
                <a:cubicBezTo>
                  <a:pt x="325" y="828"/>
                  <a:pt x="324" y="827"/>
                  <a:pt x="323" y="826"/>
                </a:cubicBezTo>
                <a:cubicBezTo>
                  <a:pt x="322" y="825"/>
                  <a:pt x="325" y="826"/>
                  <a:pt x="326" y="826"/>
                </a:cubicBezTo>
                <a:cubicBezTo>
                  <a:pt x="328" y="826"/>
                  <a:pt x="329" y="826"/>
                  <a:pt x="330" y="826"/>
                </a:cubicBezTo>
                <a:cubicBezTo>
                  <a:pt x="332" y="825"/>
                  <a:pt x="333" y="825"/>
                  <a:pt x="335" y="825"/>
                </a:cubicBezTo>
                <a:cubicBezTo>
                  <a:pt x="336" y="825"/>
                  <a:pt x="338" y="826"/>
                  <a:pt x="339" y="826"/>
                </a:cubicBezTo>
                <a:cubicBezTo>
                  <a:pt x="340" y="825"/>
                  <a:pt x="341" y="824"/>
                  <a:pt x="341" y="822"/>
                </a:cubicBezTo>
                <a:cubicBezTo>
                  <a:pt x="342" y="821"/>
                  <a:pt x="343" y="820"/>
                  <a:pt x="343" y="818"/>
                </a:cubicBezTo>
                <a:cubicBezTo>
                  <a:pt x="343" y="817"/>
                  <a:pt x="343" y="815"/>
                  <a:pt x="342" y="814"/>
                </a:cubicBezTo>
                <a:cubicBezTo>
                  <a:pt x="341" y="813"/>
                  <a:pt x="340" y="811"/>
                  <a:pt x="342" y="810"/>
                </a:cubicBezTo>
                <a:cubicBezTo>
                  <a:pt x="342" y="810"/>
                  <a:pt x="343" y="810"/>
                  <a:pt x="343" y="809"/>
                </a:cubicBezTo>
                <a:cubicBezTo>
                  <a:pt x="344" y="809"/>
                  <a:pt x="344" y="808"/>
                  <a:pt x="344" y="808"/>
                </a:cubicBezTo>
                <a:cubicBezTo>
                  <a:pt x="345" y="808"/>
                  <a:pt x="346" y="807"/>
                  <a:pt x="345" y="807"/>
                </a:cubicBezTo>
                <a:cubicBezTo>
                  <a:pt x="345" y="806"/>
                  <a:pt x="344" y="806"/>
                  <a:pt x="344" y="807"/>
                </a:cubicBezTo>
                <a:cubicBezTo>
                  <a:pt x="342" y="808"/>
                  <a:pt x="341" y="808"/>
                  <a:pt x="340" y="809"/>
                </a:cubicBezTo>
                <a:cubicBezTo>
                  <a:pt x="339" y="810"/>
                  <a:pt x="337" y="810"/>
                  <a:pt x="336" y="811"/>
                </a:cubicBezTo>
                <a:cubicBezTo>
                  <a:pt x="335" y="811"/>
                  <a:pt x="334" y="812"/>
                  <a:pt x="332" y="812"/>
                </a:cubicBezTo>
                <a:cubicBezTo>
                  <a:pt x="331" y="813"/>
                  <a:pt x="330" y="812"/>
                  <a:pt x="329" y="813"/>
                </a:cubicBezTo>
                <a:cubicBezTo>
                  <a:pt x="328" y="814"/>
                  <a:pt x="327" y="815"/>
                  <a:pt x="326" y="816"/>
                </a:cubicBezTo>
                <a:cubicBezTo>
                  <a:pt x="326" y="817"/>
                  <a:pt x="325" y="819"/>
                  <a:pt x="324" y="820"/>
                </a:cubicBezTo>
                <a:cubicBezTo>
                  <a:pt x="324" y="821"/>
                  <a:pt x="323" y="822"/>
                  <a:pt x="322" y="823"/>
                </a:cubicBezTo>
                <a:cubicBezTo>
                  <a:pt x="321" y="823"/>
                  <a:pt x="320" y="823"/>
                  <a:pt x="319" y="823"/>
                </a:cubicBezTo>
                <a:cubicBezTo>
                  <a:pt x="318" y="824"/>
                  <a:pt x="317" y="824"/>
                  <a:pt x="317" y="824"/>
                </a:cubicBezTo>
                <a:cubicBezTo>
                  <a:pt x="315" y="823"/>
                  <a:pt x="313" y="824"/>
                  <a:pt x="311" y="824"/>
                </a:cubicBezTo>
                <a:cubicBezTo>
                  <a:pt x="310" y="823"/>
                  <a:pt x="308" y="823"/>
                  <a:pt x="306" y="824"/>
                </a:cubicBezTo>
                <a:cubicBezTo>
                  <a:pt x="303" y="825"/>
                  <a:pt x="302" y="828"/>
                  <a:pt x="300" y="830"/>
                </a:cubicBezTo>
                <a:cubicBezTo>
                  <a:pt x="299" y="831"/>
                  <a:pt x="299" y="832"/>
                  <a:pt x="298" y="834"/>
                </a:cubicBezTo>
                <a:cubicBezTo>
                  <a:pt x="298" y="835"/>
                  <a:pt x="298" y="836"/>
                  <a:pt x="300" y="837"/>
                </a:cubicBezTo>
                <a:cubicBezTo>
                  <a:pt x="300" y="837"/>
                  <a:pt x="301" y="837"/>
                  <a:pt x="301" y="838"/>
                </a:cubicBezTo>
                <a:cubicBezTo>
                  <a:pt x="302" y="838"/>
                  <a:pt x="302" y="838"/>
                  <a:pt x="303" y="838"/>
                </a:cubicBezTo>
                <a:cubicBezTo>
                  <a:pt x="303" y="838"/>
                  <a:pt x="304" y="839"/>
                  <a:pt x="305" y="839"/>
                </a:cubicBezTo>
                <a:cubicBezTo>
                  <a:pt x="305" y="838"/>
                  <a:pt x="304" y="838"/>
                  <a:pt x="304" y="838"/>
                </a:cubicBezTo>
                <a:cubicBezTo>
                  <a:pt x="302" y="837"/>
                  <a:pt x="301" y="836"/>
                  <a:pt x="302" y="835"/>
                </a:cubicBezTo>
                <a:cubicBezTo>
                  <a:pt x="303" y="834"/>
                  <a:pt x="304" y="834"/>
                  <a:pt x="304" y="834"/>
                </a:cubicBezTo>
                <a:cubicBezTo>
                  <a:pt x="305" y="835"/>
                  <a:pt x="305" y="835"/>
                  <a:pt x="305" y="836"/>
                </a:cubicBezTo>
                <a:cubicBezTo>
                  <a:pt x="306" y="837"/>
                  <a:pt x="306" y="836"/>
                  <a:pt x="307" y="836"/>
                </a:cubicBezTo>
                <a:cubicBezTo>
                  <a:pt x="308" y="836"/>
                  <a:pt x="308" y="837"/>
                  <a:pt x="309" y="836"/>
                </a:cubicBezTo>
                <a:cubicBezTo>
                  <a:pt x="310" y="836"/>
                  <a:pt x="309" y="835"/>
                  <a:pt x="310" y="834"/>
                </a:cubicBezTo>
                <a:cubicBezTo>
                  <a:pt x="310" y="834"/>
                  <a:pt x="310" y="833"/>
                  <a:pt x="310" y="833"/>
                </a:cubicBezTo>
                <a:cubicBezTo>
                  <a:pt x="311" y="832"/>
                  <a:pt x="310" y="831"/>
                  <a:pt x="310" y="831"/>
                </a:cubicBezTo>
                <a:cubicBezTo>
                  <a:pt x="310" y="830"/>
                  <a:pt x="311" y="830"/>
                  <a:pt x="311" y="829"/>
                </a:cubicBezTo>
                <a:cubicBezTo>
                  <a:pt x="312" y="829"/>
                  <a:pt x="312" y="829"/>
                  <a:pt x="313" y="828"/>
                </a:cubicBezTo>
                <a:cubicBezTo>
                  <a:pt x="313" y="827"/>
                  <a:pt x="313" y="827"/>
                  <a:pt x="314" y="827"/>
                </a:cubicBezTo>
                <a:cubicBezTo>
                  <a:pt x="315" y="826"/>
                  <a:pt x="316" y="827"/>
                  <a:pt x="316" y="827"/>
                </a:cubicBezTo>
                <a:cubicBezTo>
                  <a:pt x="317" y="827"/>
                  <a:pt x="318" y="827"/>
                  <a:pt x="318" y="827"/>
                </a:cubicBezTo>
                <a:cubicBezTo>
                  <a:pt x="319" y="827"/>
                  <a:pt x="320" y="826"/>
                  <a:pt x="320" y="827"/>
                </a:cubicBezTo>
                <a:cubicBezTo>
                  <a:pt x="321" y="827"/>
                  <a:pt x="320" y="828"/>
                  <a:pt x="320" y="829"/>
                </a:cubicBezTo>
                <a:cubicBezTo>
                  <a:pt x="319" y="829"/>
                  <a:pt x="319" y="829"/>
                  <a:pt x="318" y="830"/>
                </a:cubicBezTo>
                <a:cubicBezTo>
                  <a:pt x="318" y="830"/>
                  <a:pt x="318" y="831"/>
                  <a:pt x="317" y="832"/>
                </a:cubicBezTo>
                <a:cubicBezTo>
                  <a:pt x="317" y="832"/>
                  <a:pt x="317" y="833"/>
                  <a:pt x="316" y="833"/>
                </a:cubicBezTo>
                <a:cubicBezTo>
                  <a:pt x="316" y="834"/>
                  <a:pt x="316" y="834"/>
                  <a:pt x="316" y="835"/>
                </a:cubicBezTo>
                <a:cubicBezTo>
                  <a:pt x="317" y="836"/>
                  <a:pt x="316" y="836"/>
                  <a:pt x="317" y="837"/>
                </a:cubicBezTo>
                <a:cubicBezTo>
                  <a:pt x="318" y="837"/>
                  <a:pt x="318" y="836"/>
                  <a:pt x="319" y="837"/>
                </a:cubicBezTo>
                <a:cubicBezTo>
                  <a:pt x="319" y="838"/>
                  <a:pt x="321" y="840"/>
                  <a:pt x="319" y="840"/>
                </a:cubicBezTo>
                <a:cubicBezTo>
                  <a:pt x="319" y="840"/>
                  <a:pt x="319" y="840"/>
                  <a:pt x="318" y="839"/>
                </a:cubicBezTo>
                <a:cubicBezTo>
                  <a:pt x="318" y="839"/>
                  <a:pt x="317" y="839"/>
                  <a:pt x="316" y="839"/>
                </a:cubicBezTo>
                <a:cubicBezTo>
                  <a:pt x="316" y="839"/>
                  <a:pt x="315" y="839"/>
                  <a:pt x="315" y="838"/>
                </a:cubicBezTo>
                <a:cubicBezTo>
                  <a:pt x="314" y="837"/>
                  <a:pt x="315" y="837"/>
                  <a:pt x="315" y="837"/>
                </a:cubicBezTo>
                <a:cubicBezTo>
                  <a:pt x="316" y="836"/>
                  <a:pt x="316" y="835"/>
                  <a:pt x="315" y="835"/>
                </a:cubicBezTo>
                <a:cubicBezTo>
                  <a:pt x="315" y="835"/>
                  <a:pt x="315" y="835"/>
                  <a:pt x="314" y="834"/>
                </a:cubicBezTo>
                <a:cubicBezTo>
                  <a:pt x="314" y="834"/>
                  <a:pt x="314" y="834"/>
                  <a:pt x="314" y="834"/>
                </a:cubicBezTo>
                <a:cubicBezTo>
                  <a:pt x="313" y="834"/>
                  <a:pt x="312" y="833"/>
                  <a:pt x="312" y="833"/>
                </a:cubicBezTo>
                <a:cubicBezTo>
                  <a:pt x="311" y="834"/>
                  <a:pt x="311" y="834"/>
                  <a:pt x="311" y="835"/>
                </a:cubicBezTo>
                <a:cubicBezTo>
                  <a:pt x="310" y="836"/>
                  <a:pt x="309" y="837"/>
                  <a:pt x="308" y="837"/>
                </a:cubicBezTo>
                <a:cubicBezTo>
                  <a:pt x="307" y="837"/>
                  <a:pt x="306" y="837"/>
                  <a:pt x="306" y="838"/>
                </a:cubicBezTo>
                <a:cubicBezTo>
                  <a:pt x="306" y="838"/>
                  <a:pt x="307" y="838"/>
                  <a:pt x="307" y="839"/>
                </a:cubicBezTo>
                <a:cubicBezTo>
                  <a:pt x="307" y="839"/>
                  <a:pt x="307" y="840"/>
                  <a:pt x="307" y="840"/>
                </a:cubicBezTo>
                <a:cubicBezTo>
                  <a:pt x="307" y="840"/>
                  <a:pt x="308" y="840"/>
                  <a:pt x="308" y="841"/>
                </a:cubicBezTo>
                <a:cubicBezTo>
                  <a:pt x="308" y="842"/>
                  <a:pt x="307" y="842"/>
                  <a:pt x="306" y="841"/>
                </a:cubicBezTo>
                <a:cubicBezTo>
                  <a:pt x="306" y="841"/>
                  <a:pt x="305" y="841"/>
                  <a:pt x="304" y="841"/>
                </a:cubicBezTo>
                <a:cubicBezTo>
                  <a:pt x="303" y="841"/>
                  <a:pt x="303" y="840"/>
                  <a:pt x="302" y="839"/>
                </a:cubicBezTo>
                <a:cubicBezTo>
                  <a:pt x="301" y="839"/>
                  <a:pt x="301" y="839"/>
                  <a:pt x="300" y="839"/>
                </a:cubicBezTo>
                <a:cubicBezTo>
                  <a:pt x="300" y="838"/>
                  <a:pt x="299" y="838"/>
                  <a:pt x="299" y="837"/>
                </a:cubicBezTo>
                <a:cubicBezTo>
                  <a:pt x="298" y="837"/>
                  <a:pt x="298" y="836"/>
                  <a:pt x="298" y="836"/>
                </a:cubicBezTo>
                <a:cubicBezTo>
                  <a:pt x="297" y="836"/>
                  <a:pt x="297" y="837"/>
                  <a:pt x="297" y="838"/>
                </a:cubicBezTo>
                <a:cubicBezTo>
                  <a:pt x="297" y="839"/>
                  <a:pt x="296" y="839"/>
                  <a:pt x="296" y="839"/>
                </a:cubicBezTo>
                <a:cubicBezTo>
                  <a:pt x="295" y="840"/>
                  <a:pt x="295" y="840"/>
                  <a:pt x="295" y="841"/>
                </a:cubicBezTo>
                <a:cubicBezTo>
                  <a:pt x="295" y="841"/>
                  <a:pt x="295" y="842"/>
                  <a:pt x="295" y="843"/>
                </a:cubicBezTo>
                <a:cubicBezTo>
                  <a:pt x="295" y="844"/>
                  <a:pt x="296" y="846"/>
                  <a:pt x="296" y="847"/>
                </a:cubicBezTo>
                <a:cubicBezTo>
                  <a:pt x="296" y="848"/>
                  <a:pt x="296" y="849"/>
                  <a:pt x="296" y="849"/>
                </a:cubicBezTo>
                <a:cubicBezTo>
                  <a:pt x="296" y="850"/>
                  <a:pt x="295" y="851"/>
                  <a:pt x="295" y="851"/>
                </a:cubicBezTo>
                <a:cubicBezTo>
                  <a:pt x="295" y="852"/>
                  <a:pt x="295" y="855"/>
                  <a:pt x="296" y="855"/>
                </a:cubicBezTo>
                <a:cubicBezTo>
                  <a:pt x="297" y="855"/>
                  <a:pt x="296" y="852"/>
                  <a:pt x="298" y="853"/>
                </a:cubicBezTo>
                <a:cubicBezTo>
                  <a:pt x="299" y="854"/>
                  <a:pt x="299" y="854"/>
                  <a:pt x="299" y="855"/>
                </a:cubicBezTo>
                <a:cubicBezTo>
                  <a:pt x="299" y="855"/>
                  <a:pt x="300" y="856"/>
                  <a:pt x="300" y="857"/>
                </a:cubicBezTo>
                <a:cubicBezTo>
                  <a:pt x="300" y="857"/>
                  <a:pt x="299" y="857"/>
                  <a:pt x="298" y="857"/>
                </a:cubicBezTo>
                <a:cubicBezTo>
                  <a:pt x="297" y="858"/>
                  <a:pt x="297" y="857"/>
                  <a:pt x="297" y="857"/>
                </a:cubicBezTo>
                <a:cubicBezTo>
                  <a:pt x="295" y="856"/>
                  <a:pt x="296" y="858"/>
                  <a:pt x="296" y="859"/>
                </a:cubicBezTo>
                <a:cubicBezTo>
                  <a:pt x="297" y="860"/>
                  <a:pt x="296" y="862"/>
                  <a:pt x="296" y="863"/>
                </a:cubicBezTo>
                <a:cubicBezTo>
                  <a:pt x="296" y="864"/>
                  <a:pt x="296" y="865"/>
                  <a:pt x="296" y="866"/>
                </a:cubicBezTo>
                <a:cubicBezTo>
                  <a:pt x="296" y="866"/>
                  <a:pt x="295" y="867"/>
                  <a:pt x="295" y="868"/>
                </a:cubicBezTo>
                <a:cubicBezTo>
                  <a:pt x="296" y="868"/>
                  <a:pt x="296" y="868"/>
                  <a:pt x="297" y="869"/>
                </a:cubicBezTo>
                <a:cubicBezTo>
                  <a:pt x="297" y="869"/>
                  <a:pt x="297" y="870"/>
                  <a:pt x="298" y="871"/>
                </a:cubicBezTo>
                <a:cubicBezTo>
                  <a:pt x="299" y="871"/>
                  <a:pt x="299" y="870"/>
                  <a:pt x="299" y="870"/>
                </a:cubicBezTo>
                <a:cubicBezTo>
                  <a:pt x="299" y="869"/>
                  <a:pt x="298" y="869"/>
                  <a:pt x="298" y="868"/>
                </a:cubicBezTo>
                <a:cubicBezTo>
                  <a:pt x="298" y="867"/>
                  <a:pt x="299" y="867"/>
                  <a:pt x="300" y="867"/>
                </a:cubicBezTo>
                <a:cubicBezTo>
                  <a:pt x="301" y="867"/>
                  <a:pt x="301" y="868"/>
                  <a:pt x="301" y="868"/>
                </a:cubicBezTo>
                <a:cubicBezTo>
                  <a:pt x="302" y="869"/>
                  <a:pt x="303" y="869"/>
                  <a:pt x="303" y="869"/>
                </a:cubicBezTo>
                <a:cubicBezTo>
                  <a:pt x="305" y="870"/>
                  <a:pt x="304" y="872"/>
                  <a:pt x="305" y="873"/>
                </a:cubicBezTo>
                <a:cubicBezTo>
                  <a:pt x="305" y="874"/>
                  <a:pt x="306" y="874"/>
                  <a:pt x="306" y="874"/>
                </a:cubicBezTo>
                <a:cubicBezTo>
                  <a:pt x="307" y="875"/>
                  <a:pt x="307" y="876"/>
                  <a:pt x="306" y="877"/>
                </a:cubicBezTo>
                <a:cubicBezTo>
                  <a:pt x="306" y="877"/>
                  <a:pt x="306" y="877"/>
                  <a:pt x="306" y="877"/>
                </a:cubicBezTo>
                <a:cubicBezTo>
                  <a:pt x="305" y="878"/>
                  <a:pt x="305" y="878"/>
                  <a:pt x="305" y="879"/>
                </a:cubicBezTo>
                <a:cubicBezTo>
                  <a:pt x="304" y="880"/>
                  <a:pt x="303" y="877"/>
                  <a:pt x="302" y="878"/>
                </a:cubicBezTo>
                <a:cubicBezTo>
                  <a:pt x="302" y="878"/>
                  <a:pt x="302" y="879"/>
                  <a:pt x="302" y="879"/>
                </a:cubicBezTo>
                <a:cubicBezTo>
                  <a:pt x="302" y="880"/>
                  <a:pt x="302" y="880"/>
                  <a:pt x="303" y="880"/>
                </a:cubicBezTo>
                <a:cubicBezTo>
                  <a:pt x="303" y="880"/>
                  <a:pt x="303" y="880"/>
                  <a:pt x="304" y="880"/>
                </a:cubicBezTo>
                <a:cubicBezTo>
                  <a:pt x="304" y="880"/>
                  <a:pt x="305" y="882"/>
                  <a:pt x="305" y="881"/>
                </a:cubicBezTo>
                <a:cubicBezTo>
                  <a:pt x="306" y="879"/>
                  <a:pt x="306" y="883"/>
                  <a:pt x="305" y="883"/>
                </a:cubicBezTo>
                <a:cubicBezTo>
                  <a:pt x="305" y="884"/>
                  <a:pt x="305" y="884"/>
                  <a:pt x="305" y="885"/>
                </a:cubicBezTo>
                <a:cubicBezTo>
                  <a:pt x="305" y="886"/>
                  <a:pt x="305" y="886"/>
                  <a:pt x="304" y="886"/>
                </a:cubicBezTo>
                <a:cubicBezTo>
                  <a:pt x="303" y="886"/>
                  <a:pt x="302" y="886"/>
                  <a:pt x="301" y="886"/>
                </a:cubicBezTo>
                <a:cubicBezTo>
                  <a:pt x="299" y="886"/>
                  <a:pt x="301" y="883"/>
                  <a:pt x="302" y="882"/>
                </a:cubicBezTo>
                <a:cubicBezTo>
                  <a:pt x="302" y="882"/>
                  <a:pt x="302" y="881"/>
                  <a:pt x="301" y="881"/>
                </a:cubicBezTo>
                <a:cubicBezTo>
                  <a:pt x="300" y="881"/>
                  <a:pt x="300" y="882"/>
                  <a:pt x="300" y="882"/>
                </a:cubicBezTo>
                <a:cubicBezTo>
                  <a:pt x="300" y="884"/>
                  <a:pt x="299" y="884"/>
                  <a:pt x="299" y="886"/>
                </a:cubicBezTo>
                <a:cubicBezTo>
                  <a:pt x="298" y="887"/>
                  <a:pt x="298" y="889"/>
                  <a:pt x="299" y="890"/>
                </a:cubicBezTo>
                <a:cubicBezTo>
                  <a:pt x="300" y="892"/>
                  <a:pt x="299" y="888"/>
                  <a:pt x="300" y="887"/>
                </a:cubicBezTo>
                <a:cubicBezTo>
                  <a:pt x="300" y="886"/>
                  <a:pt x="302" y="887"/>
                  <a:pt x="303" y="887"/>
                </a:cubicBezTo>
                <a:cubicBezTo>
                  <a:pt x="304" y="887"/>
                  <a:pt x="306" y="886"/>
                  <a:pt x="307" y="888"/>
                </a:cubicBezTo>
                <a:cubicBezTo>
                  <a:pt x="307" y="888"/>
                  <a:pt x="307" y="889"/>
                  <a:pt x="307" y="890"/>
                </a:cubicBezTo>
                <a:cubicBezTo>
                  <a:pt x="308" y="890"/>
                  <a:pt x="309" y="890"/>
                  <a:pt x="309" y="891"/>
                </a:cubicBezTo>
                <a:cubicBezTo>
                  <a:pt x="310" y="891"/>
                  <a:pt x="310" y="892"/>
                  <a:pt x="310" y="893"/>
                </a:cubicBezTo>
                <a:cubicBezTo>
                  <a:pt x="310" y="894"/>
                  <a:pt x="310" y="894"/>
                  <a:pt x="311" y="894"/>
                </a:cubicBezTo>
                <a:cubicBezTo>
                  <a:pt x="312" y="895"/>
                  <a:pt x="312" y="897"/>
                  <a:pt x="312" y="898"/>
                </a:cubicBezTo>
                <a:cubicBezTo>
                  <a:pt x="311" y="899"/>
                  <a:pt x="309" y="899"/>
                  <a:pt x="308" y="899"/>
                </a:cubicBezTo>
                <a:cubicBezTo>
                  <a:pt x="307" y="899"/>
                  <a:pt x="306" y="899"/>
                  <a:pt x="306" y="900"/>
                </a:cubicBezTo>
                <a:cubicBezTo>
                  <a:pt x="306" y="900"/>
                  <a:pt x="305" y="901"/>
                  <a:pt x="306" y="902"/>
                </a:cubicBezTo>
                <a:cubicBezTo>
                  <a:pt x="307" y="902"/>
                  <a:pt x="308" y="902"/>
                  <a:pt x="309" y="902"/>
                </a:cubicBezTo>
                <a:cubicBezTo>
                  <a:pt x="311" y="902"/>
                  <a:pt x="309" y="904"/>
                  <a:pt x="309" y="905"/>
                </a:cubicBezTo>
                <a:cubicBezTo>
                  <a:pt x="309" y="906"/>
                  <a:pt x="310" y="907"/>
                  <a:pt x="310" y="908"/>
                </a:cubicBezTo>
                <a:cubicBezTo>
                  <a:pt x="310" y="908"/>
                  <a:pt x="310" y="909"/>
                  <a:pt x="310" y="909"/>
                </a:cubicBezTo>
                <a:cubicBezTo>
                  <a:pt x="310" y="910"/>
                  <a:pt x="312" y="910"/>
                  <a:pt x="312" y="911"/>
                </a:cubicBezTo>
                <a:cubicBezTo>
                  <a:pt x="313" y="912"/>
                  <a:pt x="313" y="912"/>
                  <a:pt x="314" y="912"/>
                </a:cubicBezTo>
                <a:cubicBezTo>
                  <a:pt x="314" y="912"/>
                  <a:pt x="315" y="912"/>
                  <a:pt x="316" y="913"/>
                </a:cubicBezTo>
                <a:cubicBezTo>
                  <a:pt x="316" y="914"/>
                  <a:pt x="316" y="914"/>
                  <a:pt x="315" y="914"/>
                </a:cubicBezTo>
                <a:cubicBezTo>
                  <a:pt x="314" y="915"/>
                  <a:pt x="313" y="915"/>
                  <a:pt x="313" y="914"/>
                </a:cubicBezTo>
                <a:cubicBezTo>
                  <a:pt x="312" y="914"/>
                  <a:pt x="312" y="914"/>
                  <a:pt x="311" y="913"/>
                </a:cubicBezTo>
                <a:cubicBezTo>
                  <a:pt x="310" y="913"/>
                  <a:pt x="308" y="914"/>
                  <a:pt x="307" y="914"/>
                </a:cubicBezTo>
                <a:cubicBezTo>
                  <a:pt x="306" y="914"/>
                  <a:pt x="305" y="913"/>
                  <a:pt x="305" y="914"/>
                </a:cubicBezTo>
                <a:cubicBezTo>
                  <a:pt x="304" y="914"/>
                  <a:pt x="304" y="915"/>
                  <a:pt x="304" y="916"/>
                </a:cubicBezTo>
                <a:cubicBezTo>
                  <a:pt x="303" y="917"/>
                  <a:pt x="302" y="918"/>
                  <a:pt x="303" y="920"/>
                </a:cubicBezTo>
                <a:cubicBezTo>
                  <a:pt x="304" y="920"/>
                  <a:pt x="304" y="920"/>
                  <a:pt x="304" y="921"/>
                </a:cubicBezTo>
                <a:cubicBezTo>
                  <a:pt x="304" y="922"/>
                  <a:pt x="303" y="923"/>
                  <a:pt x="303" y="923"/>
                </a:cubicBezTo>
                <a:cubicBezTo>
                  <a:pt x="302" y="923"/>
                  <a:pt x="301" y="921"/>
                  <a:pt x="300" y="920"/>
                </a:cubicBezTo>
                <a:cubicBezTo>
                  <a:pt x="300" y="920"/>
                  <a:pt x="296" y="920"/>
                  <a:pt x="297" y="922"/>
                </a:cubicBezTo>
                <a:cubicBezTo>
                  <a:pt x="298" y="923"/>
                  <a:pt x="300" y="923"/>
                  <a:pt x="299" y="924"/>
                </a:cubicBezTo>
                <a:cubicBezTo>
                  <a:pt x="298" y="925"/>
                  <a:pt x="295" y="925"/>
                  <a:pt x="295" y="924"/>
                </a:cubicBezTo>
                <a:cubicBezTo>
                  <a:pt x="296" y="923"/>
                  <a:pt x="296" y="923"/>
                  <a:pt x="296" y="922"/>
                </a:cubicBezTo>
                <a:cubicBezTo>
                  <a:pt x="296" y="921"/>
                  <a:pt x="295" y="921"/>
                  <a:pt x="295" y="921"/>
                </a:cubicBezTo>
                <a:cubicBezTo>
                  <a:pt x="293" y="920"/>
                  <a:pt x="292" y="919"/>
                  <a:pt x="290" y="919"/>
                </a:cubicBezTo>
                <a:cubicBezTo>
                  <a:pt x="288" y="918"/>
                  <a:pt x="286" y="919"/>
                  <a:pt x="283" y="919"/>
                </a:cubicBezTo>
                <a:cubicBezTo>
                  <a:pt x="282" y="919"/>
                  <a:pt x="281" y="919"/>
                  <a:pt x="280" y="919"/>
                </a:cubicBezTo>
                <a:cubicBezTo>
                  <a:pt x="279" y="919"/>
                  <a:pt x="279" y="919"/>
                  <a:pt x="279" y="919"/>
                </a:cubicBezTo>
                <a:cubicBezTo>
                  <a:pt x="279" y="919"/>
                  <a:pt x="278" y="919"/>
                  <a:pt x="278" y="919"/>
                </a:cubicBezTo>
                <a:cubicBezTo>
                  <a:pt x="277" y="920"/>
                  <a:pt x="277" y="920"/>
                  <a:pt x="277" y="921"/>
                </a:cubicBezTo>
                <a:cubicBezTo>
                  <a:pt x="276" y="921"/>
                  <a:pt x="275" y="921"/>
                  <a:pt x="275" y="922"/>
                </a:cubicBezTo>
                <a:cubicBezTo>
                  <a:pt x="274" y="922"/>
                  <a:pt x="274" y="923"/>
                  <a:pt x="274" y="924"/>
                </a:cubicBezTo>
                <a:cubicBezTo>
                  <a:pt x="274" y="924"/>
                  <a:pt x="273" y="925"/>
                  <a:pt x="273" y="925"/>
                </a:cubicBezTo>
                <a:cubicBezTo>
                  <a:pt x="273" y="926"/>
                  <a:pt x="274" y="926"/>
                  <a:pt x="274" y="927"/>
                </a:cubicBezTo>
                <a:cubicBezTo>
                  <a:pt x="275" y="927"/>
                  <a:pt x="275" y="928"/>
                  <a:pt x="276" y="928"/>
                </a:cubicBezTo>
                <a:cubicBezTo>
                  <a:pt x="276" y="928"/>
                  <a:pt x="277" y="928"/>
                  <a:pt x="277" y="929"/>
                </a:cubicBezTo>
                <a:cubicBezTo>
                  <a:pt x="279" y="930"/>
                  <a:pt x="276" y="931"/>
                  <a:pt x="276" y="930"/>
                </a:cubicBezTo>
                <a:cubicBezTo>
                  <a:pt x="276" y="930"/>
                  <a:pt x="276" y="930"/>
                  <a:pt x="275" y="930"/>
                </a:cubicBezTo>
                <a:cubicBezTo>
                  <a:pt x="275" y="929"/>
                  <a:pt x="275" y="929"/>
                  <a:pt x="275" y="929"/>
                </a:cubicBezTo>
                <a:cubicBezTo>
                  <a:pt x="274" y="929"/>
                  <a:pt x="274" y="929"/>
                  <a:pt x="273" y="928"/>
                </a:cubicBezTo>
                <a:cubicBezTo>
                  <a:pt x="273" y="927"/>
                  <a:pt x="272" y="927"/>
                  <a:pt x="272" y="927"/>
                </a:cubicBezTo>
                <a:cubicBezTo>
                  <a:pt x="271" y="927"/>
                  <a:pt x="271" y="926"/>
                  <a:pt x="270" y="926"/>
                </a:cubicBezTo>
                <a:cubicBezTo>
                  <a:pt x="269" y="926"/>
                  <a:pt x="268" y="926"/>
                  <a:pt x="268" y="925"/>
                </a:cubicBezTo>
                <a:cubicBezTo>
                  <a:pt x="267" y="925"/>
                  <a:pt x="266" y="926"/>
                  <a:pt x="266" y="926"/>
                </a:cubicBezTo>
                <a:cubicBezTo>
                  <a:pt x="265" y="926"/>
                  <a:pt x="264" y="926"/>
                  <a:pt x="263" y="925"/>
                </a:cubicBezTo>
                <a:cubicBezTo>
                  <a:pt x="262" y="925"/>
                  <a:pt x="261" y="926"/>
                  <a:pt x="259" y="926"/>
                </a:cubicBezTo>
                <a:cubicBezTo>
                  <a:pt x="258" y="926"/>
                  <a:pt x="256" y="926"/>
                  <a:pt x="255" y="926"/>
                </a:cubicBezTo>
                <a:cubicBezTo>
                  <a:pt x="253" y="926"/>
                  <a:pt x="252" y="926"/>
                  <a:pt x="250" y="927"/>
                </a:cubicBezTo>
                <a:cubicBezTo>
                  <a:pt x="249" y="928"/>
                  <a:pt x="248" y="928"/>
                  <a:pt x="247" y="928"/>
                </a:cubicBezTo>
                <a:cubicBezTo>
                  <a:pt x="245" y="929"/>
                  <a:pt x="244" y="930"/>
                  <a:pt x="244" y="931"/>
                </a:cubicBezTo>
                <a:cubicBezTo>
                  <a:pt x="243" y="932"/>
                  <a:pt x="242" y="933"/>
                  <a:pt x="241" y="933"/>
                </a:cubicBezTo>
                <a:cubicBezTo>
                  <a:pt x="240" y="934"/>
                  <a:pt x="239" y="935"/>
                  <a:pt x="239" y="936"/>
                </a:cubicBezTo>
                <a:cubicBezTo>
                  <a:pt x="238" y="937"/>
                  <a:pt x="237" y="937"/>
                  <a:pt x="236" y="938"/>
                </a:cubicBezTo>
                <a:cubicBezTo>
                  <a:pt x="235" y="939"/>
                  <a:pt x="234" y="939"/>
                  <a:pt x="232" y="939"/>
                </a:cubicBezTo>
                <a:cubicBezTo>
                  <a:pt x="232" y="939"/>
                  <a:pt x="231" y="939"/>
                  <a:pt x="230" y="939"/>
                </a:cubicBezTo>
                <a:cubicBezTo>
                  <a:pt x="230" y="939"/>
                  <a:pt x="229" y="940"/>
                  <a:pt x="229" y="940"/>
                </a:cubicBezTo>
                <a:cubicBezTo>
                  <a:pt x="228" y="941"/>
                  <a:pt x="227" y="942"/>
                  <a:pt x="227" y="943"/>
                </a:cubicBezTo>
                <a:cubicBezTo>
                  <a:pt x="227" y="944"/>
                  <a:pt x="227" y="945"/>
                  <a:pt x="227" y="947"/>
                </a:cubicBezTo>
                <a:cubicBezTo>
                  <a:pt x="227" y="947"/>
                  <a:pt x="226" y="948"/>
                  <a:pt x="226" y="948"/>
                </a:cubicBezTo>
                <a:cubicBezTo>
                  <a:pt x="226" y="949"/>
                  <a:pt x="226" y="950"/>
                  <a:pt x="226" y="950"/>
                </a:cubicBezTo>
                <a:cubicBezTo>
                  <a:pt x="225" y="952"/>
                  <a:pt x="224" y="954"/>
                  <a:pt x="223" y="956"/>
                </a:cubicBezTo>
                <a:cubicBezTo>
                  <a:pt x="222" y="957"/>
                  <a:pt x="221" y="958"/>
                  <a:pt x="220" y="959"/>
                </a:cubicBezTo>
                <a:cubicBezTo>
                  <a:pt x="220" y="961"/>
                  <a:pt x="220" y="961"/>
                  <a:pt x="218" y="962"/>
                </a:cubicBezTo>
                <a:cubicBezTo>
                  <a:pt x="217" y="963"/>
                  <a:pt x="213" y="966"/>
                  <a:pt x="216" y="968"/>
                </a:cubicBezTo>
                <a:cubicBezTo>
                  <a:pt x="216" y="968"/>
                  <a:pt x="217" y="969"/>
                  <a:pt x="217" y="969"/>
                </a:cubicBezTo>
                <a:cubicBezTo>
                  <a:pt x="218" y="969"/>
                  <a:pt x="218" y="969"/>
                  <a:pt x="219" y="969"/>
                </a:cubicBezTo>
                <a:cubicBezTo>
                  <a:pt x="219" y="969"/>
                  <a:pt x="220" y="970"/>
                  <a:pt x="220" y="970"/>
                </a:cubicBezTo>
                <a:cubicBezTo>
                  <a:pt x="221" y="971"/>
                  <a:pt x="222" y="970"/>
                  <a:pt x="222" y="971"/>
                </a:cubicBezTo>
                <a:cubicBezTo>
                  <a:pt x="223" y="972"/>
                  <a:pt x="220" y="972"/>
                  <a:pt x="220" y="972"/>
                </a:cubicBezTo>
                <a:cubicBezTo>
                  <a:pt x="219" y="973"/>
                  <a:pt x="219" y="973"/>
                  <a:pt x="219" y="973"/>
                </a:cubicBezTo>
                <a:cubicBezTo>
                  <a:pt x="219" y="973"/>
                  <a:pt x="218" y="973"/>
                  <a:pt x="218" y="973"/>
                </a:cubicBezTo>
                <a:cubicBezTo>
                  <a:pt x="217" y="973"/>
                  <a:pt x="217" y="974"/>
                  <a:pt x="216" y="974"/>
                </a:cubicBezTo>
                <a:cubicBezTo>
                  <a:pt x="216" y="974"/>
                  <a:pt x="216" y="973"/>
                  <a:pt x="215" y="972"/>
                </a:cubicBezTo>
                <a:cubicBezTo>
                  <a:pt x="215" y="972"/>
                  <a:pt x="214" y="972"/>
                  <a:pt x="214" y="971"/>
                </a:cubicBezTo>
                <a:cubicBezTo>
                  <a:pt x="213" y="971"/>
                  <a:pt x="212" y="970"/>
                  <a:pt x="210" y="970"/>
                </a:cubicBezTo>
                <a:cubicBezTo>
                  <a:pt x="209" y="971"/>
                  <a:pt x="208" y="972"/>
                  <a:pt x="210" y="972"/>
                </a:cubicBezTo>
                <a:cubicBezTo>
                  <a:pt x="210" y="972"/>
                  <a:pt x="211" y="972"/>
                  <a:pt x="212" y="972"/>
                </a:cubicBezTo>
                <a:cubicBezTo>
                  <a:pt x="212" y="972"/>
                  <a:pt x="212" y="973"/>
                  <a:pt x="213" y="973"/>
                </a:cubicBezTo>
                <a:cubicBezTo>
                  <a:pt x="213" y="974"/>
                  <a:pt x="214" y="973"/>
                  <a:pt x="214" y="974"/>
                </a:cubicBezTo>
                <a:cubicBezTo>
                  <a:pt x="214" y="974"/>
                  <a:pt x="214" y="974"/>
                  <a:pt x="215" y="974"/>
                </a:cubicBezTo>
                <a:cubicBezTo>
                  <a:pt x="215" y="975"/>
                  <a:pt x="215" y="975"/>
                  <a:pt x="216" y="975"/>
                </a:cubicBezTo>
                <a:cubicBezTo>
                  <a:pt x="217" y="975"/>
                  <a:pt x="217" y="975"/>
                  <a:pt x="218" y="976"/>
                </a:cubicBezTo>
                <a:cubicBezTo>
                  <a:pt x="219" y="976"/>
                  <a:pt x="219" y="977"/>
                  <a:pt x="219" y="978"/>
                </a:cubicBezTo>
                <a:cubicBezTo>
                  <a:pt x="218" y="978"/>
                  <a:pt x="218" y="977"/>
                  <a:pt x="217" y="977"/>
                </a:cubicBezTo>
                <a:cubicBezTo>
                  <a:pt x="216" y="977"/>
                  <a:pt x="215" y="976"/>
                  <a:pt x="214" y="976"/>
                </a:cubicBezTo>
                <a:cubicBezTo>
                  <a:pt x="214" y="976"/>
                  <a:pt x="213" y="976"/>
                  <a:pt x="213" y="976"/>
                </a:cubicBezTo>
                <a:cubicBezTo>
                  <a:pt x="213" y="975"/>
                  <a:pt x="212" y="975"/>
                  <a:pt x="212" y="975"/>
                </a:cubicBezTo>
                <a:cubicBezTo>
                  <a:pt x="211" y="974"/>
                  <a:pt x="208" y="974"/>
                  <a:pt x="206" y="974"/>
                </a:cubicBezTo>
                <a:cubicBezTo>
                  <a:pt x="205" y="974"/>
                  <a:pt x="203" y="975"/>
                  <a:pt x="204" y="976"/>
                </a:cubicBezTo>
                <a:cubicBezTo>
                  <a:pt x="204" y="977"/>
                  <a:pt x="204" y="976"/>
                  <a:pt x="204" y="977"/>
                </a:cubicBezTo>
                <a:cubicBezTo>
                  <a:pt x="205" y="977"/>
                  <a:pt x="205" y="977"/>
                  <a:pt x="205" y="977"/>
                </a:cubicBezTo>
                <a:cubicBezTo>
                  <a:pt x="206" y="978"/>
                  <a:pt x="206" y="978"/>
                  <a:pt x="207" y="978"/>
                </a:cubicBezTo>
                <a:cubicBezTo>
                  <a:pt x="208" y="977"/>
                  <a:pt x="209" y="978"/>
                  <a:pt x="211" y="978"/>
                </a:cubicBezTo>
                <a:cubicBezTo>
                  <a:pt x="211" y="978"/>
                  <a:pt x="212" y="978"/>
                  <a:pt x="213" y="978"/>
                </a:cubicBezTo>
                <a:cubicBezTo>
                  <a:pt x="213" y="978"/>
                  <a:pt x="214" y="978"/>
                  <a:pt x="214" y="978"/>
                </a:cubicBezTo>
                <a:cubicBezTo>
                  <a:pt x="215" y="978"/>
                  <a:pt x="215" y="979"/>
                  <a:pt x="216" y="979"/>
                </a:cubicBezTo>
                <a:cubicBezTo>
                  <a:pt x="217" y="979"/>
                  <a:pt x="219" y="980"/>
                  <a:pt x="219" y="981"/>
                </a:cubicBezTo>
                <a:cubicBezTo>
                  <a:pt x="219" y="980"/>
                  <a:pt x="217" y="980"/>
                  <a:pt x="216" y="980"/>
                </a:cubicBezTo>
                <a:cubicBezTo>
                  <a:pt x="214" y="980"/>
                  <a:pt x="213" y="980"/>
                  <a:pt x="211" y="980"/>
                </a:cubicBezTo>
                <a:cubicBezTo>
                  <a:pt x="210" y="980"/>
                  <a:pt x="209" y="979"/>
                  <a:pt x="207" y="979"/>
                </a:cubicBezTo>
                <a:cubicBezTo>
                  <a:pt x="207" y="979"/>
                  <a:pt x="206" y="980"/>
                  <a:pt x="206" y="980"/>
                </a:cubicBezTo>
                <a:cubicBezTo>
                  <a:pt x="205" y="979"/>
                  <a:pt x="204" y="979"/>
                  <a:pt x="204" y="979"/>
                </a:cubicBezTo>
                <a:cubicBezTo>
                  <a:pt x="203" y="979"/>
                  <a:pt x="203" y="980"/>
                  <a:pt x="203" y="980"/>
                </a:cubicBezTo>
                <a:cubicBezTo>
                  <a:pt x="202" y="980"/>
                  <a:pt x="202" y="980"/>
                  <a:pt x="201" y="980"/>
                </a:cubicBezTo>
                <a:cubicBezTo>
                  <a:pt x="201" y="980"/>
                  <a:pt x="200" y="980"/>
                  <a:pt x="200" y="980"/>
                </a:cubicBezTo>
                <a:cubicBezTo>
                  <a:pt x="199" y="980"/>
                  <a:pt x="199" y="981"/>
                  <a:pt x="198" y="981"/>
                </a:cubicBezTo>
                <a:cubicBezTo>
                  <a:pt x="197" y="982"/>
                  <a:pt x="196" y="982"/>
                  <a:pt x="196" y="982"/>
                </a:cubicBezTo>
                <a:cubicBezTo>
                  <a:pt x="194" y="982"/>
                  <a:pt x="193" y="983"/>
                  <a:pt x="192" y="984"/>
                </a:cubicBezTo>
                <a:cubicBezTo>
                  <a:pt x="191" y="985"/>
                  <a:pt x="190" y="985"/>
                  <a:pt x="188" y="986"/>
                </a:cubicBezTo>
                <a:cubicBezTo>
                  <a:pt x="187" y="986"/>
                  <a:pt x="186" y="987"/>
                  <a:pt x="185" y="987"/>
                </a:cubicBezTo>
                <a:cubicBezTo>
                  <a:pt x="183" y="988"/>
                  <a:pt x="182" y="988"/>
                  <a:pt x="180" y="989"/>
                </a:cubicBezTo>
                <a:cubicBezTo>
                  <a:pt x="179" y="989"/>
                  <a:pt x="179" y="990"/>
                  <a:pt x="178" y="990"/>
                </a:cubicBezTo>
                <a:cubicBezTo>
                  <a:pt x="177" y="990"/>
                  <a:pt x="176" y="990"/>
                  <a:pt x="175" y="990"/>
                </a:cubicBezTo>
                <a:cubicBezTo>
                  <a:pt x="173" y="991"/>
                  <a:pt x="172" y="991"/>
                  <a:pt x="171" y="992"/>
                </a:cubicBezTo>
                <a:cubicBezTo>
                  <a:pt x="170" y="992"/>
                  <a:pt x="169" y="992"/>
                  <a:pt x="167" y="993"/>
                </a:cubicBezTo>
                <a:cubicBezTo>
                  <a:pt x="166" y="994"/>
                  <a:pt x="166" y="995"/>
                  <a:pt x="166" y="997"/>
                </a:cubicBezTo>
                <a:cubicBezTo>
                  <a:pt x="166" y="998"/>
                  <a:pt x="166" y="1000"/>
                  <a:pt x="166" y="1001"/>
                </a:cubicBezTo>
                <a:cubicBezTo>
                  <a:pt x="167" y="1002"/>
                  <a:pt x="167" y="1002"/>
                  <a:pt x="167" y="1003"/>
                </a:cubicBezTo>
                <a:cubicBezTo>
                  <a:pt x="167" y="1004"/>
                  <a:pt x="167" y="1004"/>
                  <a:pt x="167" y="1005"/>
                </a:cubicBezTo>
                <a:cubicBezTo>
                  <a:pt x="167" y="1006"/>
                  <a:pt x="167" y="1006"/>
                  <a:pt x="167" y="1007"/>
                </a:cubicBezTo>
                <a:cubicBezTo>
                  <a:pt x="167" y="1008"/>
                  <a:pt x="167" y="1008"/>
                  <a:pt x="168" y="1009"/>
                </a:cubicBezTo>
                <a:cubicBezTo>
                  <a:pt x="168" y="1010"/>
                  <a:pt x="167" y="1011"/>
                  <a:pt x="166" y="1012"/>
                </a:cubicBezTo>
                <a:cubicBezTo>
                  <a:pt x="165" y="1012"/>
                  <a:pt x="164" y="1012"/>
                  <a:pt x="164" y="1013"/>
                </a:cubicBezTo>
                <a:cubicBezTo>
                  <a:pt x="163" y="1013"/>
                  <a:pt x="162" y="1014"/>
                  <a:pt x="162" y="1014"/>
                </a:cubicBezTo>
                <a:cubicBezTo>
                  <a:pt x="160" y="1015"/>
                  <a:pt x="158" y="1016"/>
                  <a:pt x="157" y="1017"/>
                </a:cubicBezTo>
                <a:cubicBezTo>
                  <a:pt x="156" y="1018"/>
                  <a:pt x="155" y="1018"/>
                  <a:pt x="155" y="1018"/>
                </a:cubicBezTo>
                <a:cubicBezTo>
                  <a:pt x="153" y="1018"/>
                  <a:pt x="152" y="1018"/>
                  <a:pt x="151" y="1019"/>
                </a:cubicBezTo>
                <a:cubicBezTo>
                  <a:pt x="149" y="1019"/>
                  <a:pt x="148" y="1019"/>
                  <a:pt x="146" y="1020"/>
                </a:cubicBezTo>
                <a:cubicBezTo>
                  <a:pt x="145" y="1020"/>
                  <a:pt x="144" y="1021"/>
                  <a:pt x="143" y="1021"/>
                </a:cubicBezTo>
                <a:cubicBezTo>
                  <a:pt x="141" y="1022"/>
                  <a:pt x="140" y="1022"/>
                  <a:pt x="139" y="1024"/>
                </a:cubicBezTo>
                <a:cubicBezTo>
                  <a:pt x="138" y="1025"/>
                  <a:pt x="137" y="1026"/>
                  <a:pt x="137" y="1027"/>
                </a:cubicBezTo>
                <a:cubicBezTo>
                  <a:pt x="135" y="1031"/>
                  <a:pt x="143" y="1028"/>
                  <a:pt x="143" y="1030"/>
                </a:cubicBezTo>
                <a:cubicBezTo>
                  <a:pt x="143" y="1031"/>
                  <a:pt x="142" y="1030"/>
                  <a:pt x="141" y="1030"/>
                </a:cubicBezTo>
                <a:cubicBezTo>
                  <a:pt x="140" y="1030"/>
                  <a:pt x="140" y="1031"/>
                  <a:pt x="139" y="1031"/>
                </a:cubicBezTo>
                <a:cubicBezTo>
                  <a:pt x="136" y="1033"/>
                  <a:pt x="132" y="1035"/>
                  <a:pt x="128" y="1034"/>
                </a:cubicBezTo>
                <a:cubicBezTo>
                  <a:pt x="126" y="1033"/>
                  <a:pt x="125" y="1033"/>
                  <a:pt x="123" y="1033"/>
                </a:cubicBezTo>
                <a:cubicBezTo>
                  <a:pt x="122" y="1033"/>
                  <a:pt x="120" y="1033"/>
                  <a:pt x="119" y="1033"/>
                </a:cubicBezTo>
                <a:cubicBezTo>
                  <a:pt x="118" y="1033"/>
                  <a:pt x="116" y="1032"/>
                  <a:pt x="115" y="1032"/>
                </a:cubicBezTo>
                <a:cubicBezTo>
                  <a:pt x="114" y="1032"/>
                  <a:pt x="113" y="1032"/>
                  <a:pt x="113" y="1031"/>
                </a:cubicBezTo>
                <a:cubicBezTo>
                  <a:pt x="112" y="1031"/>
                  <a:pt x="112" y="1030"/>
                  <a:pt x="112" y="1030"/>
                </a:cubicBezTo>
                <a:cubicBezTo>
                  <a:pt x="111" y="1029"/>
                  <a:pt x="110" y="1028"/>
                  <a:pt x="109" y="1027"/>
                </a:cubicBezTo>
                <a:cubicBezTo>
                  <a:pt x="109" y="1026"/>
                  <a:pt x="109" y="1026"/>
                  <a:pt x="110" y="1025"/>
                </a:cubicBezTo>
                <a:cubicBezTo>
                  <a:pt x="110" y="1025"/>
                  <a:pt x="111" y="1025"/>
                  <a:pt x="111" y="1024"/>
                </a:cubicBezTo>
                <a:cubicBezTo>
                  <a:pt x="110" y="1024"/>
                  <a:pt x="109" y="1024"/>
                  <a:pt x="109" y="1023"/>
                </a:cubicBezTo>
                <a:cubicBezTo>
                  <a:pt x="108" y="1023"/>
                  <a:pt x="108" y="1023"/>
                  <a:pt x="107" y="1023"/>
                </a:cubicBezTo>
                <a:cubicBezTo>
                  <a:pt x="106" y="1023"/>
                  <a:pt x="105" y="1025"/>
                  <a:pt x="104" y="1025"/>
                </a:cubicBezTo>
                <a:cubicBezTo>
                  <a:pt x="103" y="1025"/>
                  <a:pt x="103" y="1025"/>
                  <a:pt x="102" y="1024"/>
                </a:cubicBezTo>
                <a:cubicBezTo>
                  <a:pt x="102" y="1024"/>
                  <a:pt x="101" y="1024"/>
                  <a:pt x="100" y="1024"/>
                </a:cubicBezTo>
                <a:cubicBezTo>
                  <a:pt x="100" y="1024"/>
                  <a:pt x="98" y="1022"/>
                  <a:pt x="97" y="1023"/>
                </a:cubicBezTo>
                <a:cubicBezTo>
                  <a:pt x="96" y="1023"/>
                  <a:pt x="97" y="1024"/>
                  <a:pt x="97" y="1024"/>
                </a:cubicBezTo>
                <a:cubicBezTo>
                  <a:pt x="98" y="1025"/>
                  <a:pt x="99" y="1025"/>
                  <a:pt x="99" y="1026"/>
                </a:cubicBezTo>
                <a:cubicBezTo>
                  <a:pt x="99" y="1026"/>
                  <a:pt x="99" y="1027"/>
                  <a:pt x="99" y="1028"/>
                </a:cubicBezTo>
                <a:cubicBezTo>
                  <a:pt x="100" y="1028"/>
                  <a:pt x="100" y="1029"/>
                  <a:pt x="101" y="1029"/>
                </a:cubicBezTo>
                <a:cubicBezTo>
                  <a:pt x="101" y="1030"/>
                  <a:pt x="101" y="1031"/>
                  <a:pt x="101" y="1031"/>
                </a:cubicBezTo>
                <a:cubicBezTo>
                  <a:pt x="101" y="1032"/>
                  <a:pt x="102" y="1032"/>
                  <a:pt x="102" y="1033"/>
                </a:cubicBezTo>
                <a:cubicBezTo>
                  <a:pt x="103" y="1034"/>
                  <a:pt x="103" y="1035"/>
                  <a:pt x="104" y="1036"/>
                </a:cubicBezTo>
                <a:cubicBezTo>
                  <a:pt x="105" y="1037"/>
                  <a:pt x="105" y="1038"/>
                  <a:pt x="105" y="1040"/>
                </a:cubicBezTo>
                <a:cubicBezTo>
                  <a:pt x="106" y="1041"/>
                  <a:pt x="106" y="1043"/>
                  <a:pt x="106" y="1044"/>
                </a:cubicBezTo>
                <a:cubicBezTo>
                  <a:pt x="106" y="1045"/>
                  <a:pt x="105" y="1046"/>
                  <a:pt x="106" y="1046"/>
                </a:cubicBezTo>
                <a:cubicBezTo>
                  <a:pt x="106" y="1047"/>
                  <a:pt x="106" y="1047"/>
                  <a:pt x="107" y="1048"/>
                </a:cubicBezTo>
                <a:cubicBezTo>
                  <a:pt x="107" y="1048"/>
                  <a:pt x="108" y="1051"/>
                  <a:pt x="106" y="1050"/>
                </a:cubicBezTo>
                <a:cubicBezTo>
                  <a:pt x="106" y="1050"/>
                  <a:pt x="105" y="1049"/>
                  <a:pt x="105" y="1050"/>
                </a:cubicBezTo>
                <a:cubicBezTo>
                  <a:pt x="104" y="1050"/>
                  <a:pt x="103" y="1050"/>
                  <a:pt x="103" y="1049"/>
                </a:cubicBezTo>
                <a:cubicBezTo>
                  <a:pt x="101" y="1049"/>
                  <a:pt x="98" y="1047"/>
                  <a:pt x="97" y="1049"/>
                </a:cubicBezTo>
                <a:cubicBezTo>
                  <a:pt x="97" y="1050"/>
                  <a:pt x="97" y="1050"/>
                  <a:pt x="96" y="1051"/>
                </a:cubicBezTo>
                <a:cubicBezTo>
                  <a:pt x="95" y="1052"/>
                  <a:pt x="94" y="1050"/>
                  <a:pt x="93" y="1050"/>
                </a:cubicBezTo>
                <a:cubicBezTo>
                  <a:pt x="92" y="1051"/>
                  <a:pt x="92" y="1051"/>
                  <a:pt x="91" y="1051"/>
                </a:cubicBezTo>
                <a:cubicBezTo>
                  <a:pt x="90" y="1051"/>
                  <a:pt x="90" y="1051"/>
                  <a:pt x="89" y="1052"/>
                </a:cubicBezTo>
                <a:cubicBezTo>
                  <a:pt x="88" y="1052"/>
                  <a:pt x="88" y="1052"/>
                  <a:pt x="87" y="1053"/>
                </a:cubicBezTo>
                <a:cubicBezTo>
                  <a:pt x="87" y="1053"/>
                  <a:pt x="86" y="1053"/>
                  <a:pt x="85" y="1053"/>
                </a:cubicBezTo>
                <a:cubicBezTo>
                  <a:pt x="84" y="1053"/>
                  <a:pt x="83" y="1054"/>
                  <a:pt x="82" y="1052"/>
                </a:cubicBezTo>
                <a:cubicBezTo>
                  <a:pt x="81" y="1051"/>
                  <a:pt x="80" y="1050"/>
                  <a:pt x="79" y="1049"/>
                </a:cubicBezTo>
                <a:cubicBezTo>
                  <a:pt x="78" y="1048"/>
                  <a:pt x="77" y="1048"/>
                  <a:pt x="76" y="1047"/>
                </a:cubicBezTo>
                <a:cubicBezTo>
                  <a:pt x="75" y="1046"/>
                  <a:pt x="75" y="1044"/>
                  <a:pt x="74" y="1045"/>
                </a:cubicBezTo>
                <a:cubicBezTo>
                  <a:pt x="72" y="1045"/>
                  <a:pt x="72" y="1046"/>
                  <a:pt x="70" y="1047"/>
                </a:cubicBezTo>
                <a:cubicBezTo>
                  <a:pt x="70" y="1047"/>
                  <a:pt x="69" y="1046"/>
                  <a:pt x="68" y="1047"/>
                </a:cubicBezTo>
                <a:cubicBezTo>
                  <a:pt x="68" y="1047"/>
                  <a:pt x="67" y="1047"/>
                  <a:pt x="66" y="1048"/>
                </a:cubicBezTo>
                <a:cubicBezTo>
                  <a:pt x="66" y="1048"/>
                  <a:pt x="65" y="1048"/>
                  <a:pt x="64" y="1049"/>
                </a:cubicBezTo>
                <a:cubicBezTo>
                  <a:pt x="64" y="1049"/>
                  <a:pt x="63" y="1049"/>
                  <a:pt x="63" y="1050"/>
                </a:cubicBezTo>
                <a:cubicBezTo>
                  <a:pt x="61" y="1050"/>
                  <a:pt x="60" y="1050"/>
                  <a:pt x="58" y="1050"/>
                </a:cubicBezTo>
                <a:cubicBezTo>
                  <a:pt x="56" y="1050"/>
                  <a:pt x="53" y="1051"/>
                  <a:pt x="50" y="1052"/>
                </a:cubicBezTo>
                <a:cubicBezTo>
                  <a:pt x="49" y="1053"/>
                  <a:pt x="48" y="1053"/>
                  <a:pt x="46" y="1053"/>
                </a:cubicBezTo>
                <a:cubicBezTo>
                  <a:pt x="45" y="1053"/>
                  <a:pt x="44" y="1053"/>
                  <a:pt x="42" y="1054"/>
                </a:cubicBezTo>
                <a:cubicBezTo>
                  <a:pt x="40" y="1054"/>
                  <a:pt x="42" y="1055"/>
                  <a:pt x="42" y="1056"/>
                </a:cubicBezTo>
                <a:cubicBezTo>
                  <a:pt x="42" y="1057"/>
                  <a:pt x="41" y="1057"/>
                  <a:pt x="42" y="1058"/>
                </a:cubicBezTo>
                <a:cubicBezTo>
                  <a:pt x="42" y="1059"/>
                  <a:pt x="43" y="1058"/>
                  <a:pt x="44" y="1058"/>
                </a:cubicBezTo>
                <a:cubicBezTo>
                  <a:pt x="45" y="1058"/>
                  <a:pt x="46" y="1058"/>
                  <a:pt x="46" y="1058"/>
                </a:cubicBezTo>
                <a:cubicBezTo>
                  <a:pt x="47" y="1058"/>
                  <a:pt x="47" y="1057"/>
                  <a:pt x="48" y="1057"/>
                </a:cubicBezTo>
                <a:cubicBezTo>
                  <a:pt x="48" y="1057"/>
                  <a:pt x="49" y="1057"/>
                  <a:pt x="49" y="1058"/>
                </a:cubicBezTo>
                <a:cubicBezTo>
                  <a:pt x="49" y="1058"/>
                  <a:pt x="50" y="1058"/>
                  <a:pt x="49" y="1059"/>
                </a:cubicBezTo>
                <a:cubicBezTo>
                  <a:pt x="49" y="1060"/>
                  <a:pt x="48" y="1060"/>
                  <a:pt x="48" y="1060"/>
                </a:cubicBezTo>
                <a:cubicBezTo>
                  <a:pt x="47" y="1059"/>
                  <a:pt x="47" y="1059"/>
                  <a:pt x="46" y="1059"/>
                </a:cubicBezTo>
                <a:cubicBezTo>
                  <a:pt x="46" y="1059"/>
                  <a:pt x="45" y="1059"/>
                  <a:pt x="45" y="1060"/>
                </a:cubicBezTo>
                <a:cubicBezTo>
                  <a:pt x="45" y="1060"/>
                  <a:pt x="45" y="1060"/>
                  <a:pt x="45" y="1061"/>
                </a:cubicBezTo>
                <a:cubicBezTo>
                  <a:pt x="45" y="1061"/>
                  <a:pt x="45" y="1062"/>
                  <a:pt x="45" y="1062"/>
                </a:cubicBezTo>
                <a:cubicBezTo>
                  <a:pt x="45" y="1063"/>
                  <a:pt x="46" y="1063"/>
                  <a:pt x="46" y="1062"/>
                </a:cubicBezTo>
                <a:cubicBezTo>
                  <a:pt x="47" y="1061"/>
                  <a:pt x="48" y="1060"/>
                  <a:pt x="49" y="1061"/>
                </a:cubicBezTo>
                <a:cubicBezTo>
                  <a:pt x="50" y="1063"/>
                  <a:pt x="50" y="1064"/>
                  <a:pt x="48" y="1064"/>
                </a:cubicBezTo>
                <a:cubicBezTo>
                  <a:pt x="47" y="1064"/>
                  <a:pt x="47" y="1064"/>
                  <a:pt x="46" y="1064"/>
                </a:cubicBezTo>
                <a:cubicBezTo>
                  <a:pt x="45" y="1064"/>
                  <a:pt x="45" y="1064"/>
                  <a:pt x="44" y="1064"/>
                </a:cubicBezTo>
                <a:cubicBezTo>
                  <a:pt x="44" y="1064"/>
                  <a:pt x="43" y="1064"/>
                  <a:pt x="42" y="1065"/>
                </a:cubicBezTo>
                <a:cubicBezTo>
                  <a:pt x="41" y="1065"/>
                  <a:pt x="43" y="1066"/>
                  <a:pt x="43" y="1066"/>
                </a:cubicBezTo>
                <a:cubicBezTo>
                  <a:pt x="45" y="1066"/>
                  <a:pt x="45" y="1068"/>
                  <a:pt x="46" y="1068"/>
                </a:cubicBezTo>
                <a:cubicBezTo>
                  <a:pt x="47" y="1069"/>
                  <a:pt x="48" y="1069"/>
                  <a:pt x="49" y="1071"/>
                </a:cubicBezTo>
                <a:cubicBezTo>
                  <a:pt x="50" y="1071"/>
                  <a:pt x="50" y="1072"/>
                  <a:pt x="50" y="1071"/>
                </a:cubicBezTo>
                <a:cubicBezTo>
                  <a:pt x="51" y="1071"/>
                  <a:pt x="52" y="1071"/>
                  <a:pt x="52" y="1070"/>
                </a:cubicBezTo>
                <a:cubicBezTo>
                  <a:pt x="53" y="1069"/>
                  <a:pt x="54" y="1069"/>
                  <a:pt x="55" y="1069"/>
                </a:cubicBezTo>
                <a:cubicBezTo>
                  <a:pt x="57" y="1070"/>
                  <a:pt x="58" y="1069"/>
                  <a:pt x="60" y="1069"/>
                </a:cubicBezTo>
                <a:cubicBezTo>
                  <a:pt x="61" y="1069"/>
                  <a:pt x="61" y="1070"/>
                  <a:pt x="61" y="1070"/>
                </a:cubicBezTo>
                <a:cubicBezTo>
                  <a:pt x="62" y="1071"/>
                  <a:pt x="63" y="1071"/>
                  <a:pt x="63" y="1071"/>
                </a:cubicBezTo>
                <a:cubicBezTo>
                  <a:pt x="65" y="1071"/>
                  <a:pt x="66" y="1072"/>
                  <a:pt x="67" y="1073"/>
                </a:cubicBezTo>
                <a:cubicBezTo>
                  <a:pt x="68" y="1074"/>
                  <a:pt x="70" y="1074"/>
                  <a:pt x="71" y="1075"/>
                </a:cubicBezTo>
                <a:cubicBezTo>
                  <a:pt x="72" y="1076"/>
                  <a:pt x="72" y="1077"/>
                  <a:pt x="73" y="1078"/>
                </a:cubicBezTo>
                <a:cubicBezTo>
                  <a:pt x="74" y="1080"/>
                  <a:pt x="75" y="1078"/>
                  <a:pt x="75" y="1077"/>
                </a:cubicBezTo>
                <a:cubicBezTo>
                  <a:pt x="76" y="1077"/>
                  <a:pt x="77" y="1077"/>
                  <a:pt x="77" y="1076"/>
                </a:cubicBezTo>
                <a:cubicBezTo>
                  <a:pt x="78" y="1076"/>
                  <a:pt x="78" y="1076"/>
                  <a:pt x="79" y="1076"/>
                </a:cubicBezTo>
                <a:cubicBezTo>
                  <a:pt x="80" y="1077"/>
                  <a:pt x="81" y="1078"/>
                  <a:pt x="82" y="1078"/>
                </a:cubicBezTo>
                <a:cubicBezTo>
                  <a:pt x="83" y="1078"/>
                  <a:pt x="85" y="1079"/>
                  <a:pt x="86" y="1080"/>
                </a:cubicBezTo>
                <a:cubicBezTo>
                  <a:pt x="87" y="1081"/>
                  <a:pt x="85" y="1082"/>
                  <a:pt x="86" y="1083"/>
                </a:cubicBezTo>
                <a:cubicBezTo>
                  <a:pt x="86" y="1083"/>
                  <a:pt x="87" y="1084"/>
                  <a:pt x="87" y="1084"/>
                </a:cubicBezTo>
                <a:cubicBezTo>
                  <a:pt x="89" y="1086"/>
                  <a:pt x="90" y="1084"/>
                  <a:pt x="92" y="1085"/>
                </a:cubicBezTo>
                <a:cubicBezTo>
                  <a:pt x="94" y="1086"/>
                  <a:pt x="91" y="1087"/>
                  <a:pt x="92" y="1088"/>
                </a:cubicBezTo>
                <a:cubicBezTo>
                  <a:pt x="92" y="1088"/>
                  <a:pt x="92" y="1088"/>
                  <a:pt x="92" y="1088"/>
                </a:cubicBezTo>
                <a:cubicBezTo>
                  <a:pt x="93" y="1089"/>
                  <a:pt x="93" y="1089"/>
                  <a:pt x="93" y="1089"/>
                </a:cubicBezTo>
                <a:cubicBezTo>
                  <a:pt x="94" y="1090"/>
                  <a:pt x="94" y="1089"/>
                  <a:pt x="95" y="1090"/>
                </a:cubicBezTo>
                <a:cubicBezTo>
                  <a:pt x="96" y="1090"/>
                  <a:pt x="96" y="1091"/>
                  <a:pt x="96" y="1091"/>
                </a:cubicBezTo>
                <a:cubicBezTo>
                  <a:pt x="96" y="1091"/>
                  <a:pt x="95" y="1092"/>
                  <a:pt x="95" y="1092"/>
                </a:cubicBezTo>
                <a:cubicBezTo>
                  <a:pt x="95" y="1092"/>
                  <a:pt x="95" y="1093"/>
                  <a:pt x="95" y="1093"/>
                </a:cubicBezTo>
                <a:cubicBezTo>
                  <a:pt x="94" y="1094"/>
                  <a:pt x="92" y="1094"/>
                  <a:pt x="94" y="1096"/>
                </a:cubicBezTo>
                <a:cubicBezTo>
                  <a:pt x="94" y="1096"/>
                  <a:pt x="95" y="1096"/>
                  <a:pt x="95" y="1097"/>
                </a:cubicBezTo>
                <a:cubicBezTo>
                  <a:pt x="95" y="1098"/>
                  <a:pt x="95" y="1098"/>
                  <a:pt x="96" y="1099"/>
                </a:cubicBezTo>
                <a:cubicBezTo>
                  <a:pt x="97" y="1099"/>
                  <a:pt x="98" y="1100"/>
                  <a:pt x="99" y="1101"/>
                </a:cubicBezTo>
                <a:cubicBezTo>
                  <a:pt x="99" y="1102"/>
                  <a:pt x="99" y="1104"/>
                  <a:pt x="100" y="1104"/>
                </a:cubicBezTo>
                <a:cubicBezTo>
                  <a:pt x="101" y="1105"/>
                  <a:pt x="102" y="1105"/>
                  <a:pt x="103" y="1106"/>
                </a:cubicBezTo>
                <a:cubicBezTo>
                  <a:pt x="103" y="1106"/>
                  <a:pt x="104" y="1106"/>
                  <a:pt x="105" y="1106"/>
                </a:cubicBezTo>
                <a:cubicBezTo>
                  <a:pt x="105" y="1107"/>
                  <a:pt x="106" y="1106"/>
                  <a:pt x="107" y="1107"/>
                </a:cubicBezTo>
                <a:cubicBezTo>
                  <a:pt x="107" y="1107"/>
                  <a:pt x="108" y="1108"/>
                  <a:pt x="108" y="1108"/>
                </a:cubicBezTo>
                <a:cubicBezTo>
                  <a:pt x="110" y="1108"/>
                  <a:pt x="111" y="1107"/>
                  <a:pt x="112" y="1108"/>
                </a:cubicBezTo>
                <a:cubicBezTo>
                  <a:pt x="113" y="1109"/>
                  <a:pt x="113" y="1109"/>
                  <a:pt x="112" y="1110"/>
                </a:cubicBezTo>
                <a:cubicBezTo>
                  <a:pt x="112" y="1111"/>
                  <a:pt x="112" y="1111"/>
                  <a:pt x="112" y="1112"/>
                </a:cubicBezTo>
                <a:cubicBezTo>
                  <a:pt x="112" y="1113"/>
                  <a:pt x="112" y="1113"/>
                  <a:pt x="112" y="1114"/>
                </a:cubicBezTo>
                <a:cubicBezTo>
                  <a:pt x="112" y="1115"/>
                  <a:pt x="113" y="1115"/>
                  <a:pt x="113" y="1116"/>
                </a:cubicBezTo>
                <a:cubicBezTo>
                  <a:pt x="113" y="1116"/>
                  <a:pt x="113" y="1120"/>
                  <a:pt x="113" y="1121"/>
                </a:cubicBezTo>
                <a:cubicBezTo>
                  <a:pt x="112" y="1120"/>
                  <a:pt x="113" y="1118"/>
                  <a:pt x="112" y="1117"/>
                </a:cubicBezTo>
                <a:cubicBezTo>
                  <a:pt x="111" y="1117"/>
                  <a:pt x="111" y="1117"/>
                  <a:pt x="110" y="1117"/>
                </a:cubicBezTo>
                <a:cubicBezTo>
                  <a:pt x="110" y="1116"/>
                  <a:pt x="110" y="1116"/>
                  <a:pt x="109" y="1115"/>
                </a:cubicBezTo>
                <a:cubicBezTo>
                  <a:pt x="109" y="1115"/>
                  <a:pt x="108" y="1115"/>
                  <a:pt x="108" y="1116"/>
                </a:cubicBezTo>
                <a:cubicBezTo>
                  <a:pt x="108" y="1116"/>
                  <a:pt x="109" y="1117"/>
                  <a:pt x="109" y="1117"/>
                </a:cubicBezTo>
                <a:cubicBezTo>
                  <a:pt x="110" y="1118"/>
                  <a:pt x="110" y="1119"/>
                  <a:pt x="111" y="1120"/>
                </a:cubicBezTo>
                <a:cubicBezTo>
                  <a:pt x="111" y="1121"/>
                  <a:pt x="111" y="1122"/>
                  <a:pt x="111" y="1123"/>
                </a:cubicBezTo>
                <a:cubicBezTo>
                  <a:pt x="111" y="1124"/>
                  <a:pt x="112" y="1125"/>
                  <a:pt x="113" y="1126"/>
                </a:cubicBezTo>
                <a:cubicBezTo>
                  <a:pt x="114" y="1127"/>
                  <a:pt x="113" y="1128"/>
                  <a:pt x="112" y="1130"/>
                </a:cubicBezTo>
                <a:cubicBezTo>
                  <a:pt x="112" y="1131"/>
                  <a:pt x="112" y="1132"/>
                  <a:pt x="112" y="1134"/>
                </a:cubicBezTo>
                <a:cubicBezTo>
                  <a:pt x="113" y="1135"/>
                  <a:pt x="113" y="1137"/>
                  <a:pt x="113" y="1138"/>
                </a:cubicBezTo>
                <a:cubicBezTo>
                  <a:pt x="113" y="1140"/>
                  <a:pt x="113" y="1141"/>
                  <a:pt x="113" y="1143"/>
                </a:cubicBezTo>
                <a:cubicBezTo>
                  <a:pt x="113" y="1144"/>
                  <a:pt x="112" y="1145"/>
                  <a:pt x="113" y="1146"/>
                </a:cubicBezTo>
                <a:cubicBezTo>
                  <a:pt x="114" y="1146"/>
                  <a:pt x="114" y="1147"/>
                  <a:pt x="114" y="1148"/>
                </a:cubicBezTo>
                <a:cubicBezTo>
                  <a:pt x="114" y="1148"/>
                  <a:pt x="115" y="1149"/>
                  <a:pt x="114" y="1149"/>
                </a:cubicBezTo>
                <a:cubicBezTo>
                  <a:pt x="114" y="1150"/>
                  <a:pt x="113" y="1150"/>
                  <a:pt x="113" y="1150"/>
                </a:cubicBezTo>
                <a:cubicBezTo>
                  <a:pt x="110" y="1152"/>
                  <a:pt x="110" y="1156"/>
                  <a:pt x="109" y="1159"/>
                </a:cubicBezTo>
                <a:cubicBezTo>
                  <a:pt x="109" y="1160"/>
                  <a:pt x="109" y="1161"/>
                  <a:pt x="109" y="1162"/>
                </a:cubicBezTo>
                <a:cubicBezTo>
                  <a:pt x="108" y="1163"/>
                  <a:pt x="109" y="1164"/>
                  <a:pt x="108" y="1165"/>
                </a:cubicBezTo>
                <a:cubicBezTo>
                  <a:pt x="108" y="1166"/>
                  <a:pt x="108" y="1166"/>
                  <a:pt x="107" y="1167"/>
                </a:cubicBezTo>
                <a:cubicBezTo>
                  <a:pt x="107" y="1168"/>
                  <a:pt x="107" y="1168"/>
                  <a:pt x="107" y="1169"/>
                </a:cubicBezTo>
                <a:cubicBezTo>
                  <a:pt x="107" y="1170"/>
                  <a:pt x="107" y="1172"/>
                  <a:pt x="107" y="1173"/>
                </a:cubicBezTo>
                <a:cubicBezTo>
                  <a:pt x="106" y="1175"/>
                  <a:pt x="105" y="1176"/>
                  <a:pt x="104" y="1177"/>
                </a:cubicBezTo>
                <a:cubicBezTo>
                  <a:pt x="103" y="1178"/>
                  <a:pt x="103" y="1179"/>
                  <a:pt x="102" y="1180"/>
                </a:cubicBezTo>
                <a:cubicBezTo>
                  <a:pt x="99" y="1181"/>
                  <a:pt x="95" y="1179"/>
                  <a:pt x="92" y="1181"/>
                </a:cubicBezTo>
                <a:cubicBezTo>
                  <a:pt x="91" y="1181"/>
                  <a:pt x="90" y="1182"/>
                  <a:pt x="88" y="1182"/>
                </a:cubicBezTo>
                <a:cubicBezTo>
                  <a:pt x="87" y="1181"/>
                  <a:pt x="85" y="1180"/>
                  <a:pt x="84" y="1180"/>
                </a:cubicBezTo>
                <a:cubicBezTo>
                  <a:pt x="83" y="1179"/>
                  <a:pt x="82" y="1179"/>
                  <a:pt x="80" y="1179"/>
                </a:cubicBezTo>
                <a:cubicBezTo>
                  <a:pt x="79" y="1178"/>
                  <a:pt x="78" y="1179"/>
                  <a:pt x="76" y="1179"/>
                </a:cubicBezTo>
                <a:cubicBezTo>
                  <a:pt x="75" y="1180"/>
                  <a:pt x="74" y="1181"/>
                  <a:pt x="73" y="1180"/>
                </a:cubicBezTo>
                <a:cubicBezTo>
                  <a:pt x="72" y="1180"/>
                  <a:pt x="72" y="1179"/>
                  <a:pt x="71" y="1179"/>
                </a:cubicBezTo>
                <a:cubicBezTo>
                  <a:pt x="70" y="1179"/>
                  <a:pt x="70" y="1179"/>
                  <a:pt x="69" y="1178"/>
                </a:cubicBezTo>
                <a:cubicBezTo>
                  <a:pt x="68" y="1178"/>
                  <a:pt x="67" y="1177"/>
                  <a:pt x="66" y="1177"/>
                </a:cubicBezTo>
                <a:cubicBezTo>
                  <a:pt x="63" y="1177"/>
                  <a:pt x="60" y="1177"/>
                  <a:pt x="57" y="1177"/>
                </a:cubicBezTo>
                <a:cubicBezTo>
                  <a:pt x="55" y="1178"/>
                  <a:pt x="54" y="1178"/>
                  <a:pt x="53" y="1178"/>
                </a:cubicBezTo>
                <a:cubicBezTo>
                  <a:pt x="51" y="1179"/>
                  <a:pt x="50" y="1179"/>
                  <a:pt x="48" y="1179"/>
                </a:cubicBezTo>
                <a:cubicBezTo>
                  <a:pt x="45" y="1179"/>
                  <a:pt x="42" y="1179"/>
                  <a:pt x="40" y="1178"/>
                </a:cubicBezTo>
                <a:cubicBezTo>
                  <a:pt x="38" y="1178"/>
                  <a:pt x="36" y="1177"/>
                  <a:pt x="34" y="1177"/>
                </a:cubicBezTo>
                <a:cubicBezTo>
                  <a:pt x="32" y="1176"/>
                  <a:pt x="31" y="1176"/>
                  <a:pt x="29" y="1176"/>
                </a:cubicBezTo>
                <a:cubicBezTo>
                  <a:pt x="28" y="1176"/>
                  <a:pt x="27" y="1175"/>
                  <a:pt x="26" y="1175"/>
                </a:cubicBezTo>
                <a:cubicBezTo>
                  <a:pt x="25" y="1175"/>
                  <a:pt x="24" y="1175"/>
                  <a:pt x="23" y="1175"/>
                </a:cubicBezTo>
                <a:cubicBezTo>
                  <a:pt x="23" y="1175"/>
                  <a:pt x="22" y="1175"/>
                  <a:pt x="22" y="1174"/>
                </a:cubicBezTo>
                <a:cubicBezTo>
                  <a:pt x="20" y="1173"/>
                  <a:pt x="19" y="1173"/>
                  <a:pt x="17" y="1174"/>
                </a:cubicBezTo>
                <a:cubicBezTo>
                  <a:pt x="16" y="1174"/>
                  <a:pt x="15" y="1174"/>
                  <a:pt x="13" y="1174"/>
                </a:cubicBezTo>
                <a:cubicBezTo>
                  <a:pt x="11" y="1174"/>
                  <a:pt x="10" y="1175"/>
                  <a:pt x="9" y="1175"/>
                </a:cubicBezTo>
                <a:cubicBezTo>
                  <a:pt x="7" y="1176"/>
                  <a:pt x="6" y="1175"/>
                  <a:pt x="5" y="1176"/>
                </a:cubicBezTo>
                <a:cubicBezTo>
                  <a:pt x="3" y="1176"/>
                  <a:pt x="2" y="1177"/>
                  <a:pt x="1" y="1177"/>
                </a:cubicBezTo>
                <a:cubicBezTo>
                  <a:pt x="1" y="1177"/>
                  <a:pt x="0" y="1177"/>
                  <a:pt x="0" y="1177"/>
                </a:cubicBezTo>
                <a:cubicBezTo>
                  <a:pt x="0" y="1326"/>
                  <a:pt x="0" y="1326"/>
                  <a:pt x="0" y="1326"/>
                </a:cubicBezTo>
                <a:cubicBezTo>
                  <a:pt x="0" y="1326"/>
                  <a:pt x="0" y="1326"/>
                  <a:pt x="0" y="1326"/>
                </a:cubicBezTo>
                <a:cubicBezTo>
                  <a:pt x="1" y="1327"/>
                  <a:pt x="3" y="1327"/>
                  <a:pt x="3" y="1328"/>
                </a:cubicBezTo>
                <a:cubicBezTo>
                  <a:pt x="4" y="1328"/>
                  <a:pt x="4" y="1329"/>
                  <a:pt x="4" y="1329"/>
                </a:cubicBezTo>
                <a:cubicBezTo>
                  <a:pt x="5" y="1330"/>
                  <a:pt x="6" y="1330"/>
                  <a:pt x="6" y="1330"/>
                </a:cubicBezTo>
                <a:cubicBezTo>
                  <a:pt x="7" y="1331"/>
                  <a:pt x="7" y="1331"/>
                  <a:pt x="7" y="1332"/>
                </a:cubicBezTo>
                <a:cubicBezTo>
                  <a:pt x="8" y="1332"/>
                  <a:pt x="9" y="1332"/>
                  <a:pt x="9" y="1333"/>
                </a:cubicBezTo>
                <a:cubicBezTo>
                  <a:pt x="10" y="1334"/>
                  <a:pt x="9" y="1334"/>
                  <a:pt x="8" y="1334"/>
                </a:cubicBezTo>
                <a:cubicBezTo>
                  <a:pt x="8" y="1335"/>
                  <a:pt x="8" y="1335"/>
                  <a:pt x="9" y="1336"/>
                </a:cubicBezTo>
                <a:cubicBezTo>
                  <a:pt x="10" y="1336"/>
                  <a:pt x="10" y="1337"/>
                  <a:pt x="10" y="1337"/>
                </a:cubicBezTo>
                <a:cubicBezTo>
                  <a:pt x="10" y="1338"/>
                  <a:pt x="10" y="1338"/>
                  <a:pt x="11" y="1339"/>
                </a:cubicBezTo>
                <a:cubicBezTo>
                  <a:pt x="12" y="1339"/>
                  <a:pt x="12" y="1340"/>
                  <a:pt x="12" y="1341"/>
                </a:cubicBezTo>
                <a:cubicBezTo>
                  <a:pt x="13" y="1341"/>
                  <a:pt x="13" y="1342"/>
                  <a:pt x="14" y="1342"/>
                </a:cubicBezTo>
                <a:cubicBezTo>
                  <a:pt x="14" y="1343"/>
                  <a:pt x="14" y="1343"/>
                  <a:pt x="14" y="1344"/>
                </a:cubicBezTo>
                <a:cubicBezTo>
                  <a:pt x="15" y="1346"/>
                  <a:pt x="16" y="1346"/>
                  <a:pt x="17" y="1347"/>
                </a:cubicBezTo>
                <a:cubicBezTo>
                  <a:pt x="18" y="1348"/>
                  <a:pt x="19" y="1349"/>
                  <a:pt x="20" y="1350"/>
                </a:cubicBezTo>
                <a:cubicBezTo>
                  <a:pt x="21" y="1350"/>
                  <a:pt x="21" y="1350"/>
                  <a:pt x="22" y="1350"/>
                </a:cubicBezTo>
                <a:cubicBezTo>
                  <a:pt x="23" y="1350"/>
                  <a:pt x="23" y="1351"/>
                  <a:pt x="24" y="1351"/>
                </a:cubicBezTo>
                <a:cubicBezTo>
                  <a:pt x="25" y="1351"/>
                  <a:pt x="26" y="1351"/>
                  <a:pt x="27" y="1350"/>
                </a:cubicBezTo>
                <a:cubicBezTo>
                  <a:pt x="28" y="1350"/>
                  <a:pt x="28" y="1349"/>
                  <a:pt x="29" y="1349"/>
                </a:cubicBezTo>
                <a:cubicBezTo>
                  <a:pt x="29" y="1349"/>
                  <a:pt x="30" y="1349"/>
                  <a:pt x="31" y="1348"/>
                </a:cubicBezTo>
                <a:cubicBezTo>
                  <a:pt x="32" y="1348"/>
                  <a:pt x="32" y="1346"/>
                  <a:pt x="32" y="1345"/>
                </a:cubicBezTo>
                <a:cubicBezTo>
                  <a:pt x="33" y="1344"/>
                  <a:pt x="34" y="1343"/>
                  <a:pt x="36" y="1343"/>
                </a:cubicBezTo>
                <a:cubicBezTo>
                  <a:pt x="37" y="1342"/>
                  <a:pt x="38" y="1341"/>
                  <a:pt x="39" y="1341"/>
                </a:cubicBezTo>
                <a:cubicBezTo>
                  <a:pt x="41" y="1340"/>
                  <a:pt x="42" y="1340"/>
                  <a:pt x="43" y="1339"/>
                </a:cubicBezTo>
                <a:cubicBezTo>
                  <a:pt x="44" y="1338"/>
                  <a:pt x="44" y="1338"/>
                  <a:pt x="45" y="1337"/>
                </a:cubicBezTo>
                <a:cubicBezTo>
                  <a:pt x="45" y="1337"/>
                  <a:pt x="46" y="1337"/>
                  <a:pt x="46" y="1337"/>
                </a:cubicBezTo>
                <a:cubicBezTo>
                  <a:pt x="48" y="1336"/>
                  <a:pt x="48" y="1335"/>
                  <a:pt x="50" y="1335"/>
                </a:cubicBezTo>
                <a:cubicBezTo>
                  <a:pt x="52" y="1334"/>
                  <a:pt x="55" y="1335"/>
                  <a:pt x="57" y="1335"/>
                </a:cubicBezTo>
                <a:cubicBezTo>
                  <a:pt x="60" y="1335"/>
                  <a:pt x="64" y="1334"/>
                  <a:pt x="67" y="1334"/>
                </a:cubicBezTo>
                <a:cubicBezTo>
                  <a:pt x="69" y="1335"/>
                  <a:pt x="70" y="1334"/>
                  <a:pt x="72" y="1334"/>
                </a:cubicBezTo>
                <a:cubicBezTo>
                  <a:pt x="73" y="1334"/>
                  <a:pt x="74" y="1334"/>
                  <a:pt x="76" y="1334"/>
                </a:cubicBezTo>
                <a:cubicBezTo>
                  <a:pt x="77" y="1334"/>
                  <a:pt x="78" y="1336"/>
                  <a:pt x="79" y="1336"/>
                </a:cubicBezTo>
                <a:cubicBezTo>
                  <a:pt x="81" y="1336"/>
                  <a:pt x="83" y="1336"/>
                  <a:pt x="84" y="1335"/>
                </a:cubicBezTo>
                <a:cubicBezTo>
                  <a:pt x="85" y="1335"/>
                  <a:pt x="86" y="1334"/>
                  <a:pt x="87" y="1333"/>
                </a:cubicBezTo>
                <a:cubicBezTo>
                  <a:pt x="89" y="1333"/>
                  <a:pt x="90" y="1333"/>
                  <a:pt x="91" y="1334"/>
                </a:cubicBezTo>
                <a:cubicBezTo>
                  <a:pt x="92" y="1334"/>
                  <a:pt x="94" y="1335"/>
                  <a:pt x="95" y="1334"/>
                </a:cubicBezTo>
                <a:cubicBezTo>
                  <a:pt x="96" y="1333"/>
                  <a:pt x="96" y="1331"/>
                  <a:pt x="97" y="1330"/>
                </a:cubicBezTo>
                <a:cubicBezTo>
                  <a:pt x="97" y="1329"/>
                  <a:pt x="99" y="1328"/>
                  <a:pt x="100" y="1326"/>
                </a:cubicBezTo>
                <a:cubicBezTo>
                  <a:pt x="101" y="1325"/>
                  <a:pt x="101" y="1324"/>
                  <a:pt x="102" y="1323"/>
                </a:cubicBezTo>
                <a:cubicBezTo>
                  <a:pt x="102" y="1321"/>
                  <a:pt x="103" y="1320"/>
                  <a:pt x="105" y="1320"/>
                </a:cubicBezTo>
                <a:cubicBezTo>
                  <a:pt x="106" y="1319"/>
                  <a:pt x="107" y="1318"/>
                  <a:pt x="109" y="1318"/>
                </a:cubicBezTo>
                <a:cubicBezTo>
                  <a:pt x="110" y="1318"/>
                  <a:pt x="111" y="1318"/>
                  <a:pt x="112" y="1317"/>
                </a:cubicBezTo>
                <a:cubicBezTo>
                  <a:pt x="113" y="1316"/>
                  <a:pt x="114" y="1315"/>
                  <a:pt x="116" y="1316"/>
                </a:cubicBezTo>
                <a:cubicBezTo>
                  <a:pt x="116" y="1316"/>
                  <a:pt x="116" y="1316"/>
                  <a:pt x="117" y="1316"/>
                </a:cubicBezTo>
                <a:cubicBezTo>
                  <a:pt x="118" y="1316"/>
                  <a:pt x="119" y="1316"/>
                  <a:pt x="119" y="1316"/>
                </a:cubicBezTo>
                <a:cubicBezTo>
                  <a:pt x="120" y="1316"/>
                  <a:pt x="120" y="1315"/>
                  <a:pt x="120" y="1315"/>
                </a:cubicBezTo>
                <a:cubicBezTo>
                  <a:pt x="121" y="1315"/>
                  <a:pt x="121" y="1316"/>
                  <a:pt x="122" y="1315"/>
                </a:cubicBezTo>
                <a:cubicBezTo>
                  <a:pt x="122" y="1314"/>
                  <a:pt x="120" y="1314"/>
                  <a:pt x="120" y="1313"/>
                </a:cubicBezTo>
                <a:cubicBezTo>
                  <a:pt x="118" y="1311"/>
                  <a:pt x="121" y="1308"/>
                  <a:pt x="122" y="1307"/>
                </a:cubicBezTo>
                <a:cubicBezTo>
                  <a:pt x="122" y="1306"/>
                  <a:pt x="123" y="1305"/>
                  <a:pt x="123" y="1304"/>
                </a:cubicBezTo>
                <a:cubicBezTo>
                  <a:pt x="123" y="1303"/>
                  <a:pt x="124" y="1301"/>
                  <a:pt x="124" y="1300"/>
                </a:cubicBezTo>
                <a:cubicBezTo>
                  <a:pt x="125" y="1299"/>
                  <a:pt x="127" y="1298"/>
                  <a:pt x="128" y="1297"/>
                </a:cubicBezTo>
                <a:cubicBezTo>
                  <a:pt x="129" y="1296"/>
                  <a:pt x="130" y="1295"/>
                  <a:pt x="132" y="1294"/>
                </a:cubicBezTo>
                <a:cubicBezTo>
                  <a:pt x="133" y="1294"/>
                  <a:pt x="134" y="1293"/>
                  <a:pt x="135" y="1292"/>
                </a:cubicBezTo>
                <a:cubicBezTo>
                  <a:pt x="136" y="1291"/>
                  <a:pt x="137" y="1290"/>
                  <a:pt x="139" y="1290"/>
                </a:cubicBezTo>
                <a:cubicBezTo>
                  <a:pt x="141" y="1289"/>
                  <a:pt x="140" y="1288"/>
                  <a:pt x="139" y="1288"/>
                </a:cubicBezTo>
                <a:cubicBezTo>
                  <a:pt x="138" y="1287"/>
                  <a:pt x="137" y="1286"/>
                  <a:pt x="136" y="1285"/>
                </a:cubicBezTo>
                <a:cubicBezTo>
                  <a:pt x="134" y="1284"/>
                  <a:pt x="132" y="1283"/>
                  <a:pt x="131" y="1280"/>
                </a:cubicBezTo>
                <a:cubicBezTo>
                  <a:pt x="131" y="1280"/>
                  <a:pt x="131" y="1279"/>
                  <a:pt x="130" y="1278"/>
                </a:cubicBezTo>
                <a:cubicBezTo>
                  <a:pt x="130" y="1277"/>
                  <a:pt x="130" y="1275"/>
                  <a:pt x="129" y="1274"/>
                </a:cubicBezTo>
                <a:cubicBezTo>
                  <a:pt x="129" y="1272"/>
                  <a:pt x="129" y="1271"/>
                  <a:pt x="129" y="1269"/>
                </a:cubicBezTo>
                <a:cubicBezTo>
                  <a:pt x="130" y="1268"/>
                  <a:pt x="131" y="1266"/>
                  <a:pt x="133" y="1265"/>
                </a:cubicBezTo>
                <a:cubicBezTo>
                  <a:pt x="134" y="1262"/>
                  <a:pt x="137" y="1260"/>
                  <a:pt x="139" y="1257"/>
                </a:cubicBezTo>
                <a:cubicBezTo>
                  <a:pt x="140" y="1256"/>
                  <a:pt x="140" y="1255"/>
                  <a:pt x="141" y="1254"/>
                </a:cubicBezTo>
                <a:cubicBezTo>
                  <a:pt x="142" y="1252"/>
                  <a:pt x="143" y="1252"/>
                  <a:pt x="144" y="1251"/>
                </a:cubicBezTo>
                <a:cubicBezTo>
                  <a:pt x="146" y="1249"/>
                  <a:pt x="147" y="1246"/>
                  <a:pt x="148" y="1244"/>
                </a:cubicBezTo>
                <a:cubicBezTo>
                  <a:pt x="149" y="1243"/>
                  <a:pt x="149" y="1242"/>
                  <a:pt x="150" y="1240"/>
                </a:cubicBezTo>
                <a:cubicBezTo>
                  <a:pt x="151" y="1239"/>
                  <a:pt x="152" y="1238"/>
                  <a:pt x="153" y="1237"/>
                </a:cubicBezTo>
                <a:cubicBezTo>
                  <a:pt x="154" y="1237"/>
                  <a:pt x="154" y="1236"/>
                  <a:pt x="155" y="1236"/>
                </a:cubicBezTo>
                <a:cubicBezTo>
                  <a:pt x="156" y="1235"/>
                  <a:pt x="158" y="1234"/>
                  <a:pt x="159" y="1234"/>
                </a:cubicBezTo>
                <a:cubicBezTo>
                  <a:pt x="161" y="1234"/>
                  <a:pt x="163" y="1233"/>
                  <a:pt x="164" y="1233"/>
                </a:cubicBezTo>
                <a:cubicBezTo>
                  <a:pt x="166" y="1233"/>
                  <a:pt x="167" y="1232"/>
                  <a:pt x="168" y="1232"/>
                </a:cubicBezTo>
                <a:cubicBezTo>
                  <a:pt x="170" y="1232"/>
                  <a:pt x="173" y="1231"/>
                  <a:pt x="174" y="1230"/>
                </a:cubicBezTo>
                <a:cubicBezTo>
                  <a:pt x="176" y="1229"/>
                  <a:pt x="177" y="1228"/>
                  <a:pt x="179" y="1227"/>
                </a:cubicBezTo>
                <a:cubicBezTo>
                  <a:pt x="180" y="1226"/>
                  <a:pt x="182" y="1225"/>
                  <a:pt x="184" y="1224"/>
                </a:cubicBezTo>
                <a:cubicBezTo>
                  <a:pt x="185" y="1224"/>
                  <a:pt x="187" y="1222"/>
                  <a:pt x="188" y="1222"/>
                </a:cubicBezTo>
                <a:cubicBezTo>
                  <a:pt x="190" y="1221"/>
                  <a:pt x="192" y="1221"/>
                  <a:pt x="193" y="1220"/>
                </a:cubicBezTo>
                <a:cubicBezTo>
                  <a:pt x="194" y="1219"/>
                  <a:pt x="196" y="1218"/>
                  <a:pt x="197" y="1217"/>
                </a:cubicBezTo>
                <a:cubicBezTo>
                  <a:pt x="198" y="1216"/>
                  <a:pt x="198" y="1215"/>
                  <a:pt x="198" y="1214"/>
                </a:cubicBezTo>
                <a:cubicBezTo>
                  <a:pt x="198" y="1212"/>
                  <a:pt x="197" y="1211"/>
                  <a:pt x="197" y="1210"/>
                </a:cubicBezTo>
                <a:cubicBezTo>
                  <a:pt x="196" y="1208"/>
                  <a:pt x="197" y="1208"/>
                  <a:pt x="198" y="1207"/>
                </a:cubicBezTo>
                <a:cubicBezTo>
                  <a:pt x="199" y="1207"/>
                  <a:pt x="199" y="1206"/>
                  <a:pt x="200" y="1206"/>
                </a:cubicBezTo>
                <a:cubicBezTo>
                  <a:pt x="200" y="1206"/>
                  <a:pt x="202" y="1206"/>
                  <a:pt x="201" y="1205"/>
                </a:cubicBezTo>
                <a:cubicBezTo>
                  <a:pt x="201" y="1204"/>
                  <a:pt x="200" y="1204"/>
                  <a:pt x="200" y="1204"/>
                </a:cubicBezTo>
                <a:cubicBezTo>
                  <a:pt x="199" y="1204"/>
                  <a:pt x="199" y="1203"/>
                  <a:pt x="199" y="1203"/>
                </a:cubicBezTo>
                <a:cubicBezTo>
                  <a:pt x="198" y="1202"/>
                  <a:pt x="198" y="1201"/>
                  <a:pt x="198" y="1201"/>
                </a:cubicBezTo>
                <a:cubicBezTo>
                  <a:pt x="198" y="1200"/>
                  <a:pt x="197" y="1200"/>
                  <a:pt x="197" y="1199"/>
                </a:cubicBezTo>
                <a:cubicBezTo>
                  <a:pt x="197" y="1198"/>
                  <a:pt x="197" y="1197"/>
                  <a:pt x="197" y="1196"/>
                </a:cubicBezTo>
                <a:cubicBezTo>
                  <a:pt x="197" y="1195"/>
                  <a:pt x="196" y="1195"/>
                  <a:pt x="196" y="1194"/>
                </a:cubicBezTo>
                <a:cubicBezTo>
                  <a:pt x="195" y="1193"/>
                  <a:pt x="195" y="1193"/>
                  <a:pt x="195" y="1192"/>
                </a:cubicBezTo>
                <a:cubicBezTo>
                  <a:pt x="195" y="1191"/>
                  <a:pt x="197" y="1190"/>
                  <a:pt x="197" y="1189"/>
                </a:cubicBezTo>
                <a:cubicBezTo>
                  <a:pt x="198" y="1188"/>
                  <a:pt x="198" y="1187"/>
                  <a:pt x="198" y="1187"/>
                </a:cubicBezTo>
                <a:cubicBezTo>
                  <a:pt x="199" y="1186"/>
                  <a:pt x="200" y="1184"/>
                  <a:pt x="201" y="1184"/>
                </a:cubicBezTo>
                <a:cubicBezTo>
                  <a:pt x="202" y="1183"/>
                  <a:pt x="202" y="1183"/>
                  <a:pt x="203" y="1183"/>
                </a:cubicBezTo>
                <a:cubicBezTo>
                  <a:pt x="204" y="1182"/>
                  <a:pt x="204" y="1182"/>
                  <a:pt x="205" y="1181"/>
                </a:cubicBezTo>
                <a:cubicBezTo>
                  <a:pt x="206" y="1181"/>
                  <a:pt x="207" y="1181"/>
                  <a:pt x="209" y="1180"/>
                </a:cubicBezTo>
                <a:cubicBezTo>
                  <a:pt x="211" y="1178"/>
                  <a:pt x="213" y="1176"/>
                  <a:pt x="216" y="1176"/>
                </a:cubicBezTo>
                <a:cubicBezTo>
                  <a:pt x="218" y="1177"/>
                  <a:pt x="219" y="1178"/>
                  <a:pt x="221" y="1178"/>
                </a:cubicBezTo>
                <a:cubicBezTo>
                  <a:pt x="223" y="1178"/>
                  <a:pt x="225" y="1178"/>
                  <a:pt x="227" y="1178"/>
                </a:cubicBezTo>
                <a:cubicBezTo>
                  <a:pt x="228" y="1178"/>
                  <a:pt x="229" y="1179"/>
                  <a:pt x="231" y="1179"/>
                </a:cubicBezTo>
                <a:cubicBezTo>
                  <a:pt x="231" y="1179"/>
                  <a:pt x="232" y="1179"/>
                  <a:pt x="233" y="1179"/>
                </a:cubicBezTo>
                <a:cubicBezTo>
                  <a:pt x="233" y="1179"/>
                  <a:pt x="234" y="1180"/>
                  <a:pt x="234" y="1180"/>
                </a:cubicBezTo>
                <a:cubicBezTo>
                  <a:pt x="235" y="1181"/>
                  <a:pt x="237" y="1180"/>
                  <a:pt x="238" y="1180"/>
                </a:cubicBezTo>
                <a:cubicBezTo>
                  <a:pt x="240" y="1180"/>
                  <a:pt x="241" y="1181"/>
                  <a:pt x="240" y="1182"/>
                </a:cubicBezTo>
                <a:cubicBezTo>
                  <a:pt x="240" y="1183"/>
                  <a:pt x="240" y="1184"/>
                  <a:pt x="241" y="1184"/>
                </a:cubicBezTo>
                <a:cubicBezTo>
                  <a:pt x="242" y="1184"/>
                  <a:pt x="242" y="1185"/>
                  <a:pt x="243" y="1185"/>
                </a:cubicBezTo>
                <a:cubicBezTo>
                  <a:pt x="244" y="1185"/>
                  <a:pt x="244" y="1185"/>
                  <a:pt x="245" y="1185"/>
                </a:cubicBezTo>
                <a:cubicBezTo>
                  <a:pt x="246" y="1184"/>
                  <a:pt x="248" y="1185"/>
                  <a:pt x="249" y="1186"/>
                </a:cubicBezTo>
                <a:cubicBezTo>
                  <a:pt x="250" y="1187"/>
                  <a:pt x="251" y="1188"/>
                  <a:pt x="252" y="1187"/>
                </a:cubicBezTo>
                <a:cubicBezTo>
                  <a:pt x="253" y="1187"/>
                  <a:pt x="253" y="1187"/>
                  <a:pt x="254" y="1187"/>
                </a:cubicBezTo>
                <a:cubicBezTo>
                  <a:pt x="255" y="1187"/>
                  <a:pt x="255" y="1187"/>
                  <a:pt x="256" y="1187"/>
                </a:cubicBezTo>
                <a:cubicBezTo>
                  <a:pt x="257" y="1188"/>
                  <a:pt x="259" y="1188"/>
                  <a:pt x="260" y="1188"/>
                </a:cubicBezTo>
                <a:cubicBezTo>
                  <a:pt x="261" y="1187"/>
                  <a:pt x="262" y="1186"/>
                  <a:pt x="263" y="1185"/>
                </a:cubicBezTo>
                <a:cubicBezTo>
                  <a:pt x="264" y="1184"/>
                  <a:pt x="265" y="1184"/>
                  <a:pt x="266" y="1183"/>
                </a:cubicBezTo>
                <a:cubicBezTo>
                  <a:pt x="268" y="1182"/>
                  <a:pt x="268" y="1181"/>
                  <a:pt x="269" y="1180"/>
                </a:cubicBezTo>
                <a:cubicBezTo>
                  <a:pt x="270" y="1178"/>
                  <a:pt x="271" y="1178"/>
                  <a:pt x="272" y="1177"/>
                </a:cubicBezTo>
                <a:cubicBezTo>
                  <a:pt x="273" y="1177"/>
                  <a:pt x="273" y="1177"/>
                  <a:pt x="274" y="1176"/>
                </a:cubicBezTo>
                <a:cubicBezTo>
                  <a:pt x="275" y="1176"/>
                  <a:pt x="276" y="1176"/>
                  <a:pt x="277" y="1175"/>
                </a:cubicBezTo>
                <a:cubicBezTo>
                  <a:pt x="278" y="1174"/>
                  <a:pt x="278" y="1174"/>
                  <a:pt x="279" y="1174"/>
                </a:cubicBezTo>
                <a:cubicBezTo>
                  <a:pt x="279" y="1173"/>
                  <a:pt x="280" y="1173"/>
                  <a:pt x="280" y="1173"/>
                </a:cubicBezTo>
                <a:cubicBezTo>
                  <a:pt x="281" y="1172"/>
                  <a:pt x="281" y="1172"/>
                  <a:pt x="282" y="1172"/>
                </a:cubicBezTo>
                <a:cubicBezTo>
                  <a:pt x="282" y="1171"/>
                  <a:pt x="283" y="1171"/>
                  <a:pt x="283" y="1171"/>
                </a:cubicBezTo>
                <a:cubicBezTo>
                  <a:pt x="284" y="1171"/>
                  <a:pt x="284" y="1170"/>
                  <a:pt x="285" y="1170"/>
                </a:cubicBezTo>
                <a:cubicBezTo>
                  <a:pt x="286" y="1170"/>
                  <a:pt x="286" y="1170"/>
                  <a:pt x="287" y="1170"/>
                </a:cubicBezTo>
                <a:cubicBezTo>
                  <a:pt x="288" y="1170"/>
                  <a:pt x="289" y="1169"/>
                  <a:pt x="291" y="1169"/>
                </a:cubicBezTo>
                <a:cubicBezTo>
                  <a:pt x="292" y="1169"/>
                  <a:pt x="292" y="1169"/>
                  <a:pt x="293" y="1169"/>
                </a:cubicBezTo>
                <a:cubicBezTo>
                  <a:pt x="294" y="1168"/>
                  <a:pt x="294" y="1168"/>
                  <a:pt x="294" y="1167"/>
                </a:cubicBezTo>
                <a:cubicBezTo>
                  <a:pt x="295" y="1166"/>
                  <a:pt x="297" y="1166"/>
                  <a:pt x="298" y="1165"/>
                </a:cubicBezTo>
                <a:cubicBezTo>
                  <a:pt x="298" y="1165"/>
                  <a:pt x="298" y="1164"/>
                  <a:pt x="299" y="1163"/>
                </a:cubicBezTo>
                <a:cubicBezTo>
                  <a:pt x="300" y="1162"/>
                  <a:pt x="301" y="1162"/>
                  <a:pt x="301" y="1160"/>
                </a:cubicBezTo>
                <a:cubicBezTo>
                  <a:pt x="302" y="1160"/>
                  <a:pt x="302" y="1159"/>
                  <a:pt x="303" y="1159"/>
                </a:cubicBezTo>
                <a:cubicBezTo>
                  <a:pt x="303" y="1158"/>
                  <a:pt x="304" y="1158"/>
                  <a:pt x="304" y="1157"/>
                </a:cubicBezTo>
                <a:cubicBezTo>
                  <a:pt x="305" y="1157"/>
                  <a:pt x="305" y="1156"/>
                  <a:pt x="306" y="1156"/>
                </a:cubicBezTo>
                <a:cubicBezTo>
                  <a:pt x="307" y="1156"/>
                  <a:pt x="309" y="1156"/>
                  <a:pt x="310" y="1156"/>
                </a:cubicBezTo>
                <a:cubicBezTo>
                  <a:pt x="312" y="1156"/>
                  <a:pt x="312" y="1157"/>
                  <a:pt x="314" y="1158"/>
                </a:cubicBezTo>
                <a:cubicBezTo>
                  <a:pt x="315" y="1158"/>
                  <a:pt x="317" y="1157"/>
                  <a:pt x="318" y="1158"/>
                </a:cubicBezTo>
                <a:cubicBezTo>
                  <a:pt x="319" y="1158"/>
                  <a:pt x="319" y="1159"/>
                  <a:pt x="320" y="1159"/>
                </a:cubicBezTo>
                <a:cubicBezTo>
                  <a:pt x="320" y="1160"/>
                  <a:pt x="321" y="1160"/>
                  <a:pt x="322" y="1160"/>
                </a:cubicBezTo>
                <a:cubicBezTo>
                  <a:pt x="323" y="1160"/>
                  <a:pt x="324" y="1161"/>
                  <a:pt x="326" y="1161"/>
                </a:cubicBezTo>
                <a:cubicBezTo>
                  <a:pt x="327" y="1162"/>
                  <a:pt x="328" y="1163"/>
                  <a:pt x="329" y="1163"/>
                </a:cubicBezTo>
                <a:cubicBezTo>
                  <a:pt x="330" y="1163"/>
                  <a:pt x="331" y="1163"/>
                  <a:pt x="331" y="1163"/>
                </a:cubicBezTo>
                <a:cubicBezTo>
                  <a:pt x="332" y="1164"/>
                  <a:pt x="332" y="1164"/>
                  <a:pt x="332" y="1164"/>
                </a:cubicBezTo>
                <a:cubicBezTo>
                  <a:pt x="333" y="1165"/>
                  <a:pt x="334" y="1165"/>
                  <a:pt x="335" y="1166"/>
                </a:cubicBezTo>
                <a:cubicBezTo>
                  <a:pt x="335" y="1166"/>
                  <a:pt x="335" y="1166"/>
                  <a:pt x="336" y="1167"/>
                </a:cubicBezTo>
                <a:cubicBezTo>
                  <a:pt x="336" y="1167"/>
                  <a:pt x="336" y="1167"/>
                  <a:pt x="337" y="1167"/>
                </a:cubicBezTo>
                <a:cubicBezTo>
                  <a:pt x="337" y="1168"/>
                  <a:pt x="337" y="1169"/>
                  <a:pt x="337" y="1169"/>
                </a:cubicBezTo>
                <a:cubicBezTo>
                  <a:pt x="338" y="1170"/>
                  <a:pt x="338" y="1171"/>
                  <a:pt x="338" y="1173"/>
                </a:cubicBezTo>
                <a:cubicBezTo>
                  <a:pt x="337" y="1174"/>
                  <a:pt x="337" y="1174"/>
                  <a:pt x="338" y="1175"/>
                </a:cubicBezTo>
                <a:cubicBezTo>
                  <a:pt x="338" y="1176"/>
                  <a:pt x="339" y="1176"/>
                  <a:pt x="339" y="1177"/>
                </a:cubicBezTo>
                <a:cubicBezTo>
                  <a:pt x="339" y="1177"/>
                  <a:pt x="339" y="1178"/>
                  <a:pt x="339" y="1178"/>
                </a:cubicBezTo>
                <a:cubicBezTo>
                  <a:pt x="340" y="1179"/>
                  <a:pt x="340" y="1179"/>
                  <a:pt x="340" y="1180"/>
                </a:cubicBezTo>
                <a:cubicBezTo>
                  <a:pt x="340" y="1181"/>
                  <a:pt x="340" y="1181"/>
                  <a:pt x="341" y="1182"/>
                </a:cubicBezTo>
                <a:cubicBezTo>
                  <a:pt x="341" y="1182"/>
                  <a:pt x="341" y="1183"/>
                  <a:pt x="341" y="1183"/>
                </a:cubicBezTo>
                <a:cubicBezTo>
                  <a:pt x="341" y="1184"/>
                  <a:pt x="342" y="1185"/>
                  <a:pt x="342" y="1185"/>
                </a:cubicBezTo>
                <a:cubicBezTo>
                  <a:pt x="342" y="1186"/>
                  <a:pt x="342" y="1187"/>
                  <a:pt x="342" y="1187"/>
                </a:cubicBezTo>
                <a:cubicBezTo>
                  <a:pt x="343" y="1188"/>
                  <a:pt x="343" y="1188"/>
                  <a:pt x="343" y="1189"/>
                </a:cubicBezTo>
                <a:cubicBezTo>
                  <a:pt x="342" y="1189"/>
                  <a:pt x="342" y="1189"/>
                  <a:pt x="342" y="1189"/>
                </a:cubicBezTo>
                <a:cubicBezTo>
                  <a:pt x="342" y="1190"/>
                  <a:pt x="342" y="1190"/>
                  <a:pt x="343" y="1190"/>
                </a:cubicBezTo>
                <a:cubicBezTo>
                  <a:pt x="343" y="1191"/>
                  <a:pt x="343" y="1191"/>
                  <a:pt x="344" y="1191"/>
                </a:cubicBezTo>
                <a:cubicBezTo>
                  <a:pt x="345" y="1191"/>
                  <a:pt x="345" y="1191"/>
                  <a:pt x="346" y="1191"/>
                </a:cubicBezTo>
                <a:cubicBezTo>
                  <a:pt x="347" y="1191"/>
                  <a:pt x="347" y="1191"/>
                  <a:pt x="348" y="1192"/>
                </a:cubicBezTo>
                <a:cubicBezTo>
                  <a:pt x="349" y="1193"/>
                  <a:pt x="350" y="1195"/>
                  <a:pt x="351" y="1196"/>
                </a:cubicBezTo>
                <a:cubicBezTo>
                  <a:pt x="351" y="1197"/>
                  <a:pt x="351" y="1197"/>
                  <a:pt x="352" y="1197"/>
                </a:cubicBezTo>
                <a:cubicBezTo>
                  <a:pt x="353" y="1198"/>
                  <a:pt x="352" y="1198"/>
                  <a:pt x="353" y="1199"/>
                </a:cubicBezTo>
                <a:cubicBezTo>
                  <a:pt x="353" y="1199"/>
                  <a:pt x="354" y="1199"/>
                  <a:pt x="354" y="1200"/>
                </a:cubicBezTo>
                <a:cubicBezTo>
                  <a:pt x="354" y="1200"/>
                  <a:pt x="355" y="1201"/>
                  <a:pt x="354" y="1202"/>
                </a:cubicBezTo>
                <a:cubicBezTo>
                  <a:pt x="354" y="1202"/>
                  <a:pt x="354" y="1203"/>
                  <a:pt x="354" y="1203"/>
                </a:cubicBezTo>
                <a:cubicBezTo>
                  <a:pt x="355" y="1204"/>
                  <a:pt x="356" y="1203"/>
                  <a:pt x="357" y="1203"/>
                </a:cubicBezTo>
                <a:cubicBezTo>
                  <a:pt x="358" y="1203"/>
                  <a:pt x="358" y="1204"/>
                  <a:pt x="359" y="1204"/>
                </a:cubicBezTo>
                <a:cubicBezTo>
                  <a:pt x="360" y="1204"/>
                  <a:pt x="361" y="1204"/>
                  <a:pt x="362" y="1205"/>
                </a:cubicBezTo>
                <a:cubicBezTo>
                  <a:pt x="363" y="1205"/>
                  <a:pt x="364" y="1206"/>
                  <a:pt x="364" y="1206"/>
                </a:cubicBezTo>
                <a:cubicBezTo>
                  <a:pt x="365" y="1207"/>
                  <a:pt x="365" y="1208"/>
                  <a:pt x="366" y="1208"/>
                </a:cubicBezTo>
                <a:cubicBezTo>
                  <a:pt x="367" y="1209"/>
                  <a:pt x="367" y="1209"/>
                  <a:pt x="368" y="1210"/>
                </a:cubicBezTo>
                <a:cubicBezTo>
                  <a:pt x="369" y="1211"/>
                  <a:pt x="370" y="1212"/>
                  <a:pt x="371" y="1213"/>
                </a:cubicBezTo>
                <a:cubicBezTo>
                  <a:pt x="372" y="1213"/>
                  <a:pt x="372" y="1215"/>
                  <a:pt x="374" y="1215"/>
                </a:cubicBezTo>
                <a:cubicBezTo>
                  <a:pt x="375" y="1216"/>
                  <a:pt x="376" y="1217"/>
                  <a:pt x="377" y="1218"/>
                </a:cubicBezTo>
                <a:cubicBezTo>
                  <a:pt x="377" y="1219"/>
                  <a:pt x="377" y="1219"/>
                  <a:pt x="378" y="1219"/>
                </a:cubicBezTo>
                <a:cubicBezTo>
                  <a:pt x="379" y="1219"/>
                  <a:pt x="379" y="1220"/>
                  <a:pt x="379" y="1220"/>
                </a:cubicBezTo>
                <a:cubicBezTo>
                  <a:pt x="381" y="1221"/>
                  <a:pt x="382" y="1221"/>
                  <a:pt x="383" y="1222"/>
                </a:cubicBezTo>
                <a:cubicBezTo>
                  <a:pt x="383" y="1224"/>
                  <a:pt x="384" y="1224"/>
                  <a:pt x="385" y="1225"/>
                </a:cubicBezTo>
                <a:cubicBezTo>
                  <a:pt x="386" y="1226"/>
                  <a:pt x="387" y="1227"/>
                  <a:pt x="388" y="1227"/>
                </a:cubicBezTo>
                <a:cubicBezTo>
                  <a:pt x="389" y="1228"/>
                  <a:pt x="390" y="1228"/>
                  <a:pt x="391" y="1229"/>
                </a:cubicBezTo>
                <a:cubicBezTo>
                  <a:pt x="392" y="1230"/>
                  <a:pt x="392" y="1231"/>
                  <a:pt x="394" y="1232"/>
                </a:cubicBezTo>
                <a:cubicBezTo>
                  <a:pt x="395" y="1232"/>
                  <a:pt x="396" y="1232"/>
                  <a:pt x="398" y="1232"/>
                </a:cubicBezTo>
                <a:cubicBezTo>
                  <a:pt x="399" y="1231"/>
                  <a:pt x="399" y="1232"/>
                  <a:pt x="400" y="1231"/>
                </a:cubicBezTo>
                <a:cubicBezTo>
                  <a:pt x="401" y="1231"/>
                  <a:pt x="401" y="1231"/>
                  <a:pt x="402" y="1231"/>
                </a:cubicBezTo>
                <a:cubicBezTo>
                  <a:pt x="403" y="1230"/>
                  <a:pt x="404" y="1230"/>
                  <a:pt x="406" y="1231"/>
                </a:cubicBezTo>
                <a:cubicBezTo>
                  <a:pt x="406" y="1231"/>
                  <a:pt x="406" y="1232"/>
                  <a:pt x="407" y="1232"/>
                </a:cubicBezTo>
                <a:cubicBezTo>
                  <a:pt x="407" y="1233"/>
                  <a:pt x="408" y="1233"/>
                  <a:pt x="408" y="1233"/>
                </a:cubicBezTo>
                <a:cubicBezTo>
                  <a:pt x="409" y="1234"/>
                  <a:pt x="409" y="1235"/>
                  <a:pt x="409" y="1235"/>
                </a:cubicBezTo>
                <a:cubicBezTo>
                  <a:pt x="409" y="1236"/>
                  <a:pt x="410" y="1236"/>
                  <a:pt x="411" y="1237"/>
                </a:cubicBezTo>
                <a:cubicBezTo>
                  <a:pt x="412" y="1237"/>
                  <a:pt x="412" y="1238"/>
                  <a:pt x="413" y="1239"/>
                </a:cubicBezTo>
                <a:cubicBezTo>
                  <a:pt x="415" y="1239"/>
                  <a:pt x="415" y="1239"/>
                  <a:pt x="416" y="1240"/>
                </a:cubicBezTo>
                <a:cubicBezTo>
                  <a:pt x="417" y="1241"/>
                  <a:pt x="419" y="1241"/>
                  <a:pt x="419" y="1242"/>
                </a:cubicBezTo>
                <a:cubicBezTo>
                  <a:pt x="420" y="1243"/>
                  <a:pt x="419" y="1244"/>
                  <a:pt x="418" y="1245"/>
                </a:cubicBezTo>
                <a:cubicBezTo>
                  <a:pt x="418" y="1245"/>
                  <a:pt x="418" y="1245"/>
                  <a:pt x="418" y="1245"/>
                </a:cubicBezTo>
                <a:cubicBezTo>
                  <a:pt x="418" y="1246"/>
                  <a:pt x="417" y="1246"/>
                  <a:pt x="417" y="1246"/>
                </a:cubicBezTo>
                <a:cubicBezTo>
                  <a:pt x="417" y="1248"/>
                  <a:pt x="420" y="1245"/>
                  <a:pt x="420" y="1245"/>
                </a:cubicBezTo>
                <a:cubicBezTo>
                  <a:pt x="421" y="1245"/>
                  <a:pt x="422" y="1245"/>
                  <a:pt x="422" y="1245"/>
                </a:cubicBezTo>
                <a:cubicBezTo>
                  <a:pt x="423" y="1245"/>
                  <a:pt x="424" y="1245"/>
                  <a:pt x="424" y="1245"/>
                </a:cubicBezTo>
                <a:cubicBezTo>
                  <a:pt x="425" y="1245"/>
                  <a:pt x="425" y="1245"/>
                  <a:pt x="426" y="1244"/>
                </a:cubicBezTo>
                <a:cubicBezTo>
                  <a:pt x="427" y="1244"/>
                  <a:pt x="427" y="1244"/>
                  <a:pt x="428" y="1245"/>
                </a:cubicBezTo>
                <a:cubicBezTo>
                  <a:pt x="428" y="1246"/>
                  <a:pt x="428" y="1246"/>
                  <a:pt x="429" y="1247"/>
                </a:cubicBezTo>
                <a:cubicBezTo>
                  <a:pt x="430" y="1247"/>
                  <a:pt x="430" y="1247"/>
                  <a:pt x="430" y="1248"/>
                </a:cubicBezTo>
                <a:cubicBezTo>
                  <a:pt x="430" y="1249"/>
                  <a:pt x="430" y="1250"/>
                  <a:pt x="430" y="1250"/>
                </a:cubicBezTo>
                <a:cubicBezTo>
                  <a:pt x="430" y="1251"/>
                  <a:pt x="431" y="1251"/>
                  <a:pt x="431" y="1252"/>
                </a:cubicBezTo>
                <a:cubicBezTo>
                  <a:pt x="430" y="1253"/>
                  <a:pt x="429" y="1253"/>
                  <a:pt x="429" y="1254"/>
                </a:cubicBezTo>
                <a:cubicBezTo>
                  <a:pt x="430" y="1255"/>
                  <a:pt x="431" y="1255"/>
                  <a:pt x="432" y="1255"/>
                </a:cubicBezTo>
                <a:cubicBezTo>
                  <a:pt x="432" y="1256"/>
                  <a:pt x="432" y="1257"/>
                  <a:pt x="433" y="1257"/>
                </a:cubicBezTo>
                <a:cubicBezTo>
                  <a:pt x="434" y="1257"/>
                  <a:pt x="435" y="1257"/>
                  <a:pt x="435" y="1258"/>
                </a:cubicBezTo>
                <a:cubicBezTo>
                  <a:pt x="435" y="1259"/>
                  <a:pt x="436" y="1259"/>
                  <a:pt x="436" y="1260"/>
                </a:cubicBezTo>
                <a:cubicBezTo>
                  <a:pt x="437" y="1260"/>
                  <a:pt x="438" y="1260"/>
                  <a:pt x="438" y="1260"/>
                </a:cubicBezTo>
                <a:cubicBezTo>
                  <a:pt x="439" y="1260"/>
                  <a:pt x="440" y="1259"/>
                  <a:pt x="440" y="1259"/>
                </a:cubicBezTo>
                <a:cubicBezTo>
                  <a:pt x="441" y="1259"/>
                  <a:pt x="443" y="1259"/>
                  <a:pt x="444" y="1259"/>
                </a:cubicBezTo>
                <a:cubicBezTo>
                  <a:pt x="446" y="1260"/>
                  <a:pt x="445" y="1262"/>
                  <a:pt x="446" y="1263"/>
                </a:cubicBezTo>
                <a:cubicBezTo>
                  <a:pt x="446" y="1264"/>
                  <a:pt x="447" y="1265"/>
                  <a:pt x="448" y="1266"/>
                </a:cubicBezTo>
                <a:cubicBezTo>
                  <a:pt x="448" y="1268"/>
                  <a:pt x="448" y="1269"/>
                  <a:pt x="448" y="1271"/>
                </a:cubicBezTo>
                <a:cubicBezTo>
                  <a:pt x="449" y="1272"/>
                  <a:pt x="449" y="1273"/>
                  <a:pt x="450" y="1274"/>
                </a:cubicBezTo>
                <a:cubicBezTo>
                  <a:pt x="450" y="1275"/>
                  <a:pt x="450" y="1277"/>
                  <a:pt x="451" y="1278"/>
                </a:cubicBezTo>
                <a:cubicBezTo>
                  <a:pt x="451" y="1280"/>
                  <a:pt x="452" y="1281"/>
                  <a:pt x="453" y="1282"/>
                </a:cubicBezTo>
                <a:cubicBezTo>
                  <a:pt x="453" y="1283"/>
                  <a:pt x="455" y="1284"/>
                  <a:pt x="455" y="1285"/>
                </a:cubicBezTo>
                <a:cubicBezTo>
                  <a:pt x="455" y="1286"/>
                  <a:pt x="455" y="1287"/>
                  <a:pt x="455" y="1287"/>
                </a:cubicBezTo>
                <a:cubicBezTo>
                  <a:pt x="454" y="1288"/>
                  <a:pt x="454" y="1288"/>
                  <a:pt x="453" y="1288"/>
                </a:cubicBezTo>
                <a:cubicBezTo>
                  <a:pt x="452" y="1288"/>
                  <a:pt x="452" y="1289"/>
                  <a:pt x="451" y="1289"/>
                </a:cubicBezTo>
                <a:cubicBezTo>
                  <a:pt x="451" y="1289"/>
                  <a:pt x="450" y="1289"/>
                  <a:pt x="449" y="1290"/>
                </a:cubicBezTo>
                <a:cubicBezTo>
                  <a:pt x="448" y="1290"/>
                  <a:pt x="448" y="1291"/>
                  <a:pt x="448" y="1292"/>
                </a:cubicBezTo>
                <a:cubicBezTo>
                  <a:pt x="450" y="1292"/>
                  <a:pt x="449" y="1294"/>
                  <a:pt x="448" y="1295"/>
                </a:cubicBezTo>
                <a:cubicBezTo>
                  <a:pt x="448" y="1296"/>
                  <a:pt x="447" y="1296"/>
                  <a:pt x="447" y="1297"/>
                </a:cubicBezTo>
                <a:cubicBezTo>
                  <a:pt x="446" y="1297"/>
                  <a:pt x="446" y="1298"/>
                  <a:pt x="446" y="1298"/>
                </a:cubicBezTo>
                <a:cubicBezTo>
                  <a:pt x="445" y="1301"/>
                  <a:pt x="443" y="1303"/>
                  <a:pt x="444" y="1305"/>
                </a:cubicBezTo>
                <a:cubicBezTo>
                  <a:pt x="444" y="1306"/>
                  <a:pt x="444" y="1307"/>
                  <a:pt x="444" y="1307"/>
                </a:cubicBezTo>
                <a:cubicBezTo>
                  <a:pt x="445" y="1308"/>
                  <a:pt x="446" y="1307"/>
                  <a:pt x="446" y="1307"/>
                </a:cubicBezTo>
                <a:cubicBezTo>
                  <a:pt x="447" y="1308"/>
                  <a:pt x="447" y="1308"/>
                  <a:pt x="448" y="1308"/>
                </a:cubicBezTo>
                <a:cubicBezTo>
                  <a:pt x="449" y="1308"/>
                  <a:pt x="450" y="1308"/>
                  <a:pt x="450" y="1308"/>
                </a:cubicBezTo>
                <a:cubicBezTo>
                  <a:pt x="452" y="1308"/>
                  <a:pt x="453" y="1308"/>
                  <a:pt x="454" y="1306"/>
                </a:cubicBezTo>
                <a:cubicBezTo>
                  <a:pt x="455" y="1305"/>
                  <a:pt x="455" y="1304"/>
                  <a:pt x="457" y="1303"/>
                </a:cubicBezTo>
                <a:cubicBezTo>
                  <a:pt x="458" y="1302"/>
                  <a:pt x="458" y="1300"/>
                  <a:pt x="459" y="1299"/>
                </a:cubicBezTo>
                <a:cubicBezTo>
                  <a:pt x="460" y="1299"/>
                  <a:pt x="460" y="1297"/>
                  <a:pt x="461" y="1297"/>
                </a:cubicBezTo>
                <a:cubicBezTo>
                  <a:pt x="462" y="1296"/>
                  <a:pt x="463" y="1294"/>
                  <a:pt x="462" y="1293"/>
                </a:cubicBezTo>
                <a:cubicBezTo>
                  <a:pt x="462" y="1292"/>
                  <a:pt x="462" y="1292"/>
                  <a:pt x="461" y="1291"/>
                </a:cubicBezTo>
                <a:cubicBezTo>
                  <a:pt x="461" y="1291"/>
                  <a:pt x="462" y="1290"/>
                  <a:pt x="462" y="1289"/>
                </a:cubicBezTo>
                <a:cubicBezTo>
                  <a:pt x="462" y="1288"/>
                  <a:pt x="464" y="1288"/>
                  <a:pt x="464" y="1287"/>
                </a:cubicBezTo>
                <a:cubicBezTo>
                  <a:pt x="465" y="1285"/>
                  <a:pt x="466" y="1285"/>
                  <a:pt x="467" y="1285"/>
                </a:cubicBezTo>
                <a:cubicBezTo>
                  <a:pt x="468" y="1284"/>
                  <a:pt x="469" y="1284"/>
                  <a:pt x="470" y="1284"/>
                </a:cubicBezTo>
                <a:cubicBezTo>
                  <a:pt x="470" y="1284"/>
                  <a:pt x="470" y="1285"/>
                  <a:pt x="471" y="1285"/>
                </a:cubicBezTo>
                <a:cubicBezTo>
                  <a:pt x="473" y="1285"/>
                  <a:pt x="474" y="1285"/>
                  <a:pt x="474" y="1283"/>
                </a:cubicBezTo>
                <a:cubicBezTo>
                  <a:pt x="474" y="1281"/>
                  <a:pt x="474" y="1279"/>
                  <a:pt x="474" y="1277"/>
                </a:cubicBezTo>
                <a:cubicBezTo>
                  <a:pt x="474" y="1275"/>
                  <a:pt x="473" y="1273"/>
                  <a:pt x="471" y="1272"/>
                </a:cubicBezTo>
                <a:cubicBezTo>
                  <a:pt x="470" y="1270"/>
                  <a:pt x="467" y="1269"/>
                  <a:pt x="466" y="1268"/>
                </a:cubicBezTo>
                <a:cubicBezTo>
                  <a:pt x="465" y="1268"/>
                  <a:pt x="464" y="1268"/>
                  <a:pt x="464" y="1268"/>
                </a:cubicBezTo>
                <a:cubicBezTo>
                  <a:pt x="463" y="1268"/>
                  <a:pt x="462" y="1268"/>
                  <a:pt x="462" y="1267"/>
                </a:cubicBezTo>
                <a:cubicBezTo>
                  <a:pt x="460" y="1266"/>
                  <a:pt x="462" y="1263"/>
                  <a:pt x="463" y="1261"/>
                </a:cubicBezTo>
                <a:cubicBezTo>
                  <a:pt x="463" y="1260"/>
                  <a:pt x="463" y="1259"/>
                  <a:pt x="464" y="1257"/>
                </a:cubicBezTo>
                <a:cubicBezTo>
                  <a:pt x="465" y="1256"/>
                  <a:pt x="465" y="1255"/>
                  <a:pt x="466" y="1253"/>
                </a:cubicBezTo>
                <a:cubicBezTo>
                  <a:pt x="467" y="1252"/>
                  <a:pt x="467" y="1251"/>
                  <a:pt x="468" y="1250"/>
                </a:cubicBezTo>
                <a:cubicBezTo>
                  <a:pt x="469" y="1249"/>
                  <a:pt x="470" y="1248"/>
                  <a:pt x="471" y="1248"/>
                </a:cubicBezTo>
                <a:cubicBezTo>
                  <a:pt x="472" y="1248"/>
                  <a:pt x="475" y="1247"/>
                  <a:pt x="475" y="1248"/>
                </a:cubicBezTo>
                <a:cubicBezTo>
                  <a:pt x="476" y="1249"/>
                  <a:pt x="473" y="1251"/>
                  <a:pt x="476" y="1251"/>
                </a:cubicBezTo>
                <a:cubicBezTo>
                  <a:pt x="477" y="1251"/>
                  <a:pt x="477" y="1250"/>
                  <a:pt x="478" y="1251"/>
                </a:cubicBezTo>
                <a:cubicBezTo>
                  <a:pt x="478" y="1251"/>
                  <a:pt x="479" y="1251"/>
                  <a:pt x="479" y="1252"/>
                </a:cubicBezTo>
                <a:cubicBezTo>
                  <a:pt x="481" y="1252"/>
                  <a:pt x="482" y="1251"/>
                  <a:pt x="484" y="1252"/>
                </a:cubicBezTo>
                <a:cubicBezTo>
                  <a:pt x="485" y="1253"/>
                  <a:pt x="486" y="1254"/>
                  <a:pt x="486" y="1255"/>
                </a:cubicBezTo>
                <a:cubicBezTo>
                  <a:pt x="488" y="1257"/>
                  <a:pt x="489" y="1260"/>
                  <a:pt x="491" y="1261"/>
                </a:cubicBezTo>
                <a:cubicBezTo>
                  <a:pt x="492" y="1261"/>
                  <a:pt x="493" y="1262"/>
                  <a:pt x="494" y="1263"/>
                </a:cubicBezTo>
                <a:cubicBezTo>
                  <a:pt x="495" y="1263"/>
                  <a:pt x="496" y="1265"/>
                  <a:pt x="497" y="1265"/>
                </a:cubicBezTo>
                <a:cubicBezTo>
                  <a:pt x="499" y="1265"/>
                  <a:pt x="499" y="1263"/>
                  <a:pt x="499" y="1262"/>
                </a:cubicBezTo>
                <a:cubicBezTo>
                  <a:pt x="499" y="1260"/>
                  <a:pt x="500" y="1259"/>
                  <a:pt x="500" y="1257"/>
                </a:cubicBezTo>
                <a:cubicBezTo>
                  <a:pt x="500" y="1257"/>
                  <a:pt x="500" y="1256"/>
                  <a:pt x="500" y="1255"/>
                </a:cubicBezTo>
                <a:cubicBezTo>
                  <a:pt x="499" y="1254"/>
                  <a:pt x="498" y="1254"/>
                  <a:pt x="498" y="1253"/>
                </a:cubicBezTo>
                <a:cubicBezTo>
                  <a:pt x="497" y="1252"/>
                  <a:pt x="497" y="1251"/>
                  <a:pt x="496" y="1250"/>
                </a:cubicBezTo>
                <a:cubicBezTo>
                  <a:pt x="495" y="1250"/>
                  <a:pt x="494" y="1249"/>
                  <a:pt x="493" y="1249"/>
                </a:cubicBezTo>
                <a:cubicBezTo>
                  <a:pt x="492" y="1248"/>
                  <a:pt x="492" y="1247"/>
                  <a:pt x="491" y="1246"/>
                </a:cubicBezTo>
                <a:cubicBezTo>
                  <a:pt x="490" y="1245"/>
                  <a:pt x="489" y="1244"/>
                  <a:pt x="487" y="1244"/>
                </a:cubicBezTo>
                <a:cubicBezTo>
                  <a:pt x="486" y="1243"/>
                  <a:pt x="484" y="1242"/>
                  <a:pt x="483" y="1241"/>
                </a:cubicBezTo>
                <a:cubicBezTo>
                  <a:pt x="481" y="1241"/>
                  <a:pt x="480" y="1240"/>
                  <a:pt x="479" y="1239"/>
                </a:cubicBezTo>
                <a:cubicBezTo>
                  <a:pt x="477" y="1238"/>
                  <a:pt x="476" y="1238"/>
                  <a:pt x="475" y="1237"/>
                </a:cubicBezTo>
                <a:cubicBezTo>
                  <a:pt x="474" y="1237"/>
                  <a:pt x="473" y="1236"/>
                  <a:pt x="472" y="1236"/>
                </a:cubicBezTo>
                <a:cubicBezTo>
                  <a:pt x="471" y="1235"/>
                  <a:pt x="470" y="1234"/>
                  <a:pt x="469" y="1234"/>
                </a:cubicBezTo>
                <a:cubicBezTo>
                  <a:pt x="468" y="1233"/>
                  <a:pt x="466" y="1233"/>
                  <a:pt x="465" y="1233"/>
                </a:cubicBezTo>
                <a:cubicBezTo>
                  <a:pt x="464" y="1233"/>
                  <a:pt x="463" y="1231"/>
                  <a:pt x="461" y="1231"/>
                </a:cubicBezTo>
                <a:cubicBezTo>
                  <a:pt x="459" y="1229"/>
                  <a:pt x="457" y="1229"/>
                  <a:pt x="455" y="1228"/>
                </a:cubicBezTo>
                <a:cubicBezTo>
                  <a:pt x="454" y="1227"/>
                  <a:pt x="454" y="1226"/>
                  <a:pt x="453" y="1226"/>
                </a:cubicBezTo>
                <a:cubicBezTo>
                  <a:pt x="452" y="1225"/>
                  <a:pt x="450" y="1223"/>
                  <a:pt x="450" y="1222"/>
                </a:cubicBezTo>
                <a:cubicBezTo>
                  <a:pt x="450" y="1220"/>
                  <a:pt x="452" y="1221"/>
                  <a:pt x="453" y="1220"/>
                </a:cubicBezTo>
                <a:cubicBezTo>
                  <a:pt x="453" y="1220"/>
                  <a:pt x="453" y="1219"/>
                  <a:pt x="454" y="1219"/>
                </a:cubicBezTo>
                <a:cubicBezTo>
                  <a:pt x="454" y="1219"/>
                  <a:pt x="454" y="1218"/>
                  <a:pt x="454" y="1218"/>
                </a:cubicBezTo>
                <a:cubicBezTo>
                  <a:pt x="455" y="1214"/>
                  <a:pt x="453" y="1212"/>
                  <a:pt x="450" y="1213"/>
                </a:cubicBezTo>
                <a:cubicBezTo>
                  <a:pt x="448" y="1213"/>
                  <a:pt x="447" y="1213"/>
                  <a:pt x="446" y="1213"/>
                </a:cubicBezTo>
                <a:cubicBezTo>
                  <a:pt x="444" y="1214"/>
                  <a:pt x="443" y="1213"/>
                  <a:pt x="442" y="1213"/>
                </a:cubicBezTo>
                <a:cubicBezTo>
                  <a:pt x="440" y="1213"/>
                  <a:pt x="439" y="1214"/>
                  <a:pt x="438" y="1214"/>
                </a:cubicBezTo>
                <a:cubicBezTo>
                  <a:pt x="437" y="1214"/>
                  <a:pt x="437" y="1214"/>
                  <a:pt x="436" y="1214"/>
                </a:cubicBezTo>
                <a:cubicBezTo>
                  <a:pt x="434" y="1214"/>
                  <a:pt x="432" y="1214"/>
                  <a:pt x="431" y="1213"/>
                </a:cubicBezTo>
                <a:cubicBezTo>
                  <a:pt x="430" y="1213"/>
                  <a:pt x="429" y="1212"/>
                  <a:pt x="428" y="1212"/>
                </a:cubicBezTo>
                <a:cubicBezTo>
                  <a:pt x="427" y="1211"/>
                  <a:pt x="426" y="1211"/>
                  <a:pt x="426" y="1211"/>
                </a:cubicBezTo>
                <a:cubicBezTo>
                  <a:pt x="425" y="1210"/>
                  <a:pt x="425" y="1210"/>
                  <a:pt x="425" y="1209"/>
                </a:cubicBezTo>
                <a:cubicBezTo>
                  <a:pt x="424" y="1208"/>
                  <a:pt x="423" y="1208"/>
                  <a:pt x="422" y="1208"/>
                </a:cubicBezTo>
                <a:cubicBezTo>
                  <a:pt x="421" y="1207"/>
                  <a:pt x="421" y="1205"/>
                  <a:pt x="420" y="1204"/>
                </a:cubicBezTo>
                <a:cubicBezTo>
                  <a:pt x="419" y="1204"/>
                  <a:pt x="419" y="1204"/>
                  <a:pt x="418" y="1203"/>
                </a:cubicBezTo>
                <a:cubicBezTo>
                  <a:pt x="418" y="1203"/>
                  <a:pt x="417" y="1202"/>
                  <a:pt x="417" y="1202"/>
                </a:cubicBezTo>
                <a:cubicBezTo>
                  <a:pt x="416" y="1201"/>
                  <a:pt x="416" y="1201"/>
                  <a:pt x="415" y="1200"/>
                </a:cubicBezTo>
                <a:cubicBezTo>
                  <a:pt x="414" y="1200"/>
                  <a:pt x="414" y="1198"/>
                  <a:pt x="414" y="1197"/>
                </a:cubicBezTo>
                <a:cubicBezTo>
                  <a:pt x="414" y="1197"/>
                  <a:pt x="413" y="1196"/>
                  <a:pt x="412" y="1195"/>
                </a:cubicBezTo>
                <a:cubicBezTo>
                  <a:pt x="411" y="1194"/>
                  <a:pt x="411" y="1193"/>
                  <a:pt x="410" y="1192"/>
                </a:cubicBezTo>
                <a:cubicBezTo>
                  <a:pt x="410" y="1191"/>
                  <a:pt x="410" y="1191"/>
                  <a:pt x="410" y="1190"/>
                </a:cubicBezTo>
                <a:cubicBezTo>
                  <a:pt x="409" y="1189"/>
                  <a:pt x="409" y="1189"/>
                  <a:pt x="409" y="1188"/>
                </a:cubicBezTo>
                <a:cubicBezTo>
                  <a:pt x="408" y="1187"/>
                  <a:pt x="408" y="1186"/>
                  <a:pt x="408" y="1184"/>
                </a:cubicBezTo>
                <a:cubicBezTo>
                  <a:pt x="408" y="1182"/>
                  <a:pt x="407" y="1182"/>
                  <a:pt x="406" y="1180"/>
                </a:cubicBezTo>
                <a:cubicBezTo>
                  <a:pt x="405" y="1180"/>
                  <a:pt x="405" y="1178"/>
                  <a:pt x="404" y="1177"/>
                </a:cubicBezTo>
                <a:cubicBezTo>
                  <a:pt x="403" y="1176"/>
                  <a:pt x="402" y="1176"/>
                  <a:pt x="401" y="1176"/>
                </a:cubicBezTo>
                <a:cubicBezTo>
                  <a:pt x="400" y="1175"/>
                  <a:pt x="399" y="1174"/>
                  <a:pt x="398" y="1173"/>
                </a:cubicBezTo>
                <a:cubicBezTo>
                  <a:pt x="397" y="1172"/>
                  <a:pt x="396" y="1172"/>
                  <a:pt x="395" y="1171"/>
                </a:cubicBezTo>
                <a:cubicBezTo>
                  <a:pt x="394" y="1170"/>
                  <a:pt x="393" y="1169"/>
                  <a:pt x="392" y="1169"/>
                </a:cubicBezTo>
                <a:cubicBezTo>
                  <a:pt x="390" y="1168"/>
                  <a:pt x="390" y="1167"/>
                  <a:pt x="389" y="1166"/>
                </a:cubicBezTo>
                <a:cubicBezTo>
                  <a:pt x="388" y="1166"/>
                  <a:pt x="388" y="1166"/>
                  <a:pt x="387" y="1165"/>
                </a:cubicBezTo>
                <a:cubicBezTo>
                  <a:pt x="387" y="1165"/>
                  <a:pt x="386" y="1165"/>
                  <a:pt x="386" y="1164"/>
                </a:cubicBezTo>
                <a:cubicBezTo>
                  <a:pt x="384" y="1163"/>
                  <a:pt x="383" y="1163"/>
                  <a:pt x="382" y="1162"/>
                </a:cubicBezTo>
                <a:cubicBezTo>
                  <a:pt x="381" y="1161"/>
                  <a:pt x="381" y="1160"/>
                  <a:pt x="380" y="1159"/>
                </a:cubicBezTo>
                <a:cubicBezTo>
                  <a:pt x="379" y="1158"/>
                  <a:pt x="378" y="1157"/>
                  <a:pt x="378" y="1155"/>
                </a:cubicBezTo>
                <a:cubicBezTo>
                  <a:pt x="378" y="1154"/>
                  <a:pt x="378" y="1153"/>
                  <a:pt x="378" y="1151"/>
                </a:cubicBezTo>
                <a:cubicBezTo>
                  <a:pt x="378" y="1150"/>
                  <a:pt x="377" y="1149"/>
                  <a:pt x="377" y="1147"/>
                </a:cubicBezTo>
                <a:cubicBezTo>
                  <a:pt x="377" y="1146"/>
                  <a:pt x="378" y="1144"/>
                  <a:pt x="379" y="1145"/>
                </a:cubicBezTo>
                <a:cubicBezTo>
                  <a:pt x="380" y="1145"/>
                  <a:pt x="381" y="1147"/>
                  <a:pt x="381" y="1145"/>
                </a:cubicBezTo>
                <a:cubicBezTo>
                  <a:pt x="381" y="1144"/>
                  <a:pt x="381" y="1144"/>
                  <a:pt x="381" y="1144"/>
                </a:cubicBezTo>
                <a:cubicBezTo>
                  <a:pt x="383" y="1142"/>
                  <a:pt x="382" y="1140"/>
                  <a:pt x="380" y="1139"/>
                </a:cubicBezTo>
                <a:cubicBezTo>
                  <a:pt x="379" y="1138"/>
                  <a:pt x="379" y="1138"/>
                  <a:pt x="378" y="1137"/>
                </a:cubicBezTo>
                <a:cubicBezTo>
                  <a:pt x="378" y="1137"/>
                  <a:pt x="378" y="1136"/>
                  <a:pt x="377" y="1136"/>
                </a:cubicBezTo>
                <a:cubicBezTo>
                  <a:pt x="377" y="1135"/>
                  <a:pt x="375" y="1134"/>
                  <a:pt x="375" y="1133"/>
                </a:cubicBezTo>
                <a:cubicBezTo>
                  <a:pt x="376" y="1132"/>
                  <a:pt x="376" y="1132"/>
                  <a:pt x="376" y="1132"/>
                </a:cubicBezTo>
                <a:cubicBezTo>
                  <a:pt x="377" y="1131"/>
                  <a:pt x="377" y="1130"/>
                  <a:pt x="377" y="1130"/>
                </a:cubicBezTo>
                <a:cubicBezTo>
                  <a:pt x="378" y="1129"/>
                  <a:pt x="379" y="1127"/>
                  <a:pt x="381" y="1128"/>
                </a:cubicBezTo>
                <a:cubicBezTo>
                  <a:pt x="381" y="1128"/>
                  <a:pt x="379" y="1131"/>
                  <a:pt x="381" y="1130"/>
                </a:cubicBezTo>
                <a:cubicBezTo>
                  <a:pt x="381" y="1130"/>
                  <a:pt x="382" y="1129"/>
                  <a:pt x="383" y="1129"/>
                </a:cubicBezTo>
                <a:cubicBezTo>
                  <a:pt x="383" y="1129"/>
                  <a:pt x="384" y="1130"/>
                  <a:pt x="385" y="1129"/>
                </a:cubicBezTo>
                <a:cubicBezTo>
                  <a:pt x="386" y="1128"/>
                  <a:pt x="387" y="1127"/>
                  <a:pt x="388" y="1127"/>
                </a:cubicBezTo>
                <a:cubicBezTo>
                  <a:pt x="389" y="1127"/>
                  <a:pt x="391" y="1127"/>
                  <a:pt x="392" y="1126"/>
                </a:cubicBezTo>
                <a:cubicBezTo>
                  <a:pt x="393" y="1126"/>
                  <a:pt x="393" y="1125"/>
                  <a:pt x="394" y="1125"/>
                </a:cubicBezTo>
                <a:cubicBezTo>
                  <a:pt x="394" y="1124"/>
                  <a:pt x="394" y="1123"/>
                  <a:pt x="394" y="1123"/>
                </a:cubicBezTo>
                <a:cubicBezTo>
                  <a:pt x="394" y="1122"/>
                  <a:pt x="395" y="1122"/>
                  <a:pt x="396" y="1122"/>
                </a:cubicBezTo>
                <a:cubicBezTo>
                  <a:pt x="397" y="1122"/>
                  <a:pt x="397" y="1122"/>
                  <a:pt x="398" y="1123"/>
                </a:cubicBezTo>
                <a:cubicBezTo>
                  <a:pt x="399" y="1123"/>
                  <a:pt x="401" y="1122"/>
                  <a:pt x="402" y="1122"/>
                </a:cubicBezTo>
                <a:cubicBezTo>
                  <a:pt x="404" y="1122"/>
                  <a:pt x="404" y="1124"/>
                  <a:pt x="404" y="1125"/>
                </a:cubicBezTo>
                <a:cubicBezTo>
                  <a:pt x="405" y="1125"/>
                  <a:pt x="406" y="1125"/>
                  <a:pt x="405" y="1126"/>
                </a:cubicBezTo>
                <a:cubicBezTo>
                  <a:pt x="404" y="1126"/>
                  <a:pt x="404" y="1126"/>
                  <a:pt x="404" y="1127"/>
                </a:cubicBezTo>
                <a:cubicBezTo>
                  <a:pt x="404" y="1127"/>
                  <a:pt x="404" y="1127"/>
                  <a:pt x="403" y="1128"/>
                </a:cubicBezTo>
                <a:cubicBezTo>
                  <a:pt x="403" y="1128"/>
                  <a:pt x="403" y="1128"/>
                  <a:pt x="403" y="1128"/>
                </a:cubicBezTo>
                <a:cubicBezTo>
                  <a:pt x="403" y="1129"/>
                  <a:pt x="403" y="1129"/>
                  <a:pt x="403" y="1129"/>
                </a:cubicBezTo>
                <a:cubicBezTo>
                  <a:pt x="403" y="1129"/>
                  <a:pt x="403" y="1129"/>
                  <a:pt x="403" y="1129"/>
                </a:cubicBezTo>
                <a:cubicBezTo>
                  <a:pt x="403" y="1130"/>
                  <a:pt x="402" y="1130"/>
                  <a:pt x="402" y="1130"/>
                </a:cubicBezTo>
                <a:cubicBezTo>
                  <a:pt x="402" y="1130"/>
                  <a:pt x="402" y="1131"/>
                  <a:pt x="402" y="1131"/>
                </a:cubicBezTo>
                <a:cubicBezTo>
                  <a:pt x="402" y="1132"/>
                  <a:pt x="402" y="1133"/>
                  <a:pt x="402" y="1134"/>
                </a:cubicBezTo>
                <a:cubicBezTo>
                  <a:pt x="402" y="1135"/>
                  <a:pt x="403" y="1134"/>
                  <a:pt x="403" y="1135"/>
                </a:cubicBezTo>
                <a:cubicBezTo>
                  <a:pt x="404" y="1136"/>
                  <a:pt x="403" y="1138"/>
                  <a:pt x="404" y="1139"/>
                </a:cubicBezTo>
                <a:cubicBezTo>
                  <a:pt x="404" y="1140"/>
                  <a:pt x="405" y="1140"/>
                  <a:pt x="405" y="1140"/>
                </a:cubicBezTo>
                <a:cubicBezTo>
                  <a:pt x="405" y="1141"/>
                  <a:pt x="405" y="1141"/>
                  <a:pt x="406" y="1142"/>
                </a:cubicBezTo>
                <a:cubicBezTo>
                  <a:pt x="407" y="1142"/>
                  <a:pt x="407" y="1142"/>
                  <a:pt x="407" y="1143"/>
                </a:cubicBezTo>
                <a:cubicBezTo>
                  <a:pt x="408" y="1144"/>
                  <a:pt x="408" y="1144"/>
                  <a:pt x="408" y="1145"/>
                </a:cubicBezTo>
                <a:cubicBezTo>
                  <a:pt x="409" y="1147"/>
                  <a:pt x="410" y="1146"/>
                  <a:pt x="410" y="1144"/>
                </a:cubicBezTo>
                <a:cubicBezTo>
                  <a:pt x="411" y="1143"/>
                  <a:pt x="410" y="1142"/>
                  <a:pt x="412" y="1141"/>
                </a:cubicBezTo>
                <a:cubicBezTo>
                  <a:pt x="412" y="1140"/>
                  <a:pt x="413" y="1140"/>
                  <a:pt x="413" y="1140"/>
                </a:cubicBezTo>
                <a:cubicBezTo>
                  <a:pt x="414" y="1140"/>
                  <a:pt x="414" y="1141"/>
                  <a:pt x="415" y="1140"/>
                </a:cubicBezTo>
                <a:cubicBezTo>
                  <a:pt x="415" y="1139"/>
                  <a:pt x="415" y="1138"/>
                  <a:pt x="415" y="1138"/>
                </a:cubicBezTo>
                <a:cubicBezTo>
                  <a:pt x="415" y="1137"/>
                  <a:pt x="416" y="1137"/>
                  <a:pt x="416" y="1136"/>
                </a:cubicBezTo>
                <a:cubicBezTo>
                  <a:pt x="417" y="1135"/>
                  <a:pt x="416" y="1133"/>
                  <a:pt x="418" y="1133"/>
                </a:cubicBezTo>
                <a:cubicBezTo>
                  <a:pt x="419" y="1133"/>
                  <a:pt x="419" y="1133"/>
                  <a:pt x="420" y="1133"/>
                </a:cubicBezTo>
                <a:cubicBezTo>
                  <a:pt x="420" y="1134"/>
                  <a:pt x="420" y="1135"/>
                  <a:pt x="421" y="1135"/>
                </a:cubicBezTo>
                <a:cubicBezTo>
                  <a:pt x="422" y="1136"/>
                  <a:pt x="423" y="1136"/>
                  <a:pt x="423" y="1136"/>
                </a:cubicBezTo>
                <a:cubicBezTo>
                  <a:pt x="424" y="1137"/>
                  <a:pt x="424" y="1137"/>
                  <a:pt x="425" y="1137"/>
                </a:cubicBezTo>
                <a:cubicBezTo>
                  <a:pt x="425" y="1138"/>
                  <a:pt x="426" y="1138"/>
                  <a:pt x="426" y="1138"/>
                </a:cubicBezTo>
                <a:cubicBezTo>
                  <a:pt x="427" y="1139"/>
                  <a:pt x="429" y="1140"/>
                  <a:pt x="429" y="1141"/>
                </a:cubicBezTo>
                <a:cubicBezTo>
                  <a:pt x="429" y="1142"/>
                  <a:pt x="428" y="1144"/>
                  <a:pt x="429" y="1145"/>
                </a:cubicBezTo>
                <a:cubicBezTo>
                  <a:pt x="429" y="1146"/>
                  <a:pt x="430" y="1146"/>
                  <a:pt x="430" y="1147"/>
                </a:cubicBezTo>
                <a:cubicBezTo>
                  <a:pt x="430" y="1148"/>
                  <a:pt x="430" y="1148"/>
                  <a:pt x="430" y="1149"/>
                </a:cubicBezTo>
                <a:cubicBezTo>
                  <a:pt x="431" y="1150"/>
                  <a:pt x="432" y="1151"/>
                  <a:pt x="432" y="1152"/>
                </a:cubicBezTo>
                <a:cubicBezTo>
                  <a:pt x="433" y="1154"/>
                  <a:pt x="434" y="1154"/>
                  <a:pt x="435" y="1155"/>
                </a:cubicBezTo>
                <a:cubicBezTo>
                  <a:pt x="436" y="1156"/>
                  <a:pt x="437" y="1156"/>
                  <a:pt x="438" y="1157"/>
                </a:cubicBezTo>
                <a:cubicBezTo>
                  <a:pt x="439" y="1157"/>
                  <a:pt x="439" y="1158"/>
                  <a:pt x="440" y="1158"/>
                </a:cubicBezTo>
                <a:cubicBezTo>
                  <a:pt x="440" y="1160"/>
                  <a:pt x="438" y="1159"/>
                  <a:pt x="438" y="1158"/>
                </a:cubicBezTo>
                <a:cubicBezTo>
                  <a:pt x="437" y="1158"/>
                  <a:pt x="437" y="1158"/>
                  <a:pt x="437" y="1158"/>
                </a:cubicBezTo>
                <a:cubicBezTo>
                  <a:pt x="436" y="1158"/>
                  <a:pt x="436" y="1157"/>
                  <a:pt x="436" y="1157"/>
                </a:cubicBezTo>
                <a:cubicBezTo>
                  <a:pt x="435" y="1157"/>
                  <a:pt x="435" y="1158"/>
                  <a:pt x="435" y="1158"/>
                </a:cubicBezTo>
                <a:cubicBezTo>
                  <a:pt x="434" y="1158"/>
                  <a:pt x="434" y="1158"/>
                  <a:pt x="433" y="1158"/>
                </a:cubicBezTo>
                <a:cubicBezTo>
                  <a:pt x="433" y="1160"/>
                  <a:pt x="435" y="1160"/>
                  <a:pt x="435" y="1160"/>
                </a:cubicBezTo>
                <a:cubicBezTo>
                  <a:pt x="436" y="1161"/>
                  <a:pt x="436" y="1162"/>
                  <a:pt x="436" y="1163"/>
                </a:cubicBezTo>
                <a:cubicBezTo>
                  <a:pt x="437" y="1164"/>
                  <a:pt x="438" y="1164"/>
                  <a:pt x="439" y="1165"/>
                </a:cubicBezTo>
                <a:cubicBezTo>
                  <a:pt x="439" y="1166"/>
                  <a:pt x="439" y="1166"/>
                  <a:pt x="439" y="1166"/>
                </a:cubicBezTo>
                <a:cubicBezTo>
                  <a:pt x="440" y="1167"/>
                  <a:pt x="441" y="1167"/>
                  <a:pt x="442" y="1168"/>
                </a:cubicBezTo>
                <a:cubicBezTo>
                  <a:pt x="442" y="1168"/>
                  <a:pt x="442" y="1169"/>
                  <a:pt x="443" y="1169"/>
                </a:cubicBezTo>
                <a:cubicBezTo>
                  <a:pt x="444" y="1169"/>
                  <a:pt x="445" y="1169"/>
                  <a:pt x="445" y="1170"/>
                </a:cubicBezTo>
                <a:cubicBezTo>
                  <a:pt x="446" y="1170"/>
                  <a:pt x="446" y="1170"/>
                  <a:pt x="447" y="1170"/>
                </a:cubicBezTo>
                <a:cubicBezTo>
                  <a:pt x="448" y="1171"/>
                  <a:pt x="448" y="1171"/>
                  <a:pt x="448" y="1172"/>
                </a:cubicBezTo>
                <a:cubicBezTo>
                  <a:pt x="448" y="1172"/>
                  <a:pt x="448" y="1172"/>
                  <a:pt x="449" y="1173"/>
                </a:cubicBezTo>
                <a:cubicBezTo>
                  <a:pt x="449" y="1173"/>
                  <a:pt x="449" y="1173"/>
                  <a:pt x="450" y="1173"/>
                </a:cubicBezTo>
                <a:cubicBezTo>
                  <a:pt x="451" y="1174"/>
                  <a:pt x="450" y="1176"/>
                  <a:pt x="452" y="1176"/>
                </a:cubicBezTo>
                <a:cubicBezTo>
                  <a:pt x="453" y="1176"/>
                  <a:pt x="455" y="1176"/>
                  <a:pt x="456" y="1176"/>
                </a:cubicBezTo>
                <a:cubicBezTo>
                  <a:pt x="457" y="1176"/>
                  <a:pt x="459" y="1176"/>
                  <a:pt x="460" y="1176"/>
                </a:cubicBezTo>
                <a:cubicBezTo>
                  <a:pt x="461" y="1176"/>
                  <a:pt x="461" y="1177"/>
                  <a:pt x="462" y="1177"/>
                </a:cubicBezTo>
                <a:cubicBezTo>
                  <a:pt x="462" y="1178"/>
                  <a:pt x="463" y="1177"/>
                  <a:pt x="464" y="1178"/>
                </a:cubicBezTo>
                <a:cubicBezTo>
                  <a:pt x="464" y="1178"/>
                  <a:pt x="464" y="1179"/>
                  <a:pt x="465" y="1179"/>
                </a:cubicBezTo>
                <a:cubicBezTo>
                  <a:pt x="465" y="1179"/>
                  <a:pt x="466" y="1179"/>
                  <a:pt x="466" y="1180"/>
                </a:cubicBezTo>
                <a:cubicBezTo>
                  <a:pt x="467" y="1180"/>
                  <a:pt x="467" y="1181"/>
                  <a:pt x="467" y="1181"/>
                </a:cubicBezTo>
                <a:cubicBezTo>
                  <a:pt x="468" y="1182"/>
                  <a:pt x="469" y="1181"/>
                  <a:pt x="469" y="1182"/>
                </a:cubicBezTo>
                <a:cubicBezTo>
                  <a:pt x="470" y="1182"/>
                  <a:pt x="470" y="1182"/>
                  <a:pt x="471" y="1183"/>
                </a:cubicBezTo>
                <a:cubicBezTo>
                  <a:pt x="471" y="1184"/>
                  <a:pt x="472" y="1183"/>
                  <a:pt x="473" y="1184"/>
                </a:cubicBezTo>
                <a:cubicBezTo>
                  <a:pt x="473" y="1184"/>
                  <a:pt x="473" y="1185"/>
                  <a:pt x="474" y="1185"/>
                </a:cubicBezTo>
                <a:cubicBezTo>
                  <a:pt x="474" y="1186"/>
                  <a:pt x="475" y="1186"/>
                  <a:pt x="476" y="1186"/>
                </a:cubicBezTo>
                <a:cubicBezTo>
                  <a:pt x="476" y="1186"/>
                  <a:pt x="477" y="1187"/>
                  <a:pt x="477" y="1187"/>
                </a:cubicBezTo>
                <a:cubicBezTo>
                  <a:pt x="478" y="1188"/>
                  <a:pt x="478" y="1188"/>
                  <a:pt x="479" y="1188"/>
                </a:cubicBezTo>
                <a:cubicBezTo>
                  <a:pt x="480" y="1188"/>
                  <a:pt x="480" y="1190"/>
                  <a:pt x="481" y="1190"/>
                </a:cubicBezTo>
                <a:cubicBezTo>
                  <a:pt x="481" y="1190"/>
                  <a:pt x="482" y="1191"/>
                  <a:pt x="482" y="1191"/>
                </a:cubicBezTo>
                <a:cubicBezTo>
                  <a:pt x="483" y="1192"/>
                  <a:pt x="484" y="1192"/>
                  <a:pt x="485" y="1193"/>
                </a:cubicBezTo>
                <a:cubicBezTo>
                  <a:pt x="485" y="1194"/>
                  <a:pt x="485" y="1194"/>
                  <a:pt x="486" y="1195"/>
                </a:cubicBezTo>
                <a:cubicBezTo>
                  <a:pt x="486" y="1195"/>
                  <a:pt x="487" y="1195"/>
                  <a:pt x="487" y="1196"/>
                </a:cubicBezTo>
                <a:cubicBezTo>
                  <a:pt x="488" y="1196"/>
                  <a:pt x="488" y="1197"/>
                  <a:pt x="488" y="1197"/>
                </a:cubicBezTo>
                <a:cubicBezTo>
                  <a:pt x="489" y="1197"/>
                  <a:pt x="490" y="1197"/>
                  <a:pt x="490" y="1197"/>
                </a:cubicBezTo>
                <a:cubicBezTo>
                  <a:pt x="491" y="1198"/>
                  <a:pt x="492" y="1198"/>
                  <a:pt x="493" y="1198"/>
                </a:cubicBezTo>
                <a:cubicBezTo>
                  <a:pt x="494" y="1199"/>
                  <a:pt x="495" y="1199"/>
                  <a:pt x="496" y="1200"/>
                </a:cubicBezTo>
                <a:cubicBezTo>
                  <a:pt x="497" y="1200"/>
                  <a:pt x="498" y="1201"/>
                  <a:pt x="500" y="1202"/>
                </a:cubicBezTo>
                <a:cubicBezTo>
                  <a:pt x="500" y="1202"/>
                  <a:pt x="501" y="1204"/>
                  <a:pt x="502" y="1204"/>
                </a:cubicBezTo>
                <a:cubicBezTo>
                  <a:pt x="502" y="1203"/>
                  <a:pt x="501" y="1202"/>
                  <a:pt x="502" y="1202"/>
                </a:cubicBezTo>
                <a:cubicBezTo>
                  <a:pt x="503" y="1202"/>
                  <a:pt x="503" y="1203"/>
                  <a:pt x="504" y="1202"/>
                </a:cubicBezTo>
                <a:cubicBezTo>
                  <a:pt x="504" y="1202"/>
                  <a:pt x="504" y="1201"/>
                  <a:pt x="504" y="1201"/>
                </a:cubicBezTo>
                <a:cubicBezTo>
                  <a:pt x="505" y="1201"/>
                  <a:pt x="505" y="1202"/>
                  <a:pt x="505" y="1202"/>
                </a:cubicBezTo>
                <a:cubicBezTo>
                  <a:pt x="505" y="1203"/>
                  <a:pt x="503" y="1203"/>
                  <a:pt x="503" y="1203"/>
                </a:cubicBezTo>
                <a:cubicBezTo>
                  <a:pt x="502" y="1203"/>
                  <a:pt x="503" y="1205"/>
                  <a:pt x="503" y="1205"/>
                </a:cubicBezTo>
                <a:cubicBezTo>
                  <a:pt x="504" y="1205"/>
                  <a:pt x="504" y="1206"/>
                  <a:pt x="505" y="1207"/>
                </a:cubicBezTo>
                <a:cubicBezTo>
                  <a:pt x="506" y="1207"/>
                  <a:pt x="507" y="1207"/>
                  <a:pt x="507" y="1208"/>
                </a:cubicBezTo>
                <a:cubicBezTo>
                  <a:pt x="508" y="1209"/>
                  <a:pt x="509" y="1210"/>
                  <a:pt x="509" y="1211"/>
                </a:cubicBezTo>
                <a:cubicBezTo>
                  <a:pt x="510" y="1211"/>
                  <a:pt x="511" y="1211"/>
                  <a:pt x="512" y="1212"/>
                </a:cubicBezTo>
                <a:cubicBezTo>
                  <a:pt x="512" y="1213"/>
                  <a:pt x="512" y="1214"/>
                  <a:pt x="513" y="1214"/>
                </a:cubicBezTo>
                <a:cubicBezTo>
                  <a:pt x="513" y="1214"/>
                  <a:pt x="514" y="1214"/>
                  <a:pt x="515" y="1214"/>
                </a:cubicBezTo>
                <a:cubicBezTo>
                  <a:pt x="516" y="1215"/>
                  <a:pt x="516" y="1217"/>
                  <a:pt x="517" y="1217"/>
                </a:cubicBezTo>
                <a:cubicBezTo>
                  <a:pt x="518" y="1217"/>
                  <a:pt x="518" y="1216"/>
                  <a:pt x="519" y="1216"/>
                </a:cubicBezTo>
                <a:cubicBezTo>
                  <a:pt x="520" y="1216"/>
                  <a:pt x="519" y="1217"/>
                  <a:pt x="520" y="1218"/>
                </a:cubicBezTo>
                <a:cubicBezTo>
                  <a:pt x="520" y="1218"/>
                  <a:pt x="521" y="1219"/>
                  <a:pt x="521" y="1219"/>
                </a:cubicBezTo>
                <a:cubicBezTo>
                  <a:pt x="521" y="1220"/>
                  <a:pt x="521" y="1222"/>
                  <a:pt x="520" y="1223"/>
                </a:cubicBezTo>
                <a:cubicBezTo>
                  <a:pt x="520" y="1223"/>
                  <a:pt x="519" y="1223"/>
                  <a:pt x="518" y="1223"/>
                </a:cubicBezTo>
                <a:cubicBezTo>
                  <a:pt x="518" y="1224"/>
                  <a:pt x="518" y="1225"/>
                  <a:pt x="518" y="1225"/>
                </a:cubicBezTo>
                <a:cubicBezTo>
                  <a:pt x="518" y="1226"/>
                  <a:pt x="517" y="1227"/>
                  <a:pt x="518" y="1228"/>
                </a:cubicBezTo>
                <a:cubicBezTo>
                  <a:pt x="518" y="1229"/>
                  <a:pt x="519" y="1228"/>
                  <a:pt x="519" y="1229"/>
                </a:cubicBezTo>
                <a:cubicBezTo>
                  <a:pt x="520" y="1229"/>
                  <a:pt x="520" y="1230"/>
                  <a:pt x="520" y="1230"/>
                </a:cubicBezTo>
                <a:cubicBezTo>
                  <a:pt x="520" y="1232"/>
                  <a:pt x="519" y="1234"/>
                  <a:pt x="519" y="1235"/>
                </a:cubicBezTo>
                <a:cubicBezTo>
                  <a:pt x="518" y="1237"/>
                  <a:pt x="519" y="1238"/>
                  <a:pt x="518" y="1240"/>
                </a:cubicBezTo>
                <a:cubicBezTo>
                  <a:pt x="517" y="1240"/>
                  <a:pt x="517" y="1240"/>
                  <a:pt x="517" y="1241"/>
                </a:cubicBezTo>
                <a:cubicBezTo>
                  <a:pt x="517" y="1241"/>
                  <a:pt x="517" y="1242"/>
                  <a:pt x="517" y="1243"/>
                </a:cubicBezTo>
                <a:cubicBezTo>
                  <a:pt x="516" y="1243"/>
                  <a:pt x="516" y="1243"/>
                  <a:pt x="516" y="1244"/>
                </a:cubicBezTo>
                <a:cubicBezTo>
                  <a:pt x="515" y="1245"/>
                  <a:pt x="516" y="1245"/>
                  <a:pt x="516" y="1246"/>
                </a:cubicBezTo>
                <a:cubicBezTo>
                  <a:pt x="517" y="1247"/>
                  <a:pt x="516" y="1247"/>
                  <a:pt x="517" y="1248"/>
                </a:cubicBezTo>
                <a:cubicBezTo>
                  <a:pt x="517" y="1249"/>
                  <a:pt x="517" y="1249"/>
                  <a:pt x="518" y="1250"/>
                </a:cubicBezTo>
                <a:cubicBezTo>
                  <a:pt x="518" y="1250"/>
                  <a:pt x="518" y="1251"/>
                  <a:pt x="517" y="1251"/>
                </a:cubicBezTo>
                <a:cubicBezTo>
                  <a:pt x="516" y="1251"/>
                  <a:pt x="517" y="1250"/>
                  <a:pt x="516" y="1250"/>
                </a:cubicBezTo>
                <a:cubicBezTo>
                  <a:pt x="516" y="1249"/>
                  <a:pt x="516" y="1251"/>
                  <a:pt x="516" y="1251"/>
                </a:cubicBezTo>
                <a:cubicBezTo>
                  <a:pt x="516" y="1252"/>
                  <a:pt x="517" y="1253"/>
                  <a:pt x="517" y="1253"/>
                </a:cubicBezTo>
                <a:cubicBezTo>
                  <a:pt x="518" y="1254"/>
                  <a:pt x="519" y="1254"/>
                  <a:pt x="519" y="1254"/>
                </a:cubicBezTo>
                <a:cubicBezTo>
                  <a:pt x="520" y="1254"/>
                  <a:pt x="520" y="1255"/>
                  <a:pt x="521" y="1255"/>
                </a:cubicBezTo>
                <a:cubicBezTo>
                  <a:pt x="522" y="1256"/>
                  <a:pt x="522" y="1256"/>
                  <a:pt x="523" y="1257"/>
                </a:cubicBezTo>
                <a:cubicBezTo>
                  <a:pt x="523" y="1257"/>
                  <a:pt x="524" y="1257"/>
                  <a:pt x="524" y="1257"/>
                </a:cubicBezTo>
                <a:cubicBezTo>
                  <a:pt x="525" y="1258"/>
                  <a:pt x="525" y="1258"/>
                  <a:pt x="526" y="1259"/>
                </a:cubicBezTo>
                <a:cubicBezTo>
                  <a:pt x="527" y="1259"/>
                  <a:pt x="527" y="1259"/>
                  <a:pt x="527" y="1260"/>
                </a:cubicBezTo>
                <a:cubicBezTo>
                  <a:pt x="527" y="1261"/>
                  <a:pt x="527" y="1262"/>
                  <a:pt x="528" y="1262"/>
                </a:cubicBezTo>
                <a:cubicBezTo>
                  <a:pt x="528" y="1263"/>
                  <a:pt x="528" y="1263"/>
                  <a:pt x="528" y="1264"/>
                </a:cubicBezTo>
                <a:cubicBezTo>
                  <a:pt x="528" y="1264"/>
                  <a:pt x="529" y="1265"/>
                  <a:pt x="529" y="1265"/>
                </a:cubicBezTo>
                <a:cubicBezTo>
                  <a:pt x="530" y="1266"/>
                  <a:pt x="529" y="1266"/>
                  <a:pt x="530" y="1267"/>
                </a:cubicBezTo>
                <a:cubicBezTo>
                  <a:pt x="530" y="1267"/>
                  <a:pt x="531" y="1268"/>
                  <a:pt x="531" y="1268"/>
                </a:cubicBezTo>
                <a:cubicBezTo>
                  <a:pt x="531" y="1269"/>
                  <a:pt x="531" y="1269"/>
                  <a:pt x="531" y="1270"/>
                </a:cubicBezTo>
                <a:cubicBezTo>
                  <a:pt x="532" y="1270"/>
                  <a:pt x="532" y="1271"/>
                  <a:pt x="533" y="1271"/>
                </a:cubicBezTo>
                <a:cubicBezTo>
                  <a:pt x="533" y="1272"/>
                  <a:pt x="533" y="1273"/>
                  <a:pt x="534" y="1274"/>
                </a:cubicBezTo>
                <a:cubicBezTo>
                  <a:pt x="535" y="1275"/>
                  <a:pt x="535" y="1274"/>
                  <a:pt x="535" y="1275"/>
                </a:cubicBezTo>
                <a:cubicBezTo>
                  <a:pt x="536" y="1277"/>
                  <a:pt x="537" y="1276"/>
                  <a:pt x="538" y="1277"/>
                </a:cubicBezTo>
                <a:cubicBezTo>
                  <a:pt x="539" y="1278"/>
                  <a:pt x="539" y="1278"/>
                  <a:pt x="539" y="1279"/>
                </a:cubicBezTo>
                <a:cubicBezTo>
                  <a:pt x="540" y="1279"/>
                  <a:pt x="540" y="1279"/>
                  <a:pt x="541" y="1279"/>
                </a:cubicBezTo>
                <a:cubicBezTo>
                  <a:pt x="542" y="1280"/>
                  <a:pt x="542" y="1281"/>
                  <a:pt x="542" y="1281"/>
                </a:cubicBezTo>
                <a:cubicBezTo>
                  <a:pt x="543" y="1282"/>
                  <a:pt x="543" y="1282"/>
                  <a:pt x="543" y="1282"/>
                </a:cubicBezTo>
                <a:cubicBezTo>
                  <a:pt x="544" y="1283"/>
                  <a:pt x="544" y="1283"/>
                  <a:pt x="545" y="1283"/>
                </a:cubicBezTo>
                <a:cubicBezTo>
                  <a:pt x="545" y="1282"/>
                  <a:pt x="545" y="1282"/>
                  <a:pt x="545" y="1281"/>
                </a:cubicBezTo>
                <a:cubicBezTo>
                  <a:pt x="545" y="1281"/>
                  <a:pt x="546" y="1280"/>
                  <a:pt x="546" y="1280"/>
                </a:cubicBezTo>
                <a:cubicBezTo>
                  <a:pt x="547" y="1280"/>
                  <a:pt x="547" y="1281"/>
                  <a:pt x="547" y="1281"/>
                </a:cubicBezTo>
                <a:cubicBezTo>
                  <a:pt x="549" y="1282"/>
                  <a:pt x="550" y="1280"/>
                  <a:pt x="551" y="1282"/>
                </a:cubicBezTo>
                <a:cubicBezTo>
                  <a:pt x="551" y="1282"/>
                  <a:pt x="551" y="1283"/>
                  <a:pt x="551" y="1284"/>
                </a:cubicBezTo>
                <a:cubicBezTo>
                  <a:pt x="551" y="1284"/>
                  <a:pt x="551" y="1285"/>
                  <a:pt x="551" y="1285"/>
                </a:cubicBezTo>
                <a:cubicBezTo>
                  <a:pt x="550" y="1286"/>
                  <a:pt x="550" y="1285"/>
                  <a:pt x="550" y="1284"/>
                </a:cubicBezTo>
                <a:cubicBezTo>
                  <a:pt x="549" y="1284"/>
                  <a:pt x="548" y="1284"/>
                  <a:pt x="548" y="1284"/>
                </a:cubicBezTo>
                <a:cubicBezTo>
                  <a:pt x="547" y="1284"/>
                  <a:pt x="547" y="1284"/>
                  <a:pt x="546" y="1284"/>
                </a:cubicBezTo>
                <a:cubicBezTo>
                  <a:pt x="546" y="1284"/>
                  <a:pt x="545" y="1284"/>
                  <a:pt x="544" y="1285"/>
                </a:cubicBezTo>
                <a:cubicBezTo>
                  <a:pt x="544" y="1285"/>
                  <a:pt x="545" y="1286"/>
                  <a:pt x="544" y="1286"/>
                </a:cubicBezTo>
                <a:cubicBezTo>
                  <a:pt x="544" y="1287"/>
                  <a:pt x="543" y="1286"/>
                  <a:pt x="542" y="1287"/>
                </a:cubicBezTo>
                <a:cubicBezTo>
                  <a:pt x="542" y="1287"/>
                  <a:pt x="541" y="1288"/>
                  <a:pt x="541" y="1288"/>
                </a:cubicBezTo>
                <a:cubicBezTo>
                  <a:pt x="541" y="1289"/>
                  <a:pt x="541" y="1289"/>
                  <a:pt x="541" y="1290"/>
                </a:cubicBezTo>
                <a:cubicBezTo>
                  <a:pt x="541" y="1290"/>
                  <a:pt x="541" y="1291"/>
                  <a:pt x="541" y="1291"/>
                </a:cubicBezTo>
                <a:cubicBezTo>
                  <a:pt x="541" y="1291"/>
                  <a:pt x="540" y="1292"/>
                  <a:pt x="540" y="1292"/>
                </a:cubicBezTo>
                <a:cubicBezTo>
                  <a:pt x="540" y="1293"/>
                  <a:pt x="540" y="1293"/>
                  <a:pt x="541" y="1293"/>
                </a:cubicBezTo>
                <a:cubicBezTo>
                  <a:pt x="542" y="1292"/>
                  <a:pt x="542" y="1292"/>
                  <a:pt x="543" y="1291"/>
                </a:cubicBezTo>
                <a:cubicBezTo>
                  <a:pt x="543" y="1291"/>
                  <a:pt x="544" y="1291"/>
                  <a:pt x="544" y="1290"/>
                </a:cubicBezTo>
                <a:cubicBezTo>
                  <a:pt x="544" y="1290"/>
                  <a:pt x="543" y="1289"/>
                  <a:pt x="543" y="1289"/>
                </a:cubicBezTo>
                <a:cubicBezTo>
                  <a:pt x="543" y="1288"/>
                  <a:pt x="543" y="1287"/>
                  <a:pt x="544" y="1288"/>
                </a:cubicBezTo>
                <a:cubicBezTo>
                  <a:pt x="545" y="1288"/>
                  <a:pt x="545" y="1289"/>
                  <a:pt x="545" y="1289"/>
                </a:cubicBezTo>
                <a:cubicBezTo>
                  <a:pt x="546" y="1290"/>
                  <a:pt x="546" y="1290"/>
                  <a:pt x="547" y="1290"/>
                </a:cubicBezTo>
                <a:cubicBezTo>
                  <a:pt x="547" y="1291"/>
                  <a:pt x="548" y="1291"/>
                  <a:pt x="548" y="1292"/>
                </a:cubicBezTo>
                <a:cubicBezTo>
                  <a:pt x="548" y="1293"/>
                  <a:pt x="549" y="1293"/>
                  <a:pt x="549" y="1293"/>
                </a:cubicBezTo>
                <a:cubicBezTo>
                  <a:pt x="550" y="1294"/>
                  <a:pt x="550" y="1295"/>
                  <a:pt x="550" y="1295"/>
                </a:cubicBezTo>
                <a:cubicBezTo>
                  <a:pt x="550" y="1296"/>
                  <a:pt x="551" y="1298"/>
                  <a:pt x="551" y="1298"/>
                </a:cubicBezTo>
                <a:cubicBezTo>
                  <a:pt x="552" y="1298"/>
                  <a:pt x="552" y="1298"/>
                  <a:pt x="553" y="1297"/>
                </a:cubicBezTo>
                <a:cubicBezTo>
                  <a:pt x="554" y="1297"/>
                  <a:pt x="553" y="1297"/>
                  <a:pt x="554" y="1297"/>
                </a:cubicBezTo>
                <a:cubicBezTo>
                  <a:pt x="555" y="1297"/>
                  <a:pt x="555" y="1297"/>
                  <a:pt x="556" y="1296"/>
                </a:cubicBezTo>
                <a:cubicBezTo>
                  <a:pt x="556" y="1296"/>
                  <a:pt x="556" y="1295"/>
                  <a:pt x="557" y="1295"/>
                </a:cubicBezTo>
                <a:cubicBezTo>
                  <a:pt x="558" y="1296"/>
                  <a:pt x="557" y="1297"/>
                  <a:pt x="558" y="1297"/>
                </a:cubicBezTo>
                <a:cubicBezTo>
                  <a:pt x="558" y="1298"/>
                  <a:pt x="559" y="1298"/>
                  <a:pt x="559" y="1299"/>
                </a:cubicBezTo>
                <a:cubicBezTo>
                  <a:pt x="560" y="1299"/>
                  <a:pt x="560" y="1299"/>
                  <a:pt x="560" y="1299"/>
                </a:cubicBezTo>
                <a:cubicBezTo>
                  <a:pt x="562" y="1298"/>
                  <a:pt x="564" y="1299"/>
                  <a:pt x="565" y="1298"/>
                </a:cubicBezTo>
                <a:cubicBezTo>
                  <a:pt x="567" y="1297"/>
                  <a:pt x="567" y="1297"/>
                  <a:pt x="569" y="1298"/>
                </a:cubicBezTo>
                <a:cubicBezTo>
                  <a:pt x="570" y="1298"/>
                  <a:pt x="572" y="1297"/>
                  <a:pt x="573" y="1297"/>
                </a:cubicBezTo>
                <a:cubicBezTo>
                  <a:pt x="574" y="1297"/>
                  <a:pt x="575" y="1297"/>
                  <a:pt x="577" y="1297"/>
                </a:cubicBezTo>
                <a:cubicBezTo>
                  <a:pt x="578" y="1297"/>
                  <a:pt x="579" y="1297"/>
                  <a:pt x="580" y="1297"/>
                </a:cubicBezTo>
                <a:cubicBezTo>
                  <a:pt x="580" y="1297"/>
                  <a:pt x="580" y="1298"/>
                  <a:pt x="581" y="1298"/>
                </a:cubicBezTo>
                <a:cubicBezTo>
                  <a:pt x="581" y="1298"/>
                  <a:pt x="582" y="1298"/>
                  <a:pt x="582" y="1298"/>
                </a:cubicBezTo>
                <a:cubicBezTo>
                  <a:pt x="582" y="1298"/>
                  <a:pt x="583" y="1298"/>
                  <a:pt x="583" y="1298"/>
                </a:cubicBezTo>
                <a:cubicBezTo>
                  <a:pt x="584" y="1298"/>
                  <a:pt x="584" y="1298"/>
                  <a:pt x="584" y="1299"/>
                </a:cubicBezTo>
                <a:cubicBezTo>
                  <a:pt x="585" y="1299"/>
                  <a:pt x="585" y="1299"/>
                  <a:pt x="586" y="1299"/>
                </a:cubicBezTo>
                <a:cubicBezTo>
                  <a:pt x="586" y="1300"/>
                  <a:pt x="586" y="1300"/>
                  <a:pt x="587" y="1300"/>
                </a:cubicBezTo>
                <a:cubicBezTo>
                  <a:pt x="587" y="1301"/>
                  <a:pt x="588" y="1300"/>
                  <a:pt x="589" y="1301"/>
                </a:cubicBezTo>
                <a:cubicBezTo>
                  <a:pt x="590" y="1301"/>
                  <a:pt x="590" y="1301"/>
                  <a:pt x="591" y="1302"/>
                </a:cubicBezTo>
                <a:cubicBezTo>
                  <a:pt x="591" y="1302"/>
                  <a:pt x="592" y="1302"/>
                  <a:pt x="592" y="1303"/>
                </a:cubicBezTo>
                <a:cubicBezTo>
                  <a:pt x="592" y="1303"/>
                  <a:pt x="591" y="1303"/>
                  <a:pt x="591" y="1304"/>
                </a:cubicBezTo>
                <a:cubicBezTo>
                  <a:pt x="590" y="1304"/>
                  <a:pt x="590" y="1305"/>
                  <a:pt x="589" y="1305"/>
                </a:cubicBezTo>
                <a:cubicBezTo>
                  <a:pt x="588" y="1306"/>
                  <a:pt x="588" y="1307"/>
                  <a:pt x="586" y="1307"/>
                </a:cubicBezTo>
                <a:cubicBezTo>
                  <a:pt x="585" y="1307"/>
                  <a:pt x="584" y="1306"/>
                  <a:pt x="583" y="1305"/>
                </a:cubicBezTo>
                <a:cubicBezTo>
                  <a:pt x="583" y="1305"/>
                  <a:pt x="582" y="1305"/>
                  <a:pt x="582" y="1305"/>
                </a:cubicBezTo>
                <a:cubicBezTo>
                  <a:pt x="581" y="1304"/>
                  <a:pt x="581" y="1304"/>
                  <a:pt x="580" y="1303"/>
                </a:cubicBezTo>
                <a:cubicBezTo>
                  <a:pt x="579" y="1303"/>
                  <a:pt x="578" y="1303"/>
                  <a:pt x="577" y="1302"/>
                </a:cubicBezTo>
                <a:cubicBezTo>
                  <a:pt x="577" y="1302"/>
                  <a:pt x="577" y="1302"/>
                  <a:pt x="576" y="1301"/>
                </a:cubicBezTo>
                <a:cubicBezTo>
                  <a:pt x="575" y="1301"/>
                  <a:pt x="575" y="1301"/>
                  <a:pt x="574" y="1301"/>
                </a:cubicBezTo>
                <a:cubicBezTo>
                  <a:pt x="573" y="1301"/>
                  <a:pt x="572" y="1300"/>
                  <a:pt x="572" y="1299"/>
                </a:cubicBezTo>
                <a:cubicBezTo>
                  <a:pt x="571" y="1299"/>
                  <a:pt x="570" y="1299"/>
                  <a:pt x="570" y="1299"/>
                </a:cubicBezTo>
                <a:cubicBezTo>
                  <a:pt x="568" y="1299"/>
                  <a:pt x="567" y="1298"/>
                  <a:pt x="566" y="1298"/>
                </a:cubicBezTo>
                <a:cubicBezTo>
                  <a:pt x="565" y="1299"/>
                  <a:pt x="564" y="1299"/>
                  <a:pt x="563" y="1299"/>
                </a:cubicBezTo>
                <a:cubicBezTo>
                  <a:pt x="563" y="1300"/>
                  <a:pt x="562" y="1299"/>
                  <a:pt x="561" y="1299"/>
                </a:cubicBezTo>
                <a:cubicBezTo>
                  <a:pt x="560" y="1299"/>
                  <a:pt x="560" y="1301"/>
                  <a:pt x="559" y="1302"/>
                </a:cubicBezTo>
                <a:cubicBezTo>
                  <a:pt x="558" y="1302"/>
                  <a:pt x="557" y="1302"/>
                  <a:pt x="557" y="1302"/>
                </a:cubicBezTo>
                <a:cubicBezTo>
                  <a:pt x="556" y="1303"/>
                  <a:pt x="556" y="1303"/>
                  <a:pt x="555" y="1304"/>
                </a:cubicBezTo>
                <a:cubicBezTo>
                  <a:pt x="555" y="1305"/>
                  <a:pt x="554" y="1306"/>
                  <a:pt x="553" y="1307"/>
                </a:cubicBezTo>
                <a:cubicBezTo>
                  <a:pt x="552" y="1307"/>
                  <a:pt x="550" y="1308"/>
                  <a:pt x="551" y="1309"/>
                </a:cubicBezTo>
                <a:cubicBezTo>
                  <a:pt x="552" y="1310"/>
                  <a:pt x="553" y="1310"/>
                  <a:pt x="553" y="1310"/>
                </a:cubicBezTo>
                <a:cubicBezTo>
                  <a:pt x="553" y="1311"/>
                  <a:pt x="553" y="1312"/>
                  <a:pt x="554" y="1312"/>
                </a:cubicBezTo>
                <a:cubicBezTo>
                  <a:pt x="555" y="1313"/>
                  <a:pt x="557" y="1313"/>
                  <a:pt x="557" y="1315"/>
                </a:cubicBezTo>
                <a:cubicBezTo>
                  <a:pt x="558" y="1315"/>
                  <a:pt x="558" y="1316"/>
                  <a:pt x="558" y="1316"/>
                </a:cubicBezTo>
                <a:cubicBezTo>
                  <a:pt x="559" y="1317"/>
                  <a:pt x="560" y="1317"/>
                  <a:pt x="560" y="1317"/>
                </a:cubicBezTo>
                <a:cubicBezTo>
                  <a:pt x="561" y="1318"/>
                  <a:pt x="562" y="1319"/>
                  <a:pt x="562" y="1321"/>
                </a:cubicBezTo>
                <a:cubicBezTo>
                  <a:pt x="562" y="1323"/>
                  <a:pt x="559" y="1325"/>
                  <a:pt x="561" y="1328"/>
                </a:cubicBezTo>
                <a:cubicBezTo>
                  <a:pt x="561" y="1329"/>
                  <a:pt x="562" y="1329"/>
                  <a:pt x="563" y="1330"/>
                </a:cubicBezTo>
                <a:cubicBezTo>
                  <a:pt x="563" y="1330"/>
                  <a:pt x="562" y="1333"/>
                  <a:pt x="563" y="1333"/>
                </a:cubicBezTo>
                <a:cubicBezTo>
                  <a:pt x="564" y="1333"/>
                  <a:pt x="564" y="1333"/>
                  <a:pt x="565" y="1332"/>
                </a:cubicBezTo>
                <a:cubicBezTo>
                  <a:pt x="566" y="1331"/>
                  <a:pt x="567" y="1332"/>
                  <a:pt x="568" y="1330"/>
                </a:cubicBezTo>
                <a:cubicBezTo>
                  <a:pt x="568" y="1329"/>
                  <a:pt x="568" y="1328"/>
                  <a:pt x="570" y="1328"/>
                </a:cubicBezTo>
                <a:cubicBezTo>
                  <a:pt x="572" y="1328"/>
                  <a:pt x="572" y="1330"/>
                  <a:pt x="573" y="1331"/>
                </a:cubicBezTo>
                <a:cubicBezTo>
                  <a:pt x="574" y="1332"/>
                  <a:pt x="575" y="1332"/>
                  <a:pt x="575" y="1334"/>
                </a:cubicBezTo>
                <a:cubicBezTo>
                  <a:pt x="576" y="1335"/>
                  <a:pt x="576" y="1336"/>
                  <a:pt x="576" y="1338"/>
                </a:cubicBezTo>
                <a:cubicBezTo>
                  <a:pt x="577" y="1339"/>
                  <a:pt x="578" y="1340"/>
                  <a:pt x="578" y="1341"/>
                </a:cubicBezTo>
                <a:cubicBezTo>
                  <a:pt x="578" y="1341"/>
                  <a:pt x="578" y="1343"/>
                  <a:pt x="579" y="1343"/>
                </a:cubicBezTo>
                <a:cubicBezTo>
                  <a:pt x="579" y="1343"/>
                  <a:pt x="579" y="1341"/>
                  <a:pt x="579" y="1341"/>
                </a:cubicBezTo>
                <a:cubicBezTo>
                  <a:pt x="579" y="1340"/>
                  <a:pt x="578" y="1338"/>
                  <a:pt x="578" y="1337"/>
                </a:cubicBezTo>
                <a:cubicBezTo>
                  <a:pt x="579" y="1337"/>
                  <a:pt x="580" y="1337"/>
                  <a:pt x="580" y="1336"/>
                </a:cubicBezTo>
                <a:cubicBezTo>
                  <a:pt x="580" y="1335"/>
                  <a:pt x="580" y="1335"/>
                  <a:pt x="580" y="1334"/>
                </a:cubicBezTo>
                <a:cubicBezTo>
                  <a:pt x="581" y="1332"/>
                  <a:pt x="582" y="1334"/>
                  <a:pt x="583" y="1334"/>
                </a:cubicBezTo>
                <a:cubicBezTo>
                  <a:pt x="584" y="1335"/>
                  <a:pt x="585" y="1334"/>
                  <a:pt x="587" y="1336"/>
                </a:cubicBezTo>
                <a:cubicBezTo>
                  <a:pt x="587" y="1336"/>
                  <a:pt x="587" y="1337"/>
                  <a:pt x="588" y="1337"/>
                </a:cubicBezTo>
                <a:cubicBezTo>
                  <a:pt x="588" y="1337"/>
                  <a:pt x="589" y="1337"/>
                  <a:pt x="589" y="1338"/>
                </a:cubicBezTo>
                <a:cubicBezTo>
                  <a:pt x="590" y="1338"/>
                  <a:pt x="591" y="1340"/>
                  <a:pt x="591" y="1341"/>
                </a:cubicBezTo>
                <a:cubicBezTo>
                  <a:pt x="592" y="1341"/>
                  <a:pt x="592" y="1342"/>
                  <a:pt x="593" y="1341"/>
                </a:cubicBezTo>
                <a:cubicBezTo>
                  <a:pt x="593" y="1341"/>
                  <a:pt x="592" y="1340"/>
                  <a:pt x="592" y="1339"/>
                </a:cubicBezTo>
                <a:cubicBezTo>
                  <a:pt x="592" y="1338"/>
                  <a:pt x="591" y="1337"/>
                  <a:pt x="590" y="1336"/>
                </a:cubicBezTo>
                <a:cubicBezTo>
                  <a:pt x="590" y="1334"/>
                  <a:pt x="590" y="1333"/>
                  <a:pt x="590" y="1332"/>
                </a:cubicBezTo>
                <a:cubicBezTo>
                  <a:pt x="589" y="1330"/>
                  <a:pt x="588" y="1330"/>
                  <a:pt x="588" y="1328"/>
                </a:cubicBezTo>
                <a:cubicBezTo>
                  <a:pt x="588" y="1327"/>
                  <a:pt x="588" y="1325"/>
                  <a:pt x="587" y="1324"/>
                </a:cubicBezTo>
                <a:cubicBezTo>
                  <a:pt x="586" y="1324"/>
                  <a:pt x="586" y="1323"/>
                  <a:pt x="586" y="1323"/>
                </a:cubicBezTo>
                <a:cubicBezTo>
                  <a:pt x="585" y="1322"/>
                  <a:pt x="586" y="1321"/>
                  <a:pt x="586" y="1320"/>
                </a:cubicBezTo>
                <a:cubicBezTo>
                  <a:pt x="585" y="1320"/>
                  <a:pt x="584" y="1318"/>
                  <a:pt x="585" y="1317"/>
                </a:cubicBezTo>
                <a:cubicBezTo>
                  <a:pt x="586" y="1317"/>
                  <a:pt x="586" y="1318"/>
                  <a:pt x="587" y="1319"/>
                </a:cubicBezTo>
                <a:cubicBezTo>
                  <a:pt x="587" y="1319"/>
                  <a:pt x="587" y="1320"/>
                  <a:pt x="588" y="1320"/>
                </a:cubicBezTo>
                <a:cubicBezTo>
                  <a:pt x="589" y="1320"/>
                  <a:pt x="591" y="1320"/>
                  <a:pt x="592" y="1322"/>
                </a:cubicBezTo>
                <a:cubicBezTo>
                  <a:pt x="592" y="1322"/>
                  <a:pt x="592" y="1323"/>
                  <a:pt x="593" y="1322"/>
                </a:cubicBezTo>
                <a:cubicBezTo>
                  <a:pt x="594" y="1322"/>
                  <a:pt x="594" y="1321"/>
                  <a:pt x="594" y="1320"/>
                </a:cubicBezTo>
                <a:cubicBezTo>
                  <a:pt x="595" y="1319"/>
                  <a:pt x="599" y="1319"/>
                  <a:pt x="598" y="1317"/>
                </a:cubicBezTo>
                <a:cubicBezTo>
                  <a:pt x="598" y="1316"/>
                  <a:pt x="597" y="1316"/>
                  <a:pt x="597" y="1316"/>
                </a:cubicBezTo>
                <a:cubicBezTo>
                  <a:pt x="597" y="1315"/>
                  <a:pt x="597" y="1314"/>
                  <a:pt x="597" y="1314"/>
                </a:cubicBezTo>
                <a:cubicBezTo>
                  <a:pt x="596" y="1313"/>
                  <a:pt x="595" y="1315"/>
                  <a:pt x="594" y="1315"/>
                </a:cubicBezTo>
                <a:cubicBezTo>
                  <a:pt x="592" y="1315"/>
                  <a:pt x="593" y="1314"/>
                  <a:pt x="592" y="1313"/>
                </a:cubicBezTo>
                <a:cubicBezTo>
                  <a:pt x="592" y="1312"/>
                  <a:pt x="592" y="1312"/>
                  <a:pt x="591" y="1312"/>
                </a:cubicBezTo>
                <a:cubicBezTo>
                  <a:pt x="591" y="1311"/>
                  <a:pt x="591" y="1310"/>
                  <a:pt x="590" y="1310"/>
                </a:cubicBezTo>
                <a:cubicBezTo>
                  <a:pt x="590" y="1309"/>
                  <a:pt x="588" y="1308"/>
                  <a:pt x="590" y="1307"/>
                </a:cubicBezTo>
                <a:cubicBezTo>
                  <a:pt x="591" y="1307"/>
                  <a:pt x="591" y="1307"/>
                  <a:pt x="592" y="1307"/>
                </a:cubicBezTo>
                <a:cubicBezTo>
                  <a:pt x="592" y="1306"/>
                  <a:pt x="593" y="1306"/>
                  <a:pt x="594" y="1307"/>
                </a:cubicBezTo>
                <a:cubicBezTo>
                  <a:pt x="594" y="1307"/>
                  <a:pt x="595" y="1307"/>
                  <a:pt x="596" y="1307"/>
                </a:cubicBezTo>
                <a:cubicBezTo>
                  <a:pt x="596" y="1307"/>
                  <a:pt x="597" y="1307"/>
                  <a:pt x="597" y="1307"/>
                </a:cubicBezTo>
                <a:cubicBezTo>
                  <a:pt x="597" y="1307"/>
                  <a:pt x="597" y="1307"/>
                  <a:pt x="597" y="1307"/>
                </a:cubicBezTo>
                <a:cubicBezTo>
                  <a:pt x="599" y="1308"/>
                  <a:pt x="598" y="1305"/>
                  <a:pt x="599" y="1305"/>
                </a:cubicBezTo>
                <a:cubicBezTo>
                  <a:pt x="601" y="1304"/>
                  <a:pt x="600" y="1307"/>
                  <a:pt x="601" y="1308"/>
                </a:cubicBezTo>
                <a:cubicBezTo>
                  <a:pt x="601" y="1308"/>
                  <a:pt x="602" y="1307"/>
                  <a:pt x="603" y="1308"/>
                </a:cubicBezTo>
                <a:cubicBezTo>
                  <a:pt x="603" y="1308"/>
                  <a:pt x="603" y="1309"/>
                  <a:pt x="603" y="1309"/>
                </a:cubicBezTo>
                <a:cubicBezTo>
                  <a:pt x="604" y="1311"/>
                  <a:pt x="605" y="1310"/>
                  <a:pt x="606" y="1311"/>
                </a:cubicBezTo>
                <a:cubicBezTo>
                  <a:pt x="607" y="1312"/>
                  <a:pt x="606" y="1313"/>
                  <a:pt x="607" y="1313"/>
                </a:cubicBezTo>
                <a:cubicBezTo>
                  <a:pt x="607" y="1314"/>
                  <a:pt x="608" y="1313"/>
                  <a:pt x="609" y="1313"/>
                </a:cubicBezTo>
                <a:cubicBezTo>
                  <a:pt x="609" y="1312"/>
                  <a:pt x="609" y="1313"/>
                  <a:pt x="610" y="1312"/>
                </a:cubicBezTo>
                <a:cubicBezTo>
                  <a:pt x="611" y="1312"/>
                  <a:pt x="611" y="1311"/>
                  <a:pt x="611" y="1311"/>
                </a:cubicBezTo>
                <a:cubicBezTo>
                  <a:pt x="611" y="1310"/>
                  <a:pt x="610" y="1309"/>
                  <a:pt x="610" y="1309"/>
                </a:cubicBezTo>
                <a:cubicBezTo>
                  <a:pt x="609" y="1308"/>
                  <a:pt x="609" y="1308"/>
                  <a:pt x="609" y="1307"/>
                </a:cubicBezTo>
                <a:cubicBezTo>
                  <a:pt x="609" y="1306"/>
                  <a:pt x="608" y="1305"/>
                  <a:pt x="609" y="1303"/>
                </a:cubicBezTo>
                <a:cubicBezTo>
                  <a:pt x="609" y="1303"/>
                  <a:pt x="610" y="1303"/>
                  <a:pt x="610" y="1302"/>
                </a:cubicBezTo>
                <a:cubicBezTo>
                  <a:pt x="609" y="1301"/>
                  <a:pt x="609" y="1301"/>
                  <a:pt x="608" y="1301"/>
                </a:cubicBezTo>
                <a:cubicBezTo>
                  <a:pt x="607" y="1300"/>
                  <a:pt x="606" y="1299"/>
                  <a:pt x="605" y="1298"/>
                </a:cubicBezTo>
                <a:cubicBezTo>
                  <a:pt x="605" y="1298"/>
                  <a:pt x="602" y="1297"/>
                  <a:pt x="602" y="1296"/>
                </a:cubicBezTo>
                <a:cubicBezTo>
                  <a:pt x="603" y="1295"/>
                  <a:pt x="605" y="1297"/>
                  <a:pt x="606" y="1297"/>
                </a:cubicBezTo>
                <a:cubicBezTo>
                  <a:pt x="607" y="1297"/>
                  <a:pt x="607" y="1296"/>
                  <a:pt x="608" y="1297"/>
                </a:cubicBezTo>
                <a:cubicBezTo>
                  <a:pt x="609" y="1297"/>
                  <a:pt x="609" y="1298"/>
                  <a:pt x="609" y="1298"/>
                </a:cubicBezTo>
                <a:cubicBezTo>
                  <a:pt x="610" y="1299"/>
                  <a:pt x="611" y="1300"/>
                  <a:pt x="611" y="1301"/>
                </a:cubicBezTo>
                <a:cubicBezTo>
                  <a:pt x="611" y="1301"/>
                  <a:pt x="611" y="1302"/>
                  <a:pt x="611" y="1303"/>
                </a:cubicBezTo>
                <a:cubicBezTo>
                  <a:pt x="612" y="1303"/>
                  <a:pt x="612" y="1303"/>
                  <a:pt x="613" y="1304"/>
                </a:cubicBezTo>
                <a:cubicBezTo>
                  <a:pt x="613" y="1304"/>
                  <a:pt x="614" y="1304"/>
                  <a:pt x="614" y="1304"/>
                </a:cubicBezTo>
                <a:cubicBezTo>
                  <a:pt x="615" y="1305"/>
                  <a:pt x="615" y="1305"/>
                  <a:pt x="615" y="1306"/>
                </a:cubicBezTo>
                <a:cubicBezTo>
                  <a:pt x="616" y="1306"/>
                  <a:pt x="619" y="1307"/>
                  <a:pt x="619" y="1306"/>
                </a:cubicBezTo>
                <a:cubicBezTo>
                  <a:pt x="620" y="1305"/>
                  <a:pt x="620" y="1303"/>
                  <a:pt x="619" y="1302"/>
                </a:cubicBezTo>
                <a:cubicBezTo>
                  <a:pt x="619" y="1302"/>
                  <a:pt x="618" y="1302"/>
                  <a:pt x="617" y="1302"/>
                </a:cubicBezTo>
                <a:cubicBezTo>
                  <a:pt x="616" y="1302"/>
                  <a:pt x="616" y="1302"/>
                  <a:pt x="615" y="1302"/>
                </a:cubicBezTo>
                <a:cubicBezTo>
                  <a:pt x="614" y="1301"/>
                  <a:pt x="614" y="1299"/>
                  <a:pt x="613" y="1298"/>
                </a:cubicBezTo>
                <a:cubicBezTo>
                  <a:pt x="612" y="1297"/>
                  <a:pt x="612" y="1296"/>
                  <a:pt x="612" y="1295"/>
                </a:cubicBezTo>
                <a:cubicBezTo>
                  <a:pt x="612" y="1294"/>
                  <a:pt x="612" y="1294"/>
                  <a:pt x="612" y="1293"/>
                </a:cubicBezTo>
                <a:cubicBezTo>
                  <a:pt x="612" y="1293"/>
                  <a:pt x="611" y="1293"/>
                  <a:pt x="611" y="1293"/>
                </a:cubicBezTo>
                <a:cubicBezTo>
                  <a:pt x="610" y="1292"/>
                  <a:pt x="610" y="1291"/>
                  <a:pt x="610" y="1291"/>
                </a:cubicBezTo>
                <a:cubicBezTo>
                  <a:pt x="609" y="1289"/>
                  <a:pt x="607" y="1290"/>
                  <a:pt x="606" y="1290"/>
                </a:cubicBezTo>
                <a:cubicBezTo>
                  <a:pt x="605" y="1290"/>
                  <a:pt x="605" y="1290"/>
                  <a:pt x="604" y="1289"/>
                </a:cubicBezTo>
                <a:cubicBezTo>
                  <a:pt x="604" y="1288"/>
                  <a:pt x="603" y="1288"/>
                  <a:pt x="602" y="1288"/>
                </a:cubicBezTo>
                <a:cubicBezTo>
                  <a:pt x="601" y="1287"/>
                  <a:pt x="600" y="1288"/>
                  <a:pt x="599" y="1287"/>
                </a:cubicBezTo>
                <a:cubicBezTo>
                  <a:pt x="598" y="1287"/>
                  <a:pt x="598" y="1286"/>
                  <a:pt x="597" y="1285"/>
                </a:cubicBezTo>
                <a:cubicBezTo>
                  <a:pt x="597" y="1284"/>
                  <a:pt x="597" y="1284"/>
                  <a:pt x="596" y="1283"/>
                </a:cubicBezTo>
                <a:cubicBezTo>
                  <a:pt x="596" y="1283"/>
                  <a:pt x="595" y="1282"/>
                  <a:pt x="595" y="1282"/>
                </a:cubicBezTo>
                <a:cubicBezTo>
                  <a:pt x="594" y="1281"/>
                  <a:pt x="592" y="1282"/>
                  <a:pt x="591" y="1282"/>
                </a:cubicBezTo>
                <a:cubicBezTo>
                  <a:pt x="591" y="1283"/>
                  <a:pt x="590" y="1284"/>
                  <a:pt x="590" y="1284"/>
                </a:cubicBezTo>
                <a:cubicBezTo>
                  <a:pt x="589" y="1284"/>
                  <a:pt x="589" y="1284"/>
                  <a:pt x="588" y="1285"/>
                </a:cubicBezTo>
                <a:cubicBezTo>
                  <a:pt x="587" y="1285"/>
                  <a:pt x="586" y="1285"/>
                  <a:pt x="586" y="1286"/>
                </a:cubicBezTo>
                <a:cubicBezTo>
                  <a:pt x="587" y="1286"/>
                  <a:pt x="587" y="1286"/>
                  <a:pt x="588" y="1286"/>
                </a:cubicBezTo>
                <a:cubicBezTo>
                  <a:pt x="588" y="1286"/>
                  <a:pt x="589" y="1286"/>
                  <a:pt x="590" y="1286"/>
                </a:cubicBezTo>
                <a:cubicBezTo>
                  <a:pt x="591" y="1286"/>
                  <a:pt x="591" y="1286"/>
                  <a:pt x="591" y="1286"/>
                </a:cubicBezTo>
                <a:cubicBezTo>
                  <a:pt x="592" y="1287"/>
                  <a:pt x="592" y="1288"/>
                  <a:pt x="593" y="1288"/>
                </a:cubicBezTo>
                <a:cubicBezTo>
                  <a:pt x="594" y="1288"/>
                  <a:pt x="594" y="1288"/>
                  <a:pt x="595" y="1289"/>
                </a:cubicBezTo>
                <a:cubicBezTo>
                  <a:pt x="595" y="1289"/>
                  <a:pt x="595" y="1290"/>
                  <a:pt x="595" y="1291"/>
                </a:cubicBezTo>
                <a:cubicBezTo>
                  <a:pt x="596" y="1291"/>
                  <a:pt x="597" y="1291"/>
                  <a:pt x="598" y="1292"/>
                </a:cubicBezTo>
                <a:cubicBezTo>
                  <a:pt x="598" y="1292"/>
                  <a:pt x="598" y="1293"/>
                  <a:pt x="599" y="1293"/>
                </a:cubicBezTo>
                <a:cubicBezTo>
                  <a:pt x="599" y="1295"/>
                  <a:pt x="602" y="1295"/>
                  <a:pt x="602" y="1297"/>
                </a:cubicBezTo>
                <a:cubicBezTo>
                  <a:pt x="601" y="1296"/>
                  <a:pt x="600" y="1296"/>
                  <a:pt x="600" y="1296"/>
                </a:cubicBezTo>
                <a:cubicBezTo>
                  <a:pt x="599" y="1296"/>
                  <a:pt x="599" y="1296"/>
                  <a:pt x="598" y="1295"/>
                </a:cubicBezTo>
                <a:cubicBezTo>
                  <a:pt x="597" y="1295"/>
                  <a:pt x="597" y="1294"/>
                  <a:pt x="597" y="1294"/>
                </a:cubicBezTo>
                <a:cubicBezTo>
                  <a:pt x="596" y="1294"/>
                  <a:pt x="595" y="1294"/>
                  <a:pt x="595" y="1294"/>
                </a:cubicBezTo>
                <a:cubicBezTo>
                  <a:pt x="594" y="1293"/>
                  <a:pt x="593" y="1293"/>
                  <a:pt x="592" y="1292"/>
                </a:cubicBezTo>
                <a:cubicBezTo>
                  <a:pt x="592" y="1291"/>
                  <a:pt x="591" y="1291"/>
                  <a:pt x="591" y="1291"/>
                </a:cubicBezTo>
                <a:cubicBezTo>
                  <a:pt x="590" y="1290"/>
                  <a:pt x="590" y="1289"/>
                  <a:pt x="589" y="1288"/>
                </a:cubicBezTo>
                <a:cubicBezTo>
                  <a:pt x="587" y="1287"/>
                  <a:pt x="586" y="1288"/>
                  <a:pt x="585" y="1288"/>
                </a:cubicBezTo>
                <a:cubicBezTo>
                  <a:pt x="584" y="1287"/>
                  <a:pt x="584" y="1287"/>
                  <a:pt x="583" y="1287"/>
                </a:cubicBezTo>
                <a:cubicBezTo>
                  <a:pt x="582" y="1287"/>
                  <a:pt x="581" y="1287"/>
                  <a:pt x="581" y="1287"/>
                </a:cubicBezTo>
                <a:cubicBezTo>
                  <a:pt x="581" y="1286"/>
                  <a:pt x="581" y="1286"/>
                  <a:pt x="581" y="1286"/>
                </a:cubicBezTo>
                <a:cubicBezTo>
                  <a:pt x="581" y="1286"/>
                  <a:pt x="582" y="1286"/>
                  <a:pt x="583" y="1286"/>
                </a:cubicBezTo>
                <a:cubicBezTo>
                  <a:pt x="583" y="1285"/>
                  <a:pt x="584" y="1285"/>
                  <a:pt x="584" y="1284"/>
                </a:cubicBezTo>
                <a:cubicBezTo>
                  <a:pt x="585" y="1284"/>
                  <a:pt x="586" y="1284"/>
                  <a:pt x="586" y="1284"/>
                </a:cubicBezTo>
                <a:cubicBezTo>
                  <a:pt x="587" y="1284"/>
                  <a:pt x="588" y="1284"/>
                  <a:pt x="588" y="1284"/>
                </a:cubicBezTo>
                <a:cubicBezTo>
                  <a:pt x="590" y="1283"/>
                  <a:pt x="588" y="1282"/>
                  <a:pt x="588" y="1281"/>
                </a:cubicBezTo>
                <a:cubicBezTo>
                  <a:pt x="587" y="1280"/>
                  <a:pt x="588" y="1280"/>
                  <a:pt x="587" y="1279"/>
                </a:cubicBezTo>
                <a:cubicBezTo>
                  <a:pt x="587" y="1279"/>
                  <a:pt x="586" y="1279"/>
                  <a:pt x="586" y="1278"/>
                </a:cubicBezTo>
                <a:cubicBezTo>
                  <a:pt x="585" y="1278"/>
                  <a:pt x="585" y="1277"/>
                  <a:pt x="586" y="1277"/>
                </a:cubicBezTo>
                <a:cubicBezTo>
                  <a:pt x="586" y="1276"/>
                  <a:pt x="587" y="1276"/>
                  <a:pt x="588" y="1276"/>
                </a:cubicBezTo>
                <a:cubicBezTo>
                  <a:pt x="589" y="1276"/>
                  <a:pt x="589" y="1274"/>
                  <a:pt x="590" y="1276"/>
                </a:cubicBezTo>
                <a:cubicBezTo>
                  <a:pt x="591" y="1276"/>
                  <a:pt x="591" y="1277"/>
                  <a:pt x="591" y="1277"/>
                </a:cubicBezTo>
                <a:cubicBezTo>
                  <a:pt x="591" y="1277"/>
                  <a:pt x="592" y="1278"/>
                  <a:pt x="592" y="1278"/>
                </a:cubicBezTo>
                <a:cubicBezTo>
                  <a:pt x="593" y="1280"/>
                  <a:pt x="591" y="1280"/>
                  <a:pt x="591" y="1281"/>
                </a:cubicBezTo>
                <a:cubicBezTo>
                  <a:pt x="592" y="1281"/>
                  <a:pt x="592" y="1281"/>
                  <a:pt x="593" y="1280"/>
                </a:cubicBezTo>
                <a:cubicBezTo>
                  <a:pt x="593" y="1279"/>
                  <a:pt x="594" y="1280"/>
                  <a:pt x="594" y="1279"/>
                </a:cubicBezTo>
                <a:cubicBezTo>
                  <a:pt x="596" y="1278"/>
                  <a:pt x="594" y="1277"/>
                  <a:pt x="593" y="1276"/>
                </a:cubicBezTo>
                <a:cubicBezTo>
                  <a:pt x="592" y="1275"/>
                  <a:pt x="593" y="1274"/>
                  <a:pt x="591" y="1273"/>
                </a:cubicBezTo>
                <a:cubicBezTo>
                  <a:pt x="590" y="1272"/>
                  <a:pt x="589" y="1273"/>
                  <a:pt x="588" y="1271"/>
                </a:cubicBezTo>
                <a:cubicBezTo>
                  <a:pt x="588" y="1270"/>
                  <a:pt x="589" y="1269"/>
                  <a:pt x="588" y="1268"/>
                </a:cubicBezTo>
                <a:cubicBezTo>
                  <a:pt x="588" y="1268"/>
                  <a:pt x="587" y="1267"/>
                  <a:pt x="587" y="1267"/>
                </a:cubicBezTo>
                <a:cubicBezTo>
                  <a:pt x="587" y="1266"/>
                  <a:pt x="586" y="1266"/>
                  <a:pt x="585" y="1265"/>
                </a:cubicBezTo>
                <a:cubicBezTo>
                  <a:pt x="585" y="1264"/>
                  <a:pt x="585" y="1263"/>
                  <a:pt x="584" y="1263"/>
                </a:cubicBezTo>
                <a:cubicBezTo>
                  <a:pt x="583" y="1262"/>
                  <a:pt x="583" y="1262"/>
                  <a:pt x="582" y="1261"/>
                </a:cubicBezTo>
                <a:cubicBezTo>
                  <a:pt x="582" y="1260"/>
                  <a:pt x="582" y="1260"/>
                  <a:pt x="582" y="1259"/>
                </a:cubicBezTo>
                <a:cubicBezTo>
                  <a:pt x="582" y="1259"/>
                  <a:pt x="581" y="1258"/>
                  <a:pt x="580" y="1258"/>
                </a:cubicBezTo>
                <a:cubicBezTo>
                  <a:pt x="580" y="1257"/>
                  <a:pt x="580" y="1256"/>
                  <a:pt x="580" y="1256"/>
                </a:cubicBezTo>
                <a:cubicBezTo>
                  <a:pt x="580" y="1254"/>
                  <a:pt x="581" y="1253"/>
                  <a:pt x="581" y="1252"/>
                </a:cubicBezTo>
                <a:cubicBezTo>
                  <a:pt x="581" y="1251"/>
                  <a:pt x="581" y="1250"/>
                  <a:pt x="581" y="1250"/>
                </a:cubicBezTo>
                <a:cubicBezTo>
                  <a:pt x="582" y="1249"/>
                  <a:pt x="582" y="1249"/>
                  <a:pt x="582" y="1248"/>
                </a:cubicBezTo>
                <a:cubicBezTo>
                  <a:pt x="583" y="1247"/>
                  <a:pt x="583" y="1248"/>
                  <a:pt x="584" y="1247"/>
                </a:cubicBezTo>
                <a:cubicBezTo>
                  <a:pt x="585" y="1247"/>
                  <a:pt x="585" y="1246"/>
                  <a:pt x="586" y="1246"/>
                </a:cubicBezTo>
                <a:cubicBezTo>
                  <a:pt x="586" y="1245"/>
                  <a:pt x="587" y="1246"/>
                  <a:pt x="586" y="1247"/>
                </a:cubicBezTo>
                <a:cubicBezTo>
                  <a:pt x="586" y="1248"/>
                  <a:pt x="585" y="1247"/>
                  <a:pt x="585" y="1248"/>
                </a:cubicBezTo>
                <a:cubicBezTo>
                  <a:pt x="584" y="1250"/>
                  <a:pt x="586" y="1250"/>
                  <a:pt x="587" y="1250"/>
                </a:cubicBezTo>
                <a:cubicBezTo>
                  <a:pt x="587" y="1251"/>
                  <a:pt x="588" y="1251"/>
                  <a:pt x="588" y="1252"/>
                </a:cubicBezTo>
                <a:cubicBezTo>
                  <a:pt x="589" y="1252"/>
                  <a:pt x="589" y="1252"/>
                  <a:pt x="590" y="1252"/>
                </a:cubicBezTo>
                <a:cubicBezTo>
                  <a:pt x="591" y="1252"/>
                  <a:pt x="591" y="1253"/>
                  <a:pt x="591" y="1253"/>
                </a:cubicBezTo>
                <a:cubicBezTo>
                  <a:pt x="592" y="1254"/>
                  <a:pt x="593" y="1254"/>
                  <a:pt x="593" y="1254"/>
                </a:cubicBezTo>
                <a:cubicBezTo>
                  <a:pt x="595" y="1254"/>
                  <a:pt x="595" y="1256"/>
                  <a:pt x="595" y="1257"/>
                </a:cubicBezTo>
                <a:cubicBezTo>
                  <a:pt x="595" y="1259"/>
                  <a:pt x="595" y="1260"/>
                  <a:pt x="597" y="1260"/>
                </a:cubicBezTo>
                <a:cubicBezTo>
                  <a:pt x="598" y="1261"/>
                  <a:pt x="598" y="1261"/>
                  <a:pt x="599" y="1261"/>
                </a:cubicBezTo>
                <a:cubicBezTo>
                  <a:pt x="600" y="1261"/>
                  <a:pt x="600" y="1261"/>
                  <a:pt x="601" y="1261"/>
                </a:cubicBezTo>
                <a:cubicBezTo>
                  <a:pt x="602" y="1261"/>
                  <a:pt x="602" y="1262"/>
                  <a:pt x="603" y="1262"/>
                </a:cubicBezTo>
                <a:cubicBezTo>
                  <a:pt x="604" y="1262"/>
                  <a:pt x="603" y="1261"/>
                  <a:pt x="603" y="1261"/>
                </a:cubicBezTo>
                <a:cubicBezTo>
                  <a:pt x="602" y="1261"/>
                  <a:pt x="602" y="1261"/>
                  <a:pt x="601" y="1260"/>
                </a:cubicBezTo>
                <a:cubicBezTo>
                  <a:pt x="601" y="1260"/>
                  <a:pt x="601" y="1259"/>
                  <a:pt x="600" y="1258"/>
                </a:cubicBezTo>
                <a:cubicBezTo>
                  <a:pt x="599" y="1258"/>
                  <a:pt x="597" y="1258"/>
                  <a:pt x="596" y="1257"/>
                </a:cubicBezTo>
                <a:cubicBezTo>
                  <a:pt x="596" y="1256"/>
                  <a:pt x="596" y="1255"/>
                  <a:pt x="596" y="1255"/>
                </a:cubicBezTo>
                <a:cubicBezTo>
                  <a:pt x="596" y="1254"/>
                  <a:pt x="597" y="1254"/>
                  <a:pt x="598" y="1255"/>
                </a:cubicBezTo>
                <a:cubicBezTo>
                  <a:pt x="599" y="1255"/>
                  <a:pt x="599" y="1254"/>
                  <a:pt x="600" y="1254"/>
                </a:cubicBezTo>
                <a:cubicBezTo>
                  <a:pt x="601" y="1254"/>
                  <a:pt x="601" y="1255"/>
                  <a:pt x="602" y="1255"/>
                </a:cubicBezTo>
                <a:cubicBezTo>
                  <a:pt x="602" y="1256"/>
                  <a:pt x="602" y="1256"/>
                  <a:pt x="603" y="1257"/>
                </a:cubicBezTo>
                <a:cubicBezTo>
                  <a:pt x="603" y="1257"/>
                  <a:pt x="604" y="1257"/>
                  <a:pt x="604" y="1258"/>
                </a:cubicBezTo>
                <a:cubicBezTo>
                  <a:pt x="605" y="1258"/>
                  <a:pt x="605" y="1259"/>
                  <a:pt x="605" y="1259"/>
                </a:cubicBezTo>
                <a:cubicBezTo>
                  <a:pt x="606" y="1260"/>
                  <a:pt x="606" y="1260"/>
                  <a:pt x="607" y="1260"/>
                </a:cubicBezTo>
                <a:cubicBezTo>
                  <a:pt x="607" y="1260"/>
                  <a:pt x="608" y="1261"/>
                  <a:pt x="608" y="1260"/>
                </a:cubicBezTo>
                <a:cubicBezTo>
                  <a:pt x="609" y="1260"/>
                  <a:pt x="607" y="1260"/>
                  <a:pt x="607" y="1259"/>
                </a:cubicBezTo>
                <a:cubicBezTo>
                  <a:pt x="607" y="1259"/>
                  <a:pt x="606" y="1258"/>
                  <a:pt x="606" y="1258"/>
                </a:cubicBezTo>
                <a:cubicBezTo>
                  <a:pt x="606" y="1256"/>
                  <a:pt x="604" y="1256"/>
                  <a:pt x="604" y="1255"/>
                </a:cubicBezTo>
                <a:cubicBezTo>
                  <a:pt x="603" y="1254"/>
                  <a:pt x="603" y="1251"/>
                  <a:pt x="604" y="1251"/>
                </a:cubicBezTo>
                <a:cubicBezTo>
                  <a:pt x="605" y="1251"/>
                  <a:pt x="606" y="1252"/>
                  <a:pt x="606" y="1252"/>
                </a:cubicBezTo>
                <a:cubicBezTo>
                  <a:pt x="607" y="1252"/>
                  <a:pt x="607" y="1251"/>
                  <a:pt x="608" y="1252"/>
                </a:cubicBezTo>
                <a:cubicBezTo>
                  <a:pt x="609" y="1252"/>
                  <a:pt x="609" y="1253"/>
                  <a:pt x="609" y="1253"/>
                </a:cubicBezTo>
                <a:cubicBezTo>
                  <a:pt x="610" y="1253"/>
                  <a:pt x="610" y="1252"/>
                  <a:pt x="610" y="1252"/>
                </a:cubicBezTo>
                <a:cubicBezTo>
                  <a:pt x="609" y="1251"/>
                  <a:pt x="608" y="1250"/>
                  <a:pt x="607" y="1250"/>
                </a:cubicBezTo>
                <a:cubicBezTo>
                  <a:pt x="605" y="1249"/>
                  <a:pt x="606" y="1248"/>
                  <a:pt x="605" y="1246"/>
                </a:cubicBezTo>
                <a:cubicBezTo>
                  <a:pt x="604" y="1245"/>
                  <a:pt x="603" y="1244"/>
                  <a:pt x="604" y="1242"/>
                </a:cubicBezTo>
                <a:cubicBezTo>
                  <a:pt x="604" y="1241"/>
                  <a:pt x="606" y="1242"/>
                  <a:pt x="608" y="1242"/>
                </a:cubicBezTo>
                <a:cubicBezTo>
                  <a:pt x="608" y="1241"/>
                  <a:pt x="609" y="1241"/>
                  <a:pt x="609" y="1240"/>
                </a:cubicBezTo>
                <a:cubicBezTo>
                  <a:pt x="610" y="1240"/>
                  <a:pt x="611" y="1239"/>
                  <a:pt x="612" y="1239"/>
                </a:cubicBezTo>
                <a:cubicBezTo>
                  <a:pt x="613" y="1239"/>
                  <a:pt x="614" y="1238"/>
                  <a:pt x="615" y="1238"/>
                </a:cubicBezTo>
                <a:cubicBezTo>
                  <a:pt x="616" y="1238"/>
                  <a:pt x="617" y="1238"/>
                  <a:pt x="618" y="1238"/>
                </a:cubicBezTo>
                <a:cubicBezTo>
                  <a:pt x="618" y="1238"/>
                  <a:pt x="619" y="1238"/>
                  <a:pt x="620" y="1238"/>
                </a:cubicBezTo>
                <a:cubicBezTo>
                  <a:pt x="621" y="1238"/>
                  <a:pt x="622" y="1239"/>
                  <a:pt x="623" y="1239"/>
                </a:cubicBezTo>
                <a:cubicBezTo>
                  <a:pt x="624" y="1240"/>
                  <a:pt x="626" y="1240"/>
                  <a:pt x="627" y="1239"/>
                </a:cubicBezTo>
                <a:cubicBezTo>
                  <a:pt x="628" y="1238"/>
                  <a:pt x="629" y="1237"/>
                  <a:pt x="630" y="1237"/>
                </a:cubicBezTo>
                <a:cubicBezTo>
                  <a:pt x="632" y="1237"/>
                  <a:pt x="633" y="1237"/>
                  <a:pt x="634" y="1237"/>
                </a:cubicBezTo>
                <a:cubicBezTo>
                  <a:pt x="635" y="1238"/>
                  <a:pt x="636" y="1238"/>
                  <a:pt x="638" y="1239"/>
                </a:cubicBezTo>
                <a:cubicBezTo>
                  <a:pt x="639" y="1239"/>
                  <a:pt x="640" y="1239"/>
                  <a:pt x="642" y="1240"/>
                </a:cubicBezTo>
                <a:cubicBezTo>
                  <a:pt x="643" y="1240"/>
                  <a:pt x="643" y="1241"/>
                  <a:pt x="644" y="1241"/>
                </a:cubicBezTo>
                <a:cubicBezTo>
                  <a:pt x="644" y="1242"/>
                  <a:pt x="645" y="1242"/>
                  <a:pt x="646" y="1242"/>
                </a:cubicBezTo>
                <a:cubicBezTo>
                  <a:pt x="647" y="1242"/>
                  <a:pt x="648" y="1243"/>
                  <a:pt x="648" y="1244"/>
                </a:cubicBezTo>
                <a:cubicBezTo>
                  <a:pt x="649" y="1246"/>
                  <a:pt x="650" y="1246"/>
                  <a:pt x="651" y="1246"/>
                </a:cubicBezTo>
                <a:cubicBezTo>
                  <a:pt x="652" y="1246"/>
                  <a:pt x="654" y="1246"/>
                  <a:pt x="655" y="1246"/>
                </a:cubicBezTo>
                <a:cubicBezTo>
                  <a:pt x="656" y="1245"/>
                  <a:pt x="658" y="1245"/>
                  <a:pt x="659" y="1245"/>
                </a:cubicBezTo>
                <a:cubicBezTo>
                  <a:pt x="660" y="1245"/>
                  <a:pt x="660" y="1245"/>
                  <a:pt x="661" y="1245"/>
                </a:cubicBezTo>
                <a:cubicBezTo>
                  <a:pt x="662" y="1244"/>
                  <a:pt x="662" y="1245"/>
                  <a:pt x="662" y="1245"/>
                </a:cubicBezTo>
                <a:cubicBezTo>
                  <a:pt x="662" y="1246"/>
                  <a:pt x="663" y="1246"/>
                  <a:pt x="662" y="1247"/>
                </a:cubicBezTo>
                <a:cubicBezTo>
                  <a:pt x="661" y="1247"/>
                  <a:pt x="660" y="1247"/>
                  <a:pt x="660" y="1248"/>
                </a:cubicBezTo>
                <a:cubicBezTo>
                  <a:pt x="658" y="1248"/>
                  <a:pt x="658" y="1249"/>
                  <a:pt x="656" y="1250"/>
                </a:cubicBezTo>
                <a:cubicBezTo>
                  <a:pt x="655" y="1250"/>
                  <a:pt x="654" y="1250"/>
                  <a:pt x="653" y="1251"/>
                </a:cubicBezTo>
                <a:cubicBezTo>
                  <a:pt x="651" y="1252"/>
                  <a:pt x="651" y="1254"/>
                  <a:pt x="651" y="1255"/>
                </a:cubicBezTo>
                <a:cubicBezTo>
                  <a:pt x="651" y="1257"/>
                  <a:pt x="651" y="1257"/>
                  <a:pt x="652" y="1256"/>
                </a:cubicBezTo>
                <a:cubicBezTo>
                  <a:pt x="654" y="1256"/>
                  <a:pt x="656" y="1255"/>
                  <a:pt x="658" y="1253"/>
                </a:cubicBezTo>
                <a:cubicBezTo>
                  <a:pt x="659" y="1253"/>
                  <a:pt x="659" y="1253"/>
                  <a:pt x="660" y="1252"/>
                </a:cubicBezTo>
                <a:cubicBezTo>
                  <a:pt x="661" y="1251"/>
                  <a:pt x="662" y="1251"/>
                  <a:pt x="663" y="1250"/>
                </a:cubicBezTo>
                <a:cubicBezTo>
                  <a:pt x="663" y="1250"/>
                  <a:pt x="664" y="1249"/>
                  <a:pt x="665" y="1249"/>
                </a:cubicBezTo>
                <a:cubicBezTo>
                  <a:pt x="665" y="1248"/>
                  <a:pt x="665" y="1248"/>
                  <a:pt x="666" y="1247"/>
                </a:cubicBezTo>
                <a:cubicBezTo>
                  <a:pt x="667" y="1246"/>
                  <a:pt x="668" y="1246"/>
                  <a:pt x="669" y="1245"/>
                </a:cubicBezTo>
                <a:cubicBezTo>
                  <a:pt x="671" y="1244"/>
                  <a:pt x="672" y="1244"/>
                  <a:pt x="673" y="1243"/>
                </a:cubicBezTo>
                <a:cubicBezTo>
                  <a:pt x="673" y="1241"/>
                  <a:pt x="675" y="1241"/>
                  <a:pt x="676" y="1241"/>
                </a:cubicBezTo>
                <a:cubicBezTo>
                  <a:pt x="677" y="1240"/>
                  <a:pt x="677" y="1238"/>
                  <a:pt x="678" y="1237"/>
                </a:cubicBezTo>
                <a:cubicBezTo>
                  <a:pt x="680" y="1236"/>
                  <a:pt x="681" y="1237"/>
                  <a:pt x="682" y="1237"/>
                </a:cubicBezTo>
                <a:cubicBezTo>
                  <a:pt x="684" y="1237"/>
                  <a:pt x="685" y="1236"/>
                  <a:pt x="686" y="1236"/>
                </a:cubicBezTo>
                <a:cubicBezTo>
                  <a:pt x="688" y="1236"/>
                  <a:pt x="689" y="1236"/>
                  <a:pt x="690" y="1236"/>
                </a:cubicBezTo>
                <a:cubicBezTo>
                  <a:pt x="691" y="1235"/>
                  <a:pt x="691" y="1235"/>
                  <a:pt x="692" y="1235"/>
                </a:cubicBezTo>
                <a:cubicBezTo>
                  <a:pt x="693" y="1234"/>
                  <a:pt x="693" y="1235"/>
                  <a:pt x="693" y="1235"/>
                </a:cubicBezTo>
                <a:cubicBezTo>
                  <a:pt x="695" y="1236"/>
                  <a:pt x="696" y="1235"/>
                  <a:pt x="697" y="1236"/>
                </a:cubicBezTo>
                <a:cubicBezTo>
                  <a:pt x="699" y="1236"/>
                  <a:pt x="698" y="1237"/>
                  <a:pt x="699" y="1237"/>
                </a:cubicBezTo>
                <a:cubicBezTo>
                  <a:pt x="700" y="1237"/>
                  <a:pt x="701" y="1237"/>
                  <a:pt x="702" y="1237"/>
                </a:cubicBezTo>
                <a:cubicBezTo>
                  <a:pt x="704" y="1237"/>
                  <a:pt x="705" y="1237"/>
                  <a:pt x="706" y="1236"/>
                </a:cubicBezTo>
                <a:cubicBezTo>
                  <a:pt x="708" y="1235"/>
                  <a:pt x="708" y="1237"/>
                  <a:pt x="709" y="1238"/>
                </a:cubicBezTo>
                <a:cubicBezTo>
                  <a:pt x="709" y="1238"/>
                  <a:pt x="710" y="1238"/>
                  <a:pt x="710" y="1238"/>
                </a:cubicBezTo>
                <a:cubicBezTo>
                  <a:pt x="711" y="1239"/>
                  <a:pt x="711" y="1239"/>
                  <a:pt x="712" y="1240"/>
                </a:cubicBezTo>
                <a:cubicBezTo>
                  <a:pt x="712" y="1240"/>
                  <a:pt x="713" y="1241"/>
                  <a:pt x="714" y="1241"/>
                </a:cubicBezTo>
                <a:cubicBezTo>
                  <a:pt x="715" y="1241"/>
                  <a:pt x="716" y="1241"/>
                  <a:pt x="717" y="1241"/>
                </a:cubicBezTo>
                <a:cubicBezTo>
                  <a:pt x="718" y="1242"/>
                  <a:pt x="718" y="1242"/>
                  <a:pt x="719" y="1242"/>
                </a:cubicBezTo>
                <a:cubicBezTo>
                  <a:pt x="720" y="1242"/>
                  <a:pt x="722" y="1242"/>
                  <a:pt x="722" y="1243"/>
                </a:cubicBezTo>
                <a:cubicBezTo>
                  <a:pt x="721" y="1243"/>
                  <a:pt x="720" y="1243"/>
                  <a:pt x="720" y="1243"/>
                </a:cubicBezTo>
                <a:cubicBezTo>
                  <a:pt x="719" y="1243"/>
                  <a:pt x="719" y="1243"/>
                  <a:pt x="718" y="1243"/>
                </a:cubicBezTo>
                <a:cubicBezTo>
                  <a:pt x="716" y="1243"/>
                  <a:pt x="715" y="1243"/>
                  <a:pt x="714" y="1243"/>
                </a:cubicBezTo>
                <a:cubicBezTo>
                  <a:pt x="712" y="1244"/>
                  <a:pt x="711" y="1245"/>
                  <a:pt x="710" y="1245"/>
                </a:cubicBezTo>
                <a:cubicBezTo>
                  <a:pt x="709" y="1245"/>
                  <a:pt x="708" y="1244"/>
                  <a:pt x="707" y="1244"/>
                </a:cubicBezTo>
                <a:cubicBezTo>
                  <a:pt x="707" y="1244"/>
                  <a:pt x="706" y="1245"/>
                  <a:pt x="706" y="1245"/>
                </a:cubicBezTo>
                <a:cubicBezTo>
                  <a:pt x="705" y="1246"/>
                  <a:pt x="703" y="1245"/>
                  <a:pt x="703" y="1246"/>
                </a:cubicBezTo>
                <a:cubicBezTo>
                  <a:pt x="703" y="1248"/>
                  <a:pt x="704" y="1248"/>
                  <a:pt x="705" y="1248"/>
                </a:cubicBezTo>
                <a:cubicBezTo>
                  <a:pt x="706" y="1248"/>
                  <a:pt x="706" y="1249"/>
                  <a:pt x="706" y="1249"/>
                </a:cubicBezTo>
                <a:cubicBezTo>
                  <a:pt x="707" y="1249"/>
                  <a:pt x="708" y="1248"/>
                  <a:pt x="708" y="1249"/>
                </a:cubicBezTo>
                <a:cubicBezTo>
                  <a:pt x="711" y="1250"/>
                  <a:pt x="707" y="1251"/>
                  <a:pt x="706" y="1251"/>
                </a:cubicBezTo>
                <a:cubicBezTo>
                  <a:pt x="705" y="1251"/>
                  <a:pt x="704" y="1251"/>
                  <a:pt x="703" y="1251"/>
                </a:cubicBezTo>
                <a:cubicBezTo>
                  <a:pt x="702" y="1251"/>
                  <a:pt x="701" y="1252"/>
                  <a:pt x="700" y="1251"/>
                </a:cubicBezTo>
                <a:cubicBezTo>
                  <a:pt x="699" y="1251"/>
                  <a:pt x="699" y="1251"/>
                  <a:pt x="698" y="1250"/>
                </a:cubicBezTo>
                <a:cubicBezTo>
                  <a:pt x="698" y="1250"/>
                  <a:pt x="697" y="1250"/>
                  <a:pt x="696" y="1250"/>
                </a:cubicBezTo>
                <a:cubicBezTo>
                  <a:pt x="695" y="1250"/>
                  <a:pt x="694" y="1251"/>
                  <a:pt x="692" y="1251"/>
                </a:cubicBezTo>
                <a:cubicBezTo>
                  <a:pt x="691" y="1250"/>
                  <a:pt x="690" y="1250"/>
                  <a:pt x="688" y="1250"/>
                </a:cubicBezTo>
                <a:cubicBezTo>
                  <a:pt x="688" y="1250"/>
                  <a:pt x="687" y="1251"/>
                  <a:pt x="686" y="1251"/>
                </a:cubicBezTo>
                <a:cubicBezTo>
                  <a:pt x="685" y="1250"/>
                  <a:pt x="686" y="1250"/>
                  <a:pt x="686" y="1249"/>
                </a:cubicBezTo>
                <a:cubicBezTo>
                  <a:pt x="686" y="1248"/>
                  <a:pt x="685" y="1248"/>
                  <a:pt x="685" y="1248"/>
                </a:cubicBezTo>
                <a:cubicBezTo>
                  <a:pt x="684" y="1248"/>
                  <a:pt x="684" y="1248"/>
                  <a:pt x="684" y="1248"/>
                </a:cubicBezTo>
                <a:cubicBezTo>
                  <a:pt x="683" y="1248"/>
                  <a:pt x="683" y="1248"/>
                  <a:pt x="683" y="1247"/>
                </a:cubicBezTo>
                <a:cubicBezTo>
                  <a:pt x="680" y="1247"/>
                  <a:pt x="683" y="1249"/>
                  <a:pt x="683" y="1250"/>
                </a:cubicBezTo>
                <a:cubicBezTo>
                  <a:pt x="684" y="1252"/>
                  <a:pt x="682" y="1252"/>
                  <a:pt x="681" y="1252"/>
                </a:cubicBezTo>
                <a:cubicBezTo>
                  <a:pt x="679" y="1252"/>
                  <a:pt x="679" y="1253"/>
                  <a:pt x="677" y="1252"/>
                </a:cubicBezTo>
                <a:cubicBezTo>
                  <a:pt x="677" y="1251"/>
                  <a:pt x="677" y="1251"/>
                  <a:pt x="676" y="1251"/>
                </a:cubicBezTo>
                <a:cubicBezTo>
                  <a:pt x="675" y="1250"/>
                  <a:pt x="675" y="1250"/>
                  <a:pt x="674" y="1250"/>
                </a:cubicBezTo>
                <a:cubicBezTo>
                  <a:pt x="673" y="1248"/>
                  <a:pt x="672" y="1249"/>
                  <a:pt x="671" y="1249"/>
                </a:cubicBezTo>
                <a:cubicBezTo>
                  <a:pt x="670" y="1249"/>
                  <a:pt x="669" y="1249"/>
                  <a:pt x="669" y="1250"/>
                </a:cubicBezTo>
                <a:cubicBezTo>
                  <a:pt x="668" y="1250"/>
                  <a:pt x="668" y="1250"/>
                  <a:pt x="667" y="1251"/>
                </a:cubicBezTo>
                <a:cubicBezTo>
                  <a:pt x="667" y="1251"/>
                  <a:pt x="666" y="1251"/>
                  <a:pt x="665" y="1251"/>
                </a:cubicBezTo>
                <a:cubicBezTo>
                  <a:pt x="665" y="1251"/>
                  <a:pt x="665" y="1252"/>
                  <a:pt x="664" y="1252"/>
                </a:cubicBezTo>
                <a:cubicBezTo>
                  <a:pt x="663" y="1252"/>
                  <a:pt x="663" y="1252"/>
                  <a:pt x="662" y="1253"/>
                </a:cubicBezTo>
                <a:cubicBezTo>
                  <a:pt x="661" y="1253"/>
                  <a:pt x="660" y="1254"/>
                  <a:pt x="659" y="1255"/>
                </a:cubicBezTo>
                <a:cubicBezTo>
                  <a:pt x="658" y="1255"/>
                  <a:pt x="657" y="1255"/>
                  <a:pt x="656" y="1256"/>
                </a:cubicBezTo>
                <a:cubicBezTo>
                  <a:pt x="655" y="1256"/>
                  <a:pt x="653" y="1256"/>
                  <a:pt x="652" y="1257"/>
                </a:cubicBezTo>
                <a:cubicBezTo>
                  <a:pt x="650" y="1258"/>
                  <a:pt x="652" y="1259"/>
                  <a:pt x="651" y="1261"/>
                </a:cubicBezTo>
                <a:cubicBezTo>
                  <a:pt x="651" y="1261"/>
                  <a:pt x="651" y="1262"/>
                  <a:pt x="650" y="1262"/>
                </a:cubicBezTo>
                <a:cubicBezTo>
                  <a:pt x="650" y="1263"/>
                  <a:pt x="650" y="1264"/>
                  <a:pt x="650" y="1264"/>
                </a:cubicBezTo>
                <a:cubicBezTo>
                  <a:pt x="650" y="1265"/>
                  <a:pt x="651" y="1265"/>
                  <a:pt x="651" y="1266"/>
                </a:cubicBezTo>
                <a:cubicBezTo>
                  <a:pt x="651" y="1267"/>
                  <a:pt x="651" y="1269"/>
                  <a:pt x="650" y="1270"/>
                </a:cubicBezTo>
                <a:cubicBezTo>
                  <a:pt x="649" y="1270"/>
                  <a:pt x="649" y="1271"/>
                  <a:pt x="650" y="1272"/>
                </a:cubicBezTo>
                <a:cubicBezTo>
                  <a:pt x="651" y="1273"/>
                  <a:pt x="652" y="1272"/>
                  <a:pt x="653" y="1272"/>
                </a:cubicBezTo>
                <a:cubicBezTo>
                  <a:pt x="655" y="1271"/>
                  <a:pt x="656" y="1271"/>
                  <a:pt x="658" y="1271"/>
                </a:cubicBezTo>
                <a:cubicBezTo>
                  <a:pt x="660" y="1270"/>
                  <a:pt x="661" y="1271"/>
                  <a:pt x="663" y="1271"/>
                </a:cubicBezTo>
                <a:cubicBezTo>
                  <a:pt x="663" y="1271"/>
                  <a:pt x="666" y="1270"/>
                  <a:pt x="666" y="1272"/>
                </a:cubicBezTo>
                <a:cubicBezTo>
                  <a:pt x="665" y="1272"/>
                  <a:pt x="664" y="1273"/>
                  <a:pt x="664" y="1273"/>
                </a:cubicBezTo>
                <a:cubicBezTo>
                  <a:pt x="663" y="1273"/>
                  <a:pt x="663" y="1274"/>
                  <a:pt x="663" y="1274"/>
                </a:cubicBezTo>
                <a:cubicBezTo>
                  <a:pt x="662" y="1275"/>
                  <a:pt x="660" y="1276"/>
                  <a:pt x="661" y="1277"/>
                </a:cubicBezTo>
                <a:cubicBezTo>
                  <a:pt x="661" y="1278"/>
                  <a:pt x="662" y="1277"/>
                  <a:pt x="662" y="1278"/>
                </a:cubicBezTo>
                <a:cubicBezTo>
                  <a:pt x="662" y="1278"/>
                  <a:pt x="662" y="1279"/>
                  <a:pt x="662" y="1279"/>
                </a:cubicBezTo>
                <a:cubicBezTo>
                  <a:pt x="662" y="1280"/>
                  <a:pt x="662" y="1280"/>
                  <a:pt x="663" y="1280"/>
                </a:cubicBezTo>
                <a:cubicBezTo>
                  <a:pt x="663" y="1281"/>
                  <a:pt x="663" y="1283"/>
                  <a:pt x="664" y="1284"/>
                </a:cubicBezTo>
                <a:cubicBezTo>
                  <a:pt x="665" y="1285"/>
                  <a:pt x="667" y="1284"/>
                  <a:pt x="668" y="1285"/>
                </a:cubicBezTo>
                <a:cubicBezTo>
                  <a:pt x="668" y="1287"/>
                  <a:pt x="666" y="1287"/>
                  <a:pt x="665" y="1288"/>
                </a:cubicBezTo>
                <a:cubicBezTo>
                  <a:pt x="665" y="1288"/>
                  <a:pt x="665" y="1289"/>
                  <a:pt x="664" y="1289"/>
                </a:cubicBezTo>
                <a:cubicBezTo>
                  <a:pt x="663" y="1289"/>
                  <a:pt x="662" y="1289"/>
                  <a:pt x="662" y="1290"/>
                </a:cubicBezTo>
                <a:cubicBezTo>
                  <a:pt x="662" y="1291"/>
                  <a:pt x="662" y="1291"/>
                  <a:pt x="663" y="1291"/>
                </a:cubicBezTo>
                <a:cubicBezTo>
                  <a:pt x="664" y="1292"/>
                  <a:pt x="664" y="1293"/>
                  <a:pt x="664" y="1293"/>
                </a:cubicBezTo>
                <a:cubicBezTo>
                  <a:pt x="665" y="1294"/>
                  <a:pt x="666" y="1295"/>
                  <a:pt x="667" y="1296"/>
                </a:cubicBezTo>
                <a:cubicBezTo>
                  <a:pt x="668" y="1296"/>
                  <a:pt x="669" y="1296"/>
                  <a:pt x="669" y="1297"/>
                </a:cubicBezTo>
                <a:cubicBezTo>
                  <a:pt x="669" y="1298"/>
                  <a:pt x="667" y="1297"/>
                  <a:pt x="667" y="1297"/>
                </a:cubicBezTo>
                <a:cubicBezTo>
                  <a:pt x="665" y="1297"/>
                  <a:pt x="664" y="1297"/>
                  <a:pt x="663" y="1297"/>
                </a:cubicBezTo>
                <a:cubicBezTo>
                  <a:pt x="662" y="1297"/>
                  <a:pt x="662" y="1296"/>
                  <a:pt x="661" y="1296"/>
                </a:cubicBezTo>
                <a:cubicBezTo>
                  <a:pt x="660" y="1296"/>
                  <a:pt x="660" y="1296"/>
                  <a:pt x="660" y="1295"/>
                </a:cubicBezTo>
                <a:cubicBezTo>
                  <a:pt x="659" y="1294"/>
                  <a:pt x="659" y="1294"/>
                  <a:pt x="659" y="1293"/>
                </a:cubicBezTo>
                <a:cubicBezTo>
                  <a:pt x="659" y="1292"/>
                  <a:pt x="659" y="1292"/>
                  <a:pt x="658" y="1292"/>
                </a:cubicBezTo>
                <a:cubicBezTo>
                  <a:pt x="658" y="1291"/>
                  <a:pt x="657" y="1291"/>
                  <a:pt x="657" y="1290"/>
                </a:cubicBezTo>
                <a:cubicBezTo>
                  <a:pt x="656" y="1290"/>
                  <a:pt x="655" y="1291"/>
                  <a:pt x="656" y="1292"/>
                </a:cubicBezTo>
                <a:cubicBezTo>
                  <a:pt x="656" y="1292"/>
                  <a:pt x="656" y="1293"/>
                  <a:pt x="656" y="1293"/>
                </a:cubicBezTo>
                <a:cubicBezTo>
                  <a:pt x="657" y="1294"/>
                  <a:pt x="657" y="1294"/>
                  <a:pt x="657" y="1295"/>
                </a:cubicBezTo>
                <a:cubicBezTo>
                  <a:pt x="657" y="1296"/>
                  <a:pt x="658" y="1297"/>
                  <a:pt x="656" y="1298"/>
                </a:cubicBezTo>
                <a:cubicBezTo>
                  <a:pt x="656" y="1298"/>
                  <a:pt x="655" y="1298"/>
                  <a:pt x="654" y="1298"/>
                </a:cubicBezTo>
                <a:cubicBezTo>
                  <a:pt x="653" y="1298"/>
                  <a:pt x="653" y="1298"/>
                  <a:pt x="653" y="1299"/>
                </a:cubicBezTo>
                <a:cubicBezTo>
                  <a:pt x="653" y="1299"/>
                  <a:pt x="653" y="1299"/>
                  <a:pt x="652" y="1299"/>
                </a:cubicBezTo>
                <a:cubicBezTo>
                  <a:pt x="652" y="1300"/>
                  <a:pt x="653" y="1301"/>
                  <a:pt x="653" y="1300"/>
                </a:cubicBezTo>
                <a:cubicBezTo>
                  <a:pt x="654" y="1300"/>
                  <a:pt x="655" y="1301"/>
                  <a:pt x="655" y="1301"/>
                </a:cubicBezTo>
                <a:cubicBezTo>
                  <a:pt x="656" y="1301"/>
                  <a:pt x="657" y="1301"/>
                  <a:pt x="657" y="1301"/>
                </a:cubicBezTo>
                <a:cubicBezTo>
                  <a:pt x="659" y="1302"/>
                  <a:pt x="660" y="1301"/>
                  <a:pt x="662" y="1301"/>
                </a:cubicBezTo>
                <a:cubicBezTo>
                  <a:pt x="663" y="1302"/>
                  <a:pt x="664" y="1303"/>
                  <a:pt x="666" y="1303"/>
                </a:cubicBezTo>
                <a:cubicBezTo>
                  <a:pt x="666" y="1304"/>
                  <a:pt x="667" y="1304"/>
                  <a:pt x="668" y="1305"/>
                </a:cubicBezTo>
                <a:cubicBezTo>
                  <a:pt x="668" y="1305"/>
                  <a:pt x="669" y="1305"/>
                  <a:pt x="669" y="1305"/>
                </a:cubicBezTo>
                <a:cubicBezTo>
                  <a:pt x="670" y="1305"/>
                  <a:pt x="671" y="1306"/>
                  <a:pt x="671" y="1306"/>
                </a:cubicBezTo>
                <a:cubicBezTo>
                  <a:pt x="671" y="1307"/>
                  <a:pt x="671" y="1307"/>
                  <a:pt x="671" y="1307"/>
                </a:cubicBezTo>
                <a:cubicBezTo>
                  <a:pt x="671" y="1307"/>
                  <a:pt x="672" y="1307"/>
                  <a:pt x="672" y="1308"/>
                </a:cubicBezTo>
                <a:cubicBezTo>
                  <a:pt x="673" y="1308"/>
                  <a:pt x="672" y="1309"/>
                  <a:pt x="672" y="1309"/>
                </a:cubicBezTo>
                <a:cubicBezTo>
                  <a:pt x="673" y="1310"/>
                  <a:pt x="673" y="1310"/>
                  <a:pt x="673" y="1311"/>
                </a:cubicBezTo>
                <a:cubicBezTo>
                  <a:pt x="672" y="1312"/>
                  <a:pt x="672" y="1312"/>
                  <a:pt x="671" y="1312"/>
                </a:cubicBezTo>
                <a:cubicBezTo>
                  <a:pt x="671" y="1313"/>
                  <a:pt x="671" y="1313"/>
                  <a:pt x="670" y="1313"/>
                </a:cubicBezTo>
                <a:cubicBezTo>
                  <a:pt x="669" y="1313"/>
                  <a:pt x="668" y="1313"/>
                  <a:pt x="668" y="1313"/>
                </a:cubicBezTo>
                <a:cubicBezTo>
                  <a:pt x="668" y="1314"/>
                  <a:pt x="669" y="1314"/>
                  <a:pt x="669" y="1315"/>
                </a:cubicBezTo>
                <a:cubicBezTo>
                  <a:pt x="670" y="1315"/>
                  <a:pt x="670" y="1316"/>
                  <a:pt x="670" y="1316"/>
                </a:cubicBezTo>
                <a:cubicBezTo>
                  <a:pt x="671" y="1316"/>
                  <a:pt x="672" y="1316"/>
                  <a:pt x="672" y="1317"/>
                </a:cubicBezTo>
                <a:cubicBezTo>
                  <a:pt x="672" y="1318"/>
                  <a:pt x="672" y="1319"/>
                  <a:pt x="672" y="1319"/>
                </a:cubicBezTo>
                <a:cubicBezTo>
                  <a:pt x="671" y="1322"/>
                  <a:pt x="673" y="1321"/>
                  <a:pt x="675" y="1321"/>
                </a:cubicBezTo>
                <a:cubicBezTo>
                  <a:pt x="676" y="1321"/>
                  <a:pt x="677" y="1321"/>
                  <a:pt x="678" y="1322"/>
                </a:cubicBezTo>
                <a:cubicBezTo>
                  <a:pt x="680" y="1323"/>
                  <a:pt x="679" y="1324"/>
                  <a:pt x="678" y="1325"/>
                </a:cubicBezTo>
                <a:cubicBezTo>
                  <a:pt x="678" y="1326"/>
                  <a:pt x="677" y="1326"/>
                  <a:pt x="677" y="1327"/>
                </a:cubicBezTo>
                <a:cubicBezTo>
                  <a:pt x="676" y="1327"/>
                  <a:pt x="676" y="1327"/>
                  <a:pt x="675" y="1326"/>
                </a:cubicBezTo>
                <a:cubicBezTo>
                  <a:pt x="675" y="1326"/>
                  <a:pt x="672" y="1326"/>
                  <a:pt x="672" y="1327"/>
                </a:cubicBezTo>
                <a:cubicBezTo>
                  <a:pt x="672" y="1328"/>
                  <a:pt x="672" y="1327"/>
                  <a:pt x="673" y="1328"/>
                </a:cubicBezTo>
                <a:cubicBezTo>
                  <a:pt x="673" y="1328"/>
                  <a:pt x="673" y="1328"/>
                  <a:pt x="673" y="1328"/>
                </a:cubicBezTo>
                <a:cubicBezTo>
                  <a:pt x="674" y="1329"/>
                  <a:pt x="674" y="1329"/>
                  <a:pt x="675" y="1329"/>
                </a:cubicBezTo>
                <a:cubicBezTo>
                  <a:pt x="676" y="1329"/>
                  <a:pt x="676" y="1329"/>
                  <a:pt x="677" y="1329"/>
                </a:cubicBezTo>
                <a:cubicBezTo>
                  <a:pt x="678" y="1329"/>
                  <a:pt x="678" y="1329"/>
                  <a:pt x="679" y="1329"/>
                </a:cubicBezTo>
                <a:cubicBezTo>
                  <a:pt x="680" y="1329"/>
                  <a:pt x="680" y="1329"/>
                  <a:pt x="681" y="1329"/>
                </a:cubicBezTo>
                <a:cubicBezTo>
                  <a:pt x="682" y="1328"/>
                  <a:pt x="682" y="1329"/>
                  <a:pt x="683" y="1329"/>
                </a:cubicBezTo>
                <a:cubicBezTo>
                  <a:pt x="684" y="1329"/>
                  <a:pt x="685" y="1328"/>
                  <a:pt x="686" y="1328"/>
                </a:cubicBezTo>
                <a:cubicBezTo>
                  <a:pt x="687" y="1328"/>
                  <a:pt x="688" y="1328"/>
                  <a:pt x="689" y="1328"/>
                </a:cubicBezTo>
                <a:cubicBezTo>
                  <a:pt x="690" y="1328"/>
                  <a:pt x="693" y="1327"/>
                  <a:pt x="691" y="1329"/>
                </a:cubicBezTo>
                <a:cubicBezTo>
                  <a:pt x="691" y="1330"/>
                  <a:pt x="690" y="1330"/>
                  <a:pt x="690" y="1330"/>
                </a:cubicBezTo>
                <a:cubicBezTo>
                  <a:pt x="689" y="1331"/>
                  <a:pt x="688" y="1331"/>
                  <a:pt x="688" y="1332"/>
                </a:cubicBezTo>
                <a:cubicBezTo>
                  <a:pt x="687" y="1332"/>
                  <a:pt x="685" y="1332"/>
                  <a:pt x="684" y="1333"/>
                </a:cubicBezTo>
                <a:cubicBezTo>
                  <a:pt x="682" y="1333"/>
                  <a:pt x="681" y="1333"/>
                  <a:pt x="680" y="1334"/>
                </a:cubicBezTo>
                <a:cubicBezTo>
                  <a:pt x="679" y="1334"/>
                  <a:pt x="677" y="1334"/>
                  <a:pt x="676" y="1335"/>
                </a:cubicBezTo>
                <a:cubicBezTo>
                  <a:pt x="675" y="1336"/>
                  <a:pt x="678" y="1335"/>
                  <a:pt x="679" y="1335"/>
                </a:cubicBezTo>
                <a:cubicBezTo>
                  <a:pt x="680" y="1335"/>
                  <a:pt x="680" y="1335"/>
                  <a:pt x="681" y="1335"/>
                </a:cubicBezTo>
                <a:cubicBezTo>
                  <a:pt x="682" y="1335"/>
                  <a:pt x="683" y="1335"/>
                  <a:pt x="683" y="1335"/>
                </a:cubicBezTo>
                <a:cubicBezTo>
                  <a:pt x="684" y="1334"/>
                  <a:pt x="684" y="1334"/>
                  <a:pt x="684" y="1334"/>
                </a:cubicBezTo>
                <a:cubicBezTo>
                  <a:pt x="685" y="1334"/>
                  <a:pt x="686" y="1334"/>
                  <a:pt x="687" y="1334"/>
                </a:cubicBezTo>
                <a:cubicBezTo>
                  <a:pt x="687" y="1335"/>
                  <a:pt x="687" y="1335"/>
                  <a:pt x="687" y="1335"/>
                </a:cubicBezTo>
                <a:cubicBezTo>
                  <a:pt x="687" y="1336"/>
                  <a:pt x="686" y="1335"/>
                  <a:pt x="687" y="1336"/>
                </a:cubicBezTo>
                <a:cubicBezTo>
                  <a:pt x="687" y="1336"/>
                  <a:pt x="687" y="1336"/>
                  <a:pt x="687" y="1336"/>
                </a:cubicBezTo>
                <a:cubicBezTo>
                  <a:pt x="688" y="1337"/>
                  <a:pt x="688" y="1336"/>
                  <a:pt x="688" y="1337"/>
                </a:cubicBezTo>
                <a:cubicBezTo>
                  <a:pt x="687" y="1338"/>
                  <a:pt x="687" y="1337"/>
                  <a:pt x="687" y="1338"/>
                </a:cubicBezTo>
                <a:cubicBezTo>
                  <a:pt x="689" y="1338"/>
                  <a:pt x="689" y="1337"/>
                  <a:pt x="690" y="1336"/>
                </a:cubicBezTo>
                <a:cubicBezTo>
                  <a:pt x="691" y="1335"/>
                  <a:pt x="693" y="1335"/>
                  <a:pt x="694" y="1333"/>
                </a:cubicBezTo>
                <a:cubicBezTo>
                  <a:pt x="695" y="1332"/>
                  <a:pt x="696" y="1332"/>
                  <a:pt x="698" y="1333"/>
                </a:cubicBezTo>
                <a:cubicBezTo>
                  <a:pt x="698" y="1333"/>
                  <a:pt x="699" y="1333"/>
                  <a:pt x="699" y="1334"/>
                </a:cubicBezTo>
                <a:cubicBezTo>
                  <a:pt x="700" y="1334"/>
                  <a:pt x="700" y="1335"/>
                  <a:pt x="700" y="1335"/>
                </a:cubicBezTo>
                <a:cubicBezTo>
                  <a:pt x="701" y="1336"/>
                  <a:pt x="702" y="1335"/>
                  <a:pt x="703" y="1336"/>
                </a:cubicBezTo>
                <a:cubicBezTo>
                  <a:pt x="704" y="1337"/>
                  <a:pt x="704" y="1338"/>
                  <a:pt x="705" y="1336"/>
                </a:cubicBezTo>
                <a:cubicBezTo>
                  <a:pt x="706" y="1335"/>
                  <a:pt x="706" y="1335"/>
                  <a:pt x="707" y="1337"/>
                </a:cubicBezTo>
                <a:cubicBezTo>
                  <a:pt x="707" y="1337"/>
                  <a:pt x="707" y="1338"/>
                  <a:pt x="707" y="1338"/>
                </a:cubicBezTo>
                <a:cubicBezTo>
                  <a:pt x="707" y="1340"/>
                  <a:pt x="708" y="1340"/>
                  <a:pt x="709" y="1340"/>
                </a:cubicBezTo>
                <a:cubicBezTo>
                  <a:pt x="710" y="1341"/>
                  <a:pt x="710" y="1342"/>
                  <a:pt x="710" y="1343"/>
                </a:cubicBezTo>
                <a:cubicBezTo>
                  <a:pt x="711" y="1343"/>
                  <a:pt x="711" y="1344"/>
                  <a:pt x="711" y="1344"/>
                </a:cubicBezTo>
                <a:cubicBezTo>
                  <a:pt x="712" y="1344"/>
                  <a:pt x="712" y="1345"/>
                  <a:pt x="712" y="1345"/>
                </a:cubicBezTo>
                <a:cubicBezTo>
                  <a:pt x="713" y="1346"/>
                  <a:pt x="714" y="1345"/>
                  <a:pt x="714" y="1345"/>
                </a:cubicBezTo>
                <a:cubicBezTo>
                  <a:pt x="716" y="1345"/>
                  <a:pt x="716" y="1346"/>
                  <a:pt x="718" y="1346"/>
                </a:cubicBezTo>
                <a:cubicBezTo>
                  <a:pt x="718" y="1346"/>
                  <a:pt x="719" y="1347"/>
                  <a:pt x="720" y="1347"/>
                </a:cubicBezTo>
                <a:cubicBezTo>
                  <a:pt x="720" y="1347"/>
                  <a:pt x="720" y="1347"/>
                  <a:pt x="721" y="1348"/>
                </a:cubicBezTo>
                <a:cubicBezTo>
                  <a:pt x="722" y="1348"/>
                  <a:pt x="722" y="1348"/>
                  <a:pt x="723" y="1348"/>
                </a:cubicBezTo>
                <a:cubicBezTo>
                  <a:pt x="724" y="1348"/>
                  <a:pt x="724" y="1348"/>
                  <a:pt x="724" y="1347"/>
                </a:cubicBezTo>
                <a:cubicBezTo>
                  <a:pt x="725" y="1346"/>
                  <a:pt x="727" y="1347"/>
                  <a:pt x="728" y="1346"/>
                </a:cubicBezTo>
                <a:cubicBezTo>
                  <a:pt x="729" y="1346"/>
                  <a:pt x="730" y="1344"/>
                  <a:pt x="732" y="1345"/>
                </a:cubicBezTo>
                <a:cubicBezTo>
                  <a:pt x="732" y="1345"/>
                  <a:pt x="732" y="1346"/>
                  <a:pt x="733" y="1346"/>
                </a:cubicBezTo>
                <a:cubicBezTo>
                  <a:pt x="733" y="1346"/>
                  <a:pt x="734" y="1346"/>
                  <a:pt x="735" y="1346"/>
                </a:cubicBezTo>
                <a:cubicBezTo>
                  <a:pt x="736" y="1346"/>
                  <a:pt x="736" y="1346"/>
                  <a:pt x="736" y="1345"/>
                </a:cubicBezTo>
                <a:cubicBezTo>
                  <a:pt x="736" y="1344"/>
                  <a:pt x="737" y="1344"/>
                  <a:pt x="737" y="1343"/>
                </a:cubicBezTo>
                <a:cubicBezTo>
                  <a:pt x="738" y="1342"/>
                  <a:pt x="737" y="1340"/>
                  <a:pt x="737" y="1339"/>
                </a:cubicBezTo>
                <a:cubicBezTo>
                  <a:pt x="737" y="1337"/>
                  <a:pt x="737" y="1336"/>
                  <a:pt x="738" y="1335"/>
                </a:cubicBezTo>
                <a:cubicBezTo>
                  <a:pt x="739" y="1334"/>
                  <a:pt x="739" y="1332"/>
                  <a:pt x="740" y="1331"/>
                </a:cubicBezTo>
                <a:cubicBezTo>
                  <a:pt x="741" y="1330"/>
                  <a:pt x="742" y="1332"/>
                  <a:pt x="743" y="1333"/>
                </a:cubicBezTo>
                <a:cubicBezTo>
                  <a:pt x="745" y="1333"/>
                  <a:pt x="747" y="1332"/>
                  <a:pt x="748" y="1332"/>
                </a:cubicBezTo>
                <a:cubicBezTo>
                  <a:pt x="750" y="1332"/>
                  <a:pt x="751" y="1333"/>
                  <a:pt x="752" y="1334"/>
                </a:cubicBezTo>
                <a:cubicBezTo>
                  <a:pt x="754" y="1334"/>
                  <a:pt x="755" y="1334"/>
                  <a:pt x="756" y="1335"/>
                </a:cubicBezTo>
                <a:cubicBezTo>
                  <a:pt x="757" y="1337"/>
                  <a:pt x="759" y="1337"/>
                  <a:pt x="760" y="1337"/>
                </a:cubicBezTo>
                <a:cubicBezTo>
                  <a:pt x="761" y="1337"/>
                  <a:pt x="761" y="1338"/>
                  <a:pt x="762" y="1338"/>
                </a:cubicBezTo>
                <a:cubicBezTo>
                  <a:pt x="762" y="1339"/>
                  <a:pt x="763" y="1339"/>
                  <a:pt x="763" y="1339"/>
                </a:cubicBezTo>
                <a:cubicBezTo>
                  <a:pt x="765" y="1340"/>
                  <a:pt x="766" y="1341"/>
                  <a:pt x="767" y="1342"/>
                </a:cubicBezTo>
                <a:cubicBezTo>
                  <a:pt x="768" y="1343"/>
                  <a:pt x="769" y="1343"/>
                  <a:pt x="770" y="1344"/>
                </a:cubicBezTo>
                <a:cubicBezTo>
                  <a:pt x="772" y="1345"/>
                  <a:pt x="772" y="1346"/>
                  <a:pt x="773" y="1347"/>
                </a:cubicBezTo>
                <a:cubicBezTo>
                  <a:pt x="776" y="1349"/>
                  <a:pt x="779" y="1349"/>
                  <a:pt x="781" y="1349"/>
                </a:cubicBezTo>
                <a:cubicBezTo>
                  <a:pt x="783" y="1349"/>
                  <a:pt x="784" y="1348"/>
                  <a:pt x="786" y="1348"/>
                </a:cubicBezTo>
                <a:cubicBezTo>
                  <a:pt x="787" y="1348"/>
                  <a:pt x="789" y="1348"/>
                  <a:pt x="791" y="1348"/>
                </a:cubicBezTo>
                <a:cubicBezTo>
                  <a:pt x="795" y="1348"/>
                  <a:pt x="798" y="1348"/>
                  <a:pt x="801" y="1348"/>
                </a:cubicBezTo>
                <a:cubicBezTo>
                  <a:pt x="803" y="1347"/>
                  <a:pt x="805" y="1347"/>
                  <a:pt x="806" y="1345"/>
                </a:cubicBezTo>
                <a:cubicBezTo>
                  <a:pt x="807" y="1343"/>
                  <a:pt x="807" y="1342"/>
                  <a:pt x="809" y="1341"/>
                </a:cubicBezTo>
                <a:cubicBezTo>
                  <a:pt x="810" y="1340"/>
                  <a:pt x="811" y="1339"/>
                  <a:pt x="812" y="1338"/>
                </a:cubicBezTo>
                <a:cubicBezTo>
                  <a:pt x="814" y="1337"/>
                  <a:pt x="815" y="1336"/>
                  <a:pt x="817" y="1335"/>
                </a:cubicBezTo>
                <a:cubicBezTo>
                  <a:pt x="818" y="1335"/>
                  <a:pt x="819" y="1333"/>
                  <a:pt x="821" y="1334"/>
                </a:cubicBezTo>
                <a:cubicBezTo>
                  <a:pt x="822" y="1334"/>
                  <a:pt x="823" y="1335"/>
                  <a:pt x="824" y="1335"/>
                </a:cubicBezTo>
                <a:cubicBezTo>
                  <a:pt x="825" y="1336"/>
                  <a:pt x="826" y="1336"/>
                  <a:pt x="826" y="1336"/>
                </a:cubicBezTo>
                <a:cubicBezTo>
                  <a:pt x="827" y="1336"/>
                  <a:pt x="827" y="1337"/>
                  <a:pt x="828" y="1337"/>
                </a:cubicBezTo>
                <a:cubicBezTo>
                  <a:pt x="828" y="1337"/>
                  <a:pt x="829" y="1337"/>
                  <a:pt x="830" y="1338"/>
                </a:cubicBezTo>
                <a:cubicBezTo>
                  <a:pt x="831" y="1338"/>
                  <a:pt x="831" y="1339"/>
                  <a:pt x="832" y="1339"/>
                </a:cubicBezTo>
                <a:cubicBezTo>
                  <a:pt x="833" y="1339"/>
                  <a:pt x="835" y="1339"/>
                  <a:pt x="836" y="1338"/>
                </a:cubicBezTo>
                <a:cubicBezTo>
                  <a:pt x="836" y="1337"/>
                  <a:pt x="837" y="1336"/>
                  <a:pt x="837" y="1336"/>
                </a:cubicBezTo>
                <a:cubicBezTo>
                  <a:pt x="838" y="1335"/>
                  <a:pt x="838" y="1335"/>
                  <a:pt x="839" y="1335"/>
                </a:cubicBezTo>
                <a:cubicBezTo>
                  <a:pt x="840" y="1335"/>
                  <a:pt x="841" y="1333"/>
                  <a:pt x="842" y="1332"/>
                </a:cubicBezTo>
                <a:cubicBezTo>
                  <a:pt x="842" y="1331"/>
                  <a:pt x="844" y="1330"/>
                  <a:pt x="845" y="1331"/>
                </a:cubicBezTo>
                <a:cubicBezTo>
                  <a:pt x="845" y="1331"/>
                  <a:pt x="846" y="1332"/>
                  <a:pt x="846" y="1332"/>
                </a:cubicBezTo>
                <a:cubicBezTo>
                  <a:pt x="847" y="1332"/>
                  <a:pt x="847" y="1332"/>
                  <a:pt x="848" y="1333"/>
                </a:cubicBezTo>
                <a:cubicBezTo>
                  <a:pt x="849" y="1333"/>
                  <a:pt x="848" y="1335"/>
                  <a:pt x="848" y="1336"/>
                </a:cubicBezTo>
                <a:cubicBezTo>
                  <a:pt x="847" y="1336"/>
                  <a:pt x="847" y="1336"/>
                  <a:pt x="847" y="1337"/>
                </a:cubicBezTo>
                <a:cubicBezTo>
                  <a:pt x="846" y="1337"/>
                  <a:pt x="847" y="1338"/>
                  <a:pt x="846" y="1339"/>
                </a:cubicBezTo>
                <a:cubicBezTo>
                  <a:pt x="845" y="1340"/>
                  <a:pt x="844" y="1340"/>
                  <a:pt x="844" y="1341"/>
                </a:cubicBezTo>
                <a:cubicBezTo>
                  <a:pt x="844" y="1341"/>
                  <a:pt x="843" y="1342"/>
                  <a:pt x="843" y="1343"/>
                </a:cubicBezTo>
                <a:cubicBezTo>
                  <a:pt x="842" y="1343"/>
                  <a:pt x="842" y="1343"/>
                  <a:pt x="841" y="1344"/>
                </a:cubicBezTo>
                <a:cubicBezTo>
                  <a:pt x="841" y="1345"/>
                  <a:pt x="840" y="1347"/>
                  <a:pt x="842" y="1348"/>
                </a:cubicBezTo>
                <a:cubicBezTo>
                  <a:pt x="843" y="1349"/>
                  <a:pt x="844" y="1349"/>
                  <a:pt x="844" y="1351"/>
                </a:cubicBezTo>
                <a:cubicBezTo>
                  <a:pt x="844" y="1353"/>
                  <a:pt x="843" y="1353"/>
                  <a:pt x="842" y="1353"/>
                </a:cubicBezTo>
                <a:cubicBezTo>
                  <a:pt x="841" y="1354"/>
                  <a:pt x="841" y="1356"/>
                  <a:pt x="841" y="1357"/>
                </a:cubicBezTo>
                <a:cubicBezTo>
                  <a:pt x="841" y="1358"/>
                  <a:pt x="841" y="1359"/>
                  <a:pt x="841" y="1359"/>
                </a:cubicBezTo>
                <a:cubicBezTo>
                  <a:pt x="840" y="1360"/>
                  <a:pt x="840" y="1360"/>
                  <a:pt x="840" y="1361"/>
                </a:cubicBezTo>
                <a:cubicBezTo>
                  <a:pt x="840" y="1362"/>
                  <a:pt x="842" y="1362"/>
                  <a:pt x="842" y="1363"/>
                </a:cubicBezTo>
                <a:cubicBezTo>
                  <a:pt x="844" y="1365"/>
                  <a:pt x="843" y="1368"/>
                  <a:pt x="843" y="1370"/>
                </a:cubicBezTo>
                <a:cubicBezTo>
                  <a:pt x="842" y="1372"/>
                  <a:pt x="843" y="1373"/>
                  <a:pt x="843" y="1375"/>
                </a:cubicBezTo>
                <a:cubicBezTo>
                  <a:pt x="843" y="1377"/>
                  <a:pt x="842" y="1378"/>
                  <a:pt x="843" y="1379"/>
                </a:cubicBezTo>
                <a:cubicBezTo>
                  <a:pt x="844" y="1380"/>
                  <a:pt x="844" y="1381"/>
                  <a:pt x="844" y="1383"/>
                </a:cubicBezTo>
                <a:cubicBezTo>
                  <a:pt x="844" y="1384"/>
                  <a:pt x="843" y="1385"/>
                  <a:pt x="841" y="1386"/>
                </a:cubicBezTo>
                <a:cubicBezTo>
                  <a:pt x="840" y="1387"/>
                  <a:pt x="840" y="1387"/>
                  <a:pt x="839" y="1389"/>
                </a:cubicBezTo>
                <a:cubicBezTo>
                  <a:pt x="838" y="1390"/>
                  <a:pt x="838" y="1391"/>
                  <a:pt x="838" y="1392"/>
                </a:cubicBezTo>
                <a:cubicBezTo>
                  <a:pt x="837" y="1393"/>
                  <a:pt x="837" y="1395"/>
                  <a:pt x="837" y="1396"/>
                </a:cubicBezTo>
                <a:cubicBezTo>
                  <a:pt x="836" y="1397"/>
                  <a:pt x="836" y="1397"/>
                  <a:pt x="835" y="1398"/>
                </a:cubicBezTo>
                <a:cubicBezTo>
                  <a:pt x="835" y="1399"/>
                  <a:pt x="835" y="1399"/>
                  <a:pt x="834" y="1400"/>
                </a:cubicBezTo>
                <a:cubicBezTo>
                  <a:pt x="834" y="1401"/>
                  <a:pt x="833" y="1401"/>
                  <a:pt x="833" y="1402"/>
                </a:cubicBezTo>
                <a:cubicBezTo>
                  <a:pt x="833" y="1402"/>
                  <a:pt x="833" y="1403"/>
                  <a:pt x="833" y="1404"/>
                </a:cubicBezTo>
                <a:cubicBezTo>
                  <a:pt x="833" y="1405"/>
                  <a:pt x="832" y="1405"/>
                  <a:pt x="832" y="1406"/>
                </a:cubicBezTo>
                <a:cubicBezTo>
                  <a:pt x="831" y="1406"/>
                  <a:pt x="831" y="1407"/>
                  <a:pt x="831" y="1408"/>
                </a:cubicBezTo>
                <a:cubicBezTo>
                  <a:pt x="831" y="1408"/>
                  <a:pt x="830" y="1409"/>
                  <a:pt x="830" y="1410"/>
                </a:cubicBezTo>
                <a:cubicBezTo>
                  <a:pt x="829" y="1410"/>
                  <a:pt x="829" y="1411"/>
                  <a:pt x="829" y="1411"/>
                </a:cubicBezTo>
                <a:cubicBezTo>
                  <a:pt x="829" y="1413"/>
                  <a:pt x="828" y="1413"/>
                  <a:pt x="827" y="1414"/>
                </a:cubicBezTo>
                <a:cubicBezTo>
                  <a:pt x="827" y="1416"/>
                  <a:pt x="827" y="1417"/>
                  <a:pt x="827" y="1418"/>
                </a:cubicBezTo>
                <a:cubicBezTo>
                  <a:pt x="827" y="1419"/>
                  <a:pt x="827" y="1421"/>
                  <a:pt x="826" y="1422"/>
                </a:cubicBezTo>
                <a:cubicBezTo>
                  <a:pt x="826" y="1422"/>
                  <a:pt x="825" y="1423"/>
                  <a:pt x="825" y="1423"/>
                </a:cubicBezTo>
                <a:cubicBezTo>
                  <a:pt x="825" y="1424"/>
                  <a:pt x="825" y="1425"/>
                  <a:pt x="824" y="1426"/>
                </a:cubicBezTo>
                <a:cubicBezTo>
                  <a:pt x="824" y="1427"/>
                  <a:pt x="823" y="1428"/>
                  <a:pt x="823" y="1429"/>
                </a:cubicBezTo>
                <a:cubicBezTo>
                  <a:pt x="823" y="1430"/>
                  <a:pt x="823" y="1431"/>
                  <a:pt x="822" y="1432"/>
                </a:cubicBezTo>
                <a:cubicBezTo>
                  <a:pt x="821" y="1434"/>
                  <a:pt x="821" y="1435"/>
                  <a:pt x="821" y="1436"/>
                </a:cubicBezTo>
                <a:cubicBezTo>
                  <a:pt x="820" y="1437"/>
                  <a:pt x="820" y="1439"/>
                  <a:pt x="819" y="1440"/>
                </a:cubicBezTo>
                <a:cubicBezTo>
                  <a:pt x="818" y="1442"/>
                  <a:pt x="817" y="1444"/>
                  <a:pt x="816" y="1447"/>
                </a:cubicBezTo>
                <a:cubicBezTo>
                  <a:pt x="816" y="1448"/>
                  <a:pt x="815" y="1448"/>
                  <a:pt x="814" y="1449"/>
                </a:cubicBezTo>
                <a:cubicBezTo>
                  <a:pt x="813" y="1450"/>
                  <a:pt x="813" y="1451"/>
                  <a:pt x="812" y="1452"/>
                </a:cubicBezTo>
                <a:cubicBezTo>
                  <a:pt x="810" y="1454"/>
                  <a:pt x="808" y="1455"/>
                  <a:pt x="806" y="1456"/>
                </a:cubicBezTo>
                <a:cubicBezTo>
                  <a:pt x="805" y="1456"/>
                  <a:pt x="805" y="1457"/>
                  <a:pt x="803" y="1457"/>
                </a:cubicBezTo>
                <a:cubicBezTo>
                  <a:pt x="803" y="1457"/>
                  <a:pt x="802" y="1457"/>
                  <a:pt x="801" y="1457"/>
                </a:cubicBezTo>
                <a:cubicBezTo>
                  <a:pt x="801" y="1458"/>
                  <a:pt x="801" y="1458"/>
                  <a:pt x="800" y="1458"/>
                </a:cubicBezTo>
                <a:cubicBezTo>
                  <a:pt x="798" y="1459"/>
                  <a:pt x="797" y="1460"/>
                  <a:pt x="794" y="1459"/>
                </a:cubicBezTo>
                <a:cubicBezTo>
                  <a:pt x="792" y="1458"/>
                  <a:pt x="791" y="1456"/>
                  <a:pt x="788" y="1456"/>
                </a:cubicBezTo>
                <a:cubicBezTo>
                  <a:pt x="787" y="1456"/>
                  <a:pt x="782" y="1457"/>
                  <a:pt x="783" y="1459"/>
                </a:cubicBezTo>
                <a:cubicBezTo>
                  <a:pt x="784" y="1459"/>
                  <a:pt x="786" y="1458"/>
                  <a:pt x="788" y="1457"/>
                </a:cubicBezTo>
                <a:cubicBezTo>
                  <a:pt x="789" y="1457"/>
                  <a:pt x="791" y="1458"/>
                  <a:pt x="793" y="1459"/>
                </a:cubicBezTo>
                <a:cubicBezTo>
                  <a:pt x="793" y="1461"/>
                  <a:pt x="790" y="1460"/>
                  <a:pt x="789" y="1460"/>
                </a:cubicBezTo>
                <a:cubicBezTo>
                  <a:pt x="787" y="1460"/>
                  <a:pt x="787" y="1460"/>
                  <a:pt x="785" y="1461"/>
                </a:cubicBezTo>
                <a:cubicBezTo>
                  <a:pt x="783" y="1461"/>
                  <a:pt x="779" y="1461"/>
                  <a:pt x="777" y="1460"/>
                </a:cubicBezTo>
                <a:cubicBezTo>
                  <a:pt x="776" y="1459"/>
                  <a:pt x="775" y="1458"/>
                  <a:pt x="773" y="1457"/>
                </a:cubicBezTo>
                <a:cubicBezTo>
                  <a:pt x="772" y="1455"/>
                  <a:pt x="770" y="1455"/>
                  <a:pt x="768" y="1453"/>
                </a:cubicBezTo>
                <a:cubicBezTo>
                  <a:pt x="766" y="1451"/>
                  <a:pt x="766" y="1449"/>
                  <a:pt x="762" y="1450"/>
                </a:cubicBezTo>
                <a:cubicBezTo>
                  <a:pt x="760" y="1451"/>
                  <a:pt x="758" y="1452"/>
                  <a:pt x="756" y="1451"/>
                </a:cubicBezTo>
                <a:cubicBezTo>
                  <a:pt x="754" y="1450"/>
                  <a:pt x="754" y="1450"/>
                  <a:pt x="752" y="1450"/>
                </a:cubicBezTo>
                <a:cubicBezTo>
                  <a:pt x="750" y="1450"/>
                  <a:pt x="749" y="1449"/>
                  <a:pt x="748" y="1449"/>
                </a:cubicBezTo>
                <a:cubicBezTo>
                  <a:pt x="745" y="1449"/>
                  <a:pt x="744" y="1449"/>
                  <a:pt x="742" y="1449"/>
                </a:cubicBezTo>
                <a:cubicBezTo>
                  <a:pt x="739" y="1450"/>
                  <a:pt x="737" y="1451"/>
                  <a:pt x="735" y="1452"/>
                </a:cubicBezTo>
                <a:cubicBezTo>
                  <a:pt x="733" y="1453"/>
                  <a:pt x="732" y="1455"/>
                  <a:pt x="730" y="1456"/>
                </a:cubicBezTo>
                <a:cubicBezTo>
                  <a:pt x="727" y="1457"/>
                  <a:pt x="725" y="1457"/>
                  <a:pt x="723" y="1459"/>
                </a:cubicBezTo>
                <a:cubicBezTo>
                  <a:pt x="720" y="1460"/>
                  <a:pt x="718" y="1461"/>
                  <a:pt x="716" y="1462"/>
                </a:cubicBezTo>
                <a:cubicBezTo>
                  <a:pt x="713" y="1463"/>
                  <a:pt x="712" y="1465"/>
                  <a:pt x="709" y="1465"/>
                </a:cubicBezTo>
                <a:cubicBezTo>
                  <a:pt x="706" y="1465"/>
                  <a:pt x="704" y="1463"/>
                  <a:pt x="702" y="1462"/>
                </a:cubicBezTo>
                <a:cubicBezTo>
                  <a:pt x="699" y="1460"/>
                  <a:pt x="697" y="1460"/>
                  <a:pt x="694" y="1460"/>
                </a:cubicBezTo>
                <a:cubicBezTo>
                  <a:pt x="691" y="1460"/>
                  <a:pt x="689" y="1461"/>
                  <a:pt x="686" y="1460"/>
                </a:cubicBezTo>
                <a:cubicBezTo>
                  <a:pt x="685" y="1459"/>
                  <a:pt x="684" y="1459"/>
                  <a:pt x="683" y="1458"/>
                </a:cubicBezTo>
                <a:cubicBezTo>
                  <a:pt x="682" y="1458"/>
                  <a:pt x="681" y="1458"/>
                  <a:pt x="680" y="1457"/>
                </a:cubicBezTo>
                <a:cubicBezTo>
                  <a:pt x="675" y="1456"/>
                  <a:pt x="670" y="1453"/>
                  <a:pt x="666" y="1452"/>
                </a:cubicBezTo>
                <a:cubicBezTo>
                  <a:pt x="663" y="1452"/>
                  <a:pt x="660" y="1452"/>
                  <a:pt x="658" y="1451"/>
                </a:cubicBezTo>
                <a:cubicBezTo>
                  <a:pt x="655" y="1450"/>
                  <a:pt x="653" y="1448"/>
                  <a:pt x="650" y="1448"/>
                </a:cubicBezTo>
                <a:cubicBezTo>
                  <a:pt x="648" y="1448"/>
                  <a:pt x="645" y="1448"/>
                  <a:pt x="642" y="1449"/>
                </a:cubicBezTo>
                <a:cubicBezTo>
                  <a:pt x="640" y="1450"/>
                  <a:pt x="637" y="1451"/>
                  <a:pt x="635" y="1451"/>
                </a:cubicBezTo>
                <a:cubicBezTo>
                  <a:pt x="633" y="1451"/>
                  <a:pt x="632" y="1449"/>
                  <a:pt x="631" y="1448"/>
                </a:cubicBezTo>
                <a:cubicBezTo>
                  <a:pt x="631" y="1447"/>
                  <a:pt x="630" y="1446"/>
                  <a:pt x="630" y="1446"/>
                </a:cubicBezTo>
                <a:cubicBezTo>
                  <a:pt x="629" y="1445"/>
                  <a:pt x="630" y="1444"/>
                  <a:pt x="629" y="1443"/>
                </a:cubicBezTo>
                <a:cubicBezTo>
                  <a:pt x="628" y="1439"/>
                  <a:pt x="623" y="1439"/>
                  <a:pt x="620" y="1439"/>
                </a:cubicBezTo>
                <a:cubicBezTo>
                  <a:pt x="619" y="1439"/>
                  <a:pt x="617" y="1440"/>
                  <a:pt x="616" y="1440"/>
                </a:cubicBezTo>
                <a:cubicBezTo>
                  <a:pt x="615" y="1440"/>
                  <a:pt x="613" y="1439"/>
                  <a:pt x="612" y="1439"/>
                </a:cubicBezTo>
                <a:cubicBezTo>
                  <a:pt x="610" y="1438"/>
                  <a:pt x="608" y="1437"/>
                  <a:pt x="605" y="1436"/>
                </a:cubicBezTo>
                <a:cubicBezTo>
                  <a:pt x="604" y="1436"/>
                  <a:pt x="603" y="1437"/>
                  <a:pt x="601" y="1436"/>
                </a:cubicBezTo>
                <a:cubicBezTo>
                  <a:pt x="600" y="1435"/>
                  <a:pt x="599" y="1435"/>
                  <a:pt x="597" y="1435"/>
                </a:cubicBezTo>
                <a:cubicBezTo>
                  <a:pt x="594" y="1435"/>
                  <a:pt x="591" y="1434"/>
                  <a:pt x="591" y="1431"/>
                </a:cubicBezTo>
                <a:cubicBezTo>
                  <a:pt x="590" y="1429"/>
                  <a:pt x="592" y="1426"/>
                  <a:pt x="590" y="1425"/>
                </a:cubicBezTo>
                <a:cubicBezTo>
                  <a:pt x="589" y="1424"/>
                  <a:pt x="587" y="1424"/>
                  <a:pt x="586" y="1424"/>
                </a:cubicBezTo>
                <a:cubicBezTo>
                  <a:pt x="585" y="1424"/>
                  <a:pt x="584" y="1423"/>
                  <a:pt x="583" y="1423"/>
                </a:cubicBezTo>
                <a:cubicBezTo>
                  <a:pt x="581" y="1422"/>
                  <a:pt x="580" y="1422"/>
                  <a:pt x="579" y="1422"/>
                </a:cubicBezTo>
                <a:cubicBezTo>
                  <a:pt x="577" y="1422"/>
                  <a:pt x="576" y="1421"/>
                  <a:pt x="575" y="1421"/>
                </a:cubicBezTo>
                <a:cubicBezTo>
                  <a:pt x="569" y="1419"/>
                  <a:pt x="564" y="1420"/>
                  <a:pt x="559" y="1422"/>
                </a:cubicBezTo>
                <a:cubicBezTo>
                  <a:pt x="554" y="1424"/>
                  <a:pt x="549" y="1424"/>
                  <a:pt x="544" y="1426"/>
                </a:cubicBezTo>
                <a:cubicBezTo>
                  <a:pt x="538" y="1427"/>
                  <a:pt x="536" y="1432"/>
                  <a:pt x="533" y="1436"/>
                </a:cubicBezTo>
                <a:cubicBezTo>
                  <a:pt x="530" y="1440"/>
                  <a:pt x="526" y="1444"/>
                  <a:pt x="528" y="1449"/>
                </a:cubicBezTo>
                <a:cubicBezTo>
                  <a:pt x="530" y="1454"/>
                  <a:pt x="534" y="1458"/>
                  <a:pt x="531" y="1463"/>
                </a:cubicBezTo>
                <a:cubicBezTo>
                  <a:pt x="530" y="1466"/>
                  <a:pt x="529" y="1467"/>
                  <a:pt x="527" y="1469"/>
                </a:cubicBezTo>
                <a:cubicBezTo>
                  <a:pt x="525" y="1470"/>
                  <a:pt x="523" y="1472"/>
                  <a:pt x="522" y="1474"/>
                </a:cubicBezTo>
                <a:cubicBezTo>
                  <a:pt x="518" y="1477"/>
                  <a:pt x="511" y="1479"/>
                  <a:pt x="507" y="1476"/>
                </a:cubicBezTo>
                <a:cubicBezTo>
                  <a:pt x="505" y="1474"/>
                  <a:pt x="504" y="1473"/>
                  <a:pt x="501" y="1472"/>
                </a:cubicBezTo>
                <a:cubicBezTo>
                  <a:pt x="499" y="1471"/>
                  <a:pt x="498" y="1469"/>
                  <a:pt x="496" y="1468"/>
                </a:cubicBezTo>
                <a:cubicBezTo>
                  <a:pt x="493" y="1466"/>
                  <a:pt x="491" y="1466"/>
                  <a:pt x="488" y="1464"/>
                </a:cubicBezTo>
                <a:cubicBezTo>
                  <a:pt x="487" y="1463"/>
                  <a:pt x="486" y="1462"/>
                  <a:pt x="485" y="1461"/>
                </a:cubicBezTo>
                <a:cubicBezTo>
                  <a:pt x="484" y="1461"/>
                  <a:pt x="483" y="1461"/>
                  <a:pt x="481" y="1460"/>
                </a:cubicBezTo>
                <a:cubicBezTo>
                  <a:pt x="480" y="1460"/>
                  <a:pt x="478" y="1459"/>
                  <a:pt x="477" y="1458"/>
                </a:cubicBezTo>
                <a:cubicBezTo>
                  <a:pt x="475" y="1458"/>
                  <a:pt x="474" y="1458"/>
                  <a:pt x="472" y="1458"/>
                </a:cubicBezTo>
                <a:cubicBezTo>
                  <a:pt x="470" y="1458"/>
                  <a:pt x="468" y="1457"/>
                  <a:pt x="467" y="1456"/>
                </a:cubicBezTo>
                <a:cubicBezTo>
                  <a:pt x="464" y="1456"/>
                  <a:pt x="461" y="1456"/>
                  <a:pt x="459" y="1456"/>
                </a:cubicBezTo>
                <a:cubicBezTo>
                  <a:pt x="454" y="1455"/>
                  <a:pt x="448" y="1454"/>
                  <a:pt x="444" y="1451"/>
                </a:cubicBezTo>
                <a:cubicBezTo>
                  <a:pt x="442" y="1449"/>
                  <a:pt x="440" y="1447"/>
                  <a:pt x="439" y="1445"/>
                </a:cubicBezTo>
                <a:cubicBezTo>
                  <a:pt x="437" y="1442"/>
                  <a:pt x="437" y="1440"/>
                  <a:pt x="437" y="1437"/>
                </a:cubicBezTo>
                <a:cubicBezTo>
                  <a:pt x="437" y="1434"/>
                  <a:pt x="436" y="1432"/>
                  <a:pt x="433" y="1431"/>
                </a:cubicBezTo>
                <a:cubicBezTo>
                  <a:pt x="431" y="1429"/>
                  <a:pt x="428" y="1430"/>
                  <a:pt x="425" y="1429"/>
                </a:cubicBezTo>
                <a:cubicBezTo>
                  <a:pt x="423" y="1429"/>
                  <a:pt x="420" y="1428"/>
                  <a:pt x="418" y="1427"/>
                </a:cubicBezTo>
                <a:cubicBezTo>
                  <a:pt x="416" y="1426"/>
                  <a:pt x="413" y="1424"/>
                  <a:pt x="411" y="1423"/>
                </a:cubicBezTo>
                <a:cubicBezTo>
                  <a:pt x="406" y="1421"/>
                  <a:pt x="400" y="1421"/>
                  <a:pt x="394" y="1421"/>
                </a:cubicBezTo>
                <a:cubicBezTo>
                  <a:pt x="389" y="1421"/>
                  <a:pt x="383" y="1423"/>
                  <a:pt x="378" y="1421"/>
                </a:cubicBezTo>
                <a:cubicBezTo>
                  <a:pt x="375" y="1420"/>
                  <a:pt x="373" y="1418"/>
                  <a:pt x="370" y="1417"/>
                </a:cubicBezTo>
                <a:cubicBezTo>
                  <a:pt x="368" y="1415"/>
                  <a:pt x="366" y="1414"/>
                  <a:pt x="363" y="1414"/>
                </a:cubicBezTo>
                <a:cubicBezTo>
                  <a:pt x="361" y="1414"/>
                  <a:pt x="359" y="1414"/>
                  <a:pt x="357" y="1413"/>
                </a:cubicBezTo>
                <a:cubicBezTo>
                  <a:pt x="356" y="1413"/>
                  <a:pt x="355" y="1413"/>
                  <a:pt x="355" y="1412"/>
                </a:cubicBezTo>
                <a:cubicBezTo>
                  <a:pt x="354" y="1411"/>
                  <a:pt x="354" y="1410"/>
                  <a:pt x="354" y="1409"/>
                </a:cubicBezTo>
                <a:cubicBezTo>
                  <a:pt x="354" y="1407"/>
                  <a:pt x="354" y="1404"/>
                  <a:pt x="351" y="1404"/>
                </a:cubicBezTo>
                <a:cubicBezTo>
                  <a:pt x="349" y="1404"/>
                  <a:pt x="349" y="1408"/>
                  <a:pt x="346" y="1407"/>
                </a:cubicBezTo>
                <a:cubicBezTo>
                  <a:pt x="346" y="1406"/>
                  <a:pt x="348" y="1402"/>
                  <a:pt x="345" y="1402"/>
                </a:cubicBezTo>
                <a:cubicBezTo>
                  <a:pt x="344" y="1402"/>
                  <a:pt x="342" y="1403"/>
                  <a:pt x="340" y="1403"/>
                </a:cubicBezTo>
                <a:cubicBezTo>
                  <a:pt x="339" y="1402"/>
                  <a:pt x="338" y="1401"/>
                  <a:pt x="337" y="1400"/>
                </a:cubicBezTo>
                <a:cubicBezTo>
                  <a:pt x="336" y="1399"/>
                  <a:pt x="335" y="1399"/>
                  <a:pt x="334" y="1398"/>
                </a:cubicBezTo>
                <a:cubicBezTo>
                  <a:pt x="333" y="1396"/>
                  <a:pt x="333" y="1392"/>
                  <a:pt x="334" y="1390"/>
                </a:cubicBezTo>
                <a:cubicBezTo>
                  <a:pt x="335" y="1390"/>
                  <a:pt x="337" y="1390"/>
                  <a:pt x="338" y="1388"/>
                </a:cubicBezTo>
                <a:cubicBezTo>
                  <a:pt x="338" y="1388"/>
                  <a:pt x="339" y="1387"/>
                  <a:pt x="340" y="1386"/>
                </a:cubicBezTo>
                <a:cubicBezTo>
                  <a:pt x="342" y="1384"/>
                  <a:pt x="345" y="1384"/>
                  <a:pt x="346" y="1382"/>
                </a:cubicBezTo>
                <a:cubicBezTo>
                  <a:pt x="348" y="1380"/>
                  <a:pt x="349" y="1377"/>
                  <a:pt x="350" y="1375"/>
                </a:cubicBezTo>
                <a:cubicBezTo>
                  <a:pt x="351" y="1373"/>
                  <a:pt x="353" y="1372"/>
                  <a:pt x="354" y="1370"/>
                </a:cubicBezTo>
                <a:cubicBezTo>
                  <a:pt x="356" y="1368"/>
                  <a:pt x="353" y="1366"/>
                  <a:pt x="353" y="1363"/>
                </a:cubicBezTo>
                <a:cubicBezTo>
                  <a:pt x="353" y="1362"/>
                  <a:pt x="353" y="1361"/>
                  <a:pt x="352" y="1360"/>
                </a:cubicBezTo>
                <a:cubicBezTo>
                  <a:pt x="351" y="1359"/>
                  <a:pt x="350" y="1359"/>
                  <a:pt x="348" y="1358"/>
                </a:cubicBezTo>
                <a:cubicBezTo>
                  <a:pt x="347" y="1357"/>
                  <a:pt x="346" y="1355"/>
                  <a:pt x="344" y="1354"/>
                </a:cubicBezTo>
                <a:cubicBezTo>
                  <a:pt x="342" y="1351"/>
                  <a:pt x="341" y="1346"/>
                  <a:pt x="343" y="1343"/>
                </a:cubicBezTo>
                <a:cubicBezTo>
                  <a:pt x="344" y="1341"/>
                  <a:pt x="347" y="1341"/>
                  <a:pt x="349" y="1339"/>
                </a:cubicBezTo>
                <a:cubicBezTo>
                  <a:pt x="351" y="1337"/>
                  <a:pt x="352" y="1335"/>
                  <a:pt x="353" y="1333"/>
                </a:cubicBezTo>
                <a:cubicBezTo>
                  <a:pt x="354" y="1330"/>
                  <a:pt x="355" y="1329"/>
                  <a:pt x="353" y="1326"/>
                </a:cubicBezTo>
                <a:cubicBezTo>
                  <a:pt x="351" y="1324"/>
                  <a:pt x="349" y="1329"/>
                  <a:pt x="348" y="1330"/>
                </a:cubicBezTo>
                <a:cubicBezTo>
                  <a:pt x="347" y="1331"/>
                  <a:pt x="346" y="1331"/>
                  <a:pt x="344" y="1331"/>
                </a:cubicBezTo>
                <a:cubicBezTo>
                  <a:pt x="343" y="1332"/>
                  <a:pt x="343" y="1333"/>
                  <a:pt x="342" y="1334"/>
                </a:cubicBezTo>
                <a:cubicBezTo>
                  <a:pt x="341" y="1334"/>
                  <a:pt x="340" y="1335"/>
                  <a:pt x="339" y="1334"/>
                </a:cubicBezTo>
                <a:cubicBezTo>
                  <a:pt x="337" y="1333"/>
                  <a:pt x="338" y="1332"/>
                  <a:pt x="338" y="1331"/>
                </a:cubicBezTo>
                <a:cubicBezTo>
                  <a:pt x="339" y="1327"/>
                  <a:pt x="332" y="1318"/>
                  <a:pt x="329" y="1324"/>
                </a:cubicBezTo>
                <a:cubicBezTo>
                  <a:pt x="327" y="1325"/>
                  <a:pt x="327" y="1320"/>
                  <a:pt x="324" y="1321"/>
                </a:cubicBezTo>
                <a:cubicBezTo>
                  <a:pt x="323" y="1321"/>
                  <a:pt x="322" y="1322"/>
                  <a:pt x="321" y="1323"/>
                </a:cubicBezTo>
                <a:cubicBezTo>
                  <a:pt x="320" y="1323"/>
                  <a:pt x="319" y="1323"/>
                  <a:pt x="317" y="1323"/>
                </a:cubicBezTo>
                <a:cubicBezTo>
                  <a:pt x="316" y="1324"/>
                  <a:pt x="314" y="1325"/>
                  <a:pt x="312" y="1326"/>
                </a:cubicBezTo>
                <a:cubicBezTo>
                  <a:pt x="310" y="1327"/>
                  <a:pt x="309" y="1329"/>
                  <a:pt x="307" y="1329"/>
                </a:cubicBezTo>
                <a:cubicBezTo>
                  <a:pt x="304" y="1330"/>
                  <a:pt x="301" y="1330"/>
                  <a:pt x="299" y="1330"/>
                </a:cubicBezTo>
                <a:cubicBezTo>
                  <a:pt x="297" y="1330"/>
                  <a:pt x="296" y="1330"/>
                  <a:pt x="295" y="1330"/>
                </a:cubicBezTo>
                <a:cubicBezTo>
                  <a:pt x="293" y="1331"/>
                  <a:pt x="292" y="1331"/>
                  <a:pt x="291" y="1331"/>
                </a:cubicBezTo>
                <a:cubicBezTo>
                  <a:pt x="288" y="1331"/>
                  <a:pt x="287" y="1329"/>
                  <a:pt x="285" y="1328"/>
                </a:cubicBezTo>
                <a:cubicBezTo>
                  <a:pt x="283" y="1327"/>
                  <a:pt x="281" y="1327"/>
                  <a:pt x="279" y="1327"/>
                </a:cubicBezTo>
                <a:cubicBezTo>
                  <a:pt x="277" y="1328"/>
                  <a:pt x="275" y="1330"/>
                  <a:pt x="273" y="1330"/>
                </a:cubicBezTo>
                <a:cubicBezTo>
                  <a:pt x="271" y="1331"/>
                  <a:pt x="270" y="1330"/>
                  <a:pt x="269" y="1330"/>
                </a:cubicBezTo>
                <a:cubicBezTo>
                  <a:pt x="268" y="1329"/>
                  <a:pt x="266" y="1329"/>
                  <a:pt x="265" y="1329"/>
                </a:cubicBezTo>
                <a:cubicBezTo>
                  <a:pt x="262" y="1328"/>
                  <a:pt x="261" y="1325"/>
                  <a:pt x="259" y="1329"/>
                </a:cubicBezTo>
                <a:cubicBezTo>
                  <a:pt x="258" y="1331"/>
                  <a:pt x="255" y="1332"/>
                  <a:pt x="252" y="1332"/>
                </a:cubicBezTo>
                <a:cubicBezTo>
                  <a:pt x="250" y="1332"/>
                  <a:pt x="249" y="1333"/>
                  <a:pt x="246" y="1334"/>
                </a:cubicBezTo>
                <a:cubicBezTo>
                  <a:pt x="244" y="1336"/>
                  <a:pt x="241" y="1337"/>
                  <a:pt x="238" y="1336"/>
                </a:cubicBezTo>
                <a:cubicBezTo>
                  <a:pt x="236" y="1335"/>
                  <a:pt x="234" y="1333"/>
                  <a:pt x="232" y="1333"/>
                </a:cubicBezTo>
                <a:cubicBezTo>
                  <a:pt x="227" y="1332"/>
                  <a:pt x="223" y="1331"/>
                  <a:pt x="219" y="1331"/>
                </a:cubicBezTo>
                <a:cubicBezTo>
                  <a:pt x="214" y="1331"/>
                  <a:pt x="210" y="1331"/>
                  <a:pt x="206" y="1333"/>
                </a:cubicBezTo>
                <a:cubicBezTo>
                  <a:pt x="203" y="1334"/>
                  <a:pt x="200" y="1335"/>
                  <a:pt x="198" y="1334"/>
                </a:cubicBezTo>
                <a:cubicBezTo>
                  <a:pt x="196" y="1333"/>
                  <a:pt x="195" y="1333"/>
                  <a:pt x="193" y="1333"/>
                </a:cubicBezTo>
                <a:cubicBezTo>
                  <a:pt x="191" y="1335"/>
                  <a:pt x="188" y="1336"/>
                  <a:pt x="186" y="1337"/>
                </a:cubicBezTo>
                <a:cubicBezTo>
                  <a:pt x="183" y="1339"/>
                  <a:pt x="181" y="1338"/>
                  <a:pt x="178" y="1338"/>
                </a:cubicBezTo>
                <a:cubicBezTo>
                  <a:pt x="175" y="1337"/>
                  <a:pt x="173" y="1338"/>
                  <a:pt x="170" y="1339"/>
                </a:cubicBezTo>
                <a:cubicBezTo>
                  <a:pt x="167" y="1339"/>
                  <a:pt x="165" y="1339"/>
                  <a:pt x="162" y="1340"/>
                </a:cubicBezTo>
                <a:cubicBezTo>
                  <a:pt x="159" y="1340"/>
                  <a:pt x="157" y="1342"/>
                  <a:pt x="155" y="1342"/>
                </a:cubicBezTo>
                <a:cubicBezTo>
                  <a:pt x="152" y="1343"/>
                  <a:pt x="149" y="1343"/>
                  <a:pt x="147" y="1344"/>
                </a:cubicBezTo>
                <a:cubicBezTo>
                  <a:pt x="145" y="1345"/>
                  <a:pt x="142" y="1347"/>
                  <a:pt x="140" y="1348"/>
                </a:cubicBezTo>
                <a:cubicBezTo>
                  <a:pt x="138" y="1350"/>
                  <a:pt x="135" y="1356"/>
                  <a:pt x="133" y="1356"/>
                </a:cubicBezTo>
                <a:cubicBezTo>
                  <a:pt x="131" y="1356"/>
                  <a:pt x="131" y="1354"/>
                  <a:pt x="130" y="1353"/>
                </a:cubicBezTo>
                <a:cubicBezTo>
                  <a:pt x="127" y="1352"/>
                  <a:pt x="125" y="1354"/>
                  <a:pt x="123" y="1355"/>
                </a:cubicBezTo>
                <a:cubicBezTo>
                  <a:pt x="121" y="1357"/>
                  <a:pt x="118" y="1357"/>
                  <a:pt x="116" y="1358"/>
                </a:cubicBezTo>
                <a:cubicBezTo>
                  <a:pt x="111" y="1359"/>
                  <a:pt x="110" y="1366"/>
                  <a:pt x="105" y="1368"/>
                </a:cubicBezTo>
                <a:cubicBezTo>
                  <a:pt x="102" y="1369"/>
                  <a:pt x="100" y="1368"/>
                  <a:pt x="97" y="1369"/>
                </a:cubicBezTo>
                <a:cubicBezTo>
                  <a:pt x="94" y="1370"/>
                  <a:pt x="93" y="1372"/>
                  <a:pt x="90" y="1371"/>
                </a:cubicBezTo>
                <a:cubicBezTo>
                  <a:pt x="87" y="1370"/>
                  <a:pt x="85" y="1369"/>
                  <a:pt x="83" y="1369"/>
                </a:cubicBezTo>
                <a:cubicBezTo>
                  <a:pt x="82" y="1368"/>
                  <a:pt x="79" y="1368"/>
                  <a:pt x="78" y="1368"/>
                </a:cubicBezTo>
                <a:cubicBezTo>
                  <a:pt x="77" y="1367"/>
                  <a:pt x="78" y="1365"/>
                  <a:pt x="77" y="1365"/>
                </a:cubicBezTo>
                <a:cubicBezTo>
                  <a:pt x="76" y="1364"/>
                  <a:pt x="74" y="1365"/>
                  <a:pt x="73" y="1365"/>
                </a:cubicBezTo>
                <a:cubicBezTo>
                  <a:pt x="70" y="1366"/>
                  <a:pt x="68" y="1367"/>
                  <a:pt x="65" y="1368"/>
                </a:cubicBezTo>
                <a:cubicBezTo>
                  <a:pt x="63" y="1368"/>
                  <a:pt x="60" y="1369"/>
                  <a:pt x="58" y="1369"/>
                </a:cubicBezTo>
                <a:cubicBezTo>
                  <a:pt x="56" y="1369"/>
                  <a:pt x="53" y="1369"/>
                  <a:pt x="51" y="1369"/>
                </a:cubicBezTo>
                <a:cubicBezTo>
                  <a:pt x="50" y="1369"/>
                  <a:pt x="48" y="1369"/>
                  <a:pt x="47" y="1369"/>
                </a:cubicBezTo>
                <a:cubicBezTo>
                  <a:pt x="46" y="1369"/>
                  <a:pt x="45" y="1369"/>
                  <a:pt x="44" y="1369"/>
                </a:cubicBezTo>
                <a:cubicBezTo>
                  <a:pt x="43" y="1368"/>
                  <a:pt x="42" y="1367"/>
                  <a:pt x="42" y="1367"/>
                </a:cubicBezTo>
                <a:cubicBezTo>
                  <a:pt x="40" y="1366"/>
                  <a:pt x="39" y="1365"/>
                  <a:pt x="37" y="1365"/>
                </a:cubicBezTo>
                <a:cubicBezTo>
                  <a:pt x="34" y="1363"/>
                  <a:pt x="34" y="1359"/>
                  <a:pt x="31" y="1357"/>
                </a:cubicBezTo>
                <a:cubicBezTo>
                  <a:pt x="30" y="1356"/>
                  <a:pt x="30" y="1355"/>
                  <a:pt x="31" y="1354"/>
                </a:cubicBezTo>
                <a:cubicBezTo>
                  <a:pt x="32" y="1352"/>
                  <a:pt x="30" y="1353"/>
                  <a:pt x="29" y="1353"/>
                </a:cubicBezTo>
                <a:cubicBezTo>
                  <a:pt x="27" y="1353"/>
                  <a:pt x="27" y="1353"/>
                  <a:pt x="26" y="1354"/>
                </a:cubicBezTo>
                <a:cubicBezTo>
                  <a:pt x="25" y="1355"/>
                  <a:pt x="25" y="1355"/>
                  <a:pt x="24" y="1355"/>
                </a:cubicBezTo>
                <a:cubicBezTo>
                  <a:pt x="22" y="1355"/>
                  <a:pt x="19" y="1355"/>
                  <a:pt x="18" y="1357"/>
                </a:cubicBezTo>
                <a:cubicBezTo>
                  <a:pt x="18" y="1357"/>
                  <a:pt x="18" y="1359"/>
                  <a:pt x="17" y="1360"/>
                </a:cubicBezTo>
                <a:cubicBezTo>
                  <a:pt x="17" y="1362"/>
                  <a:pt x="15" y="1364"/>
                  <a:pt x="14" y="1366"/>
                </a:cubicBezTo>
                <a:cubicBezTo>
                  <a:pt x="13" y="1368"/>
                  <a:pt x="13" y="1371"/>
                  <a:pt x="12" y="1373"/>
                </a:cubicBezTo>
                <a:cubicBezTo>
                  <a:pt x="11" y="1375"/>
                  <a:pt x="10" y="1377"/>
                  <a:pt x="9" y="1380"/>
                </a:cubicBezTo>
                <a:cubicBezTo>
                  <a:pt x="8" y="1382"/>
                  <a:pt x="7" y="1384"/>
                  <a:pt x="6" y="1387"/>
                </a:cubicBezTo>
                <a:cubicBezTo>
                  <a:pt x="4" y="1390"/>
                  <a:pt x="3" y="1393"/>
                  <a:pt x="0" y="1395"/>
                </a:cubicBezTo>
                <a:cubicBezTo>
                  <a:pt x="0" y="2001"/>
                  <a:pt x="0" y="2001"/>
                  <a:pt x="0" y="2001"/>
                </a:cubicBezTo>
                <a:cubicBezTo>
                  <a:pt x="1" y="2001"/>
                  <a:pt x="1" y="2000"/>
                  <a:pt x="2" y="2000"/>
                </a:cubicBezTo>
                <a:cubicBezTo>
                  <a:pt x="5" y="1999"/>
                  <a:pt x="8" y="1999"/>
                  <a:pt x="11" y="1998"/>
                </a:cubicBezTo>
                <a:cubicBezTo>
                  <a:pt x="12" y="1997"/>
                  <a:pt x="13" y="1996"/>
                  <a:pt x="15" y="1995"/>
                </a:cubicBezTo>
                <a:cubicBezTo>
                  <a:pt x="16" y="1995"/>
                  <a:pt x="17" y="1994"/>
                  <a:pt x="19" y="1994"/>
                </a:cubicBezTo>
                <a:cubicBezTo>
                  <a:pt x="22" y="1993"/>
                  <a:pt x="24" y="1992"/>
                  <a:pt x="27" y="1992"/>
                </a:cubicBezTo>
                <a:cubicBezTo>
                  <a:pt x="30" y="1992"/>
                  <a:pt x="32" y="1992"/>
                  <a:pt x="35" y="1992"/>
                </a:cubicBezTo>
                <a:cubicBezTo>
                  <a:pt x="35" y="1992"/>
                  <a:pt x="36" y="1991"/>
                  <a:pt x="37" y="1991"/>
                </a:cubicBezTo>
                <a:cubicBezTo>
                  <a:pt x="38" y="1991"/>
                  <a:pt x="39" y="1991"/>
                  <a:pt x="41" y="1991"/>
                </a:cubicBezTo>
                <a:cubicBezTo>
                  <a:pt x="44" y="1991"/>
                  <a:pt x="47" y="1991"/>
                  <a:pt x="50" y="1990"/>
                </a:cubicBezTo>
                <a:cubicBezTo>
                  <a:pt x="51" y="1990"/>
                  <a:pt x="52" y="1990"/>
                  <a:pt x="54" y="1990"/>
                </a:cubicBezTo>
                <a:cubicBezTo>
                  <a:pt x="56" y="1990"/>
                  <a:pt x="57" y="1989"/>
                  <a:pt x="58" y="1989"/>
                </a:cubicBezTo>
                <a:cubicBezTo>
                  <a:pt x="60" y="1990"/>
                  <a:pt x="61" y="1990"/>
                  <a:pt x="62" y="1990"/>
                </a:cubicBezTo>
                <a:cubicBezTo>
                  <a:pt x="64" y="1991"/>
                  <a:pt x="65" y="1991"/>
                  <a:pt x="66" y="1991"/>
                </a:cubicBezTo>
                <a:cubicBezTo>
                  <a:pt x="68" y="1992"/>
                  <a:pt x="70" y="1992"/>
                  <a:pt x="71" y="1992"/>
                </a:cubicBezTo>
                <a:cubicBezTo>
                  <a:pt x="73" y="1992"/>
                  <a:pt x="74" y="1992"/>
                  <a:pt x="75" y="1993"/>
                </a:cubicBezTo>
                <a:cubicBezTo>
                  <a:pt x="76" y="1993"/>
                  <a:pt x="77" y="1993"/>
                  <a:pt x="78" y="1994"/>
                </a:cubicBezTo>
                <a:cubicBezTo>
                  <a:pt x="79" y="1994"/>
                  <a:pt x="80" y="1994"/>
                  <a:pt x="81" y="1994"/>
                </a:cubicBezTo>
                <a:cubicBezTo>
                  <a:pt x="81" y="1995"/>
                  <a:pt x="82" y="1995"/>
                  <a:pt x="83" y="1996"/>
                </a:cubicBezTo>
                <a:cubicBezTo>
                  <a:pt x="84" y="1996"/>
                  <a:pt x="84" y="1996"/>
                  <a:pt x="85" y="1996"/>
                </a:cubicBezTo>
                <a:cubicBezTo>
                  <a:pt x="86" y="1996"/>
                  <a:pt x="87" y="1997"/>
                  <a:pt x="89" y="1997"/>
                </a:cubicBezTo>
                <a:cubicBezTo>
                  <a:pt x="89" y="1998"/>
                  <a:pt x="90" y="1998"/>
                  <a:pt x="91" y="1998"/>
                </a:cubicBezTo>
                <a:cubicBezTo>
                  <a:pt x="91" y="1998"/>
                  <a:pt x="92" y="1998"/>
                  <a:pt x="93" y="1999"/>
                </a:cubicBezTo>
                <a:cubicBezTo>
                  <a:pt x="94" y="1999"/>
                  <a:pt x="95" y="1999"/>
                  <a:pt x="97" y="1999"/>
                </a:cubicBezTo>
                <a:cubicBezTo>
                  <a:pt x="99" y="1998"/>
                  <a:pt x="101" y="1996"/>
                  <a:pt x="103" y="1994"/>
                </a:cubicBezTo>
                <a:cubicBezTo>
                  <a:pt x="104" y="1993"/>
                  <a:pt x="106" y="1994"/>
                  <a:pt x="107" y="1993"/>
                </a:cubicBezTo>
                <a:cubicBezTo>
                  <a:pt x="108" y="1992"/>
                  <a:pt x="110" y="1992"/>
                  <a:pt x="111" y="1991"/>
                </a:cubicBezTo>
                <a:cubicBezTo>
                  <a:pt x="114" y="1991"/>
                  <a:pt x="117" y="1991"/>
                  <a:pt x="120" y="1990"/>
                </a:cubicBezTo>
                <a:cubicBezTo>
                  <a:pt x="120" y="1990"/>
                  <a:pt x="121" y="1989"/>
                  <a:pt x="122" y="1989"/>
                </a:cubicBezTo>
                <a:cubicBezTo>
                  <a:pt x="123" y="1988"/>
                  <a:pt x="123" y="1988"/>
                  <a:pt x="124" y="1988"/>
                </a:cubicBezTo>
                <a:cubicBezTo>
                  <a:pt x="126" y="1987"/>
                  <a:pt x="127" y="1986"/>
                  <a:pt x="128" y="1985"/>
                </a:cubicBezTo>
                <a:cubicBezTo>
                  <a:pt x="130" y="1984"/>
                  <a:pt x="131" y="1983"/>
                  <a:pt x="133" y="1982"/>
                </a:cubicBezTo>
                <a:cubicBezTo>
                  <a:pt x="134" y="1981"/>
                  <a:pt x="135" y="1981"/>
                  <a:pt x="137" y="1981"/>
                </a:cubicBezTo>
                <a:cubicBezTo>
                  <a:pt x="138" y="1981"/>
                  <a:pt x="140" y="1980"/>
                  <a:pt x="141" y="1980"/>
                </a:cubicBezTo>
                <a:cubicBezTo>
                  <a:pt x="143" y="1979"/>
                  <a:pt x="145" y="1978"/>
                  <a:pt x="147" y="1978"/>
                </a:cubicBezTo>
                <a:cubicBezTo>
                  <a:pt x="147" y="1978"/>
                  <a:pt x="148" y="1978"/>
                  <a:pt x="148" y="1977"/>
                </a:cubicBezTo>
                <a:cubicBezTo>
                  <a:pt x="148" y="1977"/>
                  <a:pt x="147" y="1977"/>
                  <a:pt x="146" y="1977"/>
                </a:cubicBezTo>
                <a:cubicBezTo>
                  <a:pt x="145" y="1977"/>
                  <a:pt x="145" y="1977"/>
                  <a:pt x="145" y="1976"/>
                </a:cubicBezTo>
                <a:cubicBezTo>
                  <a:pt x="146" y="1975"/>
                  <a:pt x="146" y="1975"/>
                  <a:pt x="145" y="1975"/>
                </a:cubicBezTo>
                <a:cubicBezTo>
                  <a:pt x="144" y="1975"/>
                  <a:pt x="143" y="1975"/>
                  <a:pt x="143" y="1974"/>
                </a:cubicBezTo>
                <a:cubicBezTo>
                  <a:pt x="142" y="1973"/>
                  <a:pt x="143" y="1973"/>
                  <a:pt x="144" y="1973"/>
                </a:cubicBezTo>
                <a:cubicBezTo>
                  <a:pt x="145" y="1973"/>
                  <a:pt x="146" y="1974"/>
                  <a:pt x="147" y="1975"/>
                </a:cubicBezTo>
                <a:cubicBezTo>
                  <a:pt x="147" y="1975"/>
                  <a:pt x="148" y="1976"/>
                  <a:pt x="148" y="1976"/>
                </a:cubicBezTo>
                <a:cubicBezTo>
                  <a:pt x="149" y="1977"/>
                  <a:pt x="148" y="1977"/>
                  <a:pt x="148" y="1978"/>
                </a:cubicBezTo>
                <a:cubicBezTo>
                  <a:pt x="149" y="1979"/>
                  <a:pt x="151" y="1979"/>
                  <a:pt x="152" y="1979"/>
                </a:cubicBezTo>
                <a:cubicBezTo>
                  <a:pt x="153" y="1979"/>
                  <a:pt x="155" y="1978"/>
                  <a:pt x="156" y="1977"/>
                </a:cubicBezTo>
                <a:cubicBezTo>
                  <a:pt x="157" y="1976"/>
                  <a:pt x="157" y="1975"/>
                  <a:pt x="157" y="1975"/>
                </a:cubicBezTo>
                <a:cubicBezTo>
                  <a:pt x="158" y="1974"/>
                  <a:pt x="159" y="1973"/>
                  <a:pt x="159" y="1972"/>
                </a:cubicBezTo>
                <a:cubicBezTo>
                  <a:pt x="160" y="1971"/>
                  <a:pt x="162" y="1971"/>
                  <a:pt x="163" y="1970"/>
                </a:cubicBezTo>
                <a:cubicBezTo>
                  <a:pt x="164" y="1970"/>
                  <a:pt x="165" y="1970"/>
                  <a:pt x="166" y="1970"/>
                </a:cubicBezTo>
                <a:cubicBezTo>
                  <a:pt x="166" y="1970"/>
                  <a:pt x="167" y="1970"/>
                  <a:pt x="168" y="1970"/>
                </a:cubicBezTo>
                <a:cubicBezTo>
                  <a:pt x="169" y="1970"/>
                  <a:pt x="171" y="1970"/>
                  <a:pt x="172" y="1969"/>
                </a:cubicBezTo>
                <a:cubicBezTo>
                  <a:pt x="172" y="1969"/>
                  <a:pt x="173" y="1969"/>
                  <a:pt x="174" y="1969"/>
                </a:cubicBezTo>
                <a:cubicBezTo>
                  <a:pt x="174" y="1969"/>
                  <a:pt x="175" y="1969"/>
                  <a:pt x="176" y="1969"/>
                </a:cubicBezTo>
                <a:cubicBezTo>
                  <a:pt x="176" y="1969"/>
                  <a:pt x="177" y="1968"/>
                  <a:pt x="177" y="1968"/>
                </a:cubicBezTo>
                <a:cubicBezTo>
                  <a:pt x="178" y="1968"/>
                  <a:pt x="178" y="1968"/>
                  <a:pt x="179" y="1968"/>
                </a:cubicBezTo>
                <a:cubicBezTo>
                  <a:pt x="180" y="1968"/>
                  <a:pt x="181" y="1968"/>
                  <a:pt x="182" y="1968"/>
                </a:cubicBezTo>
                <a:cubicBezTo>
                  <a:pt x="184" y="1968"/>
                  <a:pt x="186" y="1968"/>
                  <a:pt x="188" y="1968"/>
                </a:cubicBezTo>
                <a:cubicBezTo>
                  <a:pt x="189" y="1968"/>
                  <a:pt x="191" y="1967"/>
                  <a:pt x="192" y="1967"/>
                </a:cubicBezTo>
                <a:cubicBezTo>
                  <a:pt x="194" y="1967"/>
                  <a:pt x="195" y="1967"/>
                  <a:pt x="196" y="1967"/>
                </a:cubicBezTo>
                <a:cubicBezTo>
                  <a:pt x="198" y="1967"/>
                  <a:pt x="199" y="1967"/>
                  <a:pt x="201" y="1967"/>
                </a:cubicBezTo>
                <a:cubicBezTo>
                  <a:pt x="202" y="1966"/>
                  <a:pt x="203" y="1966"/>
                  <a:pt x="204" y="1965"/>
                </a:cubicBezTo>
                <a:cubicBezTo>
                  <a:pt x="205" y="1965"/>
                  <a:pt x="206" y="1965"/>
                  <a:pt x="206" y="1965"/>
                </a:cubicBezTo>
                <a:cubicBezTo>
                  <a:pt x="207" y="1965"/>
                  <a:pt x="207" y="1965"/>
                  <a:pt x="208" y="1965"/>
                </a:cubicBezTo>
                <a:cubicBezTo>
                  <a:pt x="211" y="1966"/>
                  <a:pt x="214" y="1965"/>
                  <a:pt x="217" y="1966"/>
                </a:cubicBezTo>
                <a:cubicBezTo>
                  <a:pt x="218" y="1966"/>
                  <a:pt x="219" y="1966"/>
                  <a:pt x="221" y="1967"/>
                </a:cubicBezTo>
                <a:cubicBezTo>
                  <a:pt x="222" y="1967"/>
                  <a:pt x="223" y="1968"/>
                  <a:pt x="225" y="1969"/>
                </a:cubicBezTo>
                <a:cubicBezTo>
                  <a:pt x="227" y="1971"/>
                  <a:pt x="230" y="1972"/>
                  <a:pt x="231" y="1975"/>
                </a:cubicBezTo>
                <a:cubicBezTo>
                  <a:pt x="232" y="1975"/>
                  <a:pt x="232" y="1976"/>
                  <a:pt x="233" y="1977"/>
                </a:cubicBezTo>
                <a:cubicBezTo>
                  <a:pt x="234" y="1978"/>
                  <a:pt x="234" y="1978"/>
                  <a:pt x="235" y="1978"/>
                </a:cubicBezTo>
                <a:cubicBezTo>
                  <a:pt x="236" y="1979"/>
                  <a:pt x="236" y="1980"/>
                  <a:pt x="237" y="1980"/>
                </a:cubicBezTo>
                <a:cubicBezTo>
                  <a:pt x="237" y="1981"/>
                  <a:pt x="238" y="1981"/>
                  <a:pt x="239" y="1981"/>
                </a:cubicBezTo>
                <a:cubicBezTo>
                  <a:pt x="240" y="1981"/>
                  <a:pt x="241" y="1980"/>
                  <a:pt x="241" y="1981"/>
                </a:cubicBezTo>
                <a:cubicBezTo>
                  <a:pt x="242" y="1982"/>
                  <a:pt x="240" y="1982"/>
                  <a:pt x="240" y="1982"/>
                </a:cubicBezTo>
                <a:cubicBezTo>
                  <a:pt x="239" y="1982"/>
                  <a:pt x="239" y="1982"/>
                  <a:pt x="238" y="1982"/>
                </a:cubicBezTo>
                <a:cubicBezTo>
                  <a:pt x="236" y="1983"/>
                  <a:pt x="239" y="1984"/>
                  <a:pt x="240" y="1984"/>
                </a:cubicBezTo>
                <a:cubicBezTo>
                  <a:pt x="240" y="1985"/>
                  <a:pt x="240" y="1986"/>
                  <a:pt x="241" y="1986"/>
                </a:cubicBezTo>
                <a:cubicBezTo>
                  <a:pt x="241" y="1986"/>
                  <a:pt x="242" y="1986"/>
                  <a:pt x="243" y="1985"/>
                </a:cubicBezTo>
                <a:cubicBezTo>
                  <a:pt x="243" y="1985"/>
                  <a:pt x="244" y="1984"/>
                  <a:pt x="245" y="1985"/>
                </a:cubicBezTo>
                <a:cubicBezTo>
                  <a:pt x="245" y="1985"/>
                  <a:pt x="245" y="1986"/>
                  <a:pt x="245" y="1986"/>
                </a:cubicBezTo>
                <a:cubicBezTo>
                  <a:pt x="244" y="1988"/>
                  <a:pt x="242" y="1988"/>
                  <a:pt x="242" y="1990"/>
                </a:cubicBezTo>
                <a:cubicBezTo>
                  <a:pt x="242" y="1991"/>
                  <a:pt x="243" y="1991"/>
                  <a:pt x="243" y="1992"/>
                </a:cubicBezTo>
                <a:cubicBezTo>
                  <a:pt x="244" y="1992"/>
                  <a:pt x="244" y="1993"/>
                  <a:pt x="244" y="1994"/>
                </a:cubicBezTo>
                <a:cubicBezTo>
                  <a:pt x="244" y="1995"/>
                  <a:pt x="244" y="1996"/>
                  <a:pt x="245" y="1998"/>
                </a:cubicBezTo>
                <a:cubicBezTo>
                  <a:pt x="245" y="1999"/>
                  <a:pt x="245" y="2000"/>
                  <a:pt x="246" y="2001"/>
                </a:cubicBezTo>
                <a:cubicBezTo>
                  <a:pt x="247" y="2003"/>
                  <a:pt x="248" y="2003"/>
                  <a:pt x="249" y="2004"/>
                </a:cubicBezTo>
                <a:cubicBezTo>
                  <a:pt x="250" y="2005"/>
                  <a:pt x="251" y="2006"/>
                  <a:pt x="252" y="2007"/>
                </a:cubicBezTo>
                <a:cubicBezTo>
                  <a:pt x="253" y="2008"/>
                  <a:pt x="254" y="2008"/>
                  <a:pt x="256" y="2008"/>
                </a:cubicBezTo>
                <a:cubicBezTo>
                  <a:pt x="256" y="2008"/>
                  <a:pt x="257" y="2009"/>
                  <a:pt x="258" y="2008"/>
                </a:cubicBezTo>
                <a:cubicBezTo>
                  <a:pt x="258" y="2008"/>
                  <a:pt x="258" y="2007"/>
                  <a:pt x="259" y="2007"/>
                </a:cubicBezTo>
                <a:cubicBezTo>
                  <a:pt x="260" y="2008"/>
                  <a:pt x="260" y="2008"/>
                  <a:pt x="261" y="2008"/>
                </a:cubicBezTo>
                <a:cubicBezTo>
                  <a:pt x="262" y="2008"/>
                  <a:pt x="262" y="2008"/>
                  <a:pt x="263" y="2007"/>
                </a:cubicBezTo>
                <a:cubicBezTo>
                  <a:pt x="264" y="2007"/>
                  <a:pt x="264" y="2004"/>
                  <a:pt x="265" y="2004"/>
                </a:cubicBezTo>
                <a:cubicBezTo>
                  <a:pt x="266" y="2004"/>
                  <a:pt x="267" y="2007"/>
                  <a:pt x="268" y="2006"/>
                </a:cubicBezTo>
                <a:cubicBezTo>
                  <a:pt x="268" y="2006"/>
                  <a:pt x="268" y="2005"/>
                  <a:pt x="268" y="2005"/>
                </a:cubicBezTo>
                <a:cubicBezTo>
                  <a:pt x="269" y="2004"/>
                  <a:pt x="269" y="2007"/>
                  <a:pt x="270" y="2006"/>
                </a:cubicBezTo>
                <a:cubicBezTo>
                  <a:pt x="271" y="2006"/>
                  <a:pt x="270" y="2005"/>
                  <a:pt x="270" y="2004"/>
                </a:cubicBezTo>
                <a:cubicBezTo>
                  <a:pt x="271" y="2004"/>
                  <a:pt x="272" y="2006"/>
                  <a:pt x="273" y="2006"/>
                </a:cubicBezTo>
                <a:cubicBezTo>
                  <a:pt x="275" y="2006"/>
                  <a:pt x="273" y="2004"/>
                  <a:pt x="273" y="2003"/>
                </a:cubicBezTo>
                <a:cubicBezTo>
                  <a:pt x="273" y="2002"/>
                  <a:pt x="273" y="2001"/>
                  <a:pt x="274" y="2001"/>
                </a:cubicBezTo>
                <a:cubicBezTo>
                  <a:pt x="274" y="2000"/>
                  <a:pt x="274" y="2002"/>
                  <a:pt x="274" y="2003"/>
                </a:cubicBezTo>
                <a:cubicBezTo>
                  <a:pt x="275" y="2004"/>
                  <a:pt x="277" y="2005"/>
                  <a:pt x="278" y="2004"/>
                </a:cubicBezTo>
                <a:cubicBezTo>
                  <a:pt x="279" y="2002"/>
                  <a:pt x="276" y="2002"/>
                  <a:pt x="277" y="2001"/>
                </a:cubicBezTo>
                <a:cubicBezTo>
                  <a:pt x="278" y="2000"/>
                  <a:pt x="280" y="2002"/>
                  <a:pt x="280" y="2002"/>
                </a:cubicBezTo>
                <a:cubicBezTo>
                  <a:pt x="281" y="2003"/>
                  <a:pt x="282" y="2003"/>
                  <a:pt x="282" y="2002"/>
                </a:cubicBezTo>
                <a:cubicBezTo>
                  <a:pt x="283" y="2002"/>
                  <a:pt x="283" y="2001"/>
                  <a:pt x="284" y="2001"/>
                </a:cubicBezTo>
                <a:cubicBezTo>
                  <a:pt x="285" y="2000"/>
                  <a:pt x="285" y="2002"/>
                  <a:pt x="286" y="2002"/>
                </a:cubicBezTo>
                <a:cubicBezTo>
                  <a:pt x="286" y="2004"/>
                  <a:pt x="287" y="2004"/>
                  <a:pt x="289" y="2004"/>
                </a:cubicBezTo>
                <a:cubicBezTo>
                  <a:pt x="290" y="2004"/>
                  <a:pt x="290" y="2004"/>
                  <a:pt x="291" y="2004"/>
                </a:cubicBezTo>
                <a:cubicBezTo>
                  <a:pt x="292" y="2004"/>
                  <a:pt x="294" y="2004"/>
                  <a:pt x="295" y="2004"/>
                </a:cubicBezTo>
                <a:cubicBezTo>
                  <a:pt x="296" y="2003"/>
                  <a:pt x="297" y="2003"/>
                  <a:pt x="297" y="2003"/>
                </a:cubicBezTo>
                <a:cubicBezTo>
                  <a:pt x="298" y="2003"/>
                  <a:pt x="299" y="2003"/>
                  <a:pt x="299" y="2002"/>
                </a:cubicBezTo>
                <a:cubicBezTo>
                  <a:pt x="300" y="2001"/>
                  <a:pt x="300" y="1999"/>
                  <a:pt x="299" y="1998"/>
                </a:cubicBezTo>
                <a:cubicBezTo>
                  <a:pt x="299" y="1998"/>
                  <a:pt x="298" y="1997"/>
                  <a:pt x="299" y="1997"/>
                </a:cubicBezTo>
                <a:cubicBezTo>
                  <a:pt x="300" y="1996"/>
                  <a:pt x="300" y="1997"/>
                  <a:pt x="301" y="1998"/>
                </a:cubicBezTo>
                <a:cubicBezTo>
                  <a:pt x="301" y="1998"/>
                  <a:pt x="301" y="1999"/>
                  <a:pt x="301" y="1999"/>
                </a:cubicBezTo>
                <a:cubicBezTo>
                  <a:pt x="302" y="1999"/>
                  <a:pt x="303" y="1999"/>
                  <a:pt x="303" y="2000"/>
                </a:cubicBezTo>
                <a:cubicBezTo>
                  <a:pt x="304" y="2001"/>
                  <a:pt x="303" y="2002"/>
                  <a:pt x="304" y="2003"/>
                </a:cubicBezTo>
                <a:cubicBezTo>
                  <a:pt x="306" y="2004"/>
                  <a:pt x="306" y="2002"/>
                  <a:pt x="307" y="2001"/>
                </a:cubicBezTo>
                <a:cubicBezTo>
                  <a:pt x="310" y="2000"/>
                  <a:pt x="311" y="2006"/>
                  <a:pt x="311" y="2007"/>
                </a:cubicBezTo>
                <a:cubicBezTo>
                  <a:pt x="312" y="2009"/>
                  <a:pt x="312" y="2010"/>
                  <a:pt x="313" y="2011"/>
                </a:cubicBezTo>
                <a:cubicBezTo>
                  <a:pt x="314" y="2012"/>
                  <a:pt x="315" y="2013"/>
                  <a:pt x="317" y="2013"/>
                </a:cubicBezTo>
                <a:cubicBezTo>
                  <a:pt x="318" y="2014"/>
                  <a:pt x="319" y="2015"/>
                  <a:pt x="320" y="2015"/>
                </a:cubicBezTo>
                <a:cubicBezTo>
                  <a:pt x="322" y="2015"/>
                  <a:pt x="322" y="2014"/>
                  <a:pt x="324" y="2013"/>
                </a:cubicBezTo>
                <a:cubicBezTo>
                  <a:pt x="324" y="2012"/>
                  <a:pt x="326" y="2010"/>
                  <a:pt x="327" y="2012"/>
                </a:cubicBezTo>
                <a:cubicBezTo>
                  <a:pt x="327" y="2013"/>
                  <a:pt x="326" y="2013"/>
                  <a:pt x="325" y="2013"/>
                </a:cubicBezTo>
                <a:cubicBezTo>
                  <a:pt x="325" y="2014"/>
                  <a:pt x="325" y="2014"/>
                  <a:pt x="326" y="2014"/>
                </a:cubicBezTo>
                <a:cubicBezTo>
                  <a:pt x="328" y="2016"/>
                  <a:pt x="321" y="2017"/>
                  <a:pt x="324" y="2020"/>
                </a:cubicBezTo>
                <a:cubicBezTo>
                  <a:pt x="325" y="2020"/>
                  <a:pt x="325" y="2020"/>
                  <a:pt x="325" y="2021"/>
                </a:cubicBezTo>
                <a:cubicBezTo>
                  <a:pt x="326" y="2022"/>
                  <a:pt x="325" y="2022"/>
                  <a:pt x="326" y="2023"/>
                </a:cubicBezTo>
                <a:cubicBezTo>
                  <a:pt x="326" y="2023"/>
                  <a:pt x="327" y="2024"/>
                  <a:pt x="328" y="2024"/>
                </a:cubicBezTo>
                <a:cubicBezTo>
                  <a:pt x="328" y="2025"/>
                  <a:pt x="328" y="2025"/>
                  <a:pt x="329" y="2026"/>
                </a:cubicBezTo>
                <a:cubicBezTo>
                  <a:pt x="329" y="2026"/>
                  <a:pt x="330" y="2027"/>
                  <a:pt x="331" y="2028"/>
                </a:cubicBezTo>
                <a:cubicBezTo>
                  <a:pt x="331" y="2029"/>
                  <a:pt x="331" y="2030"/>
                  <a:pt x="331" y="2031"/>
                </a:cubicBezTo>
                <a:cubicBezTo>
                  <a:pt x="331" y="2032"/>
                  <a:pt x="330" y="2033"/>
                  <a:pt x="330" y="2033"/>
                </a:cubicBezTo>
                <a:cubicBezTo>
                  <a:pt x="329" y="2035"/>
                  <a:pt x="330" y="2036"/>
                  <a:pt x="330" y="2038"/>
                </a:cubicBezTo>
                <a:cubicBezTo>
                  <a:pt x="330" y="2039"/>
                  <a:pt x="329" y="2041"/>
                  <a:pt x="329" y="2042"/>
                </a:cubicBezTo>
                <a:cubicBezTo>
                  <a:pt x="328" y="2044"/>
                  <a:pt x="329" y="2045"/>
                  <a:pt x="329" y="2047"/>
                </a:cubicBezTo>
                <a:cubicBezTo>
                  <a:pt x="329" y="2049"/>
                  <a:pt x="329" y="2052"/>
                  <a:pt x="328" y="2054"/>
                </a:cubicBezTo>
                <a:cubicBezTo>
                  <a:pt x="327" y="2056"/>
                  <a:pt x="326" y="2056"/>
                  <a:pt x="326" y="2058"/>
                </a:cubicBezTo>
                <a:cubicBezTo>
                  <a:pt x="325" y="2060"/>
                  <a:pt x="325" y="2063"/>
                  <a:pt x="323" y="2065"/>
                </a:cubicBezTo>
                <a:cubicBezTo>
                  <a:pt x="321" y="2066"/>
                  <a:pt x="321" y="2067"/>
                  <a:pt x="320" y="2068"/>
                </a:cubicBezTo>
                <a:cubicBezTo>
                  <a:pt x="319" y="2070"/>
                  <a:pt x="321" y="2070"/>
                  <a:pt x="323" y="2070"/>
                </a:cubicBezTo>
                <a:cubicBezTo>
                  <a:pt x="323" y="2070"/>
                  <a:pt x="323" y="2071"/>
                  <a:pt x="324" y="2071"/>
                </a:cubicBezTo>
                <a:cubicBezTo>
                  <a:pt x="325" y="2072"/>
                  <a:pt x="325" y="2071"/>
                  <a:pt x="326" y="2071"/>
                </a:cubicBezTo>
                <a:cubicBezTo>
                  <a:pt x="327" y="2071"/>
                  <a:pt x="327" y="2071"/>
                  <a:pt x="328" y="2072"/>
                </a:cubicBezTo>
                <a:cubicBezTo>
                  <a:pt x="328" y="2072"/>
                  <a:pt x="328" y="2072"/>
                  <a:pt x="327" y="2073"/>
                </a:cubicBezTo>
                <a:cubicBezTo>
                  <a:pt x="326" y="2073"/>
                  <a:pt x="326" y="2073"/>
                  <a:pt x="325" y="2073"/>
                </a:cubicBezTo>
                <a:cubicBezTo>
                  <a:pt x="324" y="2073"/>
                  <a:pt x="324" y="2072"/>
                  <a:pt x="324" y="2073"/>
                </a:cubicBezTo>
                <a:cubicBezTo>
                  <a:pt x="323" y="2075"/>
                  <a:pt x="325" y="2076"/>
                  <a:pt x="325" y="2077"/>
                </a:cubicBezTo>
                <a:cubicBezTo>
                  <a:pt x="325" y="2078"/>
                  <a:pt x="325" y="2079"/>
                  <a:pt x="325" y="2079"/>
                </a:cubicBezTo>
                <a:cubicBezTo>
                  <a:pt x="325" y="2080"/>
                  <a:pt x="324" y="2080"/>
                  <a:pt x="323" y="2080"/>
                </a:cubicBezTo>
                <a:cubicBezTo>
                  <a:pt x="323" y="2081"/>
                  <a:pt x="322" y="2080"/>
                  <a:pt x="322" y="2081"/>
                </a:cubicBezTo>
                <a:cubicBezTo>
                  <a:pt x="321" y="2081"/>
                  <a:pt x="321" y="2081"/>
                  <a:pt x="320" y="2081"/>
                </a:cubicBezTo>
                <a:cubicBezTo>
                  <a:pt x="318" y="2082"/>
                  <a:pt x="320" y="2083"/>
                  <a:pt x="321" y="2083"/>
                </a:cubicBezTo>
                <a:cubicBezTo>
                  <a:pt x="322" y="2084"/>
                  <a:pt x="322" y="2086"/>
                  <a:pt x="323" y="2087"/>
                </a:cubicBezTo>
                <a:cubicBezTo>
                  <a:pt x="324" y="2087"/>
                  <a:pt x="325" y="2087"/>
                  <a:pt x="325" y="2087"/>
                </a:cubicBezTo>
                <a:cubicBezTo>
                  <a:pt x="326" y="2088"/>
                  <a:pt x="326" y="2088"/>
                  <a:pt x="327" y="2089"/>
                </a:cubicBezTo>
                <a:cubicBezTo>
                  <a:pt x="328" y="2089"/>
                  <a:pt x="330" y="2088"/>
                  <a:pt x="329" y="2090"/>
                </a:cubicBezTo>
                <a:cubicBezTo>
                  <a:pt x="329" y="2091"/>
                  <a:pt x="328" y="2091"/>
                  <a:pt x="328" y="2090"/>
                </a:cubicBezTo>
                <a:cubicBezTo>
                  <a:pt x="327" y="2090"/>
                  <a:pt x="327" y="2090"/>
                  <a:pt x="326" y="2090"/>
                </a:cubicBezTo>
                <a:cubicBezTo>
                  <a:pt x="325" y="2089"/>
                  <a:pt x="323" y="2090"/>
                  <a:pt x="322" y="2089"/>
                </a:cubicBezTo>
                <a:cubicBezTo>
                  <a:pt x="321" y="2089"/>
                  <a:pt x="321" y="2088"/>
                  <a:pt x="320" y="2088"/>
                </a:cubicBezTo>
                <a:cubicBezTo>
                  <a:pt x="320" y="2088"/>
                  <a:pt x="319" y="2087"/>
                  <a:pt x="319" y="2087"/>
                </a:cubicBezTo>
                <a:cubicBezTo>
                  <a:pt x="318" y="2086"/>
                  <a:pt x="319" y="2091"/>
                  <a:pt x="319" y="2091"/>
                </a:cubicBezTo>
                <a:cubicBezTo>
                  <a:pt x="319" y="2092"/>
                  <a:pt x="319" y="2093"/>
                  <a:pt x="319" y="2094"/>
                </a:cubicBezTo>
                <a:cubicBezTo>
                  <a:pt x="319" y="2094"/>
                  <a:pt x="319" y="2095"/>
                  <a:pt x="319" y="2096"/>
                </a:cubicBezTo>
                <a:cubicBezTo>
                  <a:pt x="319" y="2096"/>
                  <a:pt x="319" y="2097"/>
                  <a:pt x="318" y="2098"/>
                </a:cubicBezTo>
                <a:cubicBezTo>
                  <a:pt x="318" y="2099"/>
                  <a:pt x="318" y="2100"/>
                  <a:pt x="317" y="2101"/>
                </a:cubicBezTo>
                <a:cubicBezTo>
                  <a:pt x="316" y="2103"/>
                  <a:pt x="316" y="2104"/>
                  <a:pt x="315" y="2105"/>
                </a:cubicBezTo>
                <a:cubicBezTo>
                  <a:pt x="315" y="2106"/>
                  <a:pt x="314" y="2107"/>
                  <a:pt x="313" y="2108"/>
                </a:cubicBezTo>
                <a:cubicBezTo>
                  <a:pt x="311" y="2108"/>
                  <a:pt x="310" y="2108"/>
                  <a:pt x="309" y="2107"/>
                </a:cubicBezTo>
                <a:cubicBezTo>
                  <a:pt x="309" y="2106"/>
                  <a:pt x="308" y="2103"/>
                  <a:pt x="307" y="2104"/>
                </a:cubicBezTo>
                <a:cubicBezTo>
                  <a:pt x="306" y="2104"/>
                  <a:pt x="308" y="2106"/>
                  <a:pt x="308" y="2107"/>
                </a:cubicBezTo>
                <a:cubicBezTo>
                  <a:pt x="309" y="2108"/>
                  <a:pt x="309" y="2110"/>
                  <a:pt x="309" y="2111"/>
                </a:cubicBezTo>
                <a:cubicBezTo>
                  <a:pt x="309" y="2111"/>
                  <a:pt x="310" y="2112"/>
                  <a:pt x="310" y="2112"/>
                </a:cubicBezTo>
                <a:cubicBezTo>
                  <a:pt x="310" y="2113"/>
                  <a:pt x="311" y="2113"/>
                  <a:pt x="311" y="2114"/>
                </a:cubicBezTo>
                <a:cubicBezTo>
                  <a:pt x="311" y="2116"/>
                  <a:pt x="312" y="2116"/>
                  <a:pt x="313" y="2117"/>
                </a:cubicBezTo>
                <a:cubicBezTo>
                  <a:pt x="315" y="2118"/>
                  <a:pt x="314" y="2119"/>
                  <a:pt x="316" y="2120"/>
                </a:cubicBezTo>
                <a:cubicBezTo>
                  <a:pt x="317" y="2121"/>
                  <a:pt x="317" y="2120"/>
                  <a:pt x="318" y="2119"/>
                </a:cubicBezTo>
                <a:cubicBezTo>
                  <a:pt x="318" y="2118"/>
                  <a:pt x="319" y="2117"/>
                  <a:pt x="319" y="2119"/>
                </a:cubicBezTo>
                <a:cubicBezTo>
                  <a:pt x="319" y="2120"/>
                  <a:pt x="319" y="2121"/>
                  <a:pt x="318" y="2121"/>
                </a:cubicBezTo>
                <a:cubicBezTo>
                  <a:pt x="318" y="2122"/>
                  <a:pt x="318" y="2122"/>
                  <a:pt x="317" y="2123"/>
                </a:cubicBezTo>
                <a:cubicBezTo>
                  <a:pt x="317" y="2124"/>
                  <a:pt x="317" y="2124"/>
                  <a:pt x="317" y="2125"/>
                </a:cubicBezTo>
                <a:cubicBezTo>
                  <a:pt x="317" y="2126"/>
                  <a:pt x="317" y="2129"/>
                  <a:pt x="318" y="2129"/>
                </a:cubicBezTo>
                <a:cubicBezTo>
                  <a:pt x="319" y="2130"/>
                  <a:pt x="320" y="2130"/>
                  <a:pt x="322" y="2130"/>
                </a:cubicBezTo>
                <a:cubicBezTo>
                  <a:pt x="323" y="2131"/>
                  <a:pt x="324" y="2133"/>
                  <a:pt x="324" y="2134"/>
                </a:cubicBezTo>
                <a:cubicBezTo>
                  <a:pt x="324" y="2136"/>
                  <a:pt x="324" y="2137"/>
                  <a:pt x="324" y="2139"/>
                </a:cubicBezTo>
                <a:cubicBezTo>
                  <a:pt x="325" y="2140"/>
                  <a:pt x="326" y="2140"/>
                  <a:pt x="326" y="2141"/>
                </a:cubicBezTo>
                <a:cubicBezTo>
                  <a:pt x="327" y="2141"/>
                  <a:pt x="328" y="2141"/>
                  <a:pt x="328" y="2142"/>
                </a:cubicBezTo>
                <a:cubicBezTo>
                  <a:pt x="329" y="2142"/>
                  <a:pt x="329" y="2143"/>
                  <a:pt x="329" y="2144"/>
                </a:cubicBezTo>
                <a:cubicBezTo>
                  <a:pt x="329" y="2144"/>
                  <a:pt x="329" y="2144"/>
                  <a:pt x="330" y="2145"/>
                </a:cubicBezTo>
                <a:cubicBezTo>
                  <a:pt x="330" y="2145"/>
                  <a:pt x="331" y="2144"/>
                  <a:pt x="332" y="2145"/>
                </a:cubicBezTo>
                <a:cubicBezTo>
                  <a:pt x="332" y="2145"/>
                  <a:pt x="332" y="2146"/>
                  <a:pt x="332" y="2146"/>
                </a:cubicBezTo>
                <a:cubicBezTo>
                  <a:pt x="332" y="2147"/>
                  <a:pt x="333" y="2147"/>
                  <a:pt x="333" y="2148"/>
                </a:cubicBezTo>
                <a:cubicBezTo>
                  <a:pt x="334" y="2149"/>
                  <a:pt x="335" y="2149"/>
                  <a:pt x="336" y="2150"/>
                </a:cubicBezTo>
                <a:cubicBezTo>
                  <a:pt x="337" y="2151"/>
                  <a:pt x="337" y="2152"/>
                  <a:pt x="337" y="2152"/>
                </a:cubicBezTo>
                <a:cubicBezTo>
                  <a:pt x="337" y="2152"/>
                  <a:pt x="338" y="2152"/>
                  <a:pt x="338" y="2153"/>
                </a:cubicBezTo>
                <a:cubicBezTo>
                  <a:pt x="928" y="2153"/>
                  <a:pt x="928" y="2153"/>
                  <a:pt x="928" y="2153"/>
                </a:cubicBezTo>
                <a:cubicBezTo>
                  <a:pt x="928" y="2152"/>
                  <a:pt x="928" y="2150"/>
                  <a:pt x="928" y="2149"/>
                </a:cubicBezTo>
                <a:cubicBezTo>
                  <a:pt x="928" y="2148"/>
                  <a:pt x="929" y="2146"/>
                  <a:pt x="930" y="2145"/>
                </a:cubicBezTo>
                <a:cubicBezTo>
                  <a:pt x="931" y="2144"/>
                  <a:pt x="933" y="2143"/>
                  <a:pt x="934" y="2142"/>
                </a:cubicBezTo>
                <a:cubicBezTo>
                  <a:pt x="935" y="2141"/>
                  <a:pt x="937" y="2140"/>
                  <a:pt x="938" y="2139"/>
                </a:cubicBezTo>
                <a:cubicBezTo>
                  <a:pt x="938" y="2138"/>
                  <a:pt x="940" y="2137"/>
                  <a:pt x="941" y="2137"/>
                </a:cubicBezTo>
                <a:cubicBezTo>
                  <a:pt x="942" y="2137"/>
                  <a:pt x="942" y="2137"/>
                  <a:pt x="943" y="2136"/>
                </a:cubicBezTo>
                <a:cubicBezTo>
                  <a:pt x="944" y="2136"/>
                  <a:pt x="945" y="2135"/>
                  <a:pt x="945" y="2135"/>
                </a:cubicBezTo>
                <a:cubicBezTo>
                  <a:pt x="946" y="2134"/>
                  <a:pt x="948" y="2133"/>
                  <a:pt x="946" y="2133"/>
                </a:cubicBezTo>
                <a:cubicBezTo>
                  <a:pt x="945" y="2133"/>
                  <a:pt x="945" y="2134"/>
                  <a:pt x="944" y="2134"/>
                </a:cubicBezTo>
                <a:cubicBezTo>
                  <a:pt x="944" y="2135"/>
                  <a:pt x="944" y="2135"/>
                  <a:pt x="943" y="2135"/>
                </a:cubicBezTo>
                <a:cubicBezTo>
                  <a:pt x="943" y="2136"/>
                  <a:pt x="943" y="2136"/>
                  <a:pt x="942" y="2136"/>
                </a:cubicBezTo>
                <a:cubicBezTo>
                  <a:pt x="942" y="2136"/>
                  <a:pt x="942" y="2135"/>
                  <a:pt x="942" y="2135"/>
                </a:cubicBezTo>
                <a:cubicBezTo>
                  <a:pt x="942" y="2135"/>
                  <a:pt x="942" y="2135"/>
                  <a:pt x="942" y="2134"/>
                </a:cubicBezTo>
                <a:cubicBezTo>
                  <a:pt x="942" y="2134"/>
                  <a:pt x="941" y="2133"/>
                  <a:pt x="941" y="2133"/>
                </a:cubicBezTo>
                <a:cubicBezTo>
                  <a:pt x="941" y="2132"/>
                  <a:pt x="942" y="2131"/>
                  <a:pt x="943" y="2131"/>
                </a:cubicBezTo>
                <a:cubicBezTo>
                  <a:pt x="943" y="2132"/>
                  <a:pt x="943" y="2133"/>
                  <a:pt x="944" y="2133"/>
                </a:cubicBezTo>
                <a:cubicBezTo>
                  <a:pt x="944" y="2133"/>
                  <a:pt x="945" y="2132"/>
                  <a:pt x="945" y="2132"/>
                </a:cubicBezTo>
                <a:cubicBezTo>
                  <a:pt x="946" y="2131"/>
                  <a:pt x="946" y="2131"/>
                  <a:pt x="947" y="2131"/>
                </a:cubicBezTo>
                <a:cubicBezTo>
                  <a:pt x="949" y="2131"/>
                  <a:pt x="949" y="2130"/>
                  <a:pt x="950" y="2129"/>
                </a:cubicBezTo>
                <a:cubicBezTo>
                  <a:pt x="952" y="2128"/>
                  <a:pt x="953" y="2128"/>
                  <a:pt x="954" y="2126"/>
                </a:cubicBezTo>
                <a:cubicBezTo>
                  <a:pt x="954" y="2125"/>
                  <a:pt x="954" y="2125"/>
                  <a:pt x="955" y="2124"/>
                </a:cubicBezTo>
                <a:cubicBezTo>
                  <a:pt x="955" y="2124"/>
                  <a:pt x="955" y="2123"/>
                  <a:pt x="955" y="2123"/>
                </a:cubicBezTo>
                <a:cubicBezTo>
                  <a:pt x="956" y="2121"/>
                  <a:pt x="957" y="2121"/>
                  <a:pt x="957" y="2120"/>
                </a:cubicBezTo>
                <a:cubicBezTo>
                  <a:pt x="958" y="2118"/>
                  <a:pt x="959" y="2117"/>
                  <a:pt x="959" y="2115"/>
                </a:cubicBezTo>
                <a:cubicBezTo>
                  <a:pt x="960" y="2114"/>
                  <a:pt x="962" y="2112"/>
                  <a:pt x="963" y="2111"/>
                </a:cubicBezTo>
                <a:cubicBezTo>
                  <a:pt x="964" y="2110"/>
                  <a:pt x="965" y="2108"/>
                  <a:pt x="967" y="2107"/>
                </a:cubicBezTo>
                <a:cubicBezTo>
                  <a:pt x="968" y="2106"/>
                  <a:pt x="969" y="2105"/>
                  <a:pt x="970" y="2104"/>
                </a:cubicBezTo>
                <a:cubicBezTo>
                  <a:pt x="972" y="2103"/>
                  <a:pt x="973" y="2101"/>
                  <a:pt x="974" y="2099"/>
                </a:cubicBezTo>
                <a:cubicBezTo>
                  <a:pt x="975" y="2099"/>
                  <a:pt x="976" y="2098"/>
                  <a:pt x="977" y="2097"/>
                </a:cubicBezTo>
                <a:cubicBezTo>
                  <a:pt x="977" y="2097"/>
                  <a:pt x="978" y="2096"/>
                  <a:pt x="979" y="2095"/>
                </a:cubicBezTo>
                <a:cubicBezTo>
                  <a:pt x="979" y="2094"/>
                  <a:pt x="979" y="2094"/>
                  <a:pt x="980" y="2093"/>
                </a:cubicBezTo>
                <a:cubicBezTo>
                  <a:pt x="982" y="2091"/>
                  <a:pt x="984" y="2089"/>
                  <a:pt x="986" y="2087"/>
                </a:cubicBezTo>
                <a:cubicBezTo>
                  <a:pt x="987" y="2085"/>
                  <a:pt x="988" y="2084"/>
                  <a:pt x="990" y="2083"/>
                </a:cubicBezTo>
                <a:cubicBezTo>
                  <a:pt x="990" y="2082"/>
                  <a:pt x="991" y="2081"/>
                  <a:pt x="992" y="2081"/>
                </a:cubicBezTo>
                <a:cubicBezTo>
                  <a:pt x="993" y="2080"/>
                  <a:pt x="994" y="2079"/>
                  <a:pt x="995" y="2078"/>
                </a:cubicBezTo>
                <a:cubicBezTo>
                  <a:pt x="996" y="2077"/>
                  <a:pt x="996" y="2077"/>
                  <a:pt x="997" y="2076"/>
                </a:cubicBezTo>
                <a:cubicBezTo>
                  <a:pt x="998" y="2075"/>
                  <a:pt x="1000" y="2074"/>
                  <a:pt x="1002" y="2073"/>
                </a:cubicBezTo>
                <a:cubicBezTo>
                  <a:pt x="1003" y="2072"/>
                  <a:pt x="1004" y="2071"/>
                  <a:pt x="1005" y="2070"/>
                </a:cubicBezTo>
                <a:cubicBezTo>
                  <a:pt x="1007" y="2068"/>
                  <a:pt x="1009" y="2068"/>
                  <a:pt x="1010" y="2066"/>
                </a:cubicBezTo>
                <a:cubicBezTo>
                  <a:pt x="1012" y="2065"/>
                  <a:pt x="1013" y="2064"/>
                  <a:pt x="1014" y="2063"/>
                </a:cubicBezTo>
                <a:cubicBezTo>
                  <a:pt x="1016" y="2061"/>
                  <a:pt x="1018" y="2060"/>
                  <a:pt x="1019" y="2059"/>
                </a:cubicBezTo>
                <a:cubicBezTo>
                  <a:pt x="1022" y="2056"/>
                  <a:pt x="1025" y="2054"/>
                  <a:pt x="1029" y="2053"/>
                </a:cubicBezTo>
                <a:cubicBezTo>
                  <a:pt x="1031" y="2052"/>
                  <a:pt x="1032" y="2050"/>
                  <a:pt x="1034" y="2049"/>
                </a:cubicBezTo>
                <a:cubicBezTo>
                  <a:pt x="1035" y="2048"/>
                  <a:pt x="1037" y="2047"/>
                  <a:pt x="1038" y="2046"/>
                </a:cubicBezTo>
                <a:cubicBezTo>
                  <a:pt x="1041" y="2043"/>
                  <a:pt x="1045" y="2040"/>
                  <a:pt x="1048" y="2037"/>
                </a:cubicBezTo>
                <a:cubicBezTo>
                  <a:pt x="1049" y="2036"/>
                  <a:pt x="1050" y="2035"/>
                  <a:pt x="1051" y="2034"/>
                </a:cubicBezTo>
                <a:cubicBezTo>
                  <a:pt x="1052" y="2033"/>
                  <a:pt x="1054" y="2032"/>
                  <a:pt x="1055" y="2031"/>
                </a:cubicBezTo>
                <a:cubicBezTo>
                  <a:pt x="1056" y="2030"/>
                  <a:pt x="1056" y="2029"/>
                  <a:pt x="1057" y="2028"/>
                </a:cubicBezTo>
                <a:cubicBezTo>
                  <a:pt x="1058" y="2027"/>
                  <a:pt x="1060" y="2026"/>
                  <a:pt x="1062" y="2024"/>
                </a:cubicBezTo>
                <a:cubicBezTo>
                  <a:pt x="1063" y="2023"/>
                  <a:pt x="1065" y="2022"/>
                  <a:pt x="1066" y="2020"/>
                </a:cubicBezTo>
                <a:cubicBezTo>
                  <a:pt x="1069" y="2018"/>
                  <a:pt x="1071" y="2015"/>
                  <a:pt x="1073" y="2013"/>
                </a:cubicBezTo>
                <a:cubicBezTo>
                  <a:pt x="1075" y="2010"/>
                  <a:pt x="1079" y="2008"/>
                  <a:pt x="1081" y="2005"/>
                </a:cubicBezTo>
                <a:cubicBezTo>
                  <a:pt x="1081" y="2003"/>
                  <a:pt x="1083" y="2002"/>
                  <a:pt x="1084" y="2000"/>
                </a:cubicBezTo>
                <a:cubicBezTo>
                  <a:pt x="1085" y="1999"/>
                  <a:pt x="1085" y="1998"/>
                  <a:pt x="1086" y="1996"/>
                </a:cubicBezTo>
                <a:cubicBezTo>
                  <a:pt x="1089" y="1993"/>
                  <a:pt x="1091" y="1989"/>
                  <a:pt x="1093" y="1985"/>
                </a:cubicBezTo>
                <a:cubicBezTo>
                  <a:pt x="1094" y="1983"/>
                  <a:pt x="1095" y="1982"/>
                  <a:pt x="1096" y="1981"/>
                </a:cubicBezTo>
                <a:cubicBezTo>
                  <a:pt x="1097" y="1979"/>
                  <a:pt x="1098" y="1977"/>
                  <a:pt x="1099" y="1975"/>
                </a:cubicBezTo>
                <a:cubicBezTo>
                  <a:pt x="1101" y="1973"/>
                  <a:pt x="1103" y="1970"/>
                  <a:pt x="1104" y="1967"/>
                </a:cubicBezTo>
                <a:cubicBezTo>
                  <a:pt x="1105" y="1965"/>
                  <a:pt x="1106" y="1963"/>
                  <a:pt x="1107" y="1961"/>
                </a:cubicBezTo>
                <a:cubicBezTo>
                  <a:pt x="1108" y="1959"/>
                  <a:pt x="1108" y="1957"/>
                  <a:pt x="1109" y="1956"/>
                </a:cubicBezTo>
                <a:cubicBezTo>
                  <a:pt x="1110" y="1954"/>
                  <a:pt x="1111" y="1953"/>
                  <a:pt x="1111" y="1951"/>
                </a:cubicBezTo>
                <a:cubicBezTo>
                  <a:pt x="1114" y="1948"/>
                  <a:pt x="1115" y="1944"/>
                  <a:pt x="1116" y="1940"/>
                </a:cubicBezTo>
                <a:cubicBezTo>
                  <a:pt x="1117" y="1939"/>
                  <a:pt x="1117" y="1937"/>
                  <a:pt x="1117" y="1936"/>
                </a:cubicBezTo>
                <a:cubicBezTo>
                  <a:pt x="1118" y="1935"/>
                  <a:pt x="1119" y="1933"/>
                  <a:pt x="1120" y="1932"/>
                </a:cubicBezTo>
                <a:cubicBezTo>
                  <a:pt x="1121" y="1931"/>
                  <a:pt x="1122" y="1931"/>
                  <a:pt x="1123" y="1929"/>
                </a:cubicBezTo>
                <a:cubicBezTo>
                  <a:pt x="1124" y="1928"/>
                  <a:pt x="1125" y="1927"/>
                  <a:pt x="1126" y="1926"/>
                </a:cubicBezTo>
                <a:cubicBezTo>
                  <a:pt x="1126" y="1925"/>
                  <a:pt x="1127" y="1924"/>
                  <a:pt x="1128" y="1923"/>
                </a:cubicBezTo>
                <a:cubicBezTo>
                  <a:pt x="1129" y="1921"/>
                  <a:pt x="1129" y="1920"/>
                  <a:pt x="1130" y="1918"/>
                </a:cubicBezTo>
                <a:cubicBezTo>
                  <a:pt x="1132" y="1915"/>
                  <a:pt x="1134" y="1912"/>
                  <a:pt x="1136" y="1908"/>
                </a:cubicBezTo>
                <a:cubicBezTo>
                  <a:pt x="1137" y="1907"/>
                  <a:pt x="1137" y="1905"/>
                  <a:pt x="1137" y="1904"/>
                </a:cubicBezTo>
                <a:cubicBezTo>
                  <a:pt x="1138" y="1902"/>
                  <a:pt x="1137" y="1900"/>
                  <a:pt x="1138" y="1899"/>
                </a:cubicBezTo>
                <a:cubicBezTo>
                  <a:pt x="1138" y="1896"/>
                  <a:pt x="1138" y="1893"/>
                  <a:pt x="1139" y="1890"/>
                </a:cubicBezTo>
                <a:cubicBezTo>
                  <a:pt x="1139" y="1888"/>
                  <a:pt x="1141" y="1887"/>
                  <a:pt x="1143" y="1886"/>
                </a:cubicBezTo>
                <a:cubicBezTo>
                  <a:pt x="1144" y="1886"/>
                  <a:pt x="1149" y="1887"/>
                  <a:pt x="1149" y="1886"/>
                </a:cubicBezTo>
                <a:cubicBezTo>
                  <a:pt x="1148" y="1885"/>
                  <a:pt x="1147" y="1885"/>
                  <a:pt x="1147" y="1885"/>
                </a:cubicBezTo>
                <a:cubicBezTo>
                  <a:pt x="1146" y="1885"/>
                  <a:pt x="1146" y="1884"/>
                  <a:pt x="1145" y="1884"/>
                </a:cubicBezTo>
                <a:cubicBezTo>
                  <a:pt x="1144" y="1883"/>
                  <a:pt x="1143" y="1883"/>
                  <a:pt x="1143" y="1882"/>
                </a:cubicBezTo>
                <a:cubicBezTo>
                  <a:pt x="1142" y="1881"/>
                  <a:pt x="1142" y="1879"/>
                  <a:pt x="1142" y="1878"/>
                </a:cubicBezTo>
                <a:cubicBezTo>
                  <a:pt x="1142" y="1877"/>
                  <a:pt x="1142" y="1877"/>
                  <a:pt x="1142" y="1876"/>
                </a:cubicBezTo>
                <a:cubicBezTo>
                  <a:pt x="1142" y="1875"/>
                  <a:pt x="1142" y="1875"/>
                  <a:pt x="1142" y="1874"/>
                </a:cubicBezTo>
                <a:cubicBezTo>
                  <a:pt x="1141" y="1873"/>
                  <a:pt x="1141" y="1871"/>
                  <a:pt x="1142" y="1869"/>
                </a:cubicBezTo>
                <a:cubicBezTo>
                  <a:pt x="1142" y="1868"/>
                  <a:pt x="1143" y="1867"/>
                  <a:pt x="1143" y="1865"/>
                </a:cubicBezTo>
                <a:cubicBezTo>
                  <a:pt x="1143" y="1864"/>
                  <a:pt x="1143" y="1863"/>
                  <a:pt x="1144" y="1862"/>
                </a:cubicBezTo>
                <a:cubicBezTo>
                  <a:pt x="1144" y="1861"/>
                  <a:pt x="1145" y="1861"/>
                  <a:pt x="1145" y="1860"/>
                </a:cubicBezTo>
                <a:cubicBezTo>
                  <a:pt x="1146" y="1859"/>
                  <a:pt x="1146" y="1858"/>
                  <a:pt x="1145" y="1858"/>
                </a:cubicBezTo>
                <a:cubicBezTo>
                  <a:pt x="1144" y="1857"/>
                  <a:pt x="1143" y="1857"/>
                  <a:pt x="1142" y="1857"/>
                </a:cubicBezTo>
                <a:cubicBezTo>
                  <a:pt x="1142" y="1857"/>
                  <a:pt x="1142" y="1856"/>
                  <a:pt x="1141" y="1856"/>
                </a:cubicBezTo>
                <a:cubicBezTo>
                  <a:pt x="1141" y="1856"/>
                  <a:pt x="1141" y="1856"/>
                  <a:pt x="1140" y="1856"/>
                </a:cubicBezTo>
                <a:cubicBezTo>
                  <a:pt x="1139" y="1856"/>
                  <a:pt x="1138" y="1855"/>
                  <a:pt x="1136" y="1854"/>
                </a:cubicBezTo>
                <a:cubicBezTo>
                  <a:pt x="1135" y="1854"/>
                  <a:pt x="1133" y="1855"/>
                  <a:pt x="1133" y="1856"/>
                </a:cubicBezTo>
                <a:cubicBezTo>
                  <a:pt x="1132" y="1858"/>
                  <a:pt x="1131" y="1860"/>
                  <a:pt x="1129" y="1861"/>
                </a:cubicBezTo>
                <a:cubicBezTo>
                  <a:pt x="1128" y="1861"/>
                  <a:pt x="1127" y="1861"/>
                  <a:pt x="1127" y="1861"/>
                </a:cubicBezTo>
                <a:cubicBezTo>
                  <a:pt x="1125" y="1862"/>
                  <a:pt x="1123" y="1862"/>
                  <a:pt x="1121" y="1863"/>
                </a:cubicBezTo>
                <a:cubicBezTo>
                  <a:pt x="1119" y="1863"/>
                  <a:pt x="1117" y="1863"/>
                  <a:pt x="1116" y="1864"/>
                </a:cubicBezTo>
                <a:cubicBezTo>
                  <a:pt x="1115" y="1864"/>
                  <a:pt x="1114" y="1865"/>
                  <a:pt x="1112" y="1865"/>
                </a:cubicBezTo>
                <a:cubicBezTo>
                  <a:pt x="1111" y="1866"/>
                  <a:pt x="1109" y="1866"/>
                  <a:pt x="1107" y="1867"/>
                </a:cubicBezTo>
                <a:cubicBezTo>
                  <a:pt x="1107" y="1867"/>
                  <a:pt x="1106" y="1867"/>
                  <a:pt x="1105" y="1868"/>
                </a:cubicBezTo>
                <a:cubicBezTo>
                  <a:pt x="1105" y="1868"/>
                  <a:pt x="1104" y="1868"/>
                  <a:pt x="1103" y="1868"/>
                </a:cubicBezTo>
                <a:cubicBezTo>
                  <a:pt x="1102" y="1869"/>
                  <a:pt x="1100" y="1869"/>
                  <a:pt x="1099" y="1870"/>
                </a:cubicBezTo>
                <a:cubicBezTo>
                  <a:pt x="1097" y="1870"/>
                  <a:pt x="1095" y="1870"/>
                  <a:pt x="1094" y="1870"/>
                </a:cubicBezTo>
                <a:cubicBezTo>
                  <a:pt x="1092" y="1870"/>
                  <a:pt x="1091" y="1870"/>
                  <a:pt x="1090" y="1870"/>
                </a:cubicBezTo>
                <a:cubicBezTo>
                  <a:pt x="1087" y="1870"/>
                  <a:pt x="1085" y="1870"/>
                  <a:pt x="1082" y="1870"/>
                </a:cubicBezTo>
                <a:cubicBezTo>
                  <a:pt x="1078" y="1870"/>
                  <a:pt x="1073" y="1870"/>
                  <a:pt x="1069" y="1871"/>
                </a:cubicBezTo>
                <a:cubicBezTo>
                  <a:pt x="1067" y="1872"/>
                  <a:pt x="1065" y="1873"/>
                  <a:pt x="1064" y="1874"/>
                </a:cubicBezTo>
                <a:cubicBezTo>
                  <a:pt x="1062" y="1875"/>
                  <a:pt x="1060" y="1877"/>
                  <a:pt x="1058" y="1878"/>
                </a:cubicBezTo>
                <a:cubicBezTo>
                  <a:pt x="1055" y="1879"/>
                  <a:pt x="1052" y="1881"/>
                  <a:pt x="1049" y="1881"/>
                </a:cubicBezTo>
                <a:cubicBezTo>
                  <a:pt x="1047" y="1881"/>
                  <a:pt x="1046" y="1879"/>
                  <a:pt x="1044" y="1878"/>
                </a:cubicBezTo>
                <a:cubicBezTo>
                  <a:pt x="1043" y="1878"/>
                  <a:pt x="1041" y="1878"/>
                  <a:pt x="1040" y="1878"/>
                </a:cubicBezTo>
                <a:cubicBezTo>
                  <a:pt x="1038" y="1878"/>
                  <a:pt x="1037" y="1879"/>
                  <a:pt x="1035" y="1880"/>
                </a:cubicBezTo>
                <a:cubicBezTo>
                  <a:pt x="1033" y="1881"/>
                  <a:pt x="1030" y="1881"/>
                  <a:pt x="1028" y="1883"/>
                </a:cubicBezTo>
                <a:cubicBezTo>
                  <a:pt x="1025" y="1885"/>
                  <a:pt x="1022" y="1886"/>
                  <a:pt x="1018" y="1886"/>
                </a:cubicBezTo>
                <a:cubicBezTo>
                  <a:pt x="1015" y="1886"/>
                  <a:pt x="1012" y="1887"/>
                  <a:pt x="1009" y="1886"/>
                </a:cubicBezTo>
                <a:cubicBezTo>
                  <a:pt x="1007" y="1885"/>
                  <a:pt x="1004" y="1883"/>
                  <a:pt x="1002" y="1881"/>
                </a:cubicBezTo>
                <a:cubicBezTo>
                  <a:pt x="1000" y="1879"/>
                  <a:pt x="998" y="1877"/>
                  <a:pt x="996" y="1875"/>
                </a:cubicBezTo>
                <a:cubicBezTo>
                  <a:pt x="996" y="1874"/>
                  <a:pt x="995" y="1873"/>
                  <a:pt x="994" y="1872"/>
                </a:cubicBezTo>
                <a:cubicBezTo>
                  <a:pt x="993" y="1871"/>
                  <a:pt x="992" y="1869"/>
                  <a:pt x="992" y="1868"/>
                </a:cubicBezTo>
                <a:cubicBezTo>
                  <a:pt x="991" y="1867"/>
                  <a:pt x="990" y="1866"/>
                  <a:pt x="989" y="1866"/>
                </a:cubicBezTo>
                <a:cubicBezTo>
                  <a:pt x="988" y="1865"/>
                  <a:pt x="987" y="1864"/>
                  <a:pt x="985" y="1863"/>
                </a:cubicBezTo>
                <a:cubicBezTo>
                  <a:pt x="984" y="1863"/>
                  <a:pt x="982" y="1863"/>
                  <a:pt x="981" y="1863"/>
                </a:cubicBezTo>
                <a:cubicBezTo>
                  <a:pt x="980" y="1863"/>
                  <a:pt x="980" y="1862"/>
                  <a:pt x="979" y="1863"/>
                </a:cubicBezTo>
                <a:cubicBezTo>
                  <a:pt x="978" y="1863"/>
                  <a:pt x="978" y="1863"/>
                  <a:pt x="977" y="1863"/>
                </a:cubicBezTo>
                <a:cubicBezTo>
                  <a:pt x="976" y="1863"/>
                  <a:pt x="976" y="1863"/>
                  <a:pt x="977" y="1862"/>
                </a:cubicBezTo>
                <a:cubicBezTo>
                  <a:pt x="977" y="1862"/>
                  <a:pt x="978" y="1862"/>
                  <a:pt x="979" y="1862"/>
                </a:cubicBezTo>
                <a:cubicBezTo>
                  <a:pt x="980" y="1861"/>
                  <a:pt x="981" y="1861"/>
                  <a:pt x="982" y="1860"/>
                </a:cubicBezTo>
                <a:cubicBezTo>
                  <a:pt x="983" y="1859"/>
                  <a:pt x="984" y="1858"/>
                  <a:pt x="985" y="1857"/>
                </a:cubicBezTo>
                <a:cubicBezTo>
                  <a:pt x="987" y="1857"/>
                  <a:pt x="988" y="1856"/>
                  <a:pt x="989" y="1856"/>
                </a:cubicBezTo>
                <a:cubicBezTo>
                  <a:pt x="991" y="1855"/>
                  <a:pt x="991" y="1852"/>
                  <a:pt x="991" y="1850"/>
                </a:cubicBezTo>
                <a:cubicBezTo>
                  <a:pt x="991" y="1848"/>
                  <a:pt x="990" y="1846"/>
                  <a:pt x="989" y="1844"/>
                </a:cubicBezTo>
                <a:cubicBezTo>
                  <a:pt x="988" y="1842"/>
                  <a:pt x="987" y="1841"/>
                  <a:pt x="986" y="1841"/>
                </a:cubicBezTo>
                <a:cubicBezTo>
                  <a:pt x="985" y="1840"/>
                  <a:pt x="984" y="1839"/>
                  <a:pt x="983" y="1837"/>
                </a:cubicBezTo>
                <a:cubicBezTo>
                  <a:pt x="982" y="1836"/>
                  <a:pt x="981" y="1838"/>
                  <a:pt x="980" y="1838"/>
                </a:cubicBezTo>
                <a:cubicBezTo>
                  <a:pt x="979" y="1838"/>
                  <a:pt x="977" y="1837"/>
                  <a:pt x="977" y="1836"/>
                </a:cubicBezTo>
                <a:cubicBezTo>
                  <a:pt x="976" y="1835"/>
                  <a:pt x="975" y="1834"/>
                  <a:pt x="974" y="1833"/>
                </a:cubicBezTo>
                <a:cubicBezTo>
                  <a:pt x="974" y="1831"/>
                  <a:pt x="973" y="1831"/>
                  <a:pt x="972" y="1830"/>
                </a:cubicBezTo>
                <a:cubicBezTo>
                  <a:pt x="970" y="1829"/>
                  <a:pt x="970" y="1828"/>
                  <a:pt x="970" y="1827"/>
                </a:cubicBezTo>
                <a:cubicBezTo>
                  <a:pt x="970" y="1825"/>
                  <a:pt x="969" y="1824"/>
                  <a:pt x="968" y="1823"/>
                </a:cubicBezTo>
                <a:cubicBezTo>
                  <a:pt x="967" y="1821"/>
                  <a:pt x="965" y="1818"/>
                  <a:pt x="962" y="1817"/>
                </a:cubicBezTo>
                <a:cubicBezTo>
                  <a:pt x="960" y="1816"/>
                  <a:pt x="957" y="1816"/>
                  <a:pt x="955" y="1814"/>
                </a:cubicBezTo>
                <a:cubicBezTo>
                  <a:pt x="954" y="1812"/>
                  <a:pt x="953" y="1810"/>
                  <a:pt x="953" y="1809"/>
                </a:cubicBezTo>
                <a:cubicBezTo>
                  <a:pt x="952" y="1808"/>
                  <a:pt x="952" y="1808"/>
                  <a:pt x="951" y="1807"/>
                </a:cubicBezTo>
                <a:cubicBezTo>
                  <a:pt x="951" y="1806"/>
                  <a:pt x="951" y="1806"/>
                  <a:pt x="950" y="1805"/>
                </a:cubicBezTo>
                <a:cubicBezTo>
                  <a:pt x="949" y="1804"/>
                  <a:pt x="948" y="1803"/>
                  <a:pt x="947" y="1802"/>
                </a:cubicBezTo>
                <a:cubicBezTo>
                  <a:pt x="944" y="1801"/>
                  <a:pt x="941" y="1800"/>
                  <a:pt x="939" y="1798"/>
                </a:cubicBezTo>
                <a:cubicBezTo>
                  <a:pt x="937" y="1796"/>
                  <a:pt x="934" y="1795"/>
                  <a:pt x="931" y="1795"/>
                </a:cubicBezTo>
                <a:cubicBezTo>
                  <a:pt x="929" y="1795"/>
                  <a:pt x="926" y="1795"/>
                  <a:pt x="925" y="1792"/>
                </a:cubicBezTo>
                <a:cubicBezTo>
                  <a:pt x="925" y="1791"/>
                  <a:pt x="924" y="1790"/>
                  <a:pt x="924" y="1789"/>
                </a:cubicBezTo>
                <a:cubicBezTo>
                  <a:pt x="924" y="1789"/>
                  <a:pt x="923" y="1789"/>
                  <a:pt x="923" y="1788"/>
                </a:cubicBezTo>
                <a:cubicBezTo>
                  <a:pt x="922" y="1787"/>
                  <a:pt x="922" y="1785"/>
                  <a:pt x="921" y="1785"/>
                </a:cubicBezTo>
                <a:cubicBezTo>
                  <a:pt x="920" y="1784"/>
                  <a:pt x="919" y="1787"/>
                  <a:pt x="919" y="1788"/>
                </a:cubicBezTo>
                <a:cubicBezTo>
                  <a:pt x="920" y="1789"/>
                  <a:pt x="921" y="1790"/>
                  <a:pt x="920" y="1791"/>
                </a:cubicBezTo>
                <a:cubicBezTo>
                  <a:pt x="920" y="1792"/>
                  <a:pt x="919" y="1792"/>
                  <a:pt x="919" y="1792"/>
                </a:cubicBezTo>
                <a:cubicBezTo>
                  <a:pt x="918" y="1792"/>
                  <a:pt x="918" y="1791"/>
                  <a:pt x="918" y="1790"/>
                </a:cubicBezTo>
                <a:cubicBezTo>
                  <a:pt x="918" y="1789"/>
                  <a:pt x="917" y="1788"/>
                  <a:pt x="916" y="1787"/>
                </a:cubicBezTo>
                <a:cubicBezTo>
                  <a:pt x="915" y="1787"/>
                  <a:pt x="914" y="1785"/>
                  <a:pt x="913" y="1784"/>
                </a:cubicBezTo>
                <a:cubicBezTo>
                  <a:pt x="913" y="1783"/>
                  <a:pt x="914" y="1781"/>
                  <a:pt x="913" y="1780"/>
                </a:cubicBezTo>
                <a:cubicBezTo>
                  <a:pt x="912" y="1778"/>
                  <a:pt x="911" y="1777"/>
                  <a:pt x="911" y="1776"/>
                </a:cubicBezTo>
                <a:cubicBezTo>
                  <a:pt x="910" y="1774"/>
                  <a:pt x="908" y="1773"/>
                  <a:pt x="908" y="1771"/>
                </a:cubicBezTo>
                <a:cubicBezTo>
                  <a:pt x="908" y="1769"/>
                  <a:pt x="908" y="1768"/>
                  <a:pt x="908" y="1767"/>
                </a:cubicBezTo>
                <a:cubicBezTo>
                  <a:pt x="908" y="1762"/>
                  <a:pt x="907" y="1758"/>
                  <a:pt x="905" y="1753"/>
                </a:cubicBezTo>
                <a:cubicBezTo>
                  <a:pt x="904" y="1750"/>
                  <a:pt x="903" y="1748"/>
                  <a:pt x="902" y="1745"/>
                </a:cubicBezTo>
                <a:cubicBezTo>
                  <a:pt x="900" y="1743"/>
                  <a:pt x="900" y="1740"/>
                  <a:pt x="898" y="1737"/>
                </a:cubicBezTo>
                <a:cubicBezTo>
                  <a:pt x="898" y="1736"/>
                  <a:pt x="897" y="1735"/>
                  <a:pt x="896" y="1734"/>
                </a:cubicBezTo>
                <a:cubicBezTo>
                  <a:pt x="896" y="1733"/>
                  <a:pt x="895" y="1732"/>
                  <a:pt x="894" y="1732"/>
                </a:cubicBezTo>
                <a:cubicBezTo>
                  <a:pt x="893" y="1731"/>
                  <a:pt x="893" y="1731"/>
                  <a:pt x="892" y="1731"/>
                </a:cubicBezTo>
                <a:cubicBezTo>
                  <a:pt x="892" y="1731"/>
                  <a:pt x="892" y="1730"/>
                  <a:pt x="891" y="1730"/>
                </a:cubicBezTo>
                <a:cubicBezTo>
                  <a:pt x="890" y="1728"/>
                  <a:pt x="888" y="1728"/>
                  <a:pt x="886" y="1727"/>
                </a:cubicBezTo>
                <a:cubicBezTo>
                  <a:pt x="885" y="1726"/>
                  <a:pt x="884" y="1726"/>
                  <a:pt x="884" y="1725"/>
                </a:cubicBezTo>
                <a:cubicBezTo>
                  <a:pt x="882" y="1724"/>
                  <a:pt x="881" y="1723"/>
                  <a:pt x="880" y="1722"/>
                </a:cubicBezTo>
                <a:cubicBezTo>
                  <a:pt x="877" y="1720"/>
                  <a:pt x="875" y="1719"/>
                  <a:pt x="873" y="1716"/>
                </a:cubicBezTo>
                <a:cubicBezTo>
                  <a:pt x="873" y="1714"/>
                  <a:pt x="872" y="1713"/>
                  <a:pt x="871" y="1711"/>
                </a:cubicBezTo>
                <a:cubicBezTo>
                  <a:pt x="871" y="1710"/>
                  <a:pt x="871" y="1708"/>
                  <a:pt x="871" y="1707"/>
                </a:cubicBezTo>
                <a:cubicBezTo>
                  <a:pt x="870" y="1706"/>
                  <a:pt x="870" y="1704"/>
                  <a:pt x="870" y="1703"/>
                </a:cubicBezTo>
                <a:cubicBezTo>
                  <a:pt x="870" y="1701"/>
                  <a:pt x="870" y="1700"/>
                  <a:pt x="869" y="1698"/>
                </a:cubicBezTo>
                <a:cubicBezTo>
                  <a:pt x="869" y="1693"/>
                  <a:pt x="870" y="1687"/>
                  <a:pt x="869" y="1681"/>
                </a:cubicBezTo>
                <a:cubicBezTo>
                  <a:pt x="869" y="1680"/>
                  <a:pt x="869" y="1678"/>
                  <a:pt x="868" y="1677"/>
                </a:cubicBezTo>
                <a:cubicBezTo>
                  <a:pt x="868" y="1676"/>
                  <a:pt x="868" y="1674"/>
                  <a:pt x="868" y="1673"/>
                </a:cubicBezTo>
                <a:cubicBezTo>
                  <a:pt x="868" y="1671"/>
                  <a:pt x="867" y="1668"/>
                  <a:pt x="869" y="1671"/>
                </a:cubicBezTo>
                <a:cubicBezTo>
                  <a:pt x="870" y="1671"/>
                  <a:pt x="870" y="1672"/>
                  <a:pt x="871" y="1672"/>
                </a:cubicBezTo>
                <a:cubicBezTo>
                  <a:pt x="871" y="1672"/>
                  <a:pt x="871" y="1672"/>
                  <a:pt x="871" y="1672"/>
                </a:cubicBezTo>
                <a:cubicBezTo>
                  <a:pt x="871" y="1672"/>
                  <a:pt x="870" y="1670"/>
                  <a:pt x="870" y="1669"/>
                </a:cubicBezTo>
                <a:cubicBezTo>
                  <a:pt x="869" y="1669"/>
                  <a:pt x="869" y="1668"/>
                  <a:pt x="868" y="1667"/>
                </a:cubicBezTo>
                <a:cubicBezTo>
                  <a:pt x="868" y="1667"/>
                  <a:pt x="867" y="1667"/>
                  <a:pt x="867" y="1667"/>
                </a:cubicBezTo>
                <a:cubicBezTo>
                  <a:pt x="865" y="1666"/>
                  <a:pt x="864" y="1663"/>
                  <a:pt x="863" y="1661"/>
                </a:cubicBezTo>
                <a:cubicBezTo>
                  <a:pt x="863" y="1660"/>
                  <a:pt x="862" y="1658"/>
                  <a:pt x="862" y="1657"/>
                </a:cubicBezTo>
                <a:cubicBezTo>
                  <a:pt x="862" y="1656"/>
                  <a:pt x="863" y="1656"/>
                  <a:pt x="863" y="1655"/>
                </a:cubicBezTo>
                <a:cubicBezTo>
                  <a:pt x="863" y="1654"/>
                  <a:pt x="863" y="1653"/>
                  <a:pt x="862" y="1653"/>
                </a:cubicBezTo>
                <a:cubicBezTo>
                  <a:pt x="862" y="1651"/>
                  <a:pt x="860" y="1650"/>
                  <a:pt x="859" y="1649"/>
                </a:cubicBezTo>
                <a:cubicBezTo>
                  <a:pt x="858" y="1648"/>
                  <a:pt x="857" y="1647"/>
                  <a:pt x="856" y="1646"/>
                </a:cubicBezTo>
                <a:cubicBezTo>
                  <a:pt x="853" y="1645"/>
                  <a:pt x="851" y="1642"/>
                  <a:pt x="849" y="1641"/>
                </a:cubicBezTo>
                <a:cubicBezTo>
                  <a:pt x="848" y="1640"/>
                  <a:pt x="846" y="1639"/>
                  <a:pt x="845" y="1638"/>
                </a:cubicBezTo>
                <a:cubicBezTo>
                  <a:pt x="844" y="1637"/>
                  <a:pt x="843" y="1636"/>
                  <a:pt x="842" y="1635"/>
                </a:cubicBezTo>
                <a:cubicBezTo>
                  <a:pt x="840" y="1634"/>
                  <a:pt x="839" y="1631"/>
                  <a:pt x="838" y="1628"/>
                </a:cubicBezTo>
                <a:cubicBezTo>
                  <a:pt x="837" y="1626"/>
                  <a:pt x="837" y="1622"/>
                  <a:pt x="836" y="1620"/>
                </a:cubicBezTo>
                <a:cubicBezTo>
                  <a:pt x="836" y="1618"/>
                  <a:pt x="835" y="1617"/>
                  <a:pt x="835" y="1615"/>
                </a:cubicBezTo>
                <a:cubicBezTo>
                  <a:pt x="835" y="1614"/>
                  <a:pt x="834" y="1612"/>
                  <a:pt x="835" y="1611"/>
                </a:cubicBezTo>
                <a:cubicBezTo>
                  <a:pt x="835" y="1610"/>
                  <a:pt x="837" y="1612"/>
                  <a:pt x="838" y="1612"/>
                </a:cubicBezTo>
                <a:cubicBezTo>
                  <a:pt x="840" y="1612"/>
                  <a:pt x="839" y="1610"/>
                  <a:pt x="838" y="1610"/>
                </a:cubicBezTo>
                <a:cubicBezTo>
                  <a:pt x="837" y="1609"/>
                  <a:pt x="836" y="1608"/>
                  <a:pt x="835" y="1608"/>
                </a:cubicBezTo>
                <a:cubicBezTo>
                  <a:pt x="834" y="1607"/>
                  <a:pt x="833" y="1606"/>
                  <a:pt x="833" y="1606"/>
                </a:cubicBezTo>
                <a:cubicBezTo>
                  <a:pt x="832" y="1605"/>
                  <a:pt x="832" y="1604"/>
                  <a:pt x="832" y="1603"/>
                </a:cubicBezTo>
                <a:cubicBezTo>
                  <a:pt x="830" y="1601"/>
                  <a:pt x="829" y="1601"/>
                  <a:pt x="828" y="1599"/>
                </a:cubicBezTo>
                <a:cubicBezTo>
                  <a:pt x="827" y="1598"/>
                  <a:pt x="827" y="1596"/>
                  <a:pt x="826" y="1594"/>
                </a:cubicBezTo>
                <a:cubicBezTo>
                  <a:pt x="825" y="1593"/>
                  <a:pt x="824" y="1591"/>
                  <a:pt x="824" y="1590"/>
                </a:cubicBezTo>
                <a:cubicBezTo>
                  <a:pt x="822" y="1586"/>
                  <a:pt x="821" y="1583"/>
                  <a:pt x="819" y="1580"/>
                </a:cubicBezTo>
                <a:cubicBezTo>
                  <a:pt x="818" y="1579"/>
                  <a:pt x="818" y="1577"/>
                  <a:pt x="817" y="1576"/>
                </a:cubicBezTo>
                <a:cubicBezTo>
                  <a:pt x="816" y="1574"/>
                  <a:pt x="815" y="1573"/>
                  <a:pt x="814" y="1572"/>
                </a:cubicBezTo>
                <a:cubicBezTo>
                  <a:pt x="813" y="1568"/>
                  <a:pt x="811" y="1565"/>
                  <a:pt x="809" y="1562"/>
                </a:cubicBezTo>
                <a:cubicBezTo>
                  <a:pt x="808" y="1561"/>
                  <a:pt x="807" y="1560"/>
                  <a:pt x="807" y="1558"/>
                </a:cubicBezTo>
                <a:cubicBezTo>
                  <a:pt x="806" y="1557"/>
                  <a:pt x="805" y="1556"/>
                  <a:pt x="805" y="1555"/>
                </a:cubicBezTo>
                <a:cubicBezTo>
                  <a:pt x="804" y="1553"/>
                  <a:pt x="805" y="1551"/>
                  <a:pt x="805" y="1550"/>
                </a:cubicBezTo>
                <a:cubicBezTo>
                  <a:pt x="805" y="1548"/>
                  <a:pt x="804" y="1546"/>
                  <a:pt x="804" y="1544"/>
                </a:cubicBezTo>
                <a:cubicBezTo>
                  <a:pt x="803" y="1542"/>
                  <a:pt x="803" y="1541"/>
                  <a:pt x="802" y="1539"/>
                </a:cubicBezTo>
                <a:cubicBezTo>
                  <a:pt x="801" y="1538"/>
                  <a:pt x="800" y="1537"/>
                  <a:pt x="800" y="1535"/>
                </a:cubicBezTo>
                <a:cubicBezTo>
                  <a:pt x="799" y="1534"/>
                  <a:pt x="799" y="1532"/>
                  <a:pt x="798" y="1530"/>
                </a:cubicBezTo>
                <a:cubicBezTo>
                  <a:pt x="797" y="1529"/>
                  <a:pt x="797" y="1528"/>
                  <a:pt x="796" y="1527"/>
                </a:cubicBezTo>
                <a:cubicBezTo>
                  <a:pt x="794" y="1525"/>
                  <a:pt x="791" y="1523"/>
                  <a:pt x="789" y="1521"/>
                </a:cubicBezTo>
                <a:cubicBezTo>
                  <a:pt x="787" y="1519"/>
                  <a:pt x="785" y="1516"/>
                  <a:pt x="783" y="1514"/>
                </a:cubicBezTo>
                <a:cubicBezTo>
                  <a:pt x="782" y="1512"/>
                  <a:pt x="782" y="1511"/>
                  <a:pt x="781" y="1509"/>
                </a:cubicBezTo>
                <a:cubicBezTo>
                  <a:pt x="781" y="1508"/>
                  <a:pt x="780" y="1506"/>
                  <a:pt x="780" y="1505"/>
                </a:cubicBezTo>
                <a:cubicBezTo>
                  <a:pt x="779" y="1503"/>
                  <a:pt x="779" y="1502"/>
                  <a:pt x="778" y="1500"/>
                </a:cubicBezTo>
                <a:cubicBezTo>
                  <a:pt x="777" y="1499"/>
                  <a:pt x="776" y="1498"/>
                  <a:pt x="776" y="1497"/>
                </a:cubicBezTo>
                <a:cubicBezTo>
                  <a:pt x="775" y="1495"/>
                  <a:pt x="774" y="1495"/>
                  <a:pt x="773" y="1494"/>
                </a:cubicBezTo>
                <a:cubicBezTo>
                  <a:pt x="773" y="1492"/>
                  <a:pt x="773" y="1491"/>
                  <a:pt x="774" y="1490"/>
                </a:cubicBezTo>
                <a:cubicBezTo>
                  <a:pt x="775" y="1489"/>
                  <a:pt x="775" y="1487"/>
                  <a:pt x="775" y="1486"/>
                </a:cubicBezTo>
                <a:cubicBezTo>
                  <a:pt x="776" y="1485"/>
                  <a:pt x="777" y="1484"/>
                  <a:pt x="778" y="1486"/>
                </a:cubicBezTo>
                <a:cubicBezTo>
                  <a:pt x="778" y="1486"/>
                  <a:pt x="778" y="1487"/>
                  <a:pt x="778" y="1488"/>
                </a:cubicBezTo>
                <a:cubicBezTo>
                  <a:pt x="778" y="1489"/>
                  <a:pt x="779" y="1489"/>
                  <a:pt x="779" y="1490"/>
                </a:cubicBezTo>
                <a:cubicBezTo>
                  <a:pt x="780" y="1491"/>
                  <a:pt x="779" y="1492"/>
                  <a:pt x="779" y="1494"/>
                </a:cubicBezTo>
                <a:cubicBezTo>
                  <a:pt x="779" y="1495"/>
                  <a:pt x="781" y="1495"/>
                  <a:pt x="781" y="1496"/>
                </a:cubicBezTo>
                <a:cubicBezTo>
                  <a:pt x="782" y="1498"/>
                  <a:pt x="782" y="1499"/>
                  <a:pt x="783" y="1500"/>
                </a:cubicBezTo>
                <a:cubicBezTo>
                  <a:pt x="785" y="1501"/>
                  <a:pt x="788" y="1502"/>
                  <a:pt x="789" y="1505"/>
                </a:cubicBezTo>
                <a:cubicBezTo>
                  <a:pt x="790" y="1508"/>
                  <a:pt x="789" y="1511"/>
                  <a:pt x="790" y="1514"/>
                </a:cubicBezTo>
                <a:cubicBezTo>
                  <a:pt x="791" y="1515"/>
                  <a:pt x="792" y="1516"/>
                  <a:pt x="792" y="1517"/>
                </a:cubicBezTo>
                <a:cubicBezTo>
                  <a:pt x="794" y="1518"/>
                  <a:pt x="795" y="1519"/>
                  <a:pt x="796" y="1521"/>
                </a:cubicBezTo>
                <a:cubicBezTo>
                  <a:pt x="798" y="1522"/>
                  <a:pt x="799" y="1523"/>
                  <a:pt x="801" y="1524"/>
                </a:cubicBezTo>
                <a:cubicBezTo>
                  <a:pt x="802" y="1525"/>
                  <a:pt x="803" y="1527"/>
                  <a:pt x="804" y="1528"/>
                </a:cubicBezTo>
                <a:cubicBezTo>
                  <a:pt x="805" y="1529"/>
                  <a:pt x="806" y="1530"/>
                  <a:pt x="808" y="1530"/>
                </a:cubicBezTo>
                <a:cubicBezTo>
                  <a:pt x="808" y="1531"/>
                  <a:pt x="810" y="1533"/>
                  <a:pt x="811" y="1532"/>
                </a:cubicBezTo>
                <a:cubicBezTo>
                  <a:pt x="811" y="1531"/>
                  <a:pt x="811" y="1530"/>
                  <a:pt x="811" y="1530"/>
                </a:cubicBezTo>
                <a:cubicBezTo>
                  <a:pt x="812" y="1529"/>
                  <a:pt x="812" y="1528"/>
                  <a:pt x="812" y="1527"/>
                </a:cubicBezTo>
                <a:cubicBezTo>
                  <a:pt x="812" y="1526"/>
                  <a:pt x="813" y="1525"/>
                  <a:pt x="813" y="1523"/>
                </a:cubicBezTo>
                <a:cubicBezTo>
                  <a:pt x="815" y="1520"/>
                  <a:pt x="815" y="1517"/>
                  <a:pt x="816" y="1514"/>
                </a:cubicBezTo>
                <a:cubicBezTo>
                  <a:pt x="817" y="1513"/>
                  <a:pt x="818" y="1512"/>
                  <a:pt x="818" y="1510"/>
                </a:cubicBezTo>
                <a:cubicBezTo>
                  <a:pt x="818" y="1509"/>
                  <a:pt x="818" y="1507"/>
                  <a:pt x="819" y="1506"/>
                </a:cubicBezTo>
                <a:cubicBezTo>
                  <a:pt x="820" y="1503"/>
                  <a:pt x="821" y="1501"/>
                  <a:pt x="822" y="1498"/>
                </a:cubicBezTo>
                <a:cubicBezTo>
                  <a:pt x="823" y="1497"/>
                  <a:pt x="823" y="1496"/>
                  <a:pt x="823" y="1494"/>
                </a:cubicBezTo>
                <a:cubicBezTo>
                  <a:pt x="823" y="1494"/>
                  <a:pt x="823" y="1493"/>
                  <a:pt x="824" y="1494"/>
                </a:cubicBezTo>
                <a:cubicBezTo>
                  <a:pt x="824" y="1495"/>
                  <a:pt x="824" y="1496"/>
                  <a:pt x="824" y="1496"/>
                </a:cubicBezTo>
                <a:cubicBezTo>
                  <a:pt x="824" y="1498"/>
                  <a:pt x="824" y="1499"/>
                  <a:pt x="824" y="1500"/>
                </a:cubicBezTo>
                <a:cubicBezTo>
                  <a:pt x="823" y="1502"/>
                  <a:pt x="822" y="1503"/>
                  <a:pt x="822" y="1504"/>
                </a:cubicBezTo>
                <a:cubicBezTo>
                  <a:pt x="822" y="1505"/>
                  <a:pt x="821" y="1507"/>
                  <a:pt x="821" y="1508"/>
                </a:cubicBezTo>
                <a:cubicBezTo>
                  <a:pt x="821" y="1510"/>
                  <a:pt x="821" y="1511"/>
                  <a:pt x="820" y="1512"/>
                </a:cubicBezTo>
                <a:cubicBezTo>
                  <a:pt x="819" y="1515"/>
                  <a:pt x="819" y="1518"/>
                  <a:pt x="818" y="1520"/>
                </a:cubicBezTo>
                <a:cubicBezTo>
                  <a:pt x="817" y="1521"/>
                  <a:pt x="817" y="1522"/>
                  <a:pt x="817" y="1523"/>
                </a:cubicBezTo>
                <a:cubicBezTo>
                  <a:pt x="817" y="1523"/>
                  <a:pt x="817" y="1525"/>
                  <a:pt x="817" y="1526"/>
                </a:cubicBezTo>
                <a:cubicBezTo>
                  <a:pt x="818" y="1526"/>
                  <a:pt x="818" y="1525"/>
                  <a:pt x="819" y="1525"/>
                </a:cubicBezTo>
                <a:cubicBezTo>
                  <a:pt x="820" y="1523"/>
                  <a:pt x="823" y="1525"/>
                  <a:pt x="824" y="1524"/>
                </a:cubicBezTo>
                <a:cubicBezTo>
                  <a:pt x="826" y="1524"/>
                  <a:pt x="827" y="1524"/>
                  <a:pt x="828" y="1525"/>
                </a:cubicBezTo>
                <a:cubicBezTo>
                  <a:pt x="830" y="1526"/>
                  <a:pt x="830" y="1527"/>
                  <a:pt x="831" y="1529"/>
                </a:cubicBezTo>
                <a:cubicBezTo>
                  <a:pt x="831" y="1531"/>
                  <a:pt x="833" y="1532"/>
                  <a:pt x="834" y="1533"/>
                </a:cubicBezTo>
                <a:cubicBezTo>
                  <a:pt x="834" y="1534"/>
                  <a:pt x="835" y="1536"/>
                  <a:pt x="836" y="1537"/>
                </a:cubicBezTo>
                <a:cubicBezTo>
                  <a:pt x="836" y="1539"/>
                  <a:pt x="837" y="1540"/>
                  <a:pt x="838" y="1541"/>
                </a:cubicBezTo>
                <a:cubicBezTo>
                  <a:pt x="841" y="1543"/>
                  <a:pt x="842" y="1546"/>
                  <a:pt x="844" y="1549"/>
                </a:cubicBezTo>
                <a:cubicBezTo>
                  <a:pt x="845" y="1551"/>
                  <a:pt x="847" y="1553"/>
                  <a:pt x="848" y="1556"/>
                </a:cubicBezTo>
                <a:cubicBezTo>
                  <a:pt x="848" y="1556"/>
                  <a:pt x="848" y="1557"/>
                  <a:pt x="849" y="1558"/>
                </a:cubicBezTo>
                <a:cubicBezTo>
                  <a:pt x="850" y="1559"/>
                  <a:pt x="851" y="1559"/>
                  <a:pt x="852" y="1561"/>
                </a:cubicBezTo>
                <a:cubicBezTo>
                  <a:pt x="852" y="1562"/>
                  <a:pt x="852" y="1563"/>
                  <a:pt x="853" y="1564"/>
                </a:cubicBezTo>
                <a:cubicBezTo>
                  <a:pt x="855" y="1565"/>
                  <a:pt x="855" y="1567"/>
                  <a:pt x="857" y="1567"/>
                </a:cubicBezTo>
                <a:cubicBezTo>
                  <a:pt x="858" y="1568"/>
                  <a:pt x="858" y="1569"/>
                  <a:pt x="859" y="1571"/>
                </a:cubicBezTo>
                <a:cubicBezTo>
                  <a:pt x="859" y="1572"/>
                  <a:pt x="859" y="1573"/>
                  <a:pt x="860" y="1575"/>
                </a:cubicBezTo>
                <a:cubicBezTo>
                  <a:pt x="861" y="1576"/>
                  <a:pt x="862" y="1576"/>
                  <a:pt x="862" y="1577"/>
                </a:cubicBezTo>
                <a:cubicBezTo>
                  <a:pt x="863" y="1579"/>
                  <a:pt x="864" y="1580"/>
                  <a:pt x="865" y="1581"/>
                </a:cubicBezTo>
                <a:cubicBezTo>
                  <a:pt x="867" y="1582"/>
                  <a:pt x="867" y="1583"/>
                  <a:pt x="868" y="1584"/>
                </a:cubicBezTo>
                <a:cubicBezTo>
                  <a:pt x="868" y="1585"/>
                  <a:pt x="868" y="1585"/>
                  <a:pt x="869" y="1586"/>
                </a:cubicBezTo>
                <a:cubicBezTo>
                  <a:pt x="869" y="1587"/>
                  <a:pt x="870" y="1587"/>
                  <a:pt x="870" y="1588"/>
                </a:cubicBezTo>
                <a:cubicBezTo>
                  <a:pt x="871" y="1591"/>
                  <a:pt x="870" y="1595"/>
                  <a:pt x="872" y="1598"/>
                </a:cubicBezTo>
                <a:cubicBezTo>
                  <a:pt x="872" y="1600"/>
                  <a:pt x="874" y="1601"/>
                  <a:pt x="875" y="1603"/>
                </a:cubicBezTo>
                <a:cubicBezTo>
                  <a:pt x="875" y="1604"/>
                  <a:pt x="877" y="1605"/>
                  <a:pt x="879" y="1606"/>
                </a:cubicBezTo>
                <a:cubicBezTo>
                  <a:pt x="880" y="1606"/>
                  <a:pt x="882" y="1606"/>
                  <a:pt x="883" y="1606"/>
                </a:cubicBezTo>
                <a:cubicBezTo>
                  <a:pt x="884" y="1607"/>
                  <a:pt x="885" y="1608"/>
                  <a:pt x="887" y="1609"/>
                </a:cubicBezTo>
                <a:cubicBezTo>
                  <a:pt x="888" y="1610"/>
                  <a:pt x="889" y="1611"/>
                  <a:pt x="890" y="1612"/>
                </a:cubicBezTo>
                <a:cubicBezTo>
                  <a:pt x="891" y="1614"/>
                  <a:pt x="892" y="1615"/>
                  <a:pt x="893" y="1616"/>
                </a:cubicBezTo>
                <a:cubicBezTo>
                  <a:pt x="894" y="1618"/>
                  <a:pt x="895" y="1619"/>
                  <a:pt x="896" y="1620"/>
                </a:cubicBezTo>
                <a:cubicBezTo>
                  <a:pt x="898" y="1623"/>
                  <a:pt x="899" y="1627"/>
                  <a:pt x="901" y="1630"/>
                </a:cubicBezTo>
                <a:cubicBezTo>
                  <a:pt x="902" y="1631"/>
                  <a:pt x="902" y="1633"/>
                  <a:pt x="903" y="1635"/>
                </a:cubicBezTo>
                <a:cubicBezTo>
                  <a:pt x="903" y="1636"/>
                  <a:pt x="904" y="1638"/>
                  <a:pt x="905" y="1640"/>
                </a:cubicBezTo>
                <a:cubicBezTo>
                  <a:pt x="906" y="1641"/>
                  <a:pt x="906" y="1642"/>
                  <a:pt x="906" y="1643"/>
                </a:cubicBezTo>
                <a:cubicBezTo>
                  <a:pt x="906" y="1645"/>
                  <a:pt x="905" y="1646"/>
                  <a:pt x="905" y="1647"/>
                </a:cubicBezTo>
                <a:cubicBezTo>
                  <a:pt x="904" y="1648"/>
                  <a:pt x="904" y="1650"/>
                  <a:pt x="904" y="1651"/>
                </a:cubicBezTo>
                <a:cubicBezTo>
                  <a:pt x="905" y="1653"/>
                  <a:pt x="905" y="1654"/>
                  <a:pt x="906" y="1655"/>
                </a:cubicBezTo>
                <a:cubicBezTo>
                  <a:pt x="906" y="1656"/>
                  <a:pt x="906" y="1657"/>
                  <a:pt x="906" y="1658"/>
                </a:cubicBezTo>
                <a:cubicBezTo>
                  <a:pt x="906" y="1661"/>
                  <a:pt x="906" y="1663"/>
                  <a:pt x="906" y="1666"/>
                </a:cubicBezTo>
                <a:cubicBezTo>
                  <a:pt x="906" y="1667"/>
                  <a:pt x="907" y="1669"/>
                  <a:pt x="907" y="1671"/>
                </a:cubicBezTo>
                <a:cubicBezTo>
                  <a:pt x="909" y="1674"/>
                  <a:pt x="911" y="1676"/>
                  <a:pt x="913" y="1679"/>
                </a:cubicBezTo>
                <a:cubicBezTo>
                  <a:pt x="914" y="1680"/>
                  <a:pt x="915" y="1682"/>
                  <a:pt x="916" y="1683"/>
                </a:cubicBezTo>
                <a:cubicBezTo>
                  <a:pt x="916" y="1684"/>
                  <a:pt x="918" y="1685"/>
                  <a:pt x="919" y="1686"/>
                </a:cubicBezTo>
                <a:cubicBezTo>
                  <a:pt x="921" y="1688"/>
                  <a:pt x="924" y="1687"/>
                  <a:pt x="927" y="1688"/>
                </a:cubicBezTo>
                <a:cubicBezTo>
                  <a:pt x="928" y="1689"/>
                  <a:pt x="929" y="1690"/>
                  <a:pt x="930" y="1691"/>
                </a:cubicBezTo>
                <a:cubicBezTo>
                  <a:pt x="931" y="1693"/>
                  <a:pt x="932" y="1694"/>
                  <a:pt x="933" y="1695"/>
                </a:cubicBezTo>
                <a:cubicBezTo>
                  <a:pt x="935" y="1697"/>
                  <a:pt x="937" y="1700"/>
                  <a:pt x="938" y="1703"/>
                </a:cubicBezTo>
                <a:cubicBezTo>
                  <a:pt x="939" y="1705"/>
                  <a:pt x="941" y="1707"/>
                  <a:pt x="942" y="1709"/>
                </a:cubicBezTo>
                <a:cubicBezTo>
                  <a:pt x="943" y="1710"/>
                  <a:pt x="944" y="1712"/>
                  <a:pt x="944" y="1714"/>
                </a:cubicBezTo>
                <a:cubicBezTo>
                  <a:pt x="946" y="1717"/>
                  <a:pt x="948" y="1720"/>
                  <a:pt x="950" y="1723"/>
                </a:cubicBezTo>
                <a:cubicBezTo>
                  <a:pt x="953" y="1727"/>
                  <a:pt x="954" y="1730"/>
                  <a:pt x="956" y="1733"/>
                </a:cubicBezTo>
                <a:cubicBezTo>
                  <a:pt x="958" y="1736"/>
                  <a:pt x="961" y="1738"/>
                  <a:pt x="963" y="1740"/>
                </a:cubicBezTo>
                <a:cubicBezTo>
                  <a:pt x="965" y="1741"/>
                  <a:pt x="967" y="1743"/>
                  <a:pt x="968" y="1745"/>
                </a:cubicBezTo>
                <a:cubicBezTo>
                  <a:pt x="969" y="1746"/>
                  <a:pt x="970" y="1747"/>
                  <a:pt x="970" y="1748"/>
                </a:cubicBezTo>
                <a:cubicBezTo>
                  <a:pt x="970" y="1749"/>
                  <a:pt x="969" y="1751"/>
                  <a:pt x="970" y="1753"/>
                </a:cubicBezTo>
                <a:cubicBezTo>
                  <a:pt x="971" y="1754"/>
                  <a:pt x="972" y="1753"/>
                  <a:pt x="973" y="1754"/>
                </a:cubicBezTo>
                <a:cubicBezTo>
                  <a:pt x="974" y="1755"/>
                  <a:pt x="974" y="1756"/>
                  <a:pt x="974" y="1756"/>
                </a:cubicBezTo>
                <a:cubicBezTo>
                  <a:pt x="975" y="1757"/>
                  <a:pt x="975" y="1757"/>
                  <a:pt x="976" y="1757"/>
                </a:cubicBezTo>
                <a:cubicBezTo>
                  <a:pt x="977" y="1758"/>
                  <a:pt x="977" y="1760"/>
                  <a:pt x="978" y="1761"/>
                </a:cubicBezTo>
                <a:cubicBezTo>
                  <a:pt x="978" y="1763"/>
                  <a:pt x="978" y="1764"/>
                  <a:pt x="978" y="1766"/>
                </a:cubicBezTo>
                <a:cubicBezTo>
                  <a:pt x="978" y="1767"/>
                  <a:pt x="978" y="1768"/>
                  <a:pt x="978" y="1769"/>
                </a:cubicBezTo>
                <a:cubicBezTo>
                  <a:pt x="978" y="1770"/>
                  <a:pt x="978" y="1770"/>
                  <a:pt x="978" y="1771"/>
                </a:cubicBezTo>
                <a:cubicBezTo>
                  <a:pt x="979" y="1772"/>
                  <a:pt x="979" y="1772"/>
                  <a:pt x="979" y="1773"/>
                </a:cubicBezTo>
                <a:cubicBezTo>
                  <a:pt x="979" y="1774"/>
                  <a:pt x="979" y="1775"/>
                  <a:pt x="979" y="1775"/>
                </a:cubicBezTo>
                <a:cubicBezTo>
                  <a:pt x="979" y="1777"/>
                  <a:pt x="978" y="1778"/>
                  <a:pt x="978" y="1779"/>
                </a:cubicBezTo>
                <a:cubicBezTo>
                  <a:pt x="977" y="1781"/>
                  <a:pt x="978" y="1782"/>
                  <a:pt x="978" y="1783"/>
                </a:cubicBezTo>
                <a:cubicBezTo>
                  <a:pt x="979" y="1785"/>
                  <a:pt x="979" y="1787"/>
                  <a:pt x="978" y="1788"/>
                </a:cubicBezTo>
                <a:cubicBezTo>
                  <a:pt x="978" y="1789"/>
                  <a:pt x="976" y="1789"/>
                  <a:pt x="976" y="1790"/>
                </a:cubicBezTo>
                <a:cubicBezTo>
                  <a:pt x="975" y="1791"/>
                  <a:pt x="978" y="1790"/>
                  <a:pt x="979" y="1791"/>
                </a:cubicBezTo>
                <a:cubicBezTo>
                  <a:pt x="979" y="1791"/>
                  <a:pt x="979" y="1792"/>
                  <a:pt x="979" y="1793"/>
                </a:cubicBezTo>
                <a:cubicBezTo>
                  <a:pt x="979" y="1795"/>
                  <a:pt x="980" y="1796"/>
                  <a:pt x="980" y="1797"/>
                </a:cubicBezTo>
                <a:cubicBezTo>
                  <a:pt x="981" y="1799"/>
                  <a:pt x="980" y="1800"/>
                  <a:pt x="981" y="1802"/>
                </a:cubicBezTo>
                <a:cubicBezTo>
                  <a:pt x="981" y="1803"/>
                  <a:pt x="982" y="1804"/>
                  <a:pt x="982" y="1806"/>
                </a:cubicBezTo>
                <a:cubicBezTo>
                  <a:pt x="982" y="1807"/>
                  <a:pt x="983" y="1809"/>
                  <a:pt x="983" y="1810"/>
                </a:cubicBezTo>
                <a:cubicBezTo>
                  <a:pt x="983" y="1811"/>
                  <a:pt x="984" y="1813"/>
                  <a:pt x="984" y="1814"/>
                </a:cubicBezTo>
                <a:cubicBezTo>
                  <a:pt x="984" y="1816"/>
                  <a:pt x="985" y="1817"/>
                  <a:pt x="986" y="1818"/>
                </a:cubicBezTo>
                <a:cubicBezTo>
                  <a:pt x="987" y="1819"/>
                  <a:pt x="988" y="1821"/>
                  <a:pt x="988" y="1822"/>
                </a:cubicBezTo>
                <a:cubicBezTo>
                  <a:pt x="988" y="1824"/>
                  <a:pt x="988" y="1826"/>
                  <a:pt x="988" y="1827"/>
                </a:cubicBezTo>
                <a:cubicBezTo>
                  <a:pt x="987" y="1828"/>
                  <a:pt x="987" y="1829"/>
                  <a:pt x="987" y="1829"/>
                </a:cubicBezTo>
                <a:cubicBezTo>
                  <a:pt x="987" y="1831"/>
                  <a:pt x="988" y="1831"/>
                  <a:pt x="989" y="1832"/>
                </a:cubicBezTo>
                <a:cubicBezTo>
                  <a:pt x="989" y="1833"/>
                  <a:pt x="989" y="1834"/>
                  <a:pt x="989" y="1835"/>
                </a:cubicBezTo>
                <a:cubicBezTo>
                  <a:pt x="990" y="1837"/>
                  <a:pt x="990" y="1838"/>
                  <a:pt x="991" y="1839"/>
                </a:cubicBezTo>
                <a:cubicBezTo>
                  <a:pt x="992" y="1841"/>
                  <a:pt x="991" y="1841"/>
                  <a:pt x="993" y="1842"/>
                </a:cubicBezTo>
                <a:cubicBezTo>
                  <a:pt x="995" y="1842"/>
                  <a:pt x="996" y="1842"/>
                  <a:pt x="998" y="1842"/>
                </a:cubicBezTo>
                <a:cubicBezTo>
                  <a:pt x="1001" y="1842"/>
                  <a:pt x="1003" y="1842"/>
                  <a:pt x="1006" y="1842"/>
                </a:cubicBezTo>
                <a:cubicBezTo>
                  <a:pt x="1008" y="1842"/>
                  <a:pt x="1009" y="1842"/>
                  <a:pt x="1011" y="1841"/>
                </a:cubicBezTo>
                <a:cubicBezTo>
                  <a:pt x="1012" y="1841"/>
                  <a:pt x="1013" y="1840"/>
                  <a:pt x="1015" y="1840"/>
                </a:cubicBezTo>
                <a:cubicBezTo>
                  <a:pt x="1016" y="1839"/>
                  <a:pt x="1017" y="1840"/>
                  <a:pt x="1019" y="1840"/>
                </a:cubicBezTo>
                <a:cubicBezTo>
                  <a:pt x="1020" y="1840"/>
                  <a:pt x="1022" y="1840"/>
                  <a:pt x="1023" y="1840"/>
                </a:cubicBezTo>
                <a:cubicBezTo>
                  <a:pt x="1024" y="1839"/>
                  <a:pt x="1024" y="1837"/>
                  <a:pt x="1025" y="1836"/>
                </a:cubicBezTo>
                <a:cubicBezTo>
                  <a:pt x="1026" y="1835"/>
                  <a:pt x="1027" y="1834"/>
                  <a:pt x="1028" y="1834"/>
                </a:cubicBezTo>
                <a:cubicBezTo>
                  <a:pt x="1029" y="1833"/>
                  <a:pt x="1030" y="1833"/>
                  <a:pt x="1032" y="1832"/>
                </a:cubicBezTo>
                <a:cubicBezTo>
                  <a:pt x="1033" y="1831"/>
                  <a:pt x="1034" y="1830"/>
                  <a:pt x="1035" y="1829"/>
                </a:cubicBezTo>
                <a:cubicBezTo>
                  <a:pt x="1036" y="1829"/>
                  <a:pt x="1037" y="1828"/>
                  <a:pt x="1038" y="1828"/>
                </a:cubicBezTo>
                <a:cubicBezTo>
                  <a:pt x="1040" y="1827"/>
                  <a:pt x="1041" y="1827"/>
                  <a:pt x="1042" y="1827"/>
                </a:cubicBezTo>
                <a:cubicBezTo>
                  <a:pt x="1045" y="1827"/>
                  <a:pt x="1048" y="1825"/>
                  <a:pt x="1051" y="1825"/>
                </a:cubicBezTo>
                <a:cubicBezTo>
                  <a:pt x="1053" y="1825"/>
                  <a:pt x="1054" y="1825"/>
                  <a:pt x="1056" y="1825"/>
                </a:cubicBezTo>
                <a:cubicBezTo>
                  <a:pt x="1057" y="1825"/>
                  <a:pt x="1057" y="1824"/>
                  <a:pt x="1058" y="1824"/>
                </a:cubicBezTo>
                <a:cubicBezTo>
                  <a:pt x="1059" y="1824"/>
                  <a:pt x="1060" y="1824"/>
                  <a:pt x="1061" y="1824"/>
                </a:cubicBezTo>
                <a:cubicBezTo>
                  <a:pt x="1063" y="1823"/>
                  <a:pt x="1065" y="1823"/>
                  <a:pt x="1066" y="1823"/>
                </a:cubicBezTo>
                <a:cubicBezTo>
                  <a:pt x="1068" y="1822"/>
                  <a:pt x="1069" y="1822"/>
                  <a:pt x="1071" y="1821"/>
                </a:cubicBezTo>
                <a:cubicBezTo>
                  <a:pt x="1072" y="1820"/>
                  <a:pt x="1074" y="1819"/>
                  <a:pt x="1075" y="1818"/>
                </a:cubicBezTo>
                <a:cubicBezTo>
                  <a:pt x="1076" y="1817"/>
                  <a:pt x="1077" y="1816"/>
                  <a:pt x="1079" y="1816"/>
                </a:cubicBezTo>
                <a:cubicBezTo>
                  <a:pt x="1081" y="1815"/>
                  <a:pt x="1082" y="1815"/>
                  <a:pt x="1083" y="1815"/>
                </a:cubicBezTo>
                <a:cubicBezTo>
                  <a:pt x="1086" y="1815"/>
                  <a:pt x="1090" y="1815"/>
                  <a:pt x="1092" y="1815"/>
                </a:cubicBezTo>
                <a:cubicBezTo>
                  <a:pt x="1094" y="1815"/>
                  <a:pt x="1095" y="1814"/>
                  <a:pt x="1096" y="1812"/>
                </a:cubicBezTo>
                <a:cubicBezTo>
                  <a:pt x="1097" y="1811"/>
                  <a:pt x="1098" y="1809"/>
                  <a:pt x="1100" y="1808"/>
                </a:cubicBezTo>
                <a:cubicBezTo>
                  <a:pt x="1102" y="1806"/>
                  <a:pt x="1103" y="1805"/>
                  <a:pt x="1105" y="1804"/>
                </a:cubicBezTo>
                <a:cubicBezTo>
                  <a:pt x="1107" y="1803"/>
                  <a:pt x="1109" y="1802"/>
                  <a:pt x="1111" y="1801"/>
                </a:cubicBezTo>
                <a:cubicBezTo>
                  <a:pt x="1112" y="1800"/>
                  <a:pt x="1115" y="1799"/>
                  <a:pt x="1117" y="1799"/>
                </a:cubicBezTo>
                <a:cubicBezTo>
                  <a:pt x="1119" y="1798"/>
                  <a:pt x="1121" y="1798"/>
                  <a:pt x="1123" y="1797"/>
                </a:cubicBezTo>
                <a:cubicBezTo>
                  <a:pt x="1124" y="1797"/>
                  <a:pt x="1125" y="1796"/>
                  <a:pt x="1126" y="1796"/>
                </a:cubicBezTo>
                <a:cubicBezTo>
                  <a:pt x="1128" y="1796"/>
                  <a:pt x="1130" y="1795"/>
                  <a:pt x="1132" y="1795"/>
                </a:cubicBezTo>
                <a:cubicBezTo>
                  <a:pt x="1134" y="1794"/>
                  <a:pt x="1136" y="1793"/>
                  <a:pt x="1139" y="1792"/>
                </a:cubicBezTo>
                <a:cubicBezTo>
                  <a:pt x="1142" y="1792"/>
                  <a:pt x="1146" y="1791"/>
                  <a:pt x="1149" y="1789"/>
                </a:cubicBezTo>
                <a:cubicBezTo>
                  <a:pt x="1151" y="1788"/>
                  <a:pt x="1152" y="1788"/>
                  <a:pt x="1153" y="1787"/>
                </a:cubicBezTo>
                <a:cubicBezTo>
                  <a:pt x="1155" y="1786"/>
                  <a:pt x="1156" y="1786"/>
                  <a:pt x="1158" y="1786"/>
                </a:cubicBezTo>
                <a:cubicBezTo>
                  <a:pt x="1159" y="1785"/>
                  <a:pt x="1160" y="1784"/>
                  <a:pt x="1162" y="1784"/>
                </a:cubicBezTo>
                <a:cubicBezTo>
                  <a:pt x="1163" y="1783"/>
                  <a:pt x="1164" y="1783"/>
                  <a:pt x="1165" y="1781"/>
                </a:cubicBezTo>
                <a:cubicBezTo>
                  <a:pt x="1166" y="1778"/>
                  <a:pt x="1163" y="1776"/>
                  <a:pt x="1165" y="1773"/>
                </a:cubicBezTo>
                <a:cubicBezTo>
                  <a:pt x="1165" y="1772"/>
                  <a:pt x="1167" y="1771"/>
                  <a:pt x="1168" y="1770"/>
                </a:cubicBezTo>
                <a:cubicBezTo>
                  <a:pt x="1169" y="1769"/>
                  <a:pt x="1169" y="1767"/>
                  <a:pt x="1170" y="1766"/>
                </a:cubicBezTo>
                <a:cubicBezTo>
                  <a:pt x="1171" y="1765"/>
                  <a:pt x="1173" y="1765"/>
                  <a:pt x="1174" y="1765"/>
                </a:cubicBezTo>
                <a:cubicBezTo>
                  <a:pt x="1175" y="1764"/>
                  <a:pt x="1176" y="1764"/>
                  <a:pt x="1178" y="1763"/>
                </a:cubicBezTo>
                <a:cubicBezTo>
                  <a:pt x="1179" y="1763"/>
                  <a:pt x="1181" y="1762"/>
                  <a:pt x="1182" y="1762"/>
                </a:cubicBezTo>
                <a:cubicBezTo>
                  <a:pt x="1185" y="1760"/>
                  <a:pt x="1189" y="1760"/>
                  <a:pt x="1192" y="1758"/>
                </a:cubicBezTo>
                <a:cubicBezTo>
                  <a:pt x="1193" y="1758"/>
                  <a:pt x="1194" y="1757"/>
                  <a:pt x="1196" y="1756"/>
                </a:cubicBezTo>
                <a:cubicBezTo>
                  <a:pt x="1197" y="1756"/>
                  <a:pt x="1199" y="1756"/>
                  <a:pt x="1200" y="1755"/>
                </a:cubicBezTo>
                <a:cubicBezTo>
                  <a:pt x="1201" y="1755"/>
                  <a:pt x="1203" y="1754"/>
                  <a:pt x="1204" y="1754"/>
                </a:cubicBezTo>
                <a:cubicBezTo>
                  <a:pt x="1206" y="1754"/>
                  <a:pt x="1207" y="1753"/>
                  <a:pt x="1208" y="1754"/>
                </a:cubicBezTo>
                <a:cubicBezTo>
                  <a:pt x="1211" y="1754"/>
                  <a:pt x="1214" y="1755"/>
                  <a:pt x="1217" y="1755"/>
                </a:cubicBezTo>
                <a:cubicBezTo>
                  <a:pt x="1218" y="1755"/>
                  <a:pt x="1220" y="1755"/>
                  <a:pt x="1221" y="1754"/>
                </a:cubicBezTo>
                <a:cubicBezTo>
                  <a:pt x="1222" y="1753"/>
                  <a:pt x="1223" y="1752"/>
                  <a:pt x="1223" y="1751"/>
                </a:cubicBezTo>
                <a:cubicBezTo>
                  <a:pt x="1224" y="1749"/>
                  <a:pt x="1224" y="1748"/>
                  <a:pt x="1224" y="1746"/>
                </a:cubicBezTo>
                <a:cubicBezTo>
                  <a:pt x="1224" y="1745"/>
                  <a:pt x="1225" y="1743"/>
                  <a:pt x="1225" y="1742"/>
                </a:cubicBezTo>
                <a:cubicBezTo>
                  <a:pt x="1226" y="1741"/>
                  <a:pt x="1226" y="1739"/>
                  <a:pt x="1228" y="1738"/>
                </a:cubicBezTo>
                <a:cubicBezTo>
                  <a:pt x="1228" y="1738"/>
                  <a:pt x="1229" y="1738"/>
                  <a:pt x="1229" y="1737"/>
                </a:cubicBezTo>
                <a:cubicBezTo>
                  <a:pt x="1230" y="1737"/>
                  <a:pt x="1230" y="1736"/>
                  <a:pt x="1231" y="1736"/>
                </a:cubicBezTo>
                <a:cubicBezTo>
                  <a:pt x="1234" y="1734"/>
                  <a:pt x="1237" y="1737"/>
                  <a:pt x="1240" y="1736"/>
                </a:cubicBezTo>
                <a:cubicBezTo>
                  <a:pt x="1241" y="1736"/>
                  <a:pt x="1242" y="1735"/>
                  <a:pt x="1244" y="1735"/>
                </a:cubicBezTo>
                <a:cubicBezTo>
                  <a:pt x="1245" y="1734"/>
                  <a:pt x="1246" y="1734"/>
                  <a:pt x="1248" y="1733"/>
                </a:cubicBezTo>
                <a:cubicBezTo>
                  <a:pt x="1249" y="1733"/>
                  <a:pt x="1249" y="1732"/>
                  <a:pt x="1250" y="1730"/>
                </a:cubicBezTo>
                <a:cubicBezTo>
                  <a:pt x="1250" y="1729"/>
                  <a:pt x="1250" y="1729"/>
                  <a:pt x="1250" y="1728"/>
                </a:cubicBezTo>
                <a:cubicBezTo>
                  <a:pt x="1251" y="1727"/>
                  <a:pt x="1252" y="1726"/>
                  <a:pt x="1252" y="1725"/>
                </a:cubicBezTo>
                <a:cubicBezTo>
                  <a:pt x="1252" y="1724"/>
                  <a:pt x="1252" y="1724"/>
                  <a:pt x="1253" y="1723"/>
                </a:cubicBezTo>
                <a:cubicBezTo>
                  <a:pt x="1253" y="1721"/>
                  <a:pt x="1254" y="1720"/>
                  <a:pt x="1256" y="1719"/>
                </a:cubicBezTo>
                <a:cubicBezTo>
                  <a:pt x="1256" y="1719"/>
                  <a:pt x="1257" y="1718"/>
                  <a:pt x="1258" y="1718"/>
                </a:cubicBezTo>
                <a:cubicBezTo>
                  <a:pt x="1259" y="1718"/>
                  <a:pt x="1259" y="1718"/>
                  <a:pt x="1260" y="1718"/>
                </a:cubicBezTo>
                <a:cubicBezTo>
                  <a:pt x="1262" y="1718"/>
                  <a:pt x="1263" y="1716"/>
                  <a:pt x="1264" y="1716"/>
                </a:cubicBezTo>
                <a:cubicBezTo>
                  <a:pt x="1267" y="1715"/>
                  <a:pt x="1270" y="1716"/>
                  <a:pt x="1273" y="1714"/>
                </a:cubicBezTo>
                <a:cubicBezTo>
                  <a:pt x="1274" y="1714"/>
                  <a:pt x="1275" y="1713"/>
                  <a:pt x="1275" y="1711"/>
                </a:cubicBezTo>
                <a:cubicBezTo>
                  <a:pt x="1275" y="1709"/>
                  <a:pt x="1273" y="1709"/>
                  <a:pt x="1273" y="1707"/>
                </a:cubicBezTo>
                <a:cubicBezTo>
                  <a:pt x="1273" y="1706"/>
                  <a:pt x="1274" y="1705"/>
                  <a:pt x="1274" y="1704"/>
                </a:cubicBezTo>
                <a:cubicBezTo>
                  <a:pt x="1274" y="1704"/>
                  <a:pt x="1273" y="1703"/>
                  <a:pt x="1273" y="1703"/>
                </a:cubicBezTo>
                <a:cubicBezTo>
                  <a:pt x="1273" y="1701"/>
                  <a:pt x="1273" y="1699"/>
                  <a:pt x="1273" y="1697"/>
                </a:cubicBezTo>
                <a:cubicBezTo>
                  <a:pt x="1273" y="1695"/>
                  <a:pt x="1274" y="1694"/>
                  <a:pt x="1275" y="1693"/>
                </a:cubicBezTo>
                <a:cubicBezTo>
                  <a:pt x="1276" y="1691"/>
                  <a:pt x="1276" y="1690"/>
                  <a:pt x="1276" y="1688"/>
                </a:cubicBezTo>
                <a:cubicBezTo>
                  <a:pt x="1277" y="1687"/>
                  <a:pt x="1278" y="1686"/>
                  <a:pt x="1279" y="1685"/>
                </a:cubicBezTo>
                <a:cubicBezTo>
                  <a:pt x="1279" y="1684"/>
                  <a:pt x="1280" y="1682"/>
                  <a:pt x="1281" y="1681"/>
                </a:cubicBezTo>
                <a:cubicBezTo>
                  <a:pt x="1282" y="1681"/>
                  <a:pt x="1284" y="1681"/>
                  <a:pt x="1283" y="1682"/>
                </a:cubicBezTo>
                <a:cubicBezTo>
                  <a:pt x="1283" y="1683"/>
                  <a:pt x="1282" y="1683"/>
                  <a:pt x="1282" y="1684"/>
                </a:cubicBezTo>
                <a:cubicBezTo>
                  <a:pt x="1283" y="1685"/>
                  <a:pt x="1283" y="1685"/>
                  <a:pt x="1284" y="1685"/>
                </a:cubicBezTo>
                <a:cubicBezTo>
                  <a:pt x="1285" y="1685"/>
                  <a:pt x="1285" y="1684"/>
                  <a:pt x="1286" y="1685"/>
                </a:cubicBezTo>
                <a:cubicBezTo>
                  <a:pt x="1287" y="1685"/>
                  <a:pt x="1287" y="1685"/>
                  <a:pt x="1288" y="1685"/>
                </a:cubicBezTo>
                <a:cubicBezTo>
                  <a:pt x="1290" y="1684"/>
                  <a:pt x="1290" y="1680"/>
                  <a:pt x="1292" y="1679"/>
                </a:cubicBezTo>
                <a:cubicBezTo>
                  <a:pt x="1293" y="1678"/>
                  <a:pt x="1294" y="1677"/>
                  <a:pt x="1294" y="1676"/>
                </a:cubicBezTo>
                <a:cubicBezTo>
                  <a:pt x="1294" y="1675"/>
                  <a:pt x="1294" y="1674"/>
                  <a:pt x="1295" y="1674"/>
                </a:cubicBezTo>
                <a:cubicBezTo>
                  <a:pt x="1295" y="1672"/>
                  <a:pt x="1297" y="1669"/>
                  <a:pt x="1298" y="1668"/>
                </a:cubicBezTo>
                <a:cubicBezTo>
                  <a:pt x="1300" y="1668"/>
                  <a:pt x="1301" y="1667"/>
                  <a:pt x="1302" y="1666"/>
                </a:cubicBezTo>
                <a:cubicBezTo>
                  <a:pt x="1303" y="1665"/>
                  <a:pt x="1304" y="1664"/>
                  <a:pt x="1305" y="1663"/>
                </a:cubicBezTo>
                <a:cubicBezTo>
                  <a:pt x="1306" y="1661"/>
                  <a:pt x="1307" y="1660"/>
                  <a:pt x="1308" y="1658"/>
                </a:cubicBezTo>
                <a:cubicBezTo>
                  <a:pt x="1308" y="1657"/>
                  <a:pt x="1309" y="1656"/>
                  <a:pt x="1310" y="1655"/>
                </a:cubicBezTo>
                <a:cubicBezTo>
                  <a:pt x="1311" y="1654"/>
                  <a:pt x="1311" y="1653"/>
                  <a:pt x="1312" y="1651"/>
                </a:cubicBezTo>
                <a:cubicBezTo>
                  <a:pt x="1312" y="1651"/>
                  <a:pt x="1312" y="1650"/>
                  <a:pt x="1313" y="1650"/>
                </a:cubicBezTo>
                <a:cubicBezTo>
                  <a:pt x="1313" y="1649"/>
                  <a:pt x="1313" y="1648"/>
                  <a:pt x="1313" y="1648"/>
                </a:cubicBezTo>
                <a:cubicBezTo>
                  <a:pt x="1314" y="1646"/>
                  <a:pt x="1315" y="1645"/>
                  <a:pt x="1315" y="1644"/>
                </a:cubicBezTo>
                <a:cubicBezTo>
                  <a:pt x="1315" y="1643"/>
                  <a:pt x="1314" y="1643"/>
                  <a:pt x="1314" y="1642"/>
                </a:cubicBezTo>
                <a:cubicBezTo>
                  <a:pt x="1314" y="1641"/>
                  <a:pt x="1315" y="1641"/>
                  <a:pt x="1314" y="1640"/>
                </a:cubicBezTo>
                <a:cubicBezTo>
                  <a:pt x="1314" y="1640"/>
                  <a:pt x="1313" y="1640"/>
                  <a:pt x="1313" y="1640"/>
                </a:cubicBezTo>
                <a:cubicBezTo>
                  <a:pt x="1312" y="1640"/>
                  <a:pt x="1312" y="1640"/>
                  <a:pt x="1311" y="1640"/>
                </a:cubicBezTo>
                <a:cubicBezTo>
                  <a:pt x="1310" y="1640"/>
                  <a:pt x="1310" y="1640"/>
                  <a:pt x="1309" y="1640"/>
                </a:cubicBezTo>
                <a:cubicBezTo>
                  <a:pt x="1308" y="1639"/>
                  <a:pt x="1307" y="1639"/>
                  <a:pt x="1307" y="1638"/>
                </a:cubicBezTo>
                <a:cubicBezTo>
                  <a:pt x="1306" y="1637"/>
                  <a:pt x="1304" y="1636"/>
                  <a:pt x="1303" y="1635"/>
                </a:cubicBezTo>
                <a:cubicBezTo>
                  <a:pt x="1302" y="1634"/>
                  <a:pt x="1302" y="1632"/>
                  <a:pt x="1301" y="1631"/>
                </a:cubicBezTo>
                <a:cubicBezTo>
                  <a:pt x="1300" y="1630"/>
                  <a:pt x="1299" y="1629"/>
                  <a:pt x="1298" y="1628"/>
                </a:cubicBezTo>
                <a:cubicBezTo>
                  <a:pt x="1297" y="1627"/>
                  <a:pt x="1296" y="1626"/>
                  <a:pt x="1295" y="1625"/>
                </a:cubicBezTo>
                <a:cubicBezTo>
                  <a:pt x="1295" y="1623"/>
                  <a:pt x="1294" y="1622"/>
                  <a:pt x="1293" y="1621"/>
                </a:cubicBezTo>
                <a:cubicBezTo>
                  <a:pt x="1292" y="1620"/>
                  <a:pt x="1291" y="1619"/>
                  <a:pt x="1290" y="1618"/>
                </a:cubicBezTo>
                <a:cubicBezTo>
                  <a:pt x="1288" y="1617"/>
                  <a:pt x="1287" y="1618"/>
                  <a:pt x="1285" y="1618"/>
                </a:cubicBezTo>
                <a:cubicBezTo>
                  <a:pt x="1283" y="1618"/>
                  <a:pt x="1281" y="1616"/>
                  <a:pt x="1278" y="1615"/>
                </a:cubicBezTo>
                <a:cubicBezTo>
                  <a:pt x="1277" y="1615"/>
                  <a:pt x="1275" y="1615"/>
                  <a:pt x="1274" y="1615"/>
                </a:cubicBezTo>
                <a:cubicBezTo>
                  <a:pt x="1273" y="1614"/>
                  <a:pt x="1272" y="1613"/>
                  <a:pt x="1271" y="1613"/>
                </a:cubicBezTo>
                <a:cubicBezTo>
                  <a:pt x="1268" y="1613"/>
                  <a:pt x="1265" y="1612"/>
                  <a:pt x="1262" y="1611"/>
                </a:cubicBezTo>
                <a:cubicBezTo>
                  <a:pt x="1260" y="1610"/>
                  <a:pt x="1258" y="1608"/>
                  <a:pt x="1256" y="1605"/>
                </a:cubicBezTo>
                <a:cubicBezTo>
                  <a:pt x="1255" y="1604"/>
                  <a:pt x="1253" y="1603"/>
                  <a:pt x="1252" y="1601"/>
                </a:cubicBezTo>
                <a:cubicBezTo>
                  <a:pt x="1251" y="1600"/>
                  <a:pt x="1250" y="1598"/>
                  <a:pt x="1249" y="1597"/>
                </a:cubicBezTo>
                <a:cubicBezTo>
                  <a:pt x="1249" y="1595"/>
                  <a:pt x="1248" y="1594"/>
                  <a:pt x="1248" y="1593"/>
                </a:cubicBezTo>
                <a:cubicBezTo>
                  <a:pt x="1248" y="1593"/>
                  <a:pt x="1247" y="1592"/>
                  <a:pt x="1247" y="1591"/>
                </a:cubicBezTo>
                <a:cubicBezTo>
                  <a:pt x="1247" y="1590"/>
                  <a:pt x="1247" y="1590"/>
                  <a:pt x="1247" y="1589"/>
                </a:cubicBezTo>
                <a:cubicBezTo>
                  <a:pt x="1247" y="1587"/>
                  <a:pt x="1247" y="1584"/>
                  <a:pt x="1247" y="1581"/>
                </a:cubicBezTo>
                <a:cubicBezTo>
                  <a:pt x="1246" y="1580"/>
                  <a:pt x="1246" y="1579"/>
                  <a:pt x="1245" y="1578"/>
                </a:cubicBezTo>
                <a:cubicBezTo>
                  <a:pt x="1244" y="1577"/>
                  <a:pt x="1244" y="1576"/>
                  <a:pt x="1245" y="1575"/>
                </a:cubicBezTo>
                <a:cubicBezTo>
                  <a:pt x="1246" y="1574"/>
                  <a:pt x="1246" y="1573"/>
                  <a:pt x="1246" y="1571"/>
                </a:cubicBezTo>
                <a:cubicBezTo>
                  <a:pt x="1247" y="1571"/>
                  <a:pt x="1247" y="1571"/>
                  <a:pt x="1247" y="1570"/>
                </a:cubicBezTo>
                <a:cubicBezTo>
                  <a:pt x="1247" y="1569"/>
                  <a:pt x="1247" y="1569"/>
                  <a:pt x="1248" y="1568"/>
                </a:cubicBezTo>
                <a:cubicBezTo>
                  <a:pt x="1248" y="1567"/>
                  <a:pt x="1249" y="1567"/>
                  <a:pt x="1249" y="1566"/>
                </a:cubicBezTo>
                <a:cubicBezTo>
                  <a:pt x="1249" y="1565"/>
                  <a:pt x="1246" y="1566"/>
                  <a:pt x="1247" y="1564"/>
                </a:cubicBezTo>
                <a:cubicBezTo>
                  <a:pt x="1248" y="1564"/>
                  <a:pt x="1248" y="1564"/>
                  <a:pt x="1248" y="1564"/>
                </a:cubicBezTo>
                <a:cubicBezTo>
                  <a:pt x="1249" y="1564"/>
                  <a:pt x="1249" y="1563"/>
                  <a:pt x="1249" y="1563"/>
                </a:cubicBezTo>
                <a:cubicBezTo>
                  <a:pt x="1249" y="1562"/>
                  <a:pt x="1250" y="1562"/>
                  <a:pt x="1250" y="1561"/>
                </a:cubicBezTo>
                <a:cubicBezTo>
                  <a:pt x="1249" y="1560"/>
                  <a:pt x="1249" y="1561"/>
                  <a:pt x="1248" y="1561"/>
                </a:cubicBezTo>
                <a:cubicBezTo>
                  <a:pt x="1248" y="1562"/>
                  <a:pt x="1247" y="1561"/>
                  <a:pt x="1247" y="1561"/>
                </a:cubicBezTo>
                <a:cubicBezTo>
                  <a:pt x="1245" y="1560"/>
                  <a:pt x="1245" y="1561"/>
                  <a:pt x="1244" y="1562"/>
                </a:cubicBezTo>
                <a:cubicBezTo>
                  <a:pt x="1243" y="1563"/>
                  <a:pt x="1242" y="1564"/>
                  <a:pt x="1241" y="1565"/>
                </a:cubicBezTo>
                <a:cubicBezTo>
                  <a:pt x="1240" y="1566"/>
                  <a:pt x="1240" y="1568"/>
                  <a:pt x="1239" y="1569"/>
                </a:cubicBezTo>
                <a:cubicBezTo>
                  <a:pt x="1237" y="1570"/>
                  <a:pt x="1237" y="1571"/>
                  <a:pt x="1236" y="1573"/>
                </a:cubicBezTo>
                <a:cubicBezTo>
                  <a:pt x="1235" y="1575"/>
                  <a:pt x="1233" y="1576"/>
                  <a:pt x="1231" y="1578"/>
                </a:cubicBezTo>
                <a:cubicBezTo>
                  <a:pt x="1229" y="1579"/>
                  <a:pt x="1228" y="1580"/>
                  <a:pt x="1226" y="1581"/>
                </a:cubicBezTo>
                <a:cubicBezTo>
                  <a:pt x="1225" y="1582"/>
                  <a:pt x="1224" y="1584"/>
                  <a:pt x="1223" y="1585"/>
                </a:cubicBezTo>
                <a:cubicBezTo>
                  <a:pt x="1221" y="1587"/>
                  <a:pt x="1220" y="1588"/>
                  <a:pt x="1218" y="1590"/>
                </a:cubicBezTo>
                <a:cubicBezTo>
                  <a:pt x="1215" y="1592"/>
                  <a:pt x="1212" y="1594"/>
                  <a:pt x="1211" y="1597"/>
                </a:cubicBezTo>
                <a:cubicBezTo>
                  <a:pt x="1210" y="1598"/>
                  <a:pt x="1210" y="1600"/>
                  <a:pt x="1209" y="1601"/>
                </a:cubicBezTo>
                <a:cubicBezTo>
                  <a:pt x="1208" y="1603"/>
                  <a:pt x="1207" y="1606"/>
                  <a:pt x="1204" y="1606"/>
                </a:cubicBezTo>
                <a:cubicBezTo>
                  <a:pt x="1204" y="1605"/>
                  <a:pt x="1204" y="1605"/>
                  <a:pt x="1203" y="1605"/>
                </a:cubicBezTo>
                <a:cubicBezTo>
                  <a:pt x="1203" y="1604"/>
                  <a:pt x="1202" y="1604"/>
                  <a:pt x="1201" y="1605"/>
                </a:cubicBezTo>
                <a:cubicBezTo>
                  <a:pt x="1200" y="1605"/>
                  <a:pt x="1200" y="1605"/>
                  <a:pt x="1200" y="1606"/>
                </a:cubicBezTo>
                <a:cubicBezTo>
                  <a:pt x="1200" y="1606"/>
                  <a:pt x="1201" y="1606"/>
                  <a:pt x="1201" y="1606"/>
                </a:cubicBezTo>
                <a:cubicBezTo>
                  <a:pt x="1202" y="1607"/>
                  <a:pt x="1197" y="1609"/>
                  <a:pt x="1197" y="1608"/>
                </a:cubicBezTo>
                <a:cubicBezTo>
                  <a:pt x="1197" y="1607"/>
                  <a:pt x="1198" y="1607"/>
                  <a:pt x="1199" y="1606"/>
                </a:cubicBezTo>
                <a:cubicBezTo>
                  <a:pt x="1199" y="1605"/>
                  <a:pt x="1198" y="1605"/>
                  <a:pt x="1197" y="1605"/>
                </a:cubicBezTo>
                <a:cubicBezTo>
                  <a:pt x="1195" y="1604"/>
                  <a:pt x="1195" y="1605"/>
                  <a:pt x="1193" y="1606"/>
                </a:cubicBezTo>
                <a:cubicBezTo>
                  <a:pt x="1193" y="1606"/>
                  <a:pt x="1192" y="1606"/>
                  <a:pt x="1192" y="1607"/>
                </a:cubicBezTo>
                <a:cubicBezTo>
                  <a:pt x="1192" y="1608"/>
                  <a:pt x="1193" y="1608"/>
                  <a:pt x="1194" y="1607"/>
                </a:cubicBezTo>
                <a:cubicBezTo>
                  <a:pt x="1194" y="1607"/>
                  <a:pt x="1195" y="1607"/>
                  <a:pt x="1195" y="1608"/>
                </a:cubicBezTo>
                <a:cubicBezTo>
                  <a:pt x="1196" y="1608"/>
                  <a:pt x="1197" y="1608"/>
                  <a:pt x="1196" y="1609"/>
                </a:cubicBezTo>
                <a:cubicBezTo>
                  <a:pt x="1196" y="1609"/>
                  <a:pt x="1195" y="1609"/>
                  <a:pt x="1195" y="1609"/>
                </a:cubicBezTo>
                <a:cubicBezTo>
                  <a:pt x="1194" y="1609"/>
                  <a:pt x="1194" y="1610"/>
                  <a:pt x="1193" y="1610"/>
                </a:cubicBezTo>
                <a:cubicBezTo>
                  <a:pt x="1193" y="1609"/>
                  <a:pt x="1193" y="1608"/>
                  <a:pt x="1192" y="1608"/>
                </a:cubicBezTo>
                <a:cubicBezTo>
                  <a:pt x="1191" y="1608"/>
                  <a:pt x="1191" y="1609"/>
                  <a:pt x="1190" y="1609"/>
                </a:cubicBezTo>
                <a:cubicBezTo>
                  <a:pt x="1189" y="1608"/>
                  <a:pt x="1189" y="1608"/>
                  <a:pt x="1189" y="1608"/>
                </a:cubicBezTo>
                <a:cubicBezTo>
                  <a:pt x="1188" y="1607"/>
                  <a:pt x="1186" y="1607"/>
                  <a:pt x="1184" y="1607"/>
                </a:cubicBezTo>
                <a:cubicBezTo>
                  <a:pt x="1183" y="1607"/>
                  <a:pt x="1181" y="1607"/>
                  <a:pt x="1179" y="1607"/>
                </a:cubicBezTo>
                <a:cubicBezTo>
                  <a:pt x="1176" y="1608"/>
                  <a:pt x="1174" y="1608"/>
                  <a:pt x="1171" y="1609"/>
                </a:cubicBezTo>
                <a:cubicBezTo>
                  <a:pt x="1169" y="1610"/>
                  <a:pt x="1167" y="1610"/>
                  <a:pt x="1165" y="1611"/>
                </a:cubicBezTo>
                <a:cubicBezTo>
                  <a:pt x="1163" y="1612"/>
                  <a:pt x="1160" y="1612"/>
                  <a:pt x="1158" y="1611"/>
                </a:cubicBezTo>
                <a:cubicBezTo>
                  <a:pt x="1157" y="1611"/>
                  <a:pt x="1157" y="1610"/>
                  <a:pt x="1156" y="1609"/>
                </a:cubicBezTo>
                <a:cubicBezTo>
                  <a:pt x="1156" y="1609"/>
                  <a:pt x="1155" y="1609"/>
                  <a:pt x="1155" y="1608"/>
                </a:cubicBezTo>
                <a:cubicBezTo>
                  <a:pt x="1155" y="1607"/>
                  <a:pt x="1155" y="1606"/>
                  <a:pt x="1155" y="1605"/>
                </a:cubicBezTo>
                <a:cubicBezTo>
                  <a:pt x="1155" y="1603"/>
                  <a:pt x="1154" y="1605"/>
                  <a:pt x="1154" y="1606"/>
                </a:cubicBezTo>
                <a:cubicBezTo>
                  <a:pt x="1153" y="1607"/>
                  <a:pt x="1153" y="1605"/>
                  <a:pt x="1153" y="1604"/>
                </a:cubicBezTo>
                <a:cubicBezTo>
                  <a:pt x="1152" y="1604"/>
                  <a:pt x="1153" y="1601"/>
                  <a:pt x="1152" y="1602"/>
                </a:cubicBezTo>
                <a:cubicBezTo>
                  <a:pt x="1151" y="1603"/>
                  <a:pt x="1152" y="1604"/>
                  <a:pt x="1151" y="1605"/>
                </a:cubicBezTo>
                <a:cubicBezTo>
                  <a:pt x="1150" y="1605"/>
                  <a:pt x="1149" y="1605"/>
                  <a:pt x="1149" y="1604"/>
                </a:cubicBezTo>
                <a:cubicBezTo>
                  <a:pt x="1148" y="1604"/>
                  <a:pt x="1146" y="1605"/>
                  <a:pt x="1146" y="1604"/>
                </a:cubicBezTo>
                <a:cubicBezTo>
                  <a:pt x="1146" y="1603"/>
                  <a:pt x="1146" y="1602"/>
                  <a:pt x="1147" y="1602"/>
                </a:cubicBezTo>
                <a:cubicBezTo>
                  <a:pt x="1147" y="1601"/>
                  <a:pt x="1148" y="1600"/>
                  <a:pt x="1149" y="1599"/>
                </a:cubicBezTo>
                <a:cubicBezTo>
                  <a:pt x="1151" y="1598"/>
                  <a:pt x="1148" y="1597"/>
                  <a:pt x="1149" y="1595"/>
                </a:cubicBezTo>
                <a:cubicBezTo>
                  <a:pt x="1150" y="1595"/>
                  <a:pt x="1150" y="1594"/>
                  <a:pt x="1150" y="1594"/>
                </a:cubicBezTo>
                <a:cubicBezTo>
                  <a:pt x="1151" y="1593"/>
                  <a:pt x="1150" y="1592"/>
                  <a:pt x="1151" y="1591"/>
                </a:cubicBezTo>
                <a:cubicBezTo>
                  <a:pt x="1151" y="1591"/>
                  <a:pt x="1151" y="1590"/>
                  <a:pt x="1151" y="1590"/>
                </a:cubicBezTo>
                <a:cubicBezTo>
                  <a:pt x="1152" y="1588"/>
                  <a:pt x="1152" y="1587"/>
                  <a:pt x="1152" y="1586"/>
                </a:cubicBezTo>
                <a:cubicBezTo>
                  <a:pt x="1153" y="1585"/>
                  <a:pt x="1153" y="1585"/>
                  <a:pt x="1153" y="1584"/>
                </a:cubicBezTo>
                <a:cubicBezTo>
                  <a:pt x="1152" y="1583"/>
                  <a:pt x="1152" y="1583"/>
                  <a:pt x="1152" y="1582"/>
                </a:cubicBezTo>
                <a:cubicBezTo>
                  <a:pt x="1151" y="1582"/>
                  <a:pt x="1151" y="1581"/>
                  <a:pt x="1151" y="1581"/>
                </a:cubicBezTo>
                <a:cubicBezTo>
                  <a:pt x="1150" y="1580"/>
                  <a:pt x="1149" y="1578"/>
                  <a:pt x="1150" y="1577"/>
                </a:cubicBezTo>
                <a:cubicBezTo>
                  <a:pt x="1150" y="1576"/>
                  <a:pt x="1151" y="1576"/>
                  <a:pt x="1151" y="1575"/>
                </a:cubicBezTo>
                <a:cubicBezTo>
                  <a:pt x="1151" y="1575"/>
                  <a:pt x="1151" y="1574"/>
                  <a:pt x="1151" y="1573"/>
                </a:cubicBezTo>
                <a:cubicBezTo>
                  <a:pt x="1151" y="1572"/>
                  <a:pt x="1152" y="1570"/>
                  <a:pt x="1150" y="1569"/>
                </a:cubicBezTo>
                <a:cubicBezTo>
                  <a:pt x="1150" y="1569"/>
                  <a:pt x="1149" y="1570"/>
                  <a:pt x="1148" y="1569"/>
                </a:cubicBezTo>
                <a:cubicBezTo>
                  <a:pt x="1148" y="1569"/>
                  <a:pt x="1147" y="1567"/>
                  <a:pt x="1147" y="1566"/>
                </a:cubicBezTo>
                <a:cubicBezTo>
                  <a:pt x="1146" y="1566"/>
                  <a:pt x="1146" y="1566"/>
                  <a:pt x="1145" y="1565"/>
                </a:cubicBezTo>
                <a:cubicBezTo>
                  <a:pt x="1144" y="1565"/>
                  <a:pt x="1143" y="1566"/>
                  <a:pt x="1142" y="1567"/>
                </a:cubicBezTo>
                <a:cubicBezTo>
                  <a:pt x="1140" y="1568"/>
                  <a:pt x="1140" y="1569"/>
                  <a:pt x="1140" y="1571"/>
                </a:cubicBezTo>
                <a:cubicBezTo>
                  <a:pt x="1140" y="1572"/>
                  <a:pt x="1140" y="1573"/>
                  <a:pt x="1138" y="1574"/>
                </a:cubicBezTo>
                <a:cubicBezTo>
                  <a:pt x="1138" y="1575"/>
                  <a:pt x="1138" y="1576"/>
                  <a:pt x="1137" y="1577"/>
                </a:cubicBezTo>
                <a:cubicBezTo>
                  <a:pt x="1137" y="1578"/>
                  <a:pt x="1137" y="1580"/>
                  <a:pt x="1137" y="1581"/>
                </a:cubicBezTo>
                <a:cubicBezTo>
                  <a:pt x="1136" y="1582"/>
                  <a:pt x="1136" y="1582"/>
                  <a:pt x="1136" y="1584"/>
                </a:cubicBezTo>
                <a:cubicBezTo>
                  <a:pt x="1136" y="1585"/>
                  <a:pt x="1135" y="1586"/>
                  <a:pt x="1135" y="1587"/>
                </a:cubicBezTo>
                <a:cubicBezTo>
                  <a:pt x="1137" y="1587"/>
                  <a:pt x="1136" y="1590"/>
                  <a:pt x="1136" y="1591"/>
                </a:cubicBezTo>
                <a:cubicBezTo>
                  <a:pt x="1136" y="1591"/>
                  <a:pt x="1136" y="1592"/>
                  <a:pt x="1136" y="1592"/>
                </a:cubicBezTo>
                <a:cubicBezTo>
                  <a:pt x="1135" y="1593"/>
                  <a:pt x="1135" y="1591"/>
                  <a:pt x="1135" y="1591"/>
                </a:cubicBezTo>
                <a:cubicBezTo>
                  <a:pt x="1134" y="1590"/>
                  <a:pt x="1133" y="1588"/>
                  <a:pt x="1133" y="1587"/>
                </a:cubicBezTo>
                <a:cubicBezTo>
                  <a:pt x="1132" y="1586"/>
                  <a:pt x="1132" y="1585"/>
                  <a:pt x="1131" y="1584"/>
                </a:cubicBezTo>
                <a:cubicBezTo>
                  <a:pt x="1130" y="1581"/>
                  <a:pt x="1128" y="1579"/>
                  <a:pt x="1126" y="1577"/>
                </a:cubicBezTo>
                <a:cubicBezTo>
                  <a:pt x="1124" y="1575"/>
                  <a:pt x="1124" y="1573"/>
                  <a:pt x="1122" y="1571"/>
                </a:cubicBezTo>
                <a:cubicBezTo>
                  <a:pt x="1121" y="1570"/>
                  <a:pt x="1120" y="1569"/>
                  <a:pt x="1120" y="1568"/>
                </a:cubicBezTo>
                <a:cubicBezTo>
                  <a:pt x="1120" y="1567"/>
                  <a:pt x="1120" y="1566"/>
                  <a:pt x="1120" y="1566"/>
                </a:cubicBezTo>
                <a:cubicBezTo>
                  <a:pt x="1121" y="1565"/>
                  <a:pt x="1121" y="1566"/>
                  <a:pt x="1122" y="1566"/>
                </a:cubicBezTo>
                <a:cubicBezTo>
                  <a:pt x="1122" y="1566"/>
                  <a:pt x="1123" y="1566"/>
                  <a:pt x="1123" y="1566"/>
                </a:cubicBezTo>
                <a:cubicBezTo>
                  <a:pt x="1123" y="1567"/>
                  <a:pt x="1123" y="1567"/>
                  <a:pt x="1123" y="1567"/>
                </a:cubicBezTo>
                <a:cubicBezTo>
                  <a:pt x="1124" y="1568"/>
                  <a:pt x="1124" y="1568"/>
                  <a:pt x="1124" y="1567"/>
                </a:cubicBezTo>
                <a:cubicBezTo>
                  <a:pt x="1124" y="1567"/>
                  <a:pt x="1124" y="1566"/>
                  <a:pt x="1124" y="1565"/>
                </a:cubicBezTo>
                <a:cubicBezTo>
                  <a:pt x="1124" y="1564"/>
                  <a:pt x="1125" y="1564"/>
                  <a:pt x="1125" y="1563"/>
                </a:cubicBezTo>
                <a:cubicBezTo>
                  <a:pt x="1125" y="1563"/>
                  <a:pt x="1125" y="1563"/>
                  <a:pt x="1125" y="1562"/>
                </a:cubicBezTo>
                <a:cubicBezTo>
                  <a:pt x="1125" y="1562"/>
                  <a:pt x="1125" y="1562"/>
                  <a:pt x="1126" y="1562"/>
                </a:cubicBezTo>
                <a:cubicBezTo>
                  <a:pt x="1126" y="1561"/>
                  <a:pt x="1125" y="1561"/>
                  <a:pt x="1125" y="1560"/>
                </a:cubicBezTo>
                <a:cubicBezTo>
                  <a:pt x="1124" y="1560"/>
                  <a:pt x="1124" y="1559"/>
                  <a:pt x="1124" y="1559"/>
                </a:cubicBezTo>
                <a:cubicBezTo>
                  <a:pt x="1124" y="1558"/>
                  <a:pt x="1123" y="1558"/>
                  <a:pt x="1122" y="1557"/>
                </a:cubicBezTo>
                <a:cubicBezTo>
                  <a:pt x="1121" y="1557"/>
                  <a:pt x="1120" y="1556"/>
                  <a:pt x="1121" y="1554"/>
                </a:cubicBezTo>
                <a:cubicBezTo>
                  <a:pt x="1121" y="1552"/>
                  <a:pt x="1122" y="1555"/>
                  <a:pt x="1123" y="1555"/>
                </a:cubicBezTo>
                <a:cubicBezTo>
                  <a:pt x="1124" y="1554"/>
                  <a:pt x="1123" y="1554"/>
                  <a:pt x="1123" y="1554"/>
                </a:cubicBezTo>
                <a:cubicBezTo>
                  <a:pt x="1122" y="1553"/>
                  <a:pt x="1122" y="1553"/>
                  <a:pt x="1122" y="1552"/>
                </a:cubicBezTo>
                <a:cubicBezTo>
                  <a:pt x="1122" y="1552"/>
                  <a:pt x="1121" y="1552"/>
                  <a:pt x="1121" y="1551"/>
                </a:cubicBezTo>
                <a:cubicBezTo>
                  <a:pt x="1120" y="1551"/>
                  <a:pt x="1120" y="1550"/>
                  <a:pt x="1119" y="1550"/>
                </a:cubicBezTo>
                <a:cubicBezTo>
                  <a:pt x="1118" y="1550"/>
                  <a:pt x="1117" y="1550"/>
                  <a:pt x="1116" y="1550"/>
                </a:cubicBezTo>
                <a:cubicBezTo>
                  <a:pt x="1115" y="1549"/>
                  <a:pt x="1115" y="1547"/>
                  <a:pt x="1114" y="1546"/>
                </a:cubicBezTo>
                <a:cubicBezTo>
                  <a:pt x="1114" y="1546"/>
                  <a:pt x="1113" y="1545"/>
                  <a:pt x="1113" y="1544"/>
                </a:cubicBezTo>
                <a:cubicBezTo>
                  <a:pt x="1113" y="1544"/>
                  <a:pt x="1112" y="1543"/>
                  <a:pt x="1112" y="1543"/>
                </a:cubicBezTo>
                <a:cubicBezTo>
                  <a:pt x="1111" y="1543"/>
                  <a:pt x="1110" y="1544"/>
                  <a:pt x="1110" y="1544"/>
                </a:cubicBezTo>
                <a:cubicBezTo>
                  <a:pt x="1109" y="1543"/>
                  <a:pt x="1109" y="1543"/>
                  <a:pt x="1108" y="1542"/>
                </a:cubicBezTo>
                <a:cubicBezTo>
                  <a:pt x="1108" y="1541"/>
                  <a:pt x="1107" y="1540"/>
                  <a:pt x="1106" y="1539"/>
                </a:cubicBezTo>
                <a:cubicBezTo>
                  <a:pt x="1105" y="1539"/>
                  <a:pt x="1104" y="1538"/>
                  <a:pt x="1105" y="1537"/>
                </a:cubicBezTo>
                <a:cubicBezTo>
                  <a:pt x="1106" y="1537"/>
                  <a:pt x="1108" y="1538"/>
                  <a:pt x="1107" y="1536"/>
                </a:cubicBezTo>
                <a:cubicBezTo>
                  <a:pt x="1106" y="1536"/>
                  <a:pt x="1105" y="1536"/>
                  <a:pt x="1104" y="1536"/>
                </a:cubicBezTo>
                <a:cubicBezTo>
                  <a:pt x="1103" y="1536"/>
                  <a:pt x="1102" y="1536"/>
                  <a:pt x="1102" y="1536"/>
                </a:cubicBezTo>
                <a:cubicBezTo>
                  <a:pt x="1101" y="1535"/>
                  <a:pt x="1102" y="1535"/>
                  <a:pt x="1101" y="1534"/>
                </a:cubicBezTo>
                <a:cubicBezTo>
                  <a:pt x="1101" y="1534"/>
                  <a:pt x="1100" y="1534"/>
                  <a:pt x="1099" y="1534"/>
                </a:cubicBezTo>
                <a:cubicBezTo>
                  <a:pt x="1098" y="1534"/>
                  <a:pt x="1098" y="1534"/>
                  <a:pt x="1098" y="1533"/>
                </a:cubicBezTo>
                <a:cubicBezTo>
                  <a:pt x="1096" y="1532"/>
                  <a:pt x="1096" y="1531"/>
                  <a:pt x="1096" y="1529"/>
                </a:cubicBezTo>
                <a:cubicBezTo>
                  <a:pt x="1095" y="1527"/>
                  <a:pt x="1095" y="1526"/>
                  <a:pt x="1095" y="1524"/>
                </a:cubicBezTo>
                <a:cubicBezTo>
                  <a:pt x="1094" y="1523"/>
                  <a:pt x="1093" y="1522"/>
                  <a:pt x="1093" y="1521"/>
                </a:cubicBezTo>
                <a:cubicBezTo>
                  <a:pt x="1092" y="1519"/>
                  <a:pt x="1091" y="1518"/>
                  <a:pt x="1091" y="1517"/>
                </a:cubicBezTo>
                <a:cubicBezTo>
                  <a:pt x="1090" y="1515"/>
                  <a:pt x="1089" y="1514"/>
                  <a:pt x="1089" y="1513"/>
                </a:cubicBezTo>
                <a:cubicBezTo>
                  <a:pt x="1089" y="1512"/>
                  <a:pt x="1089" y="1511"/>
                  <a:pt x="1088" y="1511"/>
                </a:cubicBezTo>
                <a:cubicBezTo>
                  <a:pt x="1088" y="1510"/>
                  <a:pt x="1087" y="1510"/>
                  <a:pt x="1087" y="1509"/>
                </a:cubicBezTo>
                <a:cubicBezTo>
                  <a:pt x="1087" y="1508"/>
                  <a:pt x="1086" y="1507"/>
                  <a:pt x="1086" y="1506"/>
                </a:cubicBezTo>
                <a:cubicBezTo>
                  <a:pt x="1085" y="1505"/>
                  <a:pt x="1085" y="1503"/>
                  <a:pt x="1084" y="1502"/>
                </a:cubicBezTo>
                <a:cubicBezTo>
                  <a:pt x="1084" y="1502"/>
                  <a:pt x="1084" y="1501"/>
                  <a:pt x="1083" y="1501"/>
                </a:cubicBezTo>
                <a:cubicBezTo>
                  <a:pt x="1083" y="1500"/>
                  <a:pt x="1083" y="1499"/>
                  <a:pt x="1083" y="1498"/>
                </a:cubicBezTo>
                <a:cubicBezTo>
                  <a:pt x="1082" y="1497"/>
                  <a:pt x="1081" y="1497"/>
                  <a:pt x="1080" y="1496"/>
                </a:cubicBezTo>
                <a:cubicBezTo>
                  <a:pt x="1079" y="1496"/>
                  <a:pt x="1079" y="1496"/>
                  <a:pt x="1078" y="1496"/>
                </a:cubicBezTo>
                <a:cubicBezTo>
                  <a:pt x="1078" y="1496"/>
                  <a:pt x="1076" y="1496"/>
                  <a:pt x="1077" y="1495"/>
                </a:cubicBezTo>
                <a:cubicBezTo>
                  <a:pt x="1077" y="1495"/>
                  <a:pt x="1078" y="1495"/>
                  <a:pt x="1079" y="1494"/>
                </a:cubicBezTo>
                <a:cubicBezTo>
                  <a:pt x="1079" y="1494"/>
                  <a:pt x="1079" y="1493"/>
                  <a:pt x="1079" y="1493"/>
                </a:cubicBezTo>
                <a:cubicBezTo>
                  <a:pt x="1080" y="1492"/>
                  <a:pt x="1081" y="1491"/>
                  <a:pt x="1082" y="1492"/>
                </a:cubicBezTo>
                <a:cubicBezTo>
                  <a:pt x="1083" y="1492"/>
                  <a:pt x="1083" y="1493"/>
                  <a:pt x="1084" y="1493"/>
                </a:cubicBezTo>
                <a:cubicBezTo>
                  <a:pt x="1085" y="1492"/>
                  <a:pt x="1085" y="1491"/>
                  <a:pt x="1086" y="1491"/>
                </a:cubicBezTo>
                <a:cubicBezTo>
                  <a:pt x="1087" y="1491"/>
                  <a:pt x="1089" y="1491"/>
                  <a:pt x="1089" y="1489"/>
                </a:cubicBezTo>
                <a:cubicBezTo>
                  <a:pt x="1089" y="1489"/>
                  <a:pt x="1088" y="1488"/>
                  <a:pt x="1088" y="1488"/>
                </a:cubicBezTo>
                <a:cubicBezTo>
                  <a:pt x="1088" y="1487"/>
                  <a:pt x="1088" y="1486"/>
                  <a:pt x="1087" y="1486"/>
                </a:cubicBezTo>
                <a:cubicBezTo>
                  <a:pt x="1087" y="1485"/>
                  <a:pt x="1087" y="1485"/>
                  <a:pt x="1087" y="1485"/>
                </a:cubicBezTo>
                <a:cubicBezTo>
                  <a:pt x="1086" y="1485"/>
                  <a:pt x="1086" y="1485"/>
                  <a:pt x="1086" y="1485"/>
                </a:cubicBezTo>
                <a:cubicBezTo>
                  <a:pt x="1086" y="1484"/>
                  <a:pt x="1085" y="1484"/>
                  <a:pt x="1085" y="1484"/>
                </a:cubicBezTo>
                <a:cubicBezTo>
                  <a:pt x="1084" y="1484"/>
                  <a:pt x="1084" y="1484"/>
                  <a:pt x="1083" y="1485"/>
                </a:cubicBezTo>
                <a:cubicBezTo>
                  <a:pt x="1083" y="1485"/>
                  <a:pt x="1082" y="1485"/>
                  <a:pt x="1081" y="1485"/>
                </a:cubicBezTo>
                <a:cubicBezTo>
                  <a:pt x="1081" y="1485"/>
                  <a:pt x="1081" y="1484"/>
                  <a:pt x="1080" y="1483"/>
                </a:cubicBezTo>
                <a:cubicBezTo>
                  <a:pt x="1080" y="1483"/>
                  <a:pt x="1080" y="1482"/>
                  <a:pt x="1081" y="1482"/>
                </a:cubicBezTo>
                <a:cubicBezTo>
                  <a:pt x="1081" y="1482"/>
                  <a:pt x="1081" y="1482"/>
                  <a:pt x="1081" y="1483"/>
                </a:cubicBezTo>
                <a:cubicBezTo>
                  <a:pt x="1082" y="1483"/>
                  <a:pt x="1082" y="1483"/>
                  <a:pt x="1082" y="1483"/>
                </a:cubicBezTo>
                <a:cubicBezTo>
                  <a:pt x="1084" y="1483"/>
                  <a:pt x="1085" y="1483"/>
                  <a:pt x="1086" y="1484"/>
                </a:cubicBezTo>
                <a:cubicBezTo>
                  <a:pt x="1087" y="1484"/>
                  <a:pt x="1087" y="1484"/>
                  <a:pt x="1088" y="1484"/>
                </a:cubicBezTo>
                <a:cubicBezTo>
                  <a:pt x="1089" y="1484"/>
                  <a:pt x="1089" y="1484"/>
                  <a:pt x="1090" y="1484"/>
                </a:cubicBezTo>
                <a:cubicBezTo>
                  <a:pt x="1092" y="1485"/>
                  <a:pt x="1092" y="1484"/>
                  <a:pt x="1093" y="1484"/>
                </a:cubicBezTo>
                <a:cubicBezTo>
                  <a:pt x="1095" y="1483"/>
                  <a:pt x="1096" y="1484"/>
                  <a:pt x="1097" y="1483"/>
                </a:cubicBezTo>
                <a:cubicBezTo>
                  <a:pt x="1099" y="1483"/>
                  <a:pt x="1100" y="1483"/>
                  <a:pt x="1100" y="1482"/>
                </a:cubicBezTo>
                <a:cubicBezTo>
                  <a:pt x="1100" y="1480"/>
                  <a:pt x="1100" y="1479"/>
                  <a:pt x="1099" y="1478"/>
                </a:cubicBezTo>
                <a:cubicBezTo>
                  <a:pt x="1099" y="1477"/>
                  <a:pt x="1098" y="1477"/>
                  <a:pt x="1099" y="1476"/>
                </a:cubicBezTo>
                <a:cubicBezTo>
                  <a:pt x="1100" y="1476"/>
                  <a:pt x="1100" y="1476"/>
                  <a:pt x="1101" y="1475"/>
                </a:cubicBezTo>
                <a:cubicBezTo>
                  <a:pt x="1102" y="1475"/>
                  <a:pt x="1101" y="1473"/>
                  <a:pt x="1103" y="1473"/>
                </a:cubicBezTo>
                <a:cubicBezTo>
                  <a:pt x="1103" y="1473"/>
                  <a:pt x="1105" y="1473"/>
                  <a:pt x="1105" y="1473"/>
                </a:cubicBezTo>
                <a:cubicBezTo>
                  <a:pt x="1106" y="1474"/>
                  <a:pt x="1105" y="1474"/>
                  <a:pt x="1105" y="1474"/>
                </a:cubicBezTo>
                <a:cubicBezTo>
                  <a:pt x="1104" y="1475"/>
                  <a:pt x="1101" y="1475"/>
                  <a:pt x="1102" y="1476"/>
                </a:cubicBezTo>
                <a:cubicBezTo>
                  <a:pt x="1102" y="1477"/>
                  <a:pt x="1104" y="1477"/>
                  <a:pt x="1104" y="1477"/>
                </a:cubicBezTo>
                <a:cubicBezTo>
                  <a:pt x="1105" y="1477"/>
                  <a:pt x="1105" y="1478"/>
                  <a:pt x="1106" y="1478"/>
                </a:cubicBezTo>
                <a:cubicBezTo>
                  <a:pt x="1107" y="1478"/>
                  <a:pt x="1108" y="1479"/>
                  <a:pt x="1110" y="1480"/>
                </a:cubicBezTo>
                <a:cubicBezTo>
                  <a:pt x="1110" y="1481"/>
                  <a:pt x="1111" y="1482"/>
                  <a:pt x="1112" y="1483"/>
                </a:cubicBezTo>
                <a:cubicBezTo>
                  <a:pt x="1113" y="1483"/>
                  <a:pt x="1113" y="1483"/>
                  <a:pt x="1114" y="1482"/>
                </a:cubicBezTo>
                <a:cubicBezTo>
                  <a:pt x="1114" y="1482"/>
                  <a:pt x="1115" y="1482"/>
                  <a:pt x="1116" y="1481"/>
                </a:cubicBezTo>
                <a:cubicBezTo>
                  <a:pt x="1116" y="1481"/>
                  <a:pt x="1117" y="1481"/>
                  <a:pt x="1117" y="1481"/>
                </a:cubicBezTo>
                <a:cubicBezTo>
                  <a:pt x="1118" y="1480"/>
                  <a:pt x="1119" y="1481"/>
                  <a:pt x="1119" y="1480"/>
                </a:cubicBezTo>
                <a:cubicBezTo>
                  <a:pt x="1120" y="1480"/>
                  <a:pt x="1121" y="1480"/>
                  <a:pt x="1121" y="1480"/>
                </a:cubicBezTo>
                <a:cubicBezTo>
                  <a:pt x="1122" y="1480"/>
                  <a:pt x="1123" y="1480"/>
                  <a:pt x="1123" y="1481"/>
                </a:cubicBezTo>
                <a:cubicBezTo>
                  <a:pt x="1123" y="1482"/>
                  <a:pt x="1123" y="1482"/>
                  <a:pt x="1124" y="1482"/>
                </a:cubicBezTo>
                <a:cubicBezTo>
                  <a:pt x="1124" y="1483"/>
                  <a:pt x="1125" y="1483"/>
                  <a:pt x="1125" y="1484"/>
                </a:cubicBezTo>
                <a:cubicBezTo>
                  <a:pt x="1125" y="1485"/>
                  <a:pt x="1124" y="1487"/>
                  <a:pt x="1126" y="1488"/>
                </a:cubicBezTo>
                <a:cubicBezTo>
                  <a:pt x="1126" y="1488"/>
                  <a:pt x="1127" y="1488"/>
                  <a:pt x="1128" y="1488"/>
                </a:cubicBezTo>
                <a:cubicBezTo>
                  <a:pt x="1128" y="1489"/>
                  <a:pt x="1128" y="1489"/>
                  <a:pt x="1129" y="1490"/>
                </a:cubicBezTo>
                <a:cubicBezTo>
                  <a:pt x="1129" y="1491"/>
                  <a:pt x="1130" y="1492"/>
                  <a:pt x="1131" y="1493"/>
                </a:cubicBezTo>
                <a:cubicBezTo>
                  <a:pt x="1132" y="1494"/>
                  <a:pt x="1133" y="1495"/>
                  <a:pt x="1134" y="1496"/>
                </a:cubicBezTo>
                <a:cubicBezTo>
                  <a:pt x="1134" y="1497"/>
                  <a:pt x="1134" y="1498"/>
                  <a:pt x="1134" y="1498"/>
                </a:cubicBezTo>
                <a:cubicBezTo>
                  <a:pt x="1134" y="1499"/>
                  <a:pt x="1133" y="1500"/>
                  <a:pt x="1133" y="1501"/>
                </a:cubicBezTo>
                <a:cubicBezTo>
                  <a:pt x="1133" y="1501"/>
                  <a:pt x="1134" y="1501"/>
                  <a:pt x="1135" y="1501"/>
                </a:cubicBezTo>
                <a:cubicBezTo>
                  <a:pt x="1135" y="1501"/>
                  <a:pt x="1135" y="1502"/>
                  <a:pt x="1136" y="1502"/>
                </a:cubicBezTo>
                <a:cubicBezTo>
                  <a:pt x="1137" y="1503"/>
                  <a:pt x="1138" y="1503"/>
                  <a:pt x="1138" y="1504"/>
                </a:cubicBezTo>
                <a:cubicBezTo>
                  <a:pt x="1139" y="1505"/>
                  <a:pt x="1138" y="1507"/>
                  <a:pt x="1139" y="1508"/>
                </a:cubicBezTo>
                <a:cubicBezTo>
                  <a:pt x="1139" y="1509"/>
                  <a:pt x="1139" y="1509"/>
                  <a:pt x="1140" y="1509"/>
                </a:cubicBezTo>
                <a:cubicBezTo>
                  <a:pt x="1140" y="1510"/>
                  <a:pt x="1140" y="1511"/>
                  <a:pt x="1140" y="1511"/>
                </a:cubicBezTo>
                <a:cubicBezTo>
                  <a:pt x="1141" y="1512"/>
                  <a:pt x="1141" y="1513"/>
                  <a:pt x="1141" y="1513"/>
                </a:cubicBezTo>
                <a:cubicBezTo>
                  <a:pt x="1141" y="1514"/>
                  <a:pt x="1142" y="1515"/>
                  <a:pt x="1142" y="1515"/>
                </a:cubicBezTo>
                <a:cubicBezTo>
                  <a:pt x="1143" y="1516"/>
                  <a:pt x="1143" y="1518"/>
                  <a:pt x="1143" y="1519"/>
                </a:cubicBezTo>
                <a:cubicBezTo>
                  <a:pt x="1144" y="1520"/>
                  <a:pt x="1145" y="1521"/>
                  <a:pt x="1146" y="1522"/>
                </a:cubicBezTo>
                <a:cubicBezTo>
                  <a:pt x="1147" y="1525"/>
                  <a:pt x="1148" y="1528"/>
                  <a:pt x="1151" y="1529"/>
                </a:cubicBezTo>
                <a:cubicBezTo>
                  <a:pt x="1154" y="1529"/>
                  <a:pt x="1157" y="1529"/>
                  <a:pt x="1160" y="1530"/>
                </a:cubicBezTo>
                <a:cubicBezTo>
                  <a:pt x="1160" y="1530"/>
                  <a:pt x="1161" y="1530"/>
                  <a:pt x="1162" y="1531"/>
                </a:cubicBezTo>
                <a:cubicBezTo>
                  <a:pt x="1162" y="1531"/>
                  <a:pt x="1163" y="1531"/>
                  <a:pt x="1164" y="1531"/>
                </a:cubicBezTo>
                <a:cubicBezTo>
                  <a:pt x="1164" y="1531"/>
                  <a:pt x="1164" y="1532"/>
                  <a:pt x="1165" y="1532"/>
                </a:cubicBezTo>
                <a:cubicBezTo>
                  <a:pt x="1166" y="1533"/>
                  <a:pt x="1166" y="1533"/>
                  <a:pt x="1167" y="1533"/>
                </a:cubicBezTo>
                <a:cubicBezTo>
                  <a:pt x="1168" y="1533"/>
                  <a:pt x="1169" y="1534"/>
                  <a:pt x="1170" y="1535"/>
                </a:cubicBezTo>
                <a:cubicBezTo>
                  <a:pt x="1171" y="1536"/>
                  <a:pt x="1172" y="1537"/>
                  <a:pt x="1173" y="1538"/>
                </a:cubicBezTo>
                <a:cubicBezTo>
                  <a:pt x="1174" y="1539"/>
                  <a:pt x="1175" y="1540"/>
                  <a:pt x="1176" y="1542"/>
                </a:cubicBezTo>
                <a:cubicBezTo>
                  <a:pt x="1177" y="1543"/>
                  <a:pt x="1178" y="1543"/>
                  <a:pt x="1179" y="1544"/>
                </a:cubicBezTo>
                <a:cubicBezTo>
                  <a:pt x="1180" y="1544"/>
                  <a:pt x="1181" y="1545"/>
                  <a:pt x="1181" y="1545"/>
                </a:cubicBezTo>
                <a:cubicBezTo>
                  <a:pt x="1182" y="1546"/>
                  <a:pt x="1183" y="1546"/>
                  <a:pt x="1184" y="1546"/>
                </a:cubicBezTo>
                <a:cubicBezTo>
                  <a:pt x="1186" y="1547"/>
                  <a:pt x="1187" y="1547"/>
                  <a:pt x="1189" y="1548"/>
                </a:cubicBezTo>
                <a:cubicBezTo>
                  <a:pt x="1189" y="1550"/>
                  <a:pt x="1190" y="1551"/>
                  <a:pt x="1191" y="1552"/>
                </a:cubicBezTo>
                <a:cubicBezTo>
                  <a:pt x="1192" y="1553"/>
                  <a:pt x="1193" y="1554"/>
                  <a:pt x="1195" y="1554"/>
                </a:cubicBezTo>
                <a:cubicBezTo>
                  <a:pt x="1196" y="1554"/>
                  <a:pt x="1198" y="1554"/>
                  <a:pt x="1199" y="1555"/>
                </a:cubicBezTo>
                <a:cubicBezTo>
                  <a:pt x="1202" y="1555"/>
                  <a:pt x="1205" y="1556"/>
                  <a:pt x="1208" y="1556"/>
                </a:cubicBezTo>
                <a:cubicBezTo>
                  <a:pt x="1209" y="1556"/>
                  <a:pt x="1210" y="1556"/>
                  <a:pt x="1211" y="1557"/>
                </a:cubicBezTo>
                <a:cubicBezTo>
                  <a:pt x="1212" y="1558"/>
                  <a:pt x="1214" y="1558"/>
                  <a:pt x="1215" y="1557"/>
                </a:cubicBezTo>
                <a:cubicBezTo>
                  <a:pt x="1216" y="1557"/>
                  <a:pt x="1217" y="1556"/>
                  <a:pt x="1219" y="1556"/>
                </a:cubicBezTo>
                <a:cubicBezTo>
                  <a:pt x="1220" y="1556"/>
                  <a:pt x="1221" y="1555"/>
                  <a:pt x="1222" y="1555"/>
                </a:cubicBezTo>
                <a:cubicBezTo>
                  <a:pt x="1223" y="1554"/>
                  <a:pt x="1224" y="1554"/>
                  <a:pt x="1225" y="1554"/>
                </a:cubicBezTo>
                <a:cubicBezTo>
                  <a:pt x="1226" y="1554"/>
                  <a:pt x="1226" y="1553"/>
                  <a:pt x="1227" y="1553"/>
                </a:cubicBezTo>
                <a:cubicBezTo>
                  <a:pt x="1228" y="1552"/>
                  <a:pt x="1228" y="1552"/>
                  <a:pt x="1228" y="1552"/>
                </a:cubicBezTo>
                <a:cubicBezTo>
                  <a:pt x="1229" y="1552"/>
                  <a:pt x="1229" y="1553"/>
                  <a:pt x="1229" y="1553"/>
                </a:cubicBezTo>
                <a:cubicBezTo>
                  <a:pt x="1228" y="1553"/>
                  <a:pt x="1228" y="1553"/>
                  <a:pt x="1227" y="1554"/>
                </a:cubicBezTo>
                <a:cubicBezTo>
                  <a:pt x="1227" y="1554"/>
                  <a:pt x="1227" y="1554"/>
                  <a:pt x="1226" y="1555"/>
                </a:cubicBezTo>
                <a:cubicBezTo>
                  <a:pt x="1225" y="1556"/>
                  <a:pt x="1225" y="1556"/>
                  <a:pt x="1225" y="1558"/>
                </a:cubicBezTo>
                <a:cubicBezTo>
                  <a:pt x="1227" y="1558"/>
                  <a:pt x="1226" y="1556"/>
                  <a:pt x="1228" y="1556"/>
                </a:cubicBezTo>
                <a:cubicBezTo>
                  <a:pt x="1229" y="1556"/>
                  <a:pt x="1229" y="1556"/>
                  <a:pt x="1230" y="1555"/>
                </a:cubicBezTo>
                <a:cubicBezTo>
                  <a:pt x="1231" y="1555"/>
                  <a:pt x="1231" y="1554"/>
                  <a:pt x="1232" y="1554"/>
                </a:cubicBezTo>
                <a:cubicBezTo>
                  <a:pt x="1233" y="1554"/>
                  <a:pt x="1233" y="1554"/>
                  <a:pt x="1234" y="1554"/>
                </a:cubicBezTo>
                <a:cubicBezTo>
                  <a:pt x="1234" y="1554"/>
                  <a:pt x="1235" y="1553"/>
                  <a:pt x="1235" y="1553"/>
                </a:cubicBezTo>
                <a:cubicBezTo>
                  <a:pt x="1236" y="1553"/>
                  <a:pt x="1236" y="1552"/>
                  <a:pt x="1237" y="1552"/>
                </a:cubicBezTo>
                <a:cubicBezTo>
                  <a:pt x="1238" y="1552"/>
                  <a:pt x="1237" y="1553"/>
                  <a:pt x="1238" y="1554"/>
                </a:cubicBezTo>
                <a:cubicBezTo>
                  <a:pt x="1238" y="1554"/>
                  <a:pt x="1239" y="1554"/>
                  <a:pt x="1240" y="1554"/>
                </a:cubicBezTo>
                <a:cubicBezTo>
                  <a:pt x="1240" y="1553"/>
                  <a:pt x="1240" y="1552"/>
                  <a:pt x="1241" y="1552"/>
                </a:cubicBezTo>
                <a:cubicBezTo>
                  <a:pt x="1241" y="1550"/>
                  <a:pt x="1242" y="1549"/>
                  <a:pt x="1244" y="1549"/>
                </a:cubicBezTo>
                <a:cubicBezTo>
                  <a:pt x="1244" y="1549"/>
                  <a:pt x="1246" y="1549"/>
                  <a:pt x="1245" y="1548"/>
                </a:cubicBezTo>
                <a:cubicBezTo>
                  <a:pt x="1244" y="1548"/>
                  <a:pt x="1243" y="1548"/>
                  <a:pt x="1243" y="1548"/>
                </a:cubicBezTo>
                <a:cubicBezTo>
                  <a:pt x="1242" y="1548"/>
                  <a:pt x="1241" y="1547"/>
                  <a:pt x="1241" y="1547"/>
                </a:cubicBezTo>
                <a:cubicBezTo>
                  <a:pt x="1240" y="1547"/>
                  <a:pt x="1240" y="1548"/>
                  <a:pt x="1239" y="1548"/>
                </a:cubicBezTo>
                <a:cubicBezTo>
                  <a:pt x="1237" y="1549"/>
                  <a:pt x="1236" y="1548"/>
                  <a:pt x="1235" y="1548"/>
                </a:cubicBezTo>
                <a:cubicBezTo>
                  <a:pt x="1233" y="1548"/>
                  <a:pt x="1234" y="1550"/>
                  <a:pt x="1234" y="1551"/>
                </a:cubicBezTo>
                <a:cubicBezTo>
                  <a:pt x="1233" y="1552"/>
                  <a:pt x="1232" y="1552"/>
                  <a:pt x="1231" y="1553"/>
                </a:cubicBezTo>
                <a:cubicBezTo>
                  <a:pt x="1230" y="1553"/>
                  <a:pt x="1229" y="1552"/>
                  <a:pt x="1229" y="1551"/>
                </a:cubicBezTo>
                <a:cubicBezTo>
                  <a:pt x="1229" y="1550"/>
                  <a:pt x="1231" y="1550"/>
                  <a:pt x="1231" y="1549"/>
                </a:cubicBezTo>
                <a:cubicBezTo>
                  <a:pt x="1231" y="1549"/>
                  <a:pt x="1231" y="1548"/>
                  <a:pt x="1231" y="1548"/>
                </a:cubicBezTo>
                <a:cubicBezTo>
                  <a:pt x="1232" y="1547"/>
                  <a:pt x="1233" y="1548"/>
                  <a:pt x="1233" y="1547"/>
                </a:cubicBezTo>
                <a:cubicBezTo>
                  <a:pt x="1234" y="1547"/>
                  <a:pt x="1235" y="1546"/>
                  <a:pt x="1235" y="1546"/>
                </a:cubicBezTo>
                <a:cubicBezTo>
                  <a:pt x="1236" y="1545"/>
                  <a:pt x="1238" y="1545"/>
                  <a:pt x="1239" y="1545"/>
                </a:cubicBezTo>
                <a:cubicBezTo>
                  <a:pt x="1241" y="1545"/>
                  <a:pt x="1242" y="1544"/>
                  <a:pt x="1243" y="1544"/>
                </a:cubicBezTo>
                <a:cubicBezTo>
                  <a:pt x="1245" y="1544"/>
                  <a:pt x="1246" y="1544"/>
                  <a:pt x="1248" y="1544"/>
                </a:cubicBezTo>
                <a:cubicBezTo>
                  <a:pt x="1249" y="1544"/>
                  <a:pt x="1250" y="1544"/>
                  <a:pt x="1252" y="1544"/>
                </a:cubicBezTo>
                <a:cubicBezTo>
                  <a:pt x="1253" y="1545"/>
                  <a:pt x="1254" y="1545"/>
                  <a:pt x="1256" y="1545"/>
                </a:cubicBezTo>
                <a:cubicBezTo>
                  <a:pt x="1259" y="1547"/>
                  <a:pt x="1258" y="1550"/>
                  <a:pt x="1259" y="1552"/>
                </a:cubicBezTo>
                <a:cubicBezTo>
                  <a:pt x="1259" y="1553"/>
                  <a:pt x="1259" y="1554"/>
                  <a:pt x="1260" y="1555"/>
                </a:cubicBezTo>
                <a:cubicBezTo>
                  <a:pt x="1260" y="1556"/>
                  <a:pt x="1260" y="1557"/>
                  <a:pt x="1260" y="1558"/>
                </a:cubicBezTo>
                <a:cubicBezTo>
                  <a:pt x="1260" y="1559"/>
                  <a:pt x="1260" y="1560"/>
                  <a:pt x="1260" y="1561"/>
                </a:cubicBezTo>
                <a:cubicBezTo>
                  <a:pt x="1260" y="1563"/>
                  <a:pt x="1262" y="1564"/>
                  <a:pt x="1262" y="1566"/>
                </a:cubicBezTo>
                <a:cubicBezTo>
                  <a:pt x="1262" y="1568"/>
                  <a:pt x="1263" y="1572"/>
                  <a:pt x="1265" y="1574"/>
                </a:cubicBezTo>
                <a:cubicBezTo>
                  <a:pt x="1266" y="1574"/>
                  <a:pt x="1268" y="1574"/>
                  <a:pt x="1269" y="1574"/>
                </a:cubicBezTo>
                <a:cubicBezTo>
                  <a:pt x="1271" y="1574"/>
                  <a:pt x="1272" y="1575"/>
                  <a:pt x="1274" y="1575"/>
                </a:cubicBezTo>
                <a:cubicBezTo>
                  <a:pt x="1275" y="1575"/>
                  <a:pt x="1277" y="1575"/>
                  <a:pt x="1278" y="1575"/>
                </a:cubicBezTo>
                <a:cubicBezTo>
                  <a:pt x="1280" y="1575"/>
                  <a:pt x="1281" y="1576"/>
                  <a:pt x="1283" y="1576"/>
                </a:cubicBezTo>
                <a:cubicBezTo>
                  <a:pt x="1284" y="1576"/>
                  <a:pt x="1285" y="1577"/>
                  <a:pt x="1287" y="1577"/>
                </a:cubicBezTo>
                <a:cubicBezTo>
                  <a:pt x="1288" y="1577"/>
                  <a:pt x="1290" y="1577"/>
                  <a:pt x="1292" y="1577"/>
                </a:cubicBezTo>
                <a:cubicBezTo>
                  <a:pt x="1293" y="1577"/>
                  <a:pt x="1294" y="1578"/>
                  <a:pt x="1295" y="1579"/>
                </a:cubicBezTo>
                <a:cubicBezTo>
                  <a:pt x="1297" y="1579"/>
                  <a:pt x="1298" y="1580"/>
                  <a:pt x="1299" y="1581"/>
                </a:cubicBezTo>
                <a:cubicBezTo>
                  <a:pt x="1300" y="1581"/>
                  <a:pt x="1302" y="1581"/>
                  <a:pt x="1303" y="1581"/>
                </a:cubicBezTo>
                <a:cubicBezTo>
                  <a:pt x="1304" y="1580"/>
                  <a:pt x="1305" y="1580"/>
                  <a:pt x="1307" y="1580"/>
                </a:cubicBezTo>
                <a:cubicBezTo>
                  <a:pt x="1310" y="1580"/>
                  <a:pt x="1313" y="1580"/>
                  <a:pt x="1316" y="1580"/>
                </a:cubicBezTo>
                <a:cubicBezTo>
                  <a:pt x="1319" y="1580"/>
                  <a:pt x="1322" y="1580"/>
                  <a:pt x="1325" y="1580"/>
                </a:cubicBezTo>
                <a:cubicBezTo>
                  <a:pt x="1326" y="1580"/>
                  <a:pt x="1327" y="1580"/>
                  <a:pt x="1328" y="1581"/>
                </a:cubicBezTo>
                <a:cubicBezTo>
                  <a:pt x="1329" y="1581"/>
                  <a:pt x="1329" y="1582"/>
                  <a:pt x="1329" y="1583"/>
                </a:cubicBezTo>
                <a:cubicBezTo>
                  <a:pt x="1330" y="1584"/>
                  <a:pt x="1331" y="1585"/>
                  <a:pt x="1333" y="1586"/>
                </a:cubicBezTo>
                <a:cubicBezTo>
                  <a:pt x="1335" y="1586"/>
                  <a:pt x="1337" y="1585"/>
                  <a:pt x="1338" y="1586"/>
                </a:cubicBezTo>
                <a:cubicBezTo>
                  <a:pt x="1340" y="1586"/>
                  <a:pt x="1341" y="1587"/>
                  <a:pt x="1343" y="1587"/>
                </a:cubicBezTo>
                <a:cubicBezTo>
                  <a:pt x="1344" y="1587"/>
                  <a:pt x="1346" y="1587"/>
                  <a:pt x="1347" y="1586"/>
                </a:cubicBezTo>
                <a:cubicBezTo>
                  <a:pt x="1348" y="1586"/>
                  <a:pt x="1349" y="1585"/>
                  <a:pt x="1351" y="1585"/>
                </a:cubicBezTo>
                <a:cubicBezTo>
                  <a:pt x="1352" y="1585"/>
                  <a:pt x="1352" y="1586"/>
                  <a:pt x="1353" y="1587"/>
                </a:cubicBezTo>
                <a:cubicBezTo>
                  <a:pt x="1353" y="1588"/>
                  <a:pt x="1353" y="1589"/>
                  <a:pt x="1354" y="1589"/>
                </a:cubicBezTo>
                <a:cubicBezTo>
                  <a:pt x="1354" y="1589"/>
                  <a:pt x="1355" y="1588"/>
                  <a:pt x="1355" y="1588"/>
                </a:cubicBezTo>
                <a:cubicBezTo>
                  <a:pt x="1356" y="1588"/>
                  <a:pt x="1357" y="1588"/>
                  <a:pt x="1357" y="1588"/>
                </a:cubicBezTo>
                <a:cubicBezTo>
                  <a:pt x="1359" y="1587"/>
                  <a:pt x="1360" y="1587"/>
                  <a:pt x="1361" y="1586"/>
                </a:cubicBezTo>
                <a:cubicBezTo>
                  <a:pt x="1361" y="1586"/>
                  <a:pt x="1362" y="1585"/>
                  <a:pt x="1363" y="1586"/>
                </a:cubicBezTo>
                <a:cubicBezTo>
                  <a:pt x="1363" y="1586"/>
                  <a:pt x="1363" y="1587"/>
                  <a:pt x="1363" y="1587"/>
                </a:cubicBezTo>
                <a:cubicBezTo>
                  <a:pt x="1364" y="1588"/>
                  <a:pt x="1365" y="1586"/>
                  <a:pt x="1366" y="1586"/>
                </a:cubicBezTo>
                <a:cubicBezTo>
                  <a:pt x="1367" y="1586"/>
                  <a:pt x="1368" y="1586"/>
                  <a:pt x="1368" y="1585"/>
                </a:cubicBezTo>
                <a:cubicBezTo>
                  <a:pt x="1369" y="1585"/>
                  <a:pt x="1369" y="1584"/>
                  <a:pt x="1370" y="1584"/>
                </a:cubicBezTo>
                <a:cubicBezTo>
                  <a:pt x="1373" y="1583"/>
                  <a:pt x="1376" y="1584"/>
                  <a:pt x="1378" y="1585"/>
                </a:cubicBezTo>
                <a:cubicBezTo>
                  <a:pt x="1380" y="1585"/>
                  <a:pt x="1381" y="1585"/>
                  <a:pt x="1383" y="1585"/>
                </a:cubicBezTo>
                <a:cubicBezTo>
                  <a:pt x="1383" y="1585"/>
                  <a:pt x="1384" y="1585"/>
                  <a:pt x="1385" y="1585"/>
                </a:cubicBezTo>
                <a:cubicBezTo>
                  <a:pt x="1385" y="1585"/>
                  <a:pt x="1386" y="1586"/>
                  <a:pt x="1387" y="1585"/>
                </a:cubicBezTo>
                <a:cubicBezTo>
                  <a:pt x="1387" y="1585"/>
                  <a:pt x="1388" y="1584"/>
                  <a:pt x="1388" y="1584"/>
                </a:cubicBezTo>
                <a:cubicBezTo>
                  <a:pt x="1388" y="1583"/>
                  <a:pt x="1389" y="1583"/>
                  <a:pt x="1390" y="1583"/>
                </a:cubicBezTo>
                <a:cubicBezTo>
                  <a:pt x="1391" y="1583"/>
                  <a:pt x="1391" y="1583"/>
                  <a:pt x="1392" y="1583"/>
                </a:cubicBezTo>
                <a:cubicBezTo>
                  <a:pt x="1393" y="1582"/>
                  <a:pt x="1393" y="1582"/>
                  <a:pt x="1394" y="1582"/>
                </a:cubicBezTo>
                <a:cubicBezTo>
                  <a:pt x="1396" y="1582"/>
                  <a:pt x="1398" y="1582"/>
                  <a:pt x="1400" y="1583"/>
                </a:cubicBezTo>
                <a:cubicBezTo>
                  <a:pt x="1401" y="1584"/>
                  <a:pt x="1402" y="1584"/>
                  <a:pt x="1404" y="1584"/>
                </a:cubicBezTo>
                <a:cubicBezTo>
                  <a:pt x="1405" y="1584"/>
                  <a:pt x="1406" y="1584"/>
                  <a:pt x="1408" y="1585"/>
                </a:cubicBezTo>
                <a:cubicBezTo>
                  <a:pt x="1408" y="1585"/>
                  <a:pt x="1409" y="1586"/>
                  <a:pt x="1409" y="1586"/>
                </a:cubicBezTo>
                <a:cubicBezTo>
                  <a:pt x="1410" y="1586"/>
                  <a:pt x="1410" y="1586"/>
                  <a:pt x="1411" y="1585"/>
                </a:cubicBezTo>
                <a:cubicBezTo>
                  <a:pt x="1412" y="1584"/>
                  <a:pt x="1414" y="1584"/>
                  <a:pt x="1415" y="1584"/>
                </a:cubicBezTo>
                <a:cubicBezTo>
                  <a:pt x="1417" y="1584"/>
                  <a:pt x="1418" y="1582"/>
                  <a:pt x="1419" y="1582"/>
                </a:cubicBezTo>
                <a:cubicBezTo>
                  <a:pt x="1422" y="1582"/>
                  <a:pt x="1425" y="1582"/>
                  <a:pt x="1428" y="1582"/>
                </a:cubicBezTo>
                <a:cubicBezTo>
                  <a:pt x="1430" y="1582"/>
                  <a:pt x="1431" y="1581"/>
                  <a:pt x="1432" y="1581"/>
                </a:cubicBezTo>
                <a:cubicBezTo>
                  <a:pt x="1434" y="1581"/>
                  <a:pt x="1435" y="1581"/>
                  <a:pt x="1436" y="1581"/>
                </a:cubicBezTo>
                <a:cubicBezTo>
                  <a:pt x="1438" y="1582"/>
                  <a:pt x="1439" y="1582"/>
                  <a:pt x="1441" y="1582"/>
                </a:cubicBezTo>
                <a:cubicBezTo>
                  <a:pt x="1442" y="1582"/>
                  <a:pt x="1443" y="1582"/>
                  <a:pt x="1445" y="1582"/>
                </a:cubicBezTo>
                <a:cubicBezTo>
                  <a:pt x="1446" y="1582"/>
                  <a:pt x="1446" y="1581"/>
                  <a:pt x="1446" y="1580"/>
                </a:cubicBezTo>
                <a:cubicBezTo>
                  <a:pt x="1445" y="1579"/>
                  <a:pt x="1443" y="1579"/>
                  <a:pt x="1443" y="1577"/>
                </a:cubicBezTo>
                <a:cubicBezTo>
                  <a:pt x="1444" y="1577"/>
                  <a:pt x="1444" y="1578"/>
                  <a:pt x="1445" y="1578"/>
                </a:cubicBezTo>
                <a:cubicBezTo>
                  <a:pt x="1445" y="1579"/>
                  <a:pt x="1446" y="1579"/>
                  <a:pt x="1447" y="1579"/>
                </a:cubicBezTo>
                <a:cubicBezTo>
                  <a:pt x="1448" y="1580"/>
                  <a:pt x="1446" y="1582"/>
                  <a:pt x="1447" y="1583"/>
                </a:cubicBezTo>
                <a:cubicBezTo>
                  <a:pt x="1448" y="1584"/>
                  <a:pt x="1449" y="1584"/>
                  <a:pt x="1450" y="1585"/>
                </a:cubicBezTo>
                <a:cubicBezTo>
                  <a:pt x="1450" y="1587"/>
                  <a:pt x="1450" y="1588"/>
                  <a:pt x="1449" y="1589"/>
                </a:cubicBezTo>
                <a:cubicBezTo>
                  <a:pt x="1449" y="1590"/>
                  <a:pt x="1449" y="1591"/>
                  <a:pt x="1449" y="1591"/>
                </a:cubicBezTo>
                <a:cubicBezTo>
                  <a:pt x="1449" y="1592"/>
                  <a:pt x="1451" y="1592"/>
                  <a:pt x="1451" y="1592"/>
                </a:cubicBezTo>
                <a:cubicBezTo>
                  <a:pt x="1453" y="1592"/>
                  <a:pt x="1454" y="1593"/>
                  <a:pt x="1456" y="1593"/>
                </a:cubicBezTo>
                <a:cubicBezTo>
                  <a:pt x="1457" y="1593"/>
                  <a:pt x="1458" y="1593"/>
                  <a:pt x="1459" y="1595"/>
                </a:cubicBezTo>
                <a:cubicBezTo>
                  <a:pt x="1459" y="1596"/>
                  <a:pt x="1459" y="1597"/>
                  <a:pt x="1460" y="1599"/>
                </a:cubicBezTo>
                <a:cubicBezTo>
                  <a:pt x="1460" y="1600"/>
                  <a:pt x="1461" y="1601"/>
                  <a:pt x="1461" y="1602"/>
                </a:cubicBezTo>
                <a:cubicBezTo>
                  <a:pt x="1461" y="1603"/>
                  <a:pt x="1461" y="1604"/>
                  <a:pt x="1462" y="1606"/>
                </a:cubicBezTo>
                <a:cubicBezTo>
                  <a:pt x="1462" y="1607"/>
                  <a:pt x="1462" y="1607"/>
                  <a:pt x="1462" y="1608"/>
                </a:cubicBezTo>
                <a:cubicBezTo>
                  <a:pt x="1463" y="1609"/>
                  <a:pt x="1463" y="1609"/>
                  <a:pt x="1464" y="1609"/>
                </a:cubicBezTo>
                <a:cubicBezTo>
                  <a:pt x="1466" y="1609"/>
                  <a:pt x="1465" y="1611"/>
                  <a:pt x="1465" y="1612"/>
                </a:cubicBezTo>
                <a:cubicBezTo>
                  <a:pt x="1465" y="1613"/>
                  <a:pt x="1466" y="1614"/>
                  <a:pt x="1467" y="1614"/>
                </a:cubicBezTo>
                <a:cubicBezTo>
                  <a:pt x="1468" y="1613"/>
                  <a:pt x="1468" y="1613"/>
                  <a:pt x="1468" y="1612"/>
                </a:cubicBezTo>
                <a:cubicBezTo>
                  <a:pt x="1468" y="1611"/>
                  <a:pt x="1468" y="1611"/>
                  <a:pt x="1469" y="1611"/>
                </a:cubicBezTo>
                <a:cubicBezTo>
                  <a:pt x="1469" y="1610"/>
                  <a:pt x="1469" y="1609"/>
                  <a:pt x="1470" y="1609"/>
                </a:cubicBezTo>
                <a:cubicBezTo>
                  <a:pt x="1470" y="1608"/>
                  <a:pt x="1471" y="1609"/>
                  <a:pt x="1471" y="1609"/>
                </a:cubicBezTo>
                <a:cubicBezTo>
                  <a:pt x="1472" y="1609"/>
                  <a:pt x="1473" y="1609"/>
                  <a:pt x="1473" y="1609"/>
                </a:cubicBezTo>
                <a:cubicBezTo>
                  <a:pt x="1474" y="1609"/>
                  <a:pt x="1474" y="1610"/>
                  <a:pt x="1474" y="1611"/>
                </a:cubicBezTo>
                <a:cubicBezTo>
                  <a:pt x="1473" y="1612"/>
                  <a:pt x="1473" y="1610"/>
                  <a:pt x="1473" y="1610"/>
                </a:cubicBezTo>
                <a:cubicBezTo>
                  <a:pt x="1472" y="1610"/>
                  <a:pt x="1471" y="1610"/>
                  <a:pt x="1471" y="1610"/>
                </a:cubicBezTo>
                <a:cubicBezTo>
                  <a:pt x="1470" y="1610"/>
                  <a:pt x="1470" y="1611"/>
                  <a:pt x="1470" y="1611"/>
                </a:cubicBezTo>
                <a:cubicBezTo>
                  <a:pt x="1470" y="1612"/>
                  <a:pt x="1470" y="1613"/>
                  <a:pt x="1469" y="1613"/>
                </a:cubicBezTo>
                <a:cubicBezTo>
                  <a:pt x="1469" y="1614"/>
                  <a:pt x="1470" y="1615"/>
                  <a:pt x="1471" y="1615"/>
                </a:cubicBezTo>
                <a:cubicBezTo>
                  <a:pt x="1472" y="1615"/>
                  <a:pt x="1472" y="1613"/>
                  <a:pt x="1472" y="1613"/>
                </a:cubicBezTo>
                <a:cubicBezTo>
                  <a:pt x="1472" y="1613"/>
                  <a:pt x="1473" y="1613"/>
                  <a:pt x="1473" y="1613"/>
                </a:cubicBezTo>
                <a:cubicBezTo>
                  <a:pt x="1473" y="1613"/>
                  <a:pt x="1473" y="1613"/>
                  <a:pt x="1473" y="1614"/>
                </a:cubicBezTo>
                <a:cubicBezTo>
                  <a:pt x="1473" y="1614"/>
                  <a:pt x="1474" y="1614"/>
                  <a:pt x="1474" y="1614"/>
                </a:cubicBezTo>
                <a:cubicBezTo>
                  <a:pt x="1474" y="1614"/>
                  <a:pt x="1474" y="1614"/>
                  <a:pt x="1475" y="1615"/>
                </a:cubicBezTo>
                <a:cubicBezTo>
                  <a:pt x="1475" y="1615"/>
                  <a:pt x="1475" y="1615"/>
                  <a:pt x="1475" y="1615"/>
                </a:cubicBezTo>
                <a:cubicBezTo>
                  <a:pt x="1476" y="1615"/>
                  <a:pt x="1476" y="1614"/>
                  <a:pt x="1475" y="1613"/>
                </a:cubicBezTo>
                <a:cubicBezTo>
                  <a:pt x="1475" y="1613"/>
                  <a:pt x="1475" y="1611"/>
                  <a:pt x="1476" y="1612"/>
                </a:cubicBezTo>
                <a:cubicBezTo>
                  <a:pt x="1477" y="1613"/>
                  <a:pt x="1476" y="1615"/>
                  <a:pt x="1476" y="1616"/>
                </a:cubicBezTo>
                <a:cubicBezTo>
                  <a:pt x="1477" y="1617"/>
                  <a:pt x="1477" y="1615"/>
                  <a:pt x="1478" y="1615"/>
                </a:cubicBezTo>
                <a:cubicBezTo>
                  <a:pt x="1479" y="1614"/>
                  <a:pt x="1479" y="1615"/>
                  <a:pt x="1479" y="1616"/>
                </a:cubicBezTo>
                <a:cubicBezTo>
                  <a:pt x="1479" y="1617"/>
                  <a:pt x="1478" y="1617"/>
                  <a:pt x="1478" y="1618"/>
                </a:cubicBezTo>
                <a:cubicBezTo>
                  <a:pt x="1479" y="1620"/>
                  <a:pt x="1482" y="1618"/>
                  <a:pt x="1483" y="1618"/>
                </a:cubicBezTo>
                <a:cubicBezTo>
                  <a:pt x="1483" y="1617"/>
                  <a:pt x="1484" y="1617"/>
                  <a:pt x="1484" y="1617"/>
                </a:cubicBezTo>
                <a:cubicBezTo>
                  <a:pt x="1485" y="1617"/>
                  <a:pt x="1485" y="1616"/>
                  <a:pt x="1485" y="1616"/>
                </a:cubicBezTo>
                <a:cubicBezTo>
                  <a:pt x="1486" y="1618"/>
                  <a:pt x="1484" y="1618"/>
                  <a:pt x="1484" y="1619"/>
                </a:cubicBezTo>
                <a:cubicBezTo>
                  <a:pt x="1485" y="1620"/>
                  <a:pt x="1485" y="1621"/>
                  <a:pt x="1485" y="1621"/>
                </a:cubicBezTo>
                <a:cubicBezTo>
                  <a:pt x="1485" y="1623"/>
                  <a:pt x="1485" y="1623"/>
                  <a:pt x="1486" y="1624"/>
                </a:cubicBezTo>
                <a:cubicBezTo>
                  <a:pt x="1487" y="1625"/>
                  <a:pt x="1487" y="1625"/>
                  <a:pt x="1488" y="1626"/>
                </a:cubicBezTo>
                <a:cubicBezTo>
                  <a:pt x="1488" y="1627"/>
                  <a:pt x="1488" y="1627"/>
                  <a:pt x="1488" y="1628"/>
                </a:cubicBezTo>
                <a:cubicBezTo>
                  <a:pt x="1489" y="1628"/>
                  <a:pt x="1490" y="1628"/>
                  <a:pt x="1491" y="1629"/>
                </a:cubicBezTo>
                <a:cubicBezTo>
                  <a:pt x="1491" y="1630"/>
                  <a:pt x="1492" y="1631"/>
                  <a:pt x="1492" y="1631"/>
                </a:cubicBezTo>
                <a:cubicBezTo>
                  <a:pt x="1493" y="1631"/>
                  <a:pt x="1494" y="1632"/>
                  <a:pt x="1494" y="1632"/>
                </a:cubicBezTo>
                <a:cubicBezTo>
                  <a:pt x="1495" y="1632"/>
                  <a:pt x="1496" y="1633"/>
                  <a:pt x="1496" y="1633"/>
                </a:cubicBezTo>
                <a:cubicBezTo>
                  <a:pt x="1498" y="1635"/>
                  <a:pt x="1501" y="1635"/>
                  <a:pt x="1504" y="1636"/>
                </a:cubicBezTo>
                <a:cubicBezTo>
                  <a:pt x="1505" y="1637"/>
                  <a:pt x="1506" y="1637"/>
                  <a:pt x="1508" y="1637"/>
                </a:cubicBezTo>
                <a:cubicBezTo>
                  <a:pt x="1509" y="1637"/>
                  <a:pt x="1510" y="1636"/>
                  <a:pt x="1512" y="1635"/>
                </a:cubicBezTo>
                <a:cubicBezTo>
                  <a:pt x="1512" y="1634"/>
                  <a:pt x="1513" y="1634"/>
                  <a:pt x="1514" y="1634"/>
                </a:cubicBezTo>
                <a:cubicBezTo>
                  <a:pt x="1514" y="1634"/>
                  <a:pt x="1515" y="1634"/>
                  <a:pt x="1516" y="1634"/>
                </a:cubicBezTo>
                <a:cubicBezTo>
                  <a:pt x="1516" y="1633"/>
                  <a:pt x="1517" y="1633"/>
                  <a:pt x="1517" y="1632"/>
                </a:cubicBezTo>
                <a:cubicBezTo>
                  <a:pt x="1518" y="1632"/>
                  <a:pt x="1518" y="1633"/>
                  <a:pt x="1519" y="1633"/>
                </a:cubicBezTo>
                <a:cubicBezTo>
                  <a:pt x="1520" y="1633"/>
                  <a:pt x="1521" y="1633"/>
                  <a:pt x="1521" y="1633"/>
                </a:cubicBezTo>
                <a:cubicBezTo>
                  <a:pt x="1522" y="1634"/>
                  <a:pt x="1522" y="1635"/>
                  <a:pt x="1522" y="1635"/>
                </a:cubicBezTo>
                <a:cubicBezTo>
                  <a:pt x="1521" y="1637"/>
                  <a:pt x="1519" y="1637"/>
                  <a:pt x="1518" y="1639"/>
                </a:cubicBezTo>
                <a:cubicBezTo>
                  <a:pt x="1518" y="1639"/>
                  <a:pt x="1518" y="1640"/>
                  <a:pt x="1518" y="1640"/>
                </a:cubicBezTo>
                <a:cubicBezTo>
                  <a:pt x="1517" y="1641"/>
                  <a:pt x="1516" y="1641"/>
                  <a:pt x="1516" y="1641"/>
                </a:cubicBezTo>
                <a:cubicBezTo>
                  <a:pt x="1515" y="1642"/>
                  <a:pt x="1514" y="1642"/>
                  <a:pt x="1513" y="1642"/>
                </a:cubicBezTo>
                <a:cubicBezTo>
                  <a:pt x="1513" y="1643"/>
                  <a:pt x="1512" y="1643"/>
                  <a:pt x="1511" y="1643"/>
                </a:cubicBezTo>
                <a:cubicBezTo>
                  <a:pt x="1509" y="1643"/>
                  <a:pt x="1506" y="1644"/>
                  <a:pt x="1503" y="1645"/>
                </a:cubicBezTo>
                <a:cubicBezTo>
                  <a:pt x="1502" y="1645"/>
                  <a:pt x="1500" y="1646"/>
                  <a:pt x="1499" y="1646"/>
                </a:cubicBezTo>
                <a:cubicBezTo>
                  <a:pt x="1498" y="1645"/>
                  <a:pt x="1500" y="1644"/>
                  <a:pt x="1499" y="1643"/>
                </a:cubicBezTo>
                <a:cubicBezTo>
                  <a:pt x="1498" y="1643"/>
                  <a:pt x="1497" y="1643"/>
                  <a:pt x="1496" y="1643"/>
                </a:cubicBezTo>
                <a:cubicBezTo>
                  <a:pt x="1494" y="1643"/>
                  <a:pt x="1493" y="1645"/>
                  <a:pt x="1494" y="1646"/>
                </a:cubicBezTo>
                <a:cubicBezTo>
                  <a:pt x="1495" y="1647"/>
                  <a:pt x="1495" y="1647"/>
                  <a:pt x="1496" y="1648"/>
                </a:cubicBezTo>
                <a:cubicBezTo>
                  <a:pt x="1496" y="1648"/>
                  <a:pt x="1496" y="1649"/>
                  <a:pt x="1497" y="1650"/>
                </a:cubicBezTo>
                <a:cubicBezTo>
                  <a:pt x="1497" y="1651"/>
                  <a:pt x="1499" y="1652"/>
                  <a:pt x="1500" y="1653"/>
                </a:cubicBezTo>
                <a:cubicBezTo>
                  <a:pt x="1502" y="1654"/>
                  <a:pt x="1504" y="1657"/>
                  <a:pt x="1506" y="1659"/>
                </a:cubicBezTo>
                <a:cubicBezTo>
                  <a:pt x="1509" y="1662"/>
                  <a:pt x="1513" y="1664"/>
                  <a:pt x="1515" y="1668"/>
                </a:cubicBezTo>
                <a:cubicBezTo>
                  <a:pt x="1516" y="1669"/>
                  <a:pt x="1516" y="1670"/>
                  <a:pt x="1518" y="1671"/>
                </a:cubicBezTo>
                <a:cubicBezTo>
                  <a:pt x="1519" y="1672"/>
                  <a:pt x="1520" y="1673"/>
                  <a:pt x="1521" y="1674"/>
                </a:cubicBezTo>
                <a:cubicBezTo>
                  <a:pt x="1522" y="1675"/>
                  <a:pt x="1523" y="1676"/>
                  <a:pt x="1525" y="1677"/>
                </a:cubicBezTo>
                <a:cubicBezTo>
                  <a:pt x="1526" y="1677"/>
                  <a:pt x="1527" y="1677"/>
                  <a:pt x="1529" y="1677"/>
                </a:cubicBezTo>
                <a:cubicBezTo>
                  <a:pt x="1529" y="1677"/>
                  <a:pt x="1530" y="1678"/>
                  <a:pt x="1531" y="1678"/>
                </a:cubicBezTo>
                <a:cubicBezTo>
                  <a:pt x="1531" y="1678"/>
                  <a:pt x="1532" y="1678"/>
                  <a:pt x="1533" y="1678"/>
                </a:cubicBezTo>
                <a:cubicBezTo>
                  <a:pt x="1535" y="1678"/>
                  <a:pt x="1536" y="1677"/>
                  <a:pt x="1537" y="1677"/>
                </a:cubicBezTo>
                <a:cubicBezTo>
                  <a:pt x="1539" y="1676"/>
                  <a:pt x="1540" y="1676"/>
                  <a:pt x="1541" y="1675"/>
                </a:cubicBezTo>
                <a:cubicBezTo>
                  <a:pt x="1543" y="1675"/>
                  <a:pt x="1544" y="1675"/>
                  <a:pt x="1545" y="1674"/>
                </a:cubicBezTo>
                <a:cubicBezTo>
                  <a:pt x="1547" y="1673"/>
                  <a:pt x="1548" y="1672"/>
                  <a:pt x="1549" y="1672"/>
                </a:cubicBezTo>
                <a:cubicBezTo>
                  <a:pt x="1551" y="1672"/>
                  <a:pt x="1552" y="1671"/>
                  <a:pt x="1553" y="1671"/>
                </a:cubicBezTo>
                <a:cubicBezTo>
                  <a:pt x="1554" y="1670"/>
                  <a:pt x="1556" y="1668"/>
                  <a:pt x="1557" y="1667"/>
                </a:cubicBezTo>
                <a:cubicBezTo>
                  <a:pt x="1557" y="1667"/>
                  <a:pt x="1558" y="1667"/>
                  <a:pt x="1558" y="1666"/>
                </a:cubicBezTo>
                <a:cubicBezTo>
                  <a:pt x="1558" y="1665"/>
                  <a:pt x="1558" y="1665"/>
                  <a:pt x="1559" y="1664"/>
                </a:cubicBezTo>
                <a:cubicBezTo>
                  <a:pt x="1559" y="1663"/>
                  <a:pt x="1559" y="1663"/>
                  <a:pt x="1560" y="1662"/>
                </a:cubicBezTo>
                <a:cubicBezTo>
                  <a:pt x="1560" y="1661"/>
                  <a:pt x="1560" y="1661"/>
                  <a:pt x="1560" y="1660"/>
                </a:cubicBezTo>
                <a:cubicBezTo>
                  <a:pt x="1560" y="1658"/>
                  <a:pt x="1559" y="1658"/>
                  <a:pt x="1558" y="1657"/>
                </a:cubicBezTo>
                <a:cubicBezTo>
                  <a:pt x="1557" y="1657"/>
                  <a:pt x="1554" y="1657"/>
                  <a:pt x="1555" y="1655"/>
                </a:cubicBezTo>
                <a:cubicBezTo>
                  <a:pt x="1555" y="1654"/>
                  <a:pt x="1556" y="1655"/>
                  <a:pt x="1557" y="1654"/>
                </a:cubicBezTo>
                <a:cubicBezTo>
                  <a:pt x="1557" y="1653"/>
                  <a:pt x="1556" y="1653"/>
                  <a:pt x="1556" y="1652"/>
                </a:cubicBezTo>
                <a:cubicBezTo>
                  <a:pt x="1557" y="1651"/>
                  <a:pt x="1559" y="1651"/>
                  <a:pt x="1560" y="1651"/>
                </a:cubicBezTo>
                <a:cubicBezTo>
                  <a:pt x="1560" y="1650"/>
                  <a:pt x="1560" y="1649"/>
                  <a:pt x="1561" y="1649"/>
                </a:cubicBezTo>
                <a:cubicBezTo>
                  <a:pt x="1561" y="1648"/>
                  <a:pt x="1561" y="1648"/>
                  <a:pt x="1560" y="1647"/>
                </a:cubicBezTo>
                <a:cubicBezTo>
                  <a:pt x="1559" y="1647"/>
                  <a:pt x="1559" y="1646"/>
                  <a:pt x="1560" y="1646"/>
                </a:cubicBezTo>
                <a:cubicBezTo>
                  <a:pt x="1561" y="1645"/>
                  <a:pt x="1562" y="1646"/>
                  <a:pt x="1563" y="1646"/>
                </a:cubicBezTo>
                <a:cubicBezTo>
                  <a:pt x="1565" y="1647"/>
                  <a:pt x="1567" y="1646"/>
                  <a:pt x="1569" y="1646"/>
                </a:cubicBezTo>
                <a:cubicBezTo>
                  <a:pt x="1570" y="1646"/>
                  <a:pt x="1570" y="1646"/>
                  <a:pt x="1570" y="1647"/>
                </a:cubicBezTo>
                <a:cubicBezTo>
                  <a:pt x="1570" y="1648"/>
                  <a:pt x="1569" y="1648"/>
                  <a:pt x="1568" y="1648"/>
                </a:cubicBezTo>
                <a:cubicBezTo>
                  <a:pt x="1568" y="1648"/>
                  <a:pt x="1567" y="1648"/>
                  <a:pt x="1566" y="1648"/>
                </a:cubicBezTo>
                <a:cubicBezTo>
                  <a:pt x="1565" y="1648"/>
                  <a:pt x="1565" y="1649"/>
                  <a:pt x="1565" y="1650"/>
                </a:cubicBezTo>
                <a:cubicBezTo>
                  <a:pt x="1565" y="1650"/>
                  <a:pt x="1564" y="1651"/>
                  <a:pt x="1564" y="1651"/>
                </a:cubicBezTo>
                <a:cubicBezTo>
                  <a:pt x="1563" y="1652"/>
                  <a:pt x="1563" y="1653"/>
                  <a:pt x="1563" y="1654"/>
                </a:cubicBezTo>
                <a:cubicBezTo>
                  <a:pt x="1563" y="1655"/>
                  <a:pt x="1563" y="1657"/>
                  <a:pt x="1564" y="1658"/>
                </a:cubicBezTo>
                <a:cubicBezTo>
                  <a:pt x="1564" y="1659"/>
                  <a:pt x="1565" y="1659"/>
                  <a:pt x="1566" y="1659"/>
                </a:cubicBezTo>
                <a:cubicBezTo>
                  <a:pt x="1566" y="1659"/>
                  <a:pt x="1567" y="1659"/>
                  <a:pt x="1567" y="1659"/>
                </a:cubicBezTo>
                <a:cubicBezTo>
                  <a:pt x="1568" y="1659"/>
                  <a:pt x="1569" y="1659"/>
                  <a:pt x="1569" y="1658"/>
                </a:cubicBezTo>
                <a:cubicBezTo>
                  <a:pt x="1570" y="1658"/>
                  <a:pt x="1571" y="1658"/>
                  <a:pt x="1571" y="1658"/>
                </a:cubicBezTo>
                <a:cubicBezTo>
                  <a:pt x="1572" y="1659"/>
                  <a:pt x="1573" y="1659"/>
                  <a:pt x="1572" y="1660"/>
                </a:cubicBezTo>
                <a:cubicBezTo>
                  <a:pt x="1571" y="1660"/>
                  <a:pt x="1570" y="1660"/>
                  <a:pt x="1570" y="1660"/>
                </a:cubicBezTo>
                <a:cubicBezTo>
                  <a:pt x="1569" y="1661"/>
                  <a:pt x="1568" y="1661"/>
                  <a:pt x="1567" y="1662"/>
                </a:cubicBezTo>
                <a:cubicBezTo>
                  <a:pt x="1566" y="1663"/>
                  <a:pt x="1566" y="1665"/>
                  <a:pt x="1566" y="1666"/>
                </a:cubicBezTo>
                <a:cubicBezTo>
                  <a:pt x="1565" y="1668"/>
                  <a:pt x="1565" y="1669"/>
                  <a:pt x="1566" y="1670"/>
                </a:cubicBezTo>
                <a:cubicBezTo>
                  <a:pt x="1567" y="1671"/>
                  <a:pt x="1569" y="1671"/>
                  <a:pt x="1570" y="1672"/>
                </a:cubicBezTo>
                <a:cubicBezTo>
                  <a:pt x="1571" y="1673"/>
                  <a:pt x="1571" y="1674"/>
                  <a:pt x="1572" y="1675"/>
                </a:cubicBezTo>
                <a:cubicBezTo>
                  <a:pt x="1572" y="1677"/>
                  <a:pt x="1571" y="1678"/>
                  <a:pt x="1571" y="1679"/>
                </a:cubicBezTo>
                <a:cubicBezTo>
                  <a:pt x="1571" y="1682"/>
                  <a:pt x="1570" y="1684"/>
                  <a:pt x="1570" y="1687"/>
                </a:cubicBezTo>
                <a:cubicBezTo>
                  <a:pt x="1569" y="1688"/>
                  <a:pt x="1568" y="1689"/>
                  <a:pt x="1568" y="1691"/>
                </a:cubicBezTo>
                <a:cubicBezTo>
                  <a:pt x="1567" y="1694"/>
                  <a:pt x="1567" y="1697"/>
                  <a:pt x="1568" y="1700"/>
                </a:cubicBezTo>
                <a:cubicBezTo>
                  <a:pt x="1568" y="1701"/>
                  <a:pt x="1569" y="1702"/>
                  <a:pt x="1569" y="1703"/>
                </a:cubicBezTo>
                <a:cubicBezTo>
                  <a:pt x="1569" y="1704"/>
                  <a:pt x="1569" y="1705"/>
                  <a:pt x="1569" y="1705"/>
                </a:cubicBezTo>
                <a:cubicBezTo>
                  <a:pt x="1569" y="1706"/>
                  <a:pt x="1569" y="1707"/>
                  <a:pt x="1570" y="1707"/>
                </a:cubicBezTo>
                <a:cubicBezTo>
                  <a:pt x="1570" y="1708"/>
                  <a:pt x="1570" y="1710"/>
                  <a:pt x="1570" y="1711"/>
                </a:cubicBezTo>
                <a:cubicBezTo>
                  <a:pt x="1570" y="1712"/>
                  <a:pt x="1571" y="1712"/>
                  <a:pt x="1571" y="1712"/>
                </a:cubicBezTo>
                <a:cubicBezTo>
                  <a:pt x="1571" y="1713"/>
                  <a:pt x="1572" y="1714"/>
                  <a:pt x="1572" y="1713"/>
                </a:cubicBezTo>
                <a:cubicBezTo>
                  <a:pt x="1573" y="1713"/>
                  <a:pt x="1573" y="1712"/>
                  <a:pt x="1573" y="1712"/>
                </a:cubicBezTo>
                <a:cubicBezTo>
                  <a:pt x="1574" y="1712"/>
                  <a:pt x="1574" y="1713"/>
                  <a:pt x="1574" y="1714"/>
                </a:cubicBezTo>
                <a:cubicBezTo>
                  <a:pt x="1574" y="1714"/>
                  <a:pt x="1573" y="1714"/>
                  <a:pt x="1572" y="1715"/>
                </a:cubicBezTo>
                <a:cubicBezTo>
                  <a:pt x="1572" y="1715"/>
                  <a:pt x="1572" y="1716"/>
                  <a:pt x="1572" y="1717"/>
                </a:cubicBezTo>
                <a:cubicBezTo>
                  <a:pt x="1572" y="1718"/>
                  <a:pt x="1572" y="1717"/>
                  <a:pt x="1571" y="1718"/>
                </a:cubicBezTo>
                <a:cubicBezTo>
                  <a:pt x="1571" y="1718"/>
                  <a:pt x="1571" y="1719"/>
                  <a:pt x="1571" y="1720"/>
                </a:cubicBezTo>
                <a:cubicBezTo>
                  <a:pt x="1571" y="1721"/>
                  <a:pt x="1573" y="1722"/>
                  <a:pt x="1573" y="1723"/>
                </a:cubicBezTo>
                <a:cubicBezTo>
                  <a:pt x="1572" y="1724"/>
                  <a:pt x="1572" y="1724"/>
                  <a:pt x="1572" y="1725"/>
                </a:cubicBezTo>
                <a:cubicBezTo>
                  <a:pt x="1572" y="1725"/>
                  <a:pt x="1573" y="1726"/>
                  <a:pt x="1573" y="1726"/>
                </a:cubicBezTo>
                <a:cubicBezTo>
                  <a:pt x="1573" y="1727"/>
                  <a:pt x="1575" y="1729"/>
                  <a:pt x="1574" y="1729"/>
                </a:cubicBezTo>
                <a:cubicBezTo>
                  <a:pt x="1573" y="1729"/>
                  <a:pt x="1573" y="1728"/>
                  <a:pt x="1572" y="1728"/>
                </a:cubicBezTo>
                <a:cubicBezTo>
                  <a:pt x="1571" y="1728"/>
                  <a:pt x="1572" y="1729"/>
                  <a:pt x="1572" y="1729"/>
                </a:cubicBezTo>
                <a:cubicBezTo>
                  <a:pt x="1573" y="1730"/>
                  <a:pt x="1573" y="1730"/>
                  <a:pt x="1573" y="1731"/>
                </a:cubicBezTo>
                <a:cubicBezTo>
                  <a:pt x="1574" y="1733"/>
                  <a:pt x="1573" y="1735"/>
                  <a:pt x="1574" y="1737"/>
                </a:cubicBezTo>
                <a:cubicBezTo>
                  <a:pt x="1574" y="1738"/>
                  <a:pt x="1575" y="1739"/>
                  <a:pt x="1575" y="1741"/>
                </a:cubicBezTo>
                <a:cubicBezTo>
                  <a:pt x="1576" y="1742"/>
                  <a:pt x="1576" y="1744"/>
                  <a:pt x="1576" y="1745"/>
                </a:cubicBezTo>
                <a:cubicBezTo>
                  <a:pt x="1576" y="1747"/>
                  <a:pt x="1577" y="1748"/>
                  <a:pt x="1577" y="1749"/>
                </a:cubicBezTo>
                <a:cubicBezTo>
                  <a:pt x="1577" y="1751"/>
                  <a:pt x="1578" y="1752"/>
                  <a:pt x="1579" y="1754"/>
                </a:cubicBezTo>
                <a:cubicBezTo>
                  <a:pt x="1579" y="1755"/>
                  <a:pt x="1579" y="1757"/>
                  <a:pt x="1579" y="1758"/>
                </a:cubicBezTo>
                <a:cubicBezTo>
                  <a:pt x="1580" y="1761"/>
                  <a:pt x="1580" y="1763"/>
                  <a:pt x="1581" y="1766"/>
                </a:cubicBezTo>
                <a:cubicBezTo>
                  <a:pt x="1581" y="1768"/>
                  <a:pt x="1581" y="1770"/>
                  <a:pt x="1582" y="1772"/>
                </a:cubicBezTo>
                <a:cubicBezTo>
                  <a:pt x="1584" y="1776"/>
                  <a:pt x="1587" y="1779"/>
                  <a:pt x="1589" y="1783"/>
                </a:cubicBezTo>
                <a:cubicBezTo>
                  <a:pt x="1590" y="1784"/>
                  <a:pt x="1592" y="1785"/>
                  <a:pt x="1592" y="1786"/>
                </a:cubicBezTo>
                <a:cubicBezTo>
                  <a:pt x="1592" y="1788"/>
                  <a:pt x="1589" y="1786"/>
                  <a:pt x="1589" y="1786"/>
                </a:cubicBezTo>
                <a:cubicBezTo>
                  <a:pt x="1589" y="1787"/>
                  <a:pt x="1590" y="1788"/>
                  <a:pt x="1590" y="1788"/>
                </a:cubicBezTo>
                <a:cubicBezTo>
                  <a:pt x="1591" y="1788"/>
                  <a:pt x="1591" y="1789"/>
                  <a:pt x="1591" y="1789"/>
                </a:cubicBezTo>
                <a:cubicBezTo>
                  <a:pt x="1592" y="1790"/>
                  <a:pt x="1592" y="1792"/>
                  <a:pt x="1593" y="1793"/>
                </a:cubicBezTo>
                <a:cubicBezTo>
                  <a:pt x="1593" y="1794"/>
                  <a:pt x="1594" y="1795"/>
                  <a:pt x="1595" y="1796"/>
                </a:cubicBezTo>
                <a:cubicBezTo>
                  <a:pt x="1595" y="1797"/>
                  <a:pt x="1596" y="1797"/>
                  <a:pt x="1596" y="1798"/>
                </a:cubicBezTo>
                <a:cubicBezTo>
                  <a:pt x="1596" y="1798"/>
                  <a:pt x="1595" y="1799"/>
                  <a:pt x="1595" y="1798"/>
                </a:cubicBezTo>
                <a:cubicBezTo>
                  <a:pt x="1595" y="1799"/>
                  <a:pt x="1595" y="1799"/>
                  <a:pt x="1595" y="1799"/>
                </a:cubicBezTo>
                <a:cubicBezTo>
                  <a:pt x="1595" y="1799"/>
                  <a:pt x="1597" y="1800"/>
                  <a:pt x="1597" y="1800"/>
                </a:cubicBezTo>
                <a:cubicBezTo>
                  <a:pt x="1598" y="1801"/>
                  <a:pt x="1599" y="1802"/>
                  <a:pt x="1599" y="1802"/>
                </a:cubicBezTo>
                <a:cubicBezTo>
                  <a:pt x="1600" y="1803"/>
                  <a:pt x="1600" y="1803"/>
                  <a:pt x="1601" y="1804"/>
                </a:cubicBezTo>
                <a:cubicBezTo>
                  <a:pt x="1602" y="1805"/>
                  <a:pt x="1602" y="1807"/>
                  <a:pt x="1602" y="1809"/>
                </a:cubicBezTo>
                <a:cubicBezTo>
                  <a:pt x="1603" y="1810"/>
                  <a:pt x="1602" y="1811"/>
                  <a:pt x="1603" y="1812"/>
                </a:cubicBezTo>
                <a:cubicBezTo>
                  <a:pt x="1603" y="1813"/>
                  <a:pt x="1603" y="1814"/>
                  <a:pt x="1604" y="1814"/>
                </a:cubicBezTo>
                <a:cubicBezTo>
                  <a:pt x="1604" y="1816"/>
                  <a:pt x="1605" y="1817"/>
                  <a:pt x="1605" y="1819"/>
                </a:cubicBezTo>
                <a:cubicBezTo>
                  <a:pt x="1606" y="1821"/>
                  <a:pt x="1607" y="1824"/>
                  <a:pt x="1608" y="1827"/>
                </a:cubicBezTo>
                <a:cubicBezTo>
                  <a:pt x="1609" y="1829"/>
                  <a:pt x="1609" y="1830"/>
                  <a:pt x="1610" y="1831"/>
                </a:cubicBezTo>
                <a:cubicBezTo>
                  <a:pt x="1610" y="1833"/>
                  <a:pt x="1611" y="1834"/>
                  <a:pt x="1611" y="1836"/>
                </a:cubicBezTo>
                <a:cubicBezTo>
                  <a:pt x="1611" y="1837"/>
                  <a:pt x="1610" y="1838"/>
                  <a:pt x="1610" y="1840"/>
                </a:cubicBezTo>
                <a:cubicBezTo>
                  <a:pt x="1611" y="1841"/>
                  <a:pt x="1612" y="1842"/>
                  <a:pt x="1612" y="1843"/>
                </a:cubicBezTo>
                <a:cubicBezTo>
                  <a:pt x="1614" y="1846"/>
                  <a:pt x="1615" y="1848"/>
                  <a:pt x="1616" y="1851"/>
                </a:cubicBezTo>
                <a:cubicBezTo>
                  <a:pt x="1617" y="1852"/>
                  <a:pt x="1618" y="1853"/>
                  <a:pt x="1619" y="1855"/>
                </a:cubicBezTo>
                <a:cubicBezTo>
                  <a:pt x="1620" y="1856"/>
                  <a:pt x="1620" y="1857"/>
                  <a:pt x="1621" y="1859"/>
                </a:cubicBezTo>
                <a:cubicBezTo>
                  <a:pt x="1622" y="1860"/>
                  <a:pt x="1623" y="1860"/>
                  <a:pt x="1624" y="1861"/>
                </a:cubicBezTo>
                <a:cubicBezTo>
                  <a:pt x="1625" y="1863"/>
                  <a:pt x="1626" y="1865"/>
                  <a:pt x="1627" y="1866"/>
                </a:cubicBezTo>
                <a:cubicBezTo>
                  <a:pt x="1627" y="1868"/>
                  <a:pt x="1628" y="1869"/>
                  <a:pt x="1629" y="1871"/>
                </a:cubicBezTo>
                <a:cubicBezTo>
                  <a:pt x="1629" y="1872"/>
                  <a:pt x="1630" y="1873"/>
                  <a:pt x="1630" y="1875"/>
                </a:cubicBezTo>
                <a:cubicBezTo>
                  <a:pt x="1630" y="1876"/>
                  <a:pt x="1631" y="1878"/>
                  <a:pt x="1631" y="1879"/>
                </a:cubicBezTo>
                <a:cubicBezTo>
                  <a:pt x="1632" y="1880"/>
                  <a:pt x="1633" y="1882"/>
                  <a:pt x="1633" y="1883"/>
                </a:cubicBezTo>
                <a:cubicBezTo>
                  <a:pt x="1634" y="1886"/>
                  <a:pt x="1635" y="1888"/>
                  <a:pt x="1636" y="1891"/>
                </a:cubicBezTo>
                <a:cubicBezTo>
                  <a:pt x="1637" y="1892"/>
                  <a:pt x="1638" y="1894"/>
                  <a:pt x="1639" y="1895"/>
                </a:cubicBezTo>
                <a:cubicBezTo>
                  <a:pt x="1640" y="1896"/>
                  <a:pt x="1640" y="1896"/>
                  <a:pt x="1640" y="1897"/>
                </a:cubicBezTo>
                <a:cubicBezTo>
                  <a:pt x="1640" y="1897"/>
                  <a:pt x="1640" y="1898"/>
                  <a:pt x="1641" y="1898"/>
                </a:cubicBezTo>
                <a:cubicBezTo>
                  <a:pt x="1641" y="1899"/>
                  <a:pt x="1641" y="1899"/>
                  <a:pt x="1641" y="1900"/>
                </a:cubicBezTo>
                <a:cubicBezTo>
                  <a:pt x="1641" y="1900"/>
                  <a:pt x="1642" y="1901"/>
                  <a:pt x="1642" y="1901"/>
                </a:cubicBezTo>
                <a:cubicBezTo>
                  <a:pt x="1642" y="1902"/>
                  <a:pt x="1642" y="1905"/>
                  <a:pt x="1641" y="1904"/>
                </a:cubicBezTo>
                <a:cubicBezTo>
                  <a:pt x="1641" y="1904"/>
                  <a:pt x="1641" y="1903"/>
                  <a:pt x="1641" y="1903"/>
                </a:cubicBezTo>
                <a:cubicBezTo>
                  <a:pt x="1641" y="1902"/>
                  <a:pt x="1640" y="1902"/>
                  <a:pt x="1640" y="1901"/>
                </a:cubicBezTo>
                <a:cubicBezTo>
                  <a:pt x="1639" y="1900"/>
                  <a:pt x="1640" y="1899"/>
                  <a:pt x="1639" y="1898"/>
                </a:cubicBezTo>
                <a:cubicBezTo>
                  <a:pt x="1639" y="1898"/>
                  <a:pt x="1639" y="1897"/>
                  <a:pt x="1638" y="1897"/>
                </a:cubicBezTo>
                <a:cubicBezTo>
                  <a:pt x="1637" y="1896"/>
                  <a:pt x="1638" y="1898"/>
                  <a:pt x="1638" y="1899"/>
                </a:cubicBezTo>
                <a:cubicBezTo>
                  <a:pt x="1638" y="1899"/>
                  <a:pt x="1638" y="1900"/>
                  <a:pt x="1638" y="1901"/>
                </a:cubicBezTo>
                <a:cubicBezTo>
                  <a:pt x="1639" y="1902"/>
                  <a:pt x="1639" y="1902"/>
                  <a:pt x="1640" y="1902"/>
                </a:cubicBezTo>
                <a:cubicBezTo>
                  <a:pt x="1640" y="1903"/>
                  <a:pt x="1640" y="1904"/>
                  <a:pt x="1640" y="1905"/>
                </a:cubicBezTo>
                <a:cubicBezTo>
                  <a:pt x="1640" y="1905"/>
                  <a:pt x="1640" y="1906"/>
                  <a:pt x="1640" y="1906"/>
                </a:cubicBezTo>
                <a:cubicBezTo>
                  <a:pt x="1641" y="1907"/>
                  <a:pt x="1640" y="1907"/>
                  <a:pt x="1641" y="1908"/>
                </a:cubicBezTo>
                <a:cubicBezTo>
                  <a:pt x="1641" y="1909"/>
                  <a:pt x="1641" y="1909"/>
                  <a:pt x="1641" y="1909"/>
                </a:cubicBezTo>
                <a:cubicBezTo>
                  <a:pt x="1642" y="1910"/>
                  <a:pt x="1642" y="1911"/>
                  <a:pt x="1643" y="1912"/>
                </a:cubicBezTo>
                <a:cubicBezTo>
                  <a:pt x="1644" y="1913"/>
                  <a:pt x="1645" y="1913"/>
                  <a:pt x="1645" y="1914"/>
                </a:cubicBezTo>
                <a:cubicBezTo>
                  <a:pt x="1645" y="1915"/>
                  <a:pt x="1645" y="1915"/>
                  <a:pt x="1645" y="1916"/>
                </a:cubicBezTo>
                <a:cubicBezTo>
                  <a:pt x="1645" y="1917"/>
                  <a:pt x="1645" y="1917"/>
                  <a:pt x="1645" y="1918"/>
                </a:cubicBezTo>
                <a:cubicBezTo>
                  <a:pt x="1646" y="1918"/>
                  <a:pt x="1646" y="1918"/>
                  <a:pt x="1647" y="1919"/>
                </a:cubicBezTo>
                <a:cubicBezTo>
                  <a:pt x="1647" y="1919"/>
                  <a:pt x="1648" y="1920"/>
                  <a:pt x="1648" y="1921"/>
                </a:cubicBezTo>
                <a:cubicBezTo>
                  <a:pt x="1649" y="1922"/>
                  <a:pt x="1649" y="1923"/>
                  <a:pt x="1650" y="1923"/>
                </a:cubicBezTo>
                <a:cubicBezTo>
                  <a:pt x="1651" y="1924"/>
                  <a:pt x="1652" y="1925"/>
                  <a:pt x="1653" y="1926"/>
                </a:cubicBezTo>
                <a:cubicBezTo>
                  <a:pt x="1654" y="1928"/>
                  <a:pt x="1654" y="1929"/>
                  <a:pt x="1655" y="1929"/>
                </a:cubicBezTo>
                <a:cubicBezTo>
                  <a:pt x="1657" y="1930"/>
                  <a:pt x="1658" y="1930"/>
                  <a:pt x="1659" y="1931"/>
                </a:cubicBezTo>
                <a:cubicBezTo>
                  <a:pt x="1660" y="1931"/>
                  <a:pt x="1661" y="1932"/>
                  <a:pt x="1662" y="1932"/>
                </a:cubicBezTo>
                <a:cubicBezTo>
                  <a:pt x="1664" y="1933"/>
                  <a:pt x="1665" y="1932"/>
                  <a:pt x="1666" y="1931"/>
                </a:cubicBezTo>
                <a:cubicBezTo>
                  <a:pt x="1666" y="1930"/>
                  <a:pt x="1667" y="1930"/>
                  <a:pt x="1669" y="1929"/>
                </a:cubicBezTo>
                <a:cubicBezTo>
                  <a:pt x="1669" y="1929"/>
                  <a:pt x="1670" y="1928"/>
                  <a:pt x="1671" y="1928"/>
                </a:cubicBezTo>
                <a:cubicBezTo>
                  <a:pt x="1671" y="1928"/>
                  <a:pt x="1672" y="1927"/>
                  <a:pt x="1672" y="1927"/>
                </a:cubicBezTo>
                <a:cubicBezTo>
                  <a:pt x="1673" y="1926"/>
                  <a:pt x="1674" y="1925"/>
                  <a:pt x="1675" y="1924"/>
                </a:cubicBezTo>
                <a:cubicBezTo>
                  <a:pt x="1676" y="1923"/>
                  <a:pt x="1676" y="1922"/>
                  <a:pt x="1676" y="1920"/>
                </a:cubicBezTo>
                <a:cubicBezTo>
                  <a:pt x="1676" y="1917"/>
                  <a:pt x="1678" y="1914"/>
                  <a:pt x="1680" y="1913"/>
                </a:cubicBezTo>
                <a:cubicBezTo>
                  <a:pt x="1681" y="1912"/>
                  <a:pt x="1682" y="1912"/>
                  <a:pt x="1683" y="1911"/>
                </a:cubicBezTo>
                <a:cubicBezTo>
                  <a:pt x="1685" y="1911"/>
                  <a:pt x="1686" y="1911"/>
                  <a:pt x="1687" y="1911"/>
                </a:cubicBezTo>
                <a:cubicBezTo>
                  <a:pt x="1688" y="1910"/>
                  <a:pt x="1689" y="1909"/>
                  <a:pt x="1691" y="1909"/>
                </a:cubicBezTo>
                <a:cubicBezTo>
                  <a:pt x="1692" y="1909"/>
                  <a:pt x="1694" y="1910"/>
                  <a:pt x="1694" y="1909"/>
                </a:cubicBezTo>
                <a:cubicBezTo>
                  <a:pt x="1694" y="1909"/>
                  <a:pt x="1693" y="1908"/>
                  <a:pt x="1692" y="1908"/>
                </a:cubicBezTo>
                <a:cubicBezTo>
                  <a:pt x="1692" y="1908"/>
                  <a:pt x="1692" y="1907"/>
                  <a:pt x="1692" y="1907"/>
                </a:cubicBezTo>
                <a:cubicBezTo>
                  <a:pt x="1691" y="1906"/>
                  <a:pt x="1691" y="1906"/>
                  <a:pt x="1691" y="1905"/>
                </a:cubicBezTo>
                <a:cubicBezTo>
                  <a:pt x="1691" y="1904"/>
                  <a:pt x="1691" y="1903"/>
                  <a:pt x="1691" y="1903"/>
                </a:cubicBezTo>
                <a:cubicBezTo>
                  <a:pt x="1692" y="1902"/>
                  <a:pt x="1692" y="1902"/>
                  <a:pt x="1693" y="1902"/>
                </a:cubicBezTo>
                <a:cubicBezTo>
                  <a:pt x="1693" y="1901"/>
                  <a:pt x="1693" y="1900"/>
                  <a:pt x="1693" y="1900"/>
                </a:cubicBezTo>
                <a:cubicBezTo>
                  <a:pt x="1694" y="1899"/>
                  <a:pt x="1695" y="1898"/>
                  <a:pt x="1696" y="1897"/>
                </a:cubicBezTo>
                <a:cubicBezTo>
                  <a:pt x="1696" y="1896"/>
                  <a:pt x="1696" y="1895"/>
                  <a:pt x="1696" y="1895"/>
                </a:cubicBezTo>
                <a:cubicBezTo>
                  <a:pt x="1696" y="1894"/>
                  <a:pt x="1697" y="1893"/>
                  <a:pt x="1697" y="1893"/>
                </a:cubicBezTo>
                <a:cubicBezTo>
                  <a:pt x="1697" y="1892"/>
                  <a:pt x="1697" y="1891"/>
                  <a:pt x="1698" y="1891"/>
                </a:cubicBezTo>
                <a:cubicBezTo>
                  <a:pt x="1698" y="1890"/>
                  <a:pt x="1699" y="1890"/>
                  <a:pt x="1699" y="1890"/>
                </a:cubicBezTo>
                <a:cubicBezTo>
                  <a:pt x="1700" y="1890"/>
                  <a:pt x="1700" y="1889"/>
                  <a:pt x="1701" y="1889"/>
                </a:cubicBezTo>
                <a:cubicBezTo>
                  <a:pt x="1702" y="1888"/>
                  <a:pt x="1704" y="1888"/>
                  <a:pt x="1705" y="1888"/>
                </a:cubicBezTo>
                <a:cubicBezTo>
                  <a:pt x="1706" y="1889"/>
                  <a:pt x="1707" y="1891"/>
                  <a:pt x="1708" y="1890"/>
                </a:cubicBezTo>
                <a:cubicBezTo>
                  <a:pt x="1709" y="1889"/>
                  <a:pt x="1709" y="1887"/>
                  <a:pt x="1709" y="1886"/>
                </a:cubicBezTo>
                <a:cubicBezTo>
                  <a:pt x="1710" y="1883"/>
                  <a:pt x="1710" y="1879"/>
                  <a:pt x="1709" y="1877"/>
                </a:cubicBezTo>
                <a:cubicBezTo>
                  <a:pt x="1709" y="1876"/>
                  <a:pt x="1708" y="1875"/>
                  <a:pt x="1708" y="1874"/>
                </a:cubicBezTo>
                <a:cubicBezTo>
                  <a:pt x="1708" y="1873"/>
                  <a:pt x="1708" y="1872"/>
                  <a:pt x="1707" y="1871"/>
                </a:cubicBezTo>
                <a:cubicBezTo>
                  <a:pt x="1707" y="1870"/>
                  <a:pt x="1706" y="1869"/>
                  <a:pt x="1706" y="1868"/>
                </a:cubicBezTo>
                <a:cubicBezTo>
                  <a:pt x="1707" y="1868"/>
                  <a:pt x="1707" y="1868"/>
                  <a:pt x="1708" y="1867"/>
                </a:cubicBezTo>
                <a:cubicBezTo>
                  <a:pt x="1708" y="1867"/>
                  <a:pt x="1708" y="1866"/>
                  <a:pt x="1708" y="1865"/>
                </a:cubicBezTo>
                <a:cubicBezTo>
                  <a:pt x="1707" y="1864"/>
                  <a:pt x="1707" y="1862"/>
                  <a:pt x="1707" y="1861"/>
                </a:cubicBezTo>
                <a:cubicBezTo>
                  <a:pt x="1707" y="1859"/>
                  <a:pt x="1708" y="1858"/>
                  <a:pt x="1709" y="1857"/>
                </a:cubicBezTo>
                <a:cubicBezTo>
                  <a:pt x="1709" y="1856"/>
                  <a:pt x="1709" y="1854"/>
                  <a:pt x="1710" y="1853"/>
                </a:cubicBezTo>
                <a:cubicBezTo>
                  <a:pt x="1711" y="1852"/>
                  <a:pt x="1712" y="1851"/>
                  <a:pt x="1712" y="1850"/>
                </a:cubicBezTo>
                <a:cubicBezTo>
                  <a:pt x="1713" y="1849"/>
                  <a:pt x="1713" y="1847"/>
                  <a:pt x="1714" y="1846"/>
                </a:cubicBezTo>
                <a:cubicBezTo>
                  <a:pt x="1714" y="1845"/>
                  <a:pt x="1715" y="1844"/>
                  <a:pt x="1716" y="1843"/>
                </a:cubicBezTo>
                <a:cubicBezTo>
                  <a:pt x="1717" y="1841"/>
                  <a:pt x="1717" y="1839"/>
                  <a:pt x="1717" y="1838"/>
                </a:cubicBezTo>
                <a:cubicBezTo>
                  <a:pt x="1717" y="1836"/>
                  <a:pt x="1717" y="1834"/>
                  <a:pt x="1717" y="1832"/>
                </a:cubicBezTo>
                <a:cubicBezTo>
                  <a:pt x="1717" y="1830"/>
                  <a:pt x="1717" y="1829"/>
                  <a:pt x="1717" y="1827"/>
                </a:cubicBezTo>
                <a:cubicBezTo>
                  <a:pt x="1717" y="1826"/>
                  <a:pt x="1717" y="1826"/>
                  <a:pt x="1716" y="1825"/>
                </a:cubicBezTo>
                <a:cubicBezTo>
                  <a:pt x="1716" y="1825"/>
                  <a:pt x="1715" y="1825"/>
                  <a:pt x="1715" y="1824"/>
                </a:cubicBezTo>
                <a:cubicBezTo>
                  <a:pt x="1714" y="1824"/>
                  <a:pt x="1713" y="1822"/>
                  <a:pt x="1714" y="1821"/>
                </a:cubicBezTo>
                <a:cubicBezTo>
                  <a:pt x="1715" y="1820"/>
                  <a:pt x="1714" y="1822"/>
                  <a:pt x="1715" y="1822"/>
                </a:cubicBezTo>
                <a:cubicBezTo>
                  <a:pt x="1715" y="1823"/>
                  <a:pt x="1716" y="1823"/>
                  <a:pt x="1716" y="1823"/>
                </a:cubicBezTo>
                <a:cubicBezTo>
                  <a:pt x="1716" y="1824"/>
                  <a:pt x="1717" y="1825"/>
                  <a:pt x="1717" y="1825"/>
                </a:cubicBezTo>
                <a:cubicBezTo>
                  <a:pt x="1718" y="1825"/>
                  <a:pt x="1717" y="1823"/>
                  <a:pt x="1717" y="1823"/>
                </a:cubicBezTo>
                <a:cubicBezTo>
                  <a:pt x="1717" y="1822"/>
                  <a:pt x="1717" y="1822"/>
                  <a:pt x="1717" y="1821"/>
                </a:cubicBezTo>
                <a:cubicBezTo>
                  <a:pt x="1717" y="1820"/>
                  <a:pt x="1717" y="1820"/>
                  <a:pt x="1717" y="1819"/>
                </a:cubicBezTo>
                <a:cubicBezTo>
                  <a:pt x="1716" y="1819"/>
                  <a:pt x="1716" y="1818"/>
                  <a:pt x="1716" y="1818"/>
                </a:cubicBezTo>
                <a:cubicBezTo>
                  <a:pt x="1715" y="1817"/>
                  <a:pt x="1715" y="1817"/>
                  <a:pt x="1715" y="1816"/>
                </a:cubicBezTo>
                <a:cubicBezTo>
                  <a:pt x="1715" y="1816"/>
                  <a:pt x="1714" y="1816"/>
                  <a:pt x="1714" y="1815"/>
                </a:cubicBezTo>
                <a:cubicBezTo>
                  <a:pt x="1714" y="1815"/>
                  <a:pt x="1714" y="1814"/>
                  <a:pt x="1713" y="1813"/>
                </a:cubicBezTo>
                <a:cubicBezTo>
                  <a:pt x="1713" y="1812"/>
                  <a:pt x="1713" y="1812"/>
                  <a:pt x="1713" y="1811"/>
                </a:cubicBezTo>
                <a:cubicBezTo>
                  <a:pt x="1713" y="1810"/>
                  <a:pt x="1714" y="1810"/>
                  <a:pt x="1714" y="1809"/>
                </a:cubicBezTo>
                <a:cubicBezTo>
                  <a:pt x="1714" y="1808"/>
                  <a:pt x="1713" y="1807"/>
                  <a:pt x="1713" y="1807"/>
                </a:cubicBezTo>
                <a:cubicBezTo>
                  <a:pt x="1713" y="1806"/>
                  <a:pt x="1713" y="1805"/>
                  <a:pt x="1713" y="1804"/>
                </a:cubicBezTo>
                <a:cubicBezTo>
                  <a:pt x="1713" y="1803"/>
                  <a:pt x="1713" y="1801"/>
                  <a:pt x="1712" y="1799"/>
                </a:cubicBezTo>
                <a:cubicBezTo>
                  <a:pt x="1712" y="1798"/>
                  <a:pt x="1712" y="1797"/>
                  <a:pt x="1712" y="1796"/>
                </a:cubicBezTo>
                <a:cubicBezTo>
                  <a:pt x="1713" y="1795"/>
                  <a:pt x="1713" y="1794"/>
                  <a:pt x="1713" y="1793"/>
                </a:cubicBezTo>
                <a:cubicBezTo>
                  <a:pt x="1713" y="1792"/>
                  <a:pt x="1713" y="1790"/>
                  <a:pt x="1714" y="1789"/>
                </a:cubicBezTo>
                <a:cubicBezTo>
                  <a:pt x="1714" y="1788"/>
                  <a:pt x="1715" y="1787"/>
                  <a:pt x="1716" y="1786"/>
                </a:cubicBezTo>
                <a:cubicBezTo>
                  <a:pt x="1716" y="1784"/>
                  <a:pt x="1717" y="1782"/>
                  <a:pt x="1718" y="1781"/>
                </a:cubicBezTo>
                <a:cubicBezTo>
                  <a:pt x="1720" y="1779"/>
                  <a:pt x="1722" y="1777"/>
                  <a:pt x="1725" y="1777"/>
                </a:cubicBezTo>
                <a:cubicBezTo>
                  <a:pt x="1726" y="1777"/>
                  <a:pt x="1727" y="1778"/>
                  <a:pt x="1727" y="1779"/>
                </a:cubicBezTo>
                <a:cubicBezTo>
                  <a:pt x="1729" y="1781"/>
                  <a:pt x="1729" y="1778"/>
                  <a:pt x="1729" y="1777"/>
                </a:cubicBezTo>
                <a:cubicBezTo>
                  <a:pt x="1731" y="1775"/>
                  <a:pt x="1731" y="1778"/>
                  <a:pt x="1732" y="1779"/>
                </a:cubicBezTo>
                <a:cubicBezTo>
                  <a:pt x="1733" y="1779"/>
                  <a:pt x="1732" y="1778"/>
                  <a:pt x="1732" y="1777"/>
                </a:cubicBezTo>
                <a:cubicBezTo>
                  <a:pt x="1732" y="1777"/>
                  <a:pt x="1732" y="1776"/>
                  <a:pt x="1732" y="1776"/>
                </a:cubicBezTo>
                <a:cubicBezTo>
                  <a:pt x="1733" y="1775"/>
                  <a:pt x="1735" y="1775"/>
                  <a:pt x="1735" y="1773"/>
                </a:cubicBezTo>
                <a:cubicBezTo>
                  <a:pt x="1736" y="1772"/>
                  <a:pt x="1736" y="1770"/>
                  <a:pt x="1737" y="1769"/>
                </a:cubicBezTo>
                <a:cubicBezTo>
                  <a:pt x="1739" y="1766"/>
                  <a:pt x="1742" y="1768"/>
                  <a:pt x="1745" y="1768"/>
                </a:cubicBezTo>
                <a:cubicBezTo>
                  <a:pt x="1748" y="1768"/>
                  <a:pt x="1750" y="1766"/>
                  <a:pt x="1752" y="1765"/>
                </a:cubicBezTo>
                <a:cubicBezTo>
                  <a:pt x="1754" y="1765"/>
                  <a:pt x="1755" y="1764"/>
                  <a:pt x="1756" y="1763"/>
                </a:cubicBezTo>
                <a:cubicBezTo>
                  <a:pt x="1756" y="1763"/>
                  <a:pt x="1757" y="1763"/>
                  <a:pt x="1757" y="1762"/>
                </a:cubicBezTo>
                <a:cubicBezTo>
                  <a:pt x="1757" y="1762"/>
                  <a:pt x="1758" y="1761"/>
                  <a:pt x="1758" y="1761"/>
                </a:cubicBezTo>
                <a:cubicBezTo>
                  <a:pt x="1758" y="1759"/>
                  <a:pt x="1759" y="1758"/>
                  <a:pt x="1758" y="1757"/>
                </a:cubicBezTo>
                <a:cubicBezTo>
                  <a:pt x="1757" y="1756"/>
                  <a:pt x="1757" y="1755"/>
                  <a:pt x="1758" y="1753"/>
                </a:cubicBezTo>
                <a:cubicBezTo>
                  <a:pt x="1758" y="1752"/>
                  <a:pt x="1759" y="1751"/>
                  <a:pt x="1761" y="1750"/>
                </a:cubicBezTo>
                <a:cubicBezTo>
                  <a:pt x="1762" y="1749"/>
                  <a:pt x="1764" y="1748"/>
                  <a:pt x="1766" y="1747"/>
                </a:cubicBezTo>
                <a:cubicBezTo>
                  <a:pt x="1767" y="1747"/>
                  <a:pt x="1767" y="1747"/>
                  <a:pt x="1769" y="1746"/>
                </a:cubicBezTo>
                <a:cubicBezTo>
                  <a:pt x="1770" y="1746"/>
                  <a:pt x="1771" y="1745"/>
                  <a:pt x="1772" y="1744"/>
                </a:cubicBezTo>
                <a:cubicBezTo>
                  <a:pt x="1774" y="1743"/>
                  <a:pt x="1775" y="1742"/>
                  <a:pt x="1776" y="1741"/>
                </a:cubicBezTo>
                <a:cubicBezTo>
                  <a:pt x="1777" y="1740"/>
                  <a:pt x="1778" y="1738"/>
                  <a:pt x="1780" y="1737"/>
                </a:cubicBezTo>
                <a:cubicBezTo>
                  <a:pt x="1781" y="1735"/>
                  <a:pt x="1782" y="1734"/>
                  <a:pt x="1784" y="1733"/>
                </a:cubicBezTo>
                <a:cubicBezTo>
                  <a:pt x="1785" y="1731"/>
                  <a:pt x="1787" y="1731"/>
                  <a:pt x="1789" y="1730"/>
                </a:cubicBezTo>
                <a:cubicBezTo>
                  <a:pt x="1790" y="1729"/>
                  <a:pt x="1791" y="1728"/>
                  <a:pt x="1792" y="1728"/>
                </a:cubicBezTo>
                <a:cubicBezTo>
                  <a:pt x="1795" y="1726"/>
                  <a:pt x="1798" y="1724"/>
                  <a:pt x="1799" y="1721"/>
                </a:cubicBezTo>
                <a:cubicBezTo>
                  <a:pt x="1800" y="1719"/>
                  <a:pt x="1801" y="1718"/>
                  <a:pt x="1802" y="1716"/>
                </a:cubicBezTo>
                <a:cubicBezTo>
                  <a:pt x="1805" y="1713"/>
                  <a:pt x="1808" y="1710"/>
                  <a:pt x="1812" y="1707"/>
                </a:cubicBezTo>
                <a:cubicBezTo>
                  <a:pt x="1814" y="1706"/>
                  <a:pt x="1817" y="1704"/>
                  <a:pt x="1819" y="1702"/>
                </a:cubicBezTo>
                <a:cubicBezTo>
                  <a:pt x="1820" y="1700"/>
                  <a:pt x="1821" y="1699"/>
                  <a:pt x="1822" y="1699"/>
                </a:cubicBezTo>
                <a:cubicBezTo>
                  <a:pt x="1825" y="1697"/>
                  <a:pt x="1828" y="1698"/>
                  <a:pt x="1831" y="1696"/>
                </a:cubicBezTo>
                <a:cubicBezTo>
                  <a:pt x="1831" y="1696"/>
                  <a:pt x="1832" y="1696"/>
                  <a:pt x="1833" y="1695"/>
                </a:cubicBezTo>
                <a:cubicBezTo>
                  <a:pt x="1834" y="1695"/>
                  <a:pt x="1835" y="1695"/>
                  <a:pt x="1836" y="1695"/>
                </a:cubicBezTo>
                <a:cubicBezTo>
                  <a:pt x="1836" y="1695"/>
                  <a:pt x="1838" y="1695"/>
                  <a:pt x="1838" y="1694"/>
                </a:cubicBezTo>
                <a:cubicBezTo>
                  <a:pt x="1838" y="1694"/>
                  <a:pt x="1837" y="1694"/>
                  <a:pt x="1836" y="1693"/>
                </a:cubicBezTo>
                <a:cubicBezTo>
                  <a:pt x="1836" y="1692"/>
                  <a:pt x="1837" y="1692"/>
                  <a:pt x="1838" y="1691"/>
                </a:cubicBezTo>
                <a:cubicBezTo>
                  <a:pt x="1840" y="1691"/>
                  <a:pt x="1841" y="1690"/>
                  <a:pt x="1842" y="1689"/>
                </a:cubicBezTo>
                <a:cubicBezTo>
                  <a:pt x="1844" y="1687"/>
                  <a:pt x="1845" y="1684"/>
                  <a:pt x="1848" y="1682"/>
                </a:cubicBezTo>
                <a:cubicBezTo>
                  <a:pt x="1849" y="1682"/>
                  <a:pt x="1850" y="1681"/>
                  <a:pt x="1850" y="1679"/>
                </a:cubicBezTo>
                <a:cubicBezTo>
                  <a:pt x="1850" y="1678"/>
                  <a:pt x="1849" y="1677"/>
                  <a:pt x="1849" y="1676"/>
                </a:cubicBezTo>
                <a:cubicBezTo>
                  <a:pt x="1848" y="1674"/>
                  <a:pt x="1849" y="1673"/>
                  <a:pt x="1848" y="1671"/>
                </a:cubicBezTo>
                <a:cubicBezTo>
                  <a:pt x="1848" y="1670"/>
                  <a:pt x="1847" y="1669"/>
                  <a:pt x="1847" y="1668"/>
                </a:cubicBezTo>
                <a:cubicBezTo>
                  <a:pt x="1847" y="1666"/>
                  <a:pt x="1849" y="1665"/>
                  <a:pt x="1850" y="1664"/>
                </a:cubicBezTo>
                <a:cubicBezTo>
                  <a:pt x="1851" y="1663"/>
                  <a:pt x="1852" y="1662"/>
                  <a:pt x="1854" y="1662"/>
                </a:cubicBezTo>
                <a:cubicBezTo>
                  <a:pt x="1856" y="1661"/>
                  <a:pt x="1857" y="1661"/>
                  <a:pt x="1859" y="1661"/>
                </a:cubicBezTo>
                <a:cubicBezTo>
                  <a:pt x="1860" y="1660"/>
                  <a:pt x="1861" y="1659"/>
                  <a:pt x="1862" y="1659"/>
                </a:cubicBezTo>
                <a:cubicBezTo>
                  <a:pt x="1864" y="1659"/>
                  <a:pt x="1865" y="1658"/>
                  <a:pt x="1866" y="1657"/>
                </a:cubicBezTo>
                <a:cubicBezTo>
                  <a:pt x="1867" y="1657"/>
                  <a:pt x="1868" y="1656"/>
                  <a:pt x="1869" y="1655"/>
                </a:cubicBezTo>
                <a:cubicBezTo>
                  <a:pt x="1870" y="1654"/>
                  <a:pt x="1870" y="1654"/>
                  <a:pt x="1871" y="1654"/>
                </a:cubicBezTo>
                <a:cubicBezTo>
                  <a:pt x="1872" y="1653"/>
                  <a:pt x="1872" y="1649"/>
                  <a:pt x="1873" y="1649"/>
                </a:cubicBezTo>
                <a:cubicBezTo>
                  <a:pt x="1874" y="1650"/>
                  <a:pt x="1874" y="1652"/>
                  <a:pt x="1873" y="1653"/>
                </a:cubicBezTo>
                <a:cubicBezTo>
                  <a:pt x="1873" y="1655"/>
                  <a:pt x="1871" y="1654"/>
                  <a:pt x="1870" y="1656"/>
                </a:cubicBezTo>
                <a:cubicBezTo>
                  <a:pt x="1870" y="1656"/>
                  <a:pt x="1870" y="1657"/>
                  <a:pt x="1870" y="1658"/>
                </a:cubicBezTo>
                <a:cubicBezTo>
                  <a:pt x="1870" y="1658"/>
                  <a:pt x="1869" y="1659"/>
                  <a:pt x="1870" y="1659"/>
                </a:cubicBezTo>
                <a:cubicBezTo>
                  <a:pt x="1870" y="1660"/>
                  <a:pt x="1871" y="1660"/>
                  <a:pt x="1871" y="1659"/>
                </a:cubicBezTo>
                <a:cubicBezTo>
                  <a:pt x="1872" y="1658"/>
                  <a:pt x="1871" y="1658"/>
                  <a:pt x="1871" y="1657"/>
                </a:cubicBezTo>
                <a:cubicBezTo>
                  <a:pt x="1872" y="1656"/>
                  <a:pt x="1872" y="1656"/>
                  <a:pt x="1873" y="1656"/>
                </a:cubicBezTo>
                <a:cubicBezTo>
                  <a:pt x="1873" y="1657"/>
                  <a:pt x="1873" y="1658"/>
                  <a:pt x="1873" y="1658"/>
                </a:cubicBezTo>
                <a:cubicBezTo>
                  <a:pt x="1873" y="1659"/>
                  <a:pt x="1873" y="1659"/>
                  <a:pt x="1873" y="1660"/>
                </a:cubicBezTo>
                <a:cubicBezTo>
                  <a:pt x="1874" y="1660"/>
                  <a:pt x="1873" y="1661"/>
                  <a:pt x="1874" y="1661"/>
                </a:cubicBezTo>
                <a:cubicBezTo>
                  <a:pt x="1875" y="1662"/>
                  <a:pt x="1875" y="1661"/>
                  <a:pt x="1876" y="1661"/>
                </a:cubicBezTo>
                <a:cubicBezTo>
                  <a:pt x="1876" y="1660"/>
                  <a:pt x="1877" y="1660"/>
                  <a:pt x="1877" y="1660"/>
                </a:cubicBezTo>
                <a:cubicBezTo>
                  <a:pt x="1878" y="1660"/>
                  <a:pt x="1878" y="1660"/>
                  <a:pt x="1878" y="1659"/>
                </a:cubicBezTo>
                <a:cubicBezTo>
                  <a:pt x="1878" y="1659"/>
                  <a:pt x="1878" y="1658"/>
                  <a:pt x="1879" y="1658"/>
                </a:cubicBezTo>
                <a:cubicBezTo>
                  <a:pt x="1880" y="1658"/>
                  <a:pt x="1879" y="1660"/>
                  <a:pt x="1879" y="1660"/>
                </a:cubicBezTo>
                <a:cubicBezTo>
                  <a:pt x="1878" y="1662"/>
                  <a:pt x="1880" y="1663"/>
                  <a:pt x="1881" y="1661"/>
                </a:cubicBezTo>
                <a:cubicBezTo>
                  <a:pt x="1881" y="1660"/>
                  <a:pt x="1881" y="1660"/>
                  <a:pt x="1881" y="1659"/>
                </a:cubicBezTo>
                <a:cubicBezTo>
                  <a:pt x="1882" y="1659"/>
                  <a:pt x="1883" y="1659"/>
                  <a:pt x="1883" y="1658"/>
                </a:cubicBezTo>
                <a:cubicBezTo>
                  <a:pt x="1883" y="1656"/>
                  <a:pt x="1880" y="1657"/>
                  <a:pt x="1880" y="1655"/>
                </a:cubicBezTo>
                <a:cubicBezTo>
                  <a:pt x="1881" y="1654"/>
                  <a:pt x="1881" y="1654"/>
                  <a:pt x="1881" y="1653"/>
                </a:cubicBezTo>
                <a:cubicBezTo>
                  <a:pt x="1882" y="1653"/>
                  <a:pt x="1881" y="1652"/>
                  <a:pt x="1881" y="1651"/>
                </a:cubicBezTo>
                <a:cubicBezTo>
                  <a:pt x="1882" y="1651"/>
                  <a:pt x="1882" y="1651"/>
                  <a:pt x="1882" y="1651"/>
                </a:cubicBezTo>
                <a:cubicBezTo>
                  <a:pt x="1882" y="1652"/>
                  <a:pt x="1882" y="1653"/>
                  <a:pt x="1882" y="1654"/>
                </a:cubicBezTo>
                <a:cubicBezTo>
                  <a:pt x="1883" y="1653"/>
                  <a:pt x="1883" y="1652"/>
                  <a:pt x="1884" y="1652"/>
                </a:cubicBezTo>
                <a:cubicBezTo>
                  <a:pt x="1884" y="1652"/>
                  <a:pt x="1884" y="1654"/>
                  <a:pt x="1883" y="1654"/>
                </a:cubicBezTo>
                <a:cubicBezTo>
                  <a:pt x="1883" y="1655"/>
                  <a:pt x="1882" y="1655"/>
                  <a:pt x="1882" y="1656"/>
                </a:cubicBezTo>
                <a:cubicBezTo>
                  <a:pt x="1883" y="1656"/>
                  <a:pt x="1883" y="1656"/>
                  <a:pt x="1883" y="1657"/>
                </a:cubicBezTo>
                <a:cubicBezTo>
                  <a:pt x="1884" y="1657"/>
                  <a:pt x="1884" y="1657"/>
                  <a:pt x="1884" y="1658"/>
                </a:cubicBezTo>
                <a:cubicBezTo>
                  <a:pt x="1884" y="1658"/>
                  <a:pt x="1883" y="1659"/>
                  <a:pt x="1883" y="1660"/>
                </a:cubicBezTo>
                <a:cubicBezTo>
                  <a:pt x="1884" y="1660"/>
                  <a:pt x="1884" y="1660"/>
                  <a:pt x="1884" y="1661"/>
                </a:cubicBezTo>
                <a:cubicBezTo>
                  <a:pt x="1885" y="1661"/>
                  <a:pt x="1884" y="1662"/>
                  <a:pt x="1885" y="1661"/>
                </a:cubicBezTo>
                <a:cubicBezTo>
                  <a:pt x="1885" y="1661"/>
                  <a:pt x="1885" y="1661"/>
                  <a:pt x="1885" y="1660"/>
                </a:cubicBezTo>
                <a:cubicBezTo>
                  <a:pt x="1886" y="1659"/>
                  <a:pt x="1886" y="1660"/>
                  <a:pt x="1887" y="1660"/>
                </a:cubicBezTo>
                <a:cubicBezTo>
                  <a:pt x="1888" y="1661"/>
                  <a:pt x="1888" y="1660"/>
                  <a:pt x="1889" y="1660"/>
                </a:cubicBezTo>
                <a:cubicBezTo>
                  <a:pt x="1890" y="1660"/>
                  <a:pt x="1892" y="1661"/>
                  <a:pt x="1892" y="1659"/>
                </a:cubicBezTo>
                <a:cubicBezTo>
                  <a:pt x="1892" y="1658"/>
                  <a:pt x="1891" y="1658"/>
                  <a:pt x="1891" y="1657"/>
                </a:cubicBezTo>
                <a:cubicBezTo>
                  <a:pt x="1889" y="1656"/>
                  <a:pt x="1891" y="1655"/>
                  <a:pt x="1892" y="1656"/>
                </a:cubicBezTo>
                <a:cubicBezTo>
                  <a:pt x="1892" y="1657"/>
                  <a:pt x="1891" y="1657"/>
                  <a:pt x="1892" y="1658"/>
                </a:cubicBezTo>
                <a:cubicBezTo>
                  <a:pt x="1892" y="1658"/>
                  <a:pt x="1893" y="1658"/>
                  <a:pt x="1893" y="1658"/>
                </a:cubicBezTo>
                <a:cubicBezTo>
                  <a:pt x="1893" y="1658"/>
                  <a:pt x="1893" y="1659"/>
                  <a:pt x="1894" y="1659"/>
                </a:cubicBezTo>
                <a:cubicBezTo>
                  <a:pt x="1895" y="1660"/>
                  <a:pt x="1895" y="1658"/>
                  <a:pt x="1895" y="1657"/>
                </a:cubicBezTo>
                <a:cubicBezTo>
                  <a:pt x="1895" y="1656"/>
                  <a:pt x="1895" y="1656"/>
                  <a:pt x="1895" y="1655"/>
                </a:cubicBezTo>
                <a:cubicBezTo>
                  <a:pt x="1896" y="1656"/>
                  <a:pt x="1896" y="1659"/>
                  <a:pt x="1898" y="1658"/>
                </a:cubicBezTo>
                <a:cubicBezTo>
                  <a:pt x="1898" y="1657"/>
                  <a:pt x="1898" y="1655"/>
                  <a:pt x="1899" y="1655"/>
                </a:cubicBezTo>
                <a:cubicBezTo>
                  <a:pt x="1901" y="1654"/>
                  <a:pt x="1900" y="1658"/>
                  <a:pt x="1902" y="1657"/>
                </a:cubicBezTo>
                <a:cubicBezTo>
                  <a:pt x="1902" y="1656"/>
                  <a:pt x="1901" y="1655"/>
                  <a:pt x="1902" y="1655"/>
                </a:cubicBezTo>
                <a:cubicBezTo>
                  <a:pt x="1903" y="1654"/>
                  <a:pt x="1903" y="1655"/>
                  <a:pt x="1904" y="1655"/>
                </a:cubicBezTo>
                <a:cubicBezTo>
                  <a:pt x="1905" y="1655"/>
                  <a:pt x="1906" y="1655"/>
                  <a:pt x="1907" y="1653"/>
                </a:cubicBezTo>
                <a:cubicBezTo>
                  <a:pt x="1907" y="1652"/>
                  <a:pt x="1906" y="1650"/>
                  <a:pt x="1907" y="1649"/>
                </a:cubicBezTo>
                <a:cubicBezTo>
                  <a:pt x="1907" y="1650"/>
                  <a:pt x="1908" y="1654"/>
                  <a:pt x="1909" y="1652"/>
                </a:cubicBezTo>
                <a:cubicBezTo>
                  <a:pt x="1909" y="1652"/>
                  <a:pt x="1909" y="1650"/>
                  <a:pt x="1910" y="1651"/>
                </a:cubicBezTo>
                <a:cubicBezTo>
                  <a:pt x="1910" y="1651"/>
                  <a:pt x="1910" y="1651"/>
                  <a:pt x="1910" y="1652"/>
                </a:cubicBezTo>
                <a:cubicBezTo>
                  <a:pt x="1910" y="1652"/>
                  <a:pt x="1910" y="1652"/>
                  <a:pt x="1911" y="1652"/>
                </a:cubicBezTo>
                <a:cubicBezTo>
                  <a:pt x="1912" y="1652"/>
                  <a:pt x="1911" y="1654"/>
                  <a:pt x="1912" y="1655"/>
                </a:cubicBezTo>
                <a:cubicBezTo>
                  <a:pt x="1913" y="1656"/>
                  <a:pt x="1914" y="1656"/>
                  <a:pt x="1914" y="1656"/>
                </a:cubicBezTo>
                <a:cubicBezTo>
                  <a:pt x="1915" y="1655"/>
                  <a:pt x="1915" y="1654"/>
                  <a:pt x="1915" y="1654"/>
                </a:cubicBezTo>
                <a:cubicBezTo>
                  <a:pt x="1916" y="1653"/>
                  <a:pt x="1916" y="1652"/>
                  <a:pt x="1916" y="1651"/>
                </a:cubicBezTo>
                <a:cubicBezTo>
                  <a:pt x="1916" y="1650"/>
                  <a:pt x="1916" y="1649"/>
                  <a:pt x="1916" y="1648"/>
                </a:cubicBezTo>
                <a:cubicBezTo>
                  <a:pt x="1917" y="1647"/>
                  <a:pt x="1917" y="1648"/>
                  <a:pt x="1918" y="1649"/>
                </a:cubicBezTo>
                <a:cubicBezTo>
                  <a:pt x="1918" y="1649"/>
                  <a:pt x="1919" y="1649"/>
                  <a:pt x="1920" y="1649"/>
                </a:cubicBezTo>
                <a:cubicBezTo>
                  <a:pt x="1921" y="1648"/>
                  <a:pt x="1920" y="1647"/>
                  <a:pt x="1920" y="1646"/>
                </a:cubicBezTo>
                <a:cubicBezTo>
                  <a:pt x="1920" y="1645"/>
                  <a:pt x="1921" y="1643"/>
                  <a:pt x="1920" y="1642"/>
                </a:cubicBezTo>
                <a:cubicBezTo>
                  <a:pt x="1920" y="1642"/>
                  <a:pt x="1920" y="1641"/>
                  <a:pt x="1920" y="1641"/>
                </a:cubicBezTo>
                <a:cubicBezTo>
                  <a:pt x="1919" y="1640"/>
                  <a:pt x="1918" y="1640"/>
                  <a:pt x="1918" y="1639"/>
                </a:cubicBezTo>
                <a:cubicBezTo>
                  <a:pt x="1918" y="1639"/>
                  <a:pt x="1918" y="1638"/>
                  <a:pt x="1918" y="1637"/>
                </a:cubicBezTo>
                <a:cubicBezTo>
                  <a:pt x="1917" y="1637"/>
                  <a:pt x="1916" y="1637"/>
                  <a:pt x="1917" y="1636"/>
                </a:cubicBezTo>
                <a:cubicBezTo>
                  <a:pt x="1917" y="1636"/>
                  <a:pt x="1918" y="1635"/>
                  <a:pt x="1918" y="1635"/>
                </a:cubicBezTo>
                <a:cubicBezTo>
                  <a:pt x="1919" y="1635"/>
                  <a:pt x="1919" y="1634"/>
                  <a:pt x="1920" y="1634"/>
                </a:cubicBezTo>
                <a:cubicBezTo>
                  <a:pt x="1920" y="1632"/>
                  <a:pt x="1918" y="1632"/>
                  <a:pt x="1918" y="1630"/>
                </a:cubicBezTo>
                <a:cubicBezTo>
                  <a:pt x="1919" y="1630"/>
                  <a:pt x="1919" y="1630"/>
                  <a:pt x="1920" y="1629"/>
                </a:cubicBezTo>
                <a:cubicBezTo>
                  <a:pt x="1920" y="1628"/>
                  <a:pt x="1920" y="1628"/>
                  <a:pt x="1920" y="1627"/>
                </a:cubicBezTo>
                <a:cubicBezTo>
                  <a:pt x="1920" y="1625"/>
                  <a:pt x="1919" y="1625"/>
                  <a:pt x="1918" y="1624"/>
                </a:cubicBezTo>
                <a:cubicBezTo>
                  <a:pt x="1918" y="1624"/>
                  <a:pt x="1915" y="1622"/>
                  <a:pt x="1916" y="1622"/>
                </a:cubicBezTo>
                <a:cubicBezTo>
                  <a:pt x="1917" y="1622"/>
                  <a:pt x="1917" y="1623"/>
                  <a:pt x="1918" y="1623"/>
                </a:cubicBezTo>
                <a:cubicBezTo>
                  <a:pt x="1918" y="1623"/>
                  <a:pt x="1918" y="1622"/>
                  <a:pt x="1918" y="1621"/>
                </a:cubicBezTo>
                <a:cubicBezTo>
                  <a:pt x="1919" y="1621"/>
                  <a:pt x="1919" y="1620"/>
                  <a:pt x="1919" y="1619"/>
                </a:cubicBezTo>
                <a:cubicBezTo>
                  <a:pt x="1920" y="1619"/>
                  <a:pt x="1920" y="1619"/>
                  <a:pt x="1921" y="1619"/>
                </a:cubicBezTo>
                <a:cubicBezTo>
                  <a:pt x="1921" y="1619"/>
                  <a:pt x="1921" y="1620"/>
                  <a:pt x="1921" y="1620"/>
                </a:cubicBezTo>
                <a:cubicBezTo>
                  <a:pt x="1921" y="1621"/>
                  <a:pt x="1921" y="1620"/>
                  <a:pt x="1922" y="1621"/>
                </a:cubicBezTo>
                <a:cubicBezTo>
                  <a:pt x="1922" y="1621"/>
                  <a:pt x="1923" y="1621"/>
                  <a:pt x="1922" y="1621"/>
                </a:cubicBezTo>
                <a:cubicBezTo>
                  <a:pt x="1922" y="1622"/>
                  <a:pt x="1922" y="1621"/>
                  <a:pt x="1921" y="1622"/>
                </a:cubicBezTo>
                <a:cubicBezTo>
                  <a:pt x="1921" y="1622"/>
                  <a:pt x="1921" y="1623"/>
                  <a:pt x="1921" y="1623"/>
                </a:cubicBezTo>
                <a:cubicBezTo>
                  <a:pt x="1920" y="1624"/>
                  <a:pt x="1921" y="1625"/>
                  <a:pt x="1922" y="1626"/>
                </a:cubicBezTo>
                <a:cubicBezTo>
                  <a:pt x="1922" y="1627"/>
                  <a:pt x="1922" y="1629"/>
                  <a:pt x="1921" y="1630"/>
                </a:cubicBezTo>
                <a:cubicBezTo>
                  <a:pt x="1921" y="1631"/>
                  <a:pt x="1921" y="1632"/>
                  <a:pt x="1922" y="1632"/>
                </a:cubicBezTo>
                <a:cubicBezTo>
                  <a:pt x="1922" y="1633"/>
                  <a:pt x="1923" y="1633"/>
                  <a:pt x="1923" y="1633"/>
                </a:cubicBezTo>
                <a:cubicBezTo>
                  <a:pt x="1924" y="1634"/>
                  <a:pt x="1924" y="1634"/>
                  <a:pt x="1925" y="1634"/>
                </a:cubicBezTo>
                <a:cubicBezTo>
                  <a:pt x="1926" y="1634"/>
                  <a:pt x="1927" y="1635"/>
                  <a:pt x="1928" y="1635"/>
                </a:cubicBezTo>
                <a:cubicBezTo>
                  <a:pt x="1929" y="1635"/>
                  <a:pt x="1930" y="1635"/>
                  <a:pt x="1931" y="1635"/>
                </a:cubicBezTo>
                <a:cubicBezTo>
                  <a:pt x="1932" y="1636"/>
                  <a:pt x="1933" y="1637"/>
                  <a:pt x="1933" y="1637"/>
                </a:cubicBezTo>
                <a:cubicBezTo>
                  <a:pt x="1934" y="1638"/>
                  <a:pt x="1934" y="1638"/>
                  <a:pt x="1935" y="1638"/>
                </a:cubicBezTo>
                <a:cubicBezTo>
                  <a:pt x="1935" y="1639"/>
                  <a:pt x="1936" y="1639"/>
                  <a:pt x="1936" y="1639"/>
                </a:cubicBezTo>
                <a:cubicBezTo>
                  <a:pt x="1938" y="1639"/>
                  <a:pt x="1937" y="1636"/>
                  <a:pt x="1937" y="1635"/>
                </a:cubicBezTo>
                <a:cubicBezTo>
                  <a:pt x="1938" y="1634"/>
                  <a:pt x="1938" y="1635"/>
                  <a:pt x="1939" y="1635"/>
                </a:cubicBezTo>
                <a:cubicBezTo>
                  <a:pt x="1939" y="1636"/>
                  <a:pt x="1939" y="1636"/>
                  <a:pt x="1939" y="1637"/>
                </a:cubicBezTo>
                <a:cubicBezTo>
                  <a:pt x="1939" y="1638"/>
                  <a:pt x="1939" y="1638"/>
                  <a:pt x="1940" y="1639"/>
                </a:cubicBezTo>
                <a:cubicBezTo>
                  <a:pt x="1941" y="1640"/>
                  <a:pt x="1941" y="1641"/>
                  <a:pt x="1941" y="1642"/>
                </a:cubicBezTo>
                <a:cubicBezTo>
                  <a:pt x="1942" y="1643"/>
                  <a:pt x="1942" y="1643"/>
                  <a:pt x="1943" y="1644"/>
                </a:cubicBezTo>
                <a:cubicBezTo>
                  <a:pt x="1943" y="1645"/>
                  <a:pt x="1943" y="1646"/>
                  <a:pt x="1944" y="1648"/>
                </a:cubicBezTo>
                <a:cubicBezTo>
                  <a:pt x="1945" y="1649"/>
                  <a:pt x="1946" y="1651"/>
                  <a:pt x="1946" y="1653"/>
                </a:cubicBezTo>
                <a:cubicBezTo>
                  <a:pt x="1945" y="1654"/>
                  <a:pt x="1944" y="1655"/>
                  <a:pt x="1946" y="1655"/>
                </a:cubicBezTo>
                <a:cubicBezTo>
                  <a:pt x="1946" y="1655"/>
                  <a:pt x="1946" y="1655"/>
                  <a:pt x="1947" y="1655"/>
                </a:cubicBezTo>
                <a:cubicBezTo>
                  <a:pt x="1947" y="1656"/>
                  <a:pt x="1947" y="1657"/>
                  <a:pt x="1947" y="1657"/>
                </a:cubicBezTo>
                <a:cubicBezTo>
                  <a:pt x="1946" y="1658"/>
                  <a:pt x="1946" y="1659"/>
                  <a:pt x="1946" y="1659"/>
                </a:cubicBezTo>
                <a:cubicBezTo>
                  <a:pt x="1945" y="1661"/>
                  <a:pt x="1946" y="1662"/>
                  <a:pt x="1947" y="1663"/>
                </a:cubicBezTo>
                <a:cubicBezTo>
                  <a:pt x="1948" y="1663"/>
                  <a:pt x="1948" y="1664"/>
                  <a:pt x="1948" y="1665"/>
                </a:cubicBezTo>
                <a:cubicBezTo>
                  <a:pt x="1948" y="1665"/>
                  <a:pt x="1948" y="1666"/>
                  <a:pt x="1948" y="1667"/>
                </a:cubicBezTo>
                <a:cubicBezTo>
                  <a:pt x="1949" y="1667"/>
                  <a:pt x="1949" y="1667"/>
                  <a:pt x="1950" y="1668"/>
                </a:cubicBezTo>
                <a:cubicBezTo>
                  <a:pt x="1950" y="1670"/>
                  <a:pt x="1950" y="1671"/>
                  <a:pt x="1951" y="1672"/>
                </a:cubicBezTo>
                <a:cubicBezTo>
                  <a:pt x="1952" y="1673"/>
                  <a:pt x="1952" y="1674"/>
                  <a:pt x="1953" y="1676"/>
                </a:cubicBezTo>
                <a:cubicBezTo>
                  <a:pt x="1953" y="1676"/>
                  <a:pt x="1954" y="1678"/>
                  <a:pt x="1955" y="1678"/>
                </a:cubicBezTo>
                <a:cubicBezTo>
                  <a:pt x="1955" y="1678"/>
                  <a:pt x="1955" y="1677"/>
                  <a:pt x="1954" y="1677"/>
                </a:cubicBezTo>
                <a:cubicBezTo>
                  <a:pt x="1954" y="1676"/>
                  <a:pt x="1954" y="1676"/>
                  <a:pt x="1954" y="1675"/>
                </a:cubicBezTo>
                <a:cubicBezTo>
                  <a:pt x="1953" y="1673"/>
                  <a:pt x="1952" y="1672"/>
                  <a:pt x="1952" y="1671"/>
                </a:cubicBezTo>
                <a:cubicBezTo>
                  <a:pt x="1953" y="1671"/>
                  <a:pt x="1953" y="1672"/>
                  <a:pt x="1953" y="1672"/>
                </a:cubicBezTo>
                <a:cubicBezTo>
                  <a:pt x="1954" y="1673"/>
                  <a:pt x="1954" y="1673"/>
                  <a:pt x="1954" y="1674"/>
                </a:cubicBezTo>
                <a:cubicBezTo>
                  <a:pt x="1955" y="1674"/>
                  <a:pt x="1955" y="1675"/>
                  <a:pt x="1955" y="1676"/>
                </a:cubicBezTo>
                <a:cubicBezTo>
                  <a:pt x="1955" y="1676"/>
                  <a:pt x="1956" y="1677"/>
                  <a:pt x="1956" y="1677"/>
                </a:cubicBezTo>
                <a:cubicBezTo>
                  <a:pt x="1957" y="1678"/>
                  <a:pt x="1957" y="1678"/>
                  <a:pt x="1957" y="1679"/>
                </a:cubicBezTo>
                <a:cubicBezTo>
                  <a:pt x="1957" y="1680"/>
                  <a:pt x="1957" y="1680"/>
                  <a:pt x="1958" y="1681"/>
                </a:cubicBezTo>
                <a:cubicBezTo>
                  <a:pt x="1959" y="1682"/>
                  <a:pt x="1960" y="1683"/>
                  <a:pt x="1960" y="1684"/>
                </a:cubicBezTo>
                <a:cubicBezTo>
                  <a:pt x="1961" y="1684"/>
                  <a:pt x="1961" y="1687"/>
                  <a:pt x="1962" y="1687"/>
                </a:cubicBezTo>
                <a:cubicBezTo>
                  <a:pt x="1963" y="1687"/>
                  <a:pt x="1962" y="1684"/>
                  <a:pt x="1962" y="1684"/>
                </a:cubicBezTo>
                <a:cubicBezTo>
                  <a:pt x="1962" y="1683"/>
                  <a:pt x="1961" y="1682"/>
                  <a:pt x="1962" y="1682"/>
                </a:cubicBezTo>
                <a:cubicBezTo>
                  <a:pt x="1963" y="1681"/>
                  <a:pt x="1963" y="1683"/>
                  <a:pt x="1963" y="1683"/>
                </a:cubicBezTo>
                <a:cubicBezTo>
                  <a:pt x="1964" y="1684"/>
                  <a:pt x="1965" y="1684"/>
                  <a:pt x="1965" y="1686"/>
                </a:cubicBezTo>
                <a:cubicBezTo>
                  <a:pt x="1965" y="1687"/>
                  <a:pt x="1964" y="1689"/>
                  <a:pt x="1966" y="1689"/>
                </a:cubicBezTo>
                <a:cubicBezTo>
                  <a:pt x="1966" y="1689"/>
                  <a:pt x="1967" y="1689"/>
                  <a:pt x="1967" y="1688"/>
                </a:cubicBezTo>
                <a:cubicBezTo>
                  <a:pt x="1967" y="1687"/>
                  <a:pt x="1967" y="1687"/>
                  <a:pt x="1968" y="1686"/>
                </a:cubicBezTo>
                <a:cubicBezTo>
                  <a:pt x="1968" y="1686"/>
                  <a:pt x="1968" y="1685"/>
                  <a:pt x="1969" y="1685"/>
                </a:cubicBezTo>
                <a:cubicBezTo>
                  <a:pt x="1969" y="1685"/>
                  <a:pt x="1969" y="1687"/>
                  <a:pt x="1969" y="1687"/>
                </a:cubicBezTo>
                <a:cubicBezTo>
                  <a:pt x="1969" y="1688"/>
                  <a:pt x="1968" y="1688"/>
                  <a:pt x="1968" y="1689"/>
                </a:cubicBezTo>
                <a:cubicBezTo>
                  <a:pt x="1967" y="1690"/>
                  <a:pt x="1968" y="1690"/>
                  <a:pt x="1968" y="1691"/>
                </a:cubicBezTo>
                <a:cubicBezTo>
                  <a:pt x="1968" y="1692"/>
                  <a:pt x="1967" y="1692"/>
                  <a:pt x="1967" y="1692"/>
                </a:cubicBezTo>
                <a:cubicBezTo>
                  <a:pt x="1966" y="1693"/>
                  <a:pt x="1968" y="1694"/>
                  <a:pt x="1968" y="1695"/>
                </a:cubicBezTo>
                <a:cubicBezTo>
                  <a:pt x="1968" y="1695"/>
                  <a:pt x="1968" y="1696"/>
                  <a:pt x="1968" y="1697"/>
                </a:cubicBezTo>
                <a:cubicBezTo>
                  <a:pt x="1969" y="1697"/>
                  <a:pt x="1969" y="1697"/>
                  <a:pt x="1969" y="1696"/>
                </a:cubicBezTo>
                <a:cubicBezTo>
                  <a:pt x="1969" y="1696"/>
                  <a:pt x="1968" y="1693"/>
                  <a:pt x="1969" y="1694"/>
                </a:cubicBezTo>
                <a:cubicBezTo>
                  <a:pt x="1970" y="1694"/>
                  <a:pt x="1969" y="1696"/>
                  <a:pt x="1971" y="1697"/>
                </a:cubicBezTo>
                <a:cubicBezTo>
                  <a:pt x="1971" y="1696"/>
                  <a:pt x="1970" y="1694"/>
                  <a:pt x="1971" y="1693"/>
                </a:cubicBezTo>
                <a:cubicBezTo>
                  <a:pt x="1972" y="1692"/>
                  <a:pt x="1972" y="1692"/>
                  <a:pt x="1973" y="1693"/>
                </a:cubicBezTo>
                <a:cubicBezTo>
                  <a:pt x="1973" y="1693"/>
                  <a:pt x="1974" y="1693"/>
                  <a:pt x="1975" y="1693"/>
                </a:cubicBezTo>
                <a:cubicBezTo>
                  <a:pt x="1976" y="1692"/>
                  <a:pt x="1977" y="1693"/>
                  <a:pt x="1979" y="1694"/>
                </a:cubicBezTo>
                <a:cubicBezTo>
                  <a:pt x="1979" y="1694"/>
                  <a:pt x="1982" y="1694"/>
                  <a:pt x="1981" y="1696"/>
                </a:cubicBezTo>
                <a:cubicBezTo>
                  <a:pt x="1981" y="1696"/>
                  <a:pt x="1980" y="1696"/>
                  <a:pt x="1980" y="1697"/>
                </a:cubicBezTo>
                <a:cubicBezTo>
                  <a:pt x="1980" y="1698"/>
                  <a:pt x="1981" y="1698"/>
                  <a:pt x="1982" y="1698"/>
                </a:cubicBezTo>
                <a:cubicBezTo>
                  <a:pt x="1983" y="1699"/>
                  <a:pt x="1982" y="1701"/>
                  <a:pt x="1983" y="1702"/>
                </a:cubicBezTo>
                <a:cubicBezTo>
                  <a:pt x="1984" y="1703"/>
                  <a:pt x="1985" y="1703"/>
                  <a:pt x="1986" y="1705"/>
                </a:cubicBezTo>
                <a:cubicBezTo>
                  <a:pt x="1987" y="1706"/>
                  <a:pt x="1986" y="1707"/>
                  <a:pt x="1985" y="1708"/>
                </a:cubicBezTo>
                <a:cubicBezTo>
                  <a:pt x="1984" y="1709"/>
                  <a:pt x="1984" y="1708"/>
                  <a:pt x="1983" y="1708"/>
                </a:cubicBezTo>
                <a:cubicBezTo>
                  <a:pt x="1983" y="1707"/>
                  <a:pt x="1982" y="1707"/>
                  <a:pt x="1982" y="1707"/>
                </a:cubicBezTo>
                <a:cubicBezTo>
                  <a:pt x="1981" y="1706"/>
                  <a:pt x="1981" y="1706"/>
                  <a:pt x="1980" y="1705"/>
                </a:cubicBezTo>
                <a:cubicBezTo>
                  <a:pt x="1979" y="1704"/>
                  <a:pt x="1978" y="1704"/>
                  <a:pt x="1978" y="1706"/>
                </a:cubicBezTo>
                <a:cubicBezTo>
                  <a:pt x="1979" y="1706"/>
                  <a:pt x="1979" y="1707"/>
                  <a:pt x="1979" y="1708"/>
                </a:cubicBezTo>
                <a:cubicBezTo>
                  <a:pt x="1979" y="1708"/>
                  <a:pt x="1979" y="1709"/>
                  <a:pt x="1979" y="1710"/>
                </a:cubicBezTo>
                <a:cubicBezTo>
                  <a:pt x="1980" y="1710"/>
                  <a:pt x="1980" y="1710"/>
                  <a:pt x="1981" y="1711"/>
                </a:cubicBezTo>
                <a:cubicBezTo>
                  <a:pt x="1982" y="1711"/>
                  <a:pt x="1982" y="1712"/>
                  <a:pt x="1982" y="1712"/>
                </a:cubicBezTo>
                <a:cubicBezTo>
                  <a:pt x="1983" y="1714"/>
                  <a:pt x="1983" y="1715"/>
                  <a:pt x="1985" y="1716"/>
                </a:cubicBezTo>
                <a:cubicBezTo>
                  <a:pt x="1985" y="1716"/>
                  <a:pt x="1986" y="1717"/>
                  <a:pt x="1986" y="1717"/>
                </a:cubicBezTo>
                <a:cubicBezTo>
                  <a:pt x="1987" y="1716"/>
                  <a:pt x="1987" y="1715"/>
                  <a:pt x="1987" y="1714"/>
                </a:cubicBezTo>
                <a:cubicBezTo>
                  <a:pt x="1987" y="1713"/>
                  <a:pt x="1987" y="1713"/>
                  <a:pt x="1986" y="1712"/>
                </a:cubicBezTo>
                <a:cubicBezTo>
                  <a:pt x="1986" y="1712"/>
                  <a:pt x="1986" y="1711"/>
                  <a:pt x="1986" y="1710"/>
                </a:cubicBezTo>
                <a:cubicBezTo>
                  <a:pt x="1986" y="1709"/>
                  <a:pt x="1987" y="1709"/>
                  <a:pt x="1987" y="1709"/>
                </a:cubicBezTo>
                <a:cubicBezTo>
                  <a:pt x="1988" y="1708"/>
                  <a:pt x="1988" y="1707"/>
                  <a:pt x="1989" y="1708"/>
                </a:cubicBezTo>
                <a:cubicBezTo>
                  <a:pt x="1990" y="1708"/>
                  <a:pt x="1989" y="1711"/>
                  <a:pt x="1988" y="1711"/>
                </a:cubicBezTo>
                <a:cubicBezTo>
                  <a:pt x="1988" y="1713"/>
                  <a:pt x="1989" y="1713"/>
                  <a:pt x="1989" y="1715"/>
                </a:cubicBezTo>
                <a:cubicBezTo>
                  <a:pt x="1989" y="1716"/>
                  <a:pt x="1988" y="1717"/>
                  <a:pt x="1990" y="1718"/>
                </a:cubicBezTo>
                <a:cubicBezTo>
                  <a:pt x="1991" y="1719"/>
                  <a:pt x="1991" y="1719"/>
                  <a:pt x="1992" y="1721"/>
                </a:cubicBezTo>
                <a:cubicBezTo>
                  <a:pt x="1992" y="1722"/>
                  <a:pt x="1993" y="1723"/>
                  <a:pt x="1993" y="1724"/>
                </a:cubicBezTo>
                <a:cubicBezTo>
                  <a:pt x="1993" y="1724"/>
                  <a:pt x="1994" y="1725"/>
                  <a:pt x="1994" y="1726"/>
                </a:cubicBezTo>
                <a:cubicBezTo>
                  <a:pt x="1995" y="1726"/>
                  <a:pt x="1995" y="1727"/>
                  <a:pt x="1995" y="1728"/>
                </a:cubicBezTo>
                <a:cubicBezTo>
                  <a:pt x="1996" y="1730"/>
                  <a:pt x="1996" y="1733"/>
                  <a:pt x="1997" y="1736"/>
                </a:cubicBezTo>
                <a:cubicBezTo>
                  <a:pt x="1998" y="1740"/>
                  <a:pt x="1999" y="1743"/>
                  <a:pt x="1998" y="1747"/>
                </a:cubicBezTo>
                <a:cubicBezTo>
                  <a:pt x="1997" y="1748"/>
                  <a:pt x="1997" y="1750"/>
                  <a:pt x="1996" y="1751"/>
                </a:cubicBezTo>
                <a:cubicBezTo>
                  <a:pt x="1996" y="1754"/>
                  <a:pt x="1996" y="1757"/>
                  <a:pt x="1995" y="1761"/>
                </a:cubicBezTo>
                <a:cubicBezTo>
                  <a:pt x="1995" y="1762"/>
                  <a:pt x="1994" y="1763"/>
                  <a:pt x="1994" y="1765"/>
                </a:cubicBezTo>
                <a:cubicBezTo>
                  <a:pt x="1994" y="1767"/>
                  <a:pt x="1994" y="1768"/>
                  <a:pt x="1994" y="1770"/>
                </a:cubicBezTo>
                <a:cubicBezTo>
                  <a:pt x="1994" y="1771"/>
                  <a:pt x="1993" y="1772"/>
                  <a:pt x="1993" y="1774"/>
                </a:cubicBezTo>
                <a:cubicBezTo>
                  <a:pt x="1993" y="1774"/>
                  <a:pt x="1992" y="1775"/>
                  <a:pt x="1993" y="1775"/>
                </a:cubicBezTo>
                <a:cubicBezTo>
                  <a:pt x="1994" y="1775"/>
                  <a:pt x="1994" y="1774"/>
                  <a:pt x="1994" y="1774"/>
                </a:cubicBezTo>
                <a:cubicBezTo>
                  <a:pt x="1995" y="1773"/>
                  <a:pt x="1996" y="1773"/>
                  <a:pt x="1997" y="1772"/>
                </a:cubicBezTo>
                <a:cubicBezTo>
                  <a:pt x="1998" y="1771"/>
                  <a:pt x="1998" y="1770"/>
                  <a:pt x="2000" y="1769"/>
                </a:cubicBezTo>
                <a:cubicBezTo>
                  <a:pt x="2000" y="1768"/>
                  <a:pt x="2001" y="1769"/>
                  <a:pt x="2001" y="1770"/>
                </a:cubicBezTo>
                <a:cubicBezTo>
                  <a:pt x="2001" y="1771"/>
                  <a:pt x="2000" y="1771"/>
                  <a:pt x="2000" y="1771"/>
                </a:cubicBezTo>
                <a:cubicBezTo>
                  <a:pt x="1999" y="1772"/>
                  <a:pt x="1999" y="1773"/>
                  <a:pt x="1999" y="1773"/>
                </a:cubicBezTo>
                <a:cubicBezTo>
                  <a:pt x="1999" y="1774"/>
                  <a:pt x="1999" y="1775"/>
                  <a:pt x="1999" y="1775"/>
                </a:cubicBezTo>
                <a:cubicBezTo>
                  <a:pt x="1999" y="1776"/>
                  <a:pt x="1999" y="1776"/>
                  <a:pt x="2000" y="1776"/>
                </a:cubicBezTo>
                <a:cubicBezTo>
                  <a:pt x="2000" y="1775"/>
                  <a:pt x="2001" y="1775"/>
                  <a:pt x="2001" y="1774"/>
                </a:cubicBezTo>
                <a:cubicBezTo>
                  <a:pt x="2001" y="1774"/>
                  <a:pt x="2002" y="1773"/>
                  <a:pt x="2002" y="1773"/>
                </a:cubicBezTo>
                <a:cubicBezTo>
                  <a:pt x="2003" y="1773"/>
                  <a:pt x="2002" y="1774"/>
                  <a:pt x="2002" y="1775"/>
                </a:cubicBezTo>
                <a:cubicBezTo>
                  <a:pt x="2002" y="1775"/>
                  <a:pt x="2002" y="1776"/>
                  <a:pt x="2002" y="1777"/>
                </a:cubicBezTo>
                <a:cubicBezTo>
                  <a:pt x="2002" y="1778"/>
                  <a:pt x="2003" y="1778"/>
                  <a:pt x="2003" y="1777"/>
                </a:cubicBezTo>
                <a:cubicBezTo>
                  <a:pt x="2004" y="1776"/>
                  <a:pt x="2003" y="1773"/>
                  <a:pt x="2005" y="1774"/>
                </a:cubicBezTo>
                <a:cubicBezTo>
                  <a:pt x="2006" y="1774"/>
                  <a:pt x="2005" y="1775"/>
                  <a:pt x="2006" y="1776"/>
                </a:cubicBezTo>
                <a:cubicBezTo>
                  <a:pt x="2006" y="1777"/>
                  <a:pt x="2006" y="1777"/>
                  <a:pt x="2006" y="1778"/>
                </a:cubicBezTo>
                <a:cubicBezTo>
                  <a:pt x="2007" y="1778"/>
                  <a:pt x="2007" y="1779"/>
                  <a:pt x="2007" y="1780"/>
                </a:cubicBezTo>
                <a:cubicBezTo>
                  <a:pt x="2008" y="1780"/>
                  <a:pt x="2008" y="1779"/>
                  <a:pt x="2008" y="1778"/>
                </a:cubicBezTo>
                <a:cubicBezTo>
                  <a:pt x="2008" y="1778"/>
                  <a:pt x="2008" y="1777"/>
                  <a:pt x="2008" y="1776"/>
                </a:cubicBezTo>
                <a:cubicBezTo>
                  <a:pt x="2008" y="1776"/>
                  <a:pt x="2009" y="1776"/>
                  <a:pt x="2009" y="1775"/>
                </a:cubicBezTo>
                <a:cubicBezTo>
                  <a:pt x="2009" y="1774"/>
                  <a:pt x="2009" y="1773"/>
                  <a:pt x="2010" y="1773"/>
                </a:cubicBezTo>
                <a:cubicBezTo>
                  <a:pt x="2011" y="1773"/>
                  <a:pt x="2011" y="1775"/>
                  <a:pt x="2010" y="1775"/>
                </a:cubicBezTo>
                <a:cubicBezTo>
                  <a:pt x="2010" y="1776"/>
                  <a:pt x="2008" y="1778"/>
                  <a:pt x="2010" y="1778"/>
                </a:cubicBezTo>
                <a:cubicBezTo>
                  <a:pt x="2010" y="1778"/>
                  <a:pt x="2010" y="1779"/>
                  <a:pt x="2011" y="1779"/>
                </a:cubicBezTo>
                <a:cubicBezTo>
                  <a:pt x="2011" y="1780"/>
                  <a:pt x="2011" y="1779"/>
                  <a:pt x="2012" y="1778"/>
                </a:cubicBezTo>
                <a:cubicBezTo>
                  <a:pt x="2012" y="1778"/>
                  <a:pt x="2012" y="1778"/>
                  <a:pt x="2013" y="1777"/>
                </a:cubicBezTo>
                <a:cubicBezTo>
                  <a:pt x="2013" y="1777"/>
                  <a:pt x="2013" y="1776"/>
                  <a:pt x="2013" y="1776"/>
                </a:cubicBezTo>
                <a:cubicBezTo>
                  <a:pt x="2015" y="1776"/>
                  <a:pt x="2013" y="1779"/>
                  <a:pt x="2013" y="1779"/>
                </a:cubicBezTo>
                <a:cubicBezTo>
                  <a:pt x="2013" y="1780"/>
                  <a:pt x="2014" y="1781"/>
                  <a:pt x="2014" y="1781"/>
                </a:cubicBezTo>
                <a:cubicBezTo>
                  <a:pt x="2015" y="1781"/>
                  <a:pt x="2016" y="1779"/>
                  <a:pt x="2016" y="1779"/>
                </a:cubicBezTo>
                <a:cubicBezTo>
                  <a:pt x="2017" y="1779"/>
                  <a:pt x="2017" y="1779"/>
                  <a:pt x="2018" y="1778"/>
                </a:cubicBezTo>
                <a:cubicBezTo>
                  <a:pt x="2018" y="1778"/>
                  <a:pt x="2019" y="1777"/>
                  <a:pt x="2019" y="1777"/>
                </a:cubicBezTo>
                <a:cubicBezTo>
                  <a:pt x="2019" y="1775"/>
                  <a:pt x="2020" y="1774"/>
                  <a:pt x="2020" y="1773"/>
                </a:cubicBezTo>
                <a:cubicBezTo>
                  <a:pt x="2021" y="1771"/>
                  <a:pt x="2022" y="1770"/>
                  <a:pt x="2023" y="1770"/>
                </a:cubicBezTo>
                <a:cubicBezTo>
                  <a:pt x="2024" y="1770"/>
                  <a:pt x="2025" y="1770"/>
                  <a:pt x="2025" y="1770"/>
                </a:cubicBezTo>
                <a:cubicBezTo>
                  <a:pt x="2026" y="1770"/>
                  <a:pt x="2027" y="1770"/>
                  <a:pt x="2027" y="1769"/>
                </a:cubicBezTo>
                <a:cubicBezTo>
                  <a:pt x="2028" y="1769"/>
                  <a:pt x="2029" y="1768"/>
                  <a:pt x="2029" y="1768"/>
                </a:cubicBezTo>
                <a:cubicBezTo>
                  <a:pt x="2028" y="1767"/>
                  <a:pt x="2027" y="1767"/>
                  <a:pt x="2028" y="1767"/>
                </a:cubicBezTo>
                <a:cubicBezTo>
                  <a:pt x="2028" y="1766"/>
                  <a:pt x="2029" y="1767"/>
                  <a:pt x="2030" y="1767"/>
                </a:cubicBezTo>
                <a:cubicBezTo>
                  <a:pt x="2031" y="1767"/>
                  <a:pt x="2031" y="1767"/>
                  <a:pt x="2032" y="1767"/>
                </a:cubicBezTo>
                <a:cubicBezTo>
                  <a:pt x="2032" y="1766"/>
                  <a:pt x="2033" y="1766"/>
                  <a:pt x="2034" y="1766"/>
                </a:cubicBezTo>
                <a:cubicBezTo>
                  <a:pt x="2034" y="1765"/>
                  <a:pt x="2033" y="1765"/>
                  <a:pt x="2033" y="1765"/>
                </a:cubicBezTo>
                <a:cubicBezTo>
                  <a:pt x="2033" y="1764"/>
                  <a:pt x="2033" y="1764"/>
                  <a:pt x="2032" y="1763"/>
                </a:cubicBezTo>
                <a:cubicBezTo>
                  <a:pt x="2032" y="1762"/>
                  <a:pt x="2032" y="1761"/>
                  <a:pt x="2033" y="1760"/>
                </a:cubicBezTo>
                <a:cubicBezTo>
                  <a:pt x="2033" y="1761"/>
                  <a:pt x="2032" y="1762"/>
                  <a:pt x="2033" y="1763"/>
                </a:cubicBezTo>
                <a:cubicBezTo>
                  <a:pt x="2033" y="1763"/>
                  <a:pt x="2034" y="1764"/>
                  <a:pt x="2034" y="1764"/>
                </a:cubicBezTo>
                <a:cubicBezTo>
                  <a:pt x="2035" y="1765"/>
                  <a:pt x="2036" y="1764"/>
                  <a:pt x="2038" y="1764"/>
                </a:cubicBezTo>
                <a:cubicBezTo>
                  <a:pt x="2039" y="1763"/>
                  <a:pt x="2039" y="1763"/>
                  <a:pt x="2040" y="1761"/>
                </a:cubicBezTo>
                <a:cubicBezTo>
                  <a:pt x="2041" y="1760"/>
                  <a:pt x="2043" y="1760"/>
                  <a:pt x="2043" y="1759"/>
                </a:cubicBezTo>
                <a:cubicBezTo>
                  <a:pt x="2044" y="1757"/>
                  <a:pt x="2043" y="1755"/>
                  <a:pt x="2043" y="1754"/>
                </a:cubicBezTo>
                <a:cubicBezTo>
                  <a:pt x="2044" y="1753"/>
                  <a:pt x="2044" y="1753"/>
                  <a:pt x="2045" y="1752"/>
                </a:cubicBezTo>
                <a:cubicBezTo>
                  <a:pt x="2045" y="1751"/>
                  <a:pt x="2045" y="1751"/>
                  <a:pt x="2045" y="1750"/>
                </a:cubicBezTo>
                <a:cubicBezTo>
                  <a:pt x="2045" y="1749"/>
                  <a:pt x="2044" y="1746"/>
                  <a:pt x="2045" y="1746"/>
                </a:cubicBezTo>
                <a:cubicBezTo>
                  <a:pt x="2046" y="1746"/>
                  <a:pt x="2046" y="1748"/>
                  <a:pt x="2046" y="1748"/>
                </a:cubicBezTo>
                <a:cubicBezTo>
                  <a:pt x="2046" y="1749"/>
                  <a:pt x="2047" y="1749"/>
                  <a:pt x="2047" y="1750"/>
                </a:cubicBezTo>
                <a:cubicBezTo>
                  <a:pt x="2048" y="1750"/>
                  <a:pt x="2049" y="1751"/>
                  <a:pt x="2050" y="1753"/>
                </a:cubicBezTo>
                <a:cubicBezTo>
                  <a:pt x="2050" y="1754"/>
                  <a:pt x="2050" y="1755"/>
                  <a:pt x="2051" y="1756"/>
                </a:cubicBezTo>
                <a:cubicBezTo>
                  <a:pt x="2052" y="1758"/>
                  <a:pt x="2052" y="1759"/>
                  <a:pt x="2052" y="1761"/>
                </a:cubicBezTo>
                <a:cubicBezTo>
                  <a:pt x="2052" y="1762"/>
                  <a:pt x="2053" y="1765"/>
                  <a:pt x="2055" y="1765"/>
                </a:cubicBezTo>
                <a:cubicBezTo>
                  <a:pt x="2055" y="1764"/>
                  <a:pt x="2055" y="1764"/>
                  <a:pt x="2056" y="1764"/>
                </a:cubicBezTo>
                <a:cubicBezTo>
                  <a:pt x="2057" y="1763"/>
                  <a:pt x="2058" y="1764"/>
                  <a:pt x="2058" y="1764"/>
                </a:cubicBezTo>
                <a:cubicBezTo>
                  <a:pt x="2059" y="1764"/>
                  <a:pt x="2060" y="1763"/>
                  <a:pt x="2060" y="1764"/>
                </a:cubicBezTo>
                <a:cubicBezTo>
                  <a:pt x="2060" y="1765"/>
                  <a:pt x="2059" y="1765"/>
                  <a:pt x="2059" y="1766"/>
                </a:cubicBezTo>
                <a:cubicBezTo>
                  <a:pt x="2059" y="1766"/>
                  <a:pt x="2059" y="1767"/>
                  <a:pt x="2059" y="1768"/>
                </a:cubicBezTo>
                <a:cubicBezTo>
                  <a:pt x="2059" y="1769"/>
                  <a:pt x="2058" y="1770"/>
                  <a:pt x="2058" y="1772"/>
                </a:cubicBezTo>
                <a:cubicBezTo>
                  <a:pt x="2058" y="1773"/>
                  <a:pt x="2059" y="1775"/>
                  <a:pt x="2059" y="1777"/>
                </a:cubicBezTo>
                <a:cubicBezTo>
                  <a:pt x="2060" y="1777"/>
                  <a:pt x="2060" y="1778"/>
                  <a:pt x="2061" y="1779"/>
                </a:cubicBezTo>
                <a:cubicBezTo>
                  <a:pt x="2061" y="1780"/>
                  <a:pt x="2061" y="1781"/>
                  <a:pt x="2061" y="1782"/>
                </a:cubicBezTo>
                <a:cubicBezTo>
                  <a:pt x="2061" y="1783"/>
                  <a:pt x="2062" y="1784"/>
                  <a:pt x="2061" y="1785"/>
                </a:cubicBezTo>
                <a:cubicBezTo>
                  <a:pt x="2061" y="1786"/>
                  <a:pt x="2061" y="1788"/>
                  <a:pt x="2062" y="1789"/>
                </a:cubicBezTo>
                <a:cubicBezTo>
                  <a:pt x="2063" y="1792"/>
                  <a:pt x="2061" y="1795"/>
                  <a:pt x="2063" y="1798"/>
                </a:cubicBezTo>
                <a:cubicBezTo>
                  <a:pt x="2064" y="1799"/>
                  <a:pt x="2065" y="1799"/>
                  <a:pt x="2065" y="1800"/>
                </a:cubicBezTo>
                <a:cubicBezTo>
                  <a:pt x="2066" y="1800"/>
                  <a:pt x="2067" y="1802"/>
                  <a:pt x="2067" y="1803"/>
                </a:cubicBezTo>
                <a:cubicBezTo>
                  <a:pt x="2067" y="1806"/>
                  <a:pt x="2066" y="1809"/>
                  <a:pt x="2067" y="1813"/>
                </a:cubicBezTo>
                <a:cubicBezTo>
                  <a:pt x="2068" y="1814"/>
                  <a:pt x="2068" y="1815"/>
                  <a:pt x="2068" y="1817"/>
                </a:cubicBezTo>
                <a:cubicBezTo>
                  <a:pt x="2068" y="1817"/>
                  <a:pt x="2068" y="1818"/>
                  <a:pt x="2068" y="1819"/>
                </a:cubicBezTo>
                <a:cubicBezTo>
                  <a:pt x="2068" y="1819"/>
                  <a:pt x="2069" y="1820"/>
                  <a:pt x="2069" y="1820"/>
                </a:cubicBezTo>
                <a:cubicBezTo>
                  <a:pt x="2069" y="1821"/>
                  <a:pt x="2069" y="1823"/>
                  <a:pt x="2070" y="1824"/>
                </a:cubicBezTo>
                <a:cubicBezTo>
                  <a:pt x="2070" y="1823"/>
                  <a:pt x="2070" y="1821"/>
                  <a:pt x="2070" y="1820"/>
                </a:cubicBezTo>
                <a:cubicBezTo>
                  <a:pt x="2070" y="1818"/>
                  <a:pt x="2070" y="1817"/>
                  <a:pt x="2070" y="1815"/>
                </a:cubicBezTo>
                <a:cubicBezTo>
                  <a:pt x="2070" y="1813"/>
                  <a:pt x="2072" y="1816"/>
                  <a:pt x="2072" y="1817"/>
                </a:cubicBezTo>
                <a:cubicBezTo>
                  <a:pt x="2072" y="1818"/>
                  <a:pt x="2072" y="1818"/>
                  <a:pt x="2072" y="1819"/>
                </a:cubicBezTo>
                <a:cubicBezTo>
                  <a:pt x="2073" y="1820"/>
                  <a:pt x="2073" y="1820"/>
                  <a:pt x="2073" y="1821"/>
                </a:cubicBezTo>
                <a:cubicBezTo>
                  <a:pt x="2074" y="1822"/>
                  <a:pt x="2075" y="1823"/>
                  <a:pt x="2075" y="1825"/>
                </a:cubicBezTo>
                <a:cubicBezTo>
                  <a:pt x="2075" y="1826"/>
                  <a:pt x="2076" y="1828"/>
                  <a:pt x="2076" y="1830"/>
                </a:cubicBezTo>
                <a:cubicBezTo>
                  <a:pt x="2077" y="1831"/>
                  <a:pt x="2078" y="1832"/>
                  <a:pt x="2078" y="1833"/>
                </a:cubicBezTo>
                <a:cubicBezTo>
                  <a:pt x="2079" y="1835"/>
                  <a:pt x="2079" y="1836"/>
                  <a:pt x="2079" y="1837"/>
                </a:cubicBezTo>
                <a:cubicBezTo>
                  <a:pt x="2080" y="1839"/>
                  <a:pt x="2080" y="1841"/>
                  <a:pt x="2079" y="1843"/>
                </a:cubicBezTo>
                <a:cubicBezTo>
                  <a:pt x="2079" y="1844"/>
                  <a:pt x="2078" y="1845"/>
                  <a:pt x="2078" y="1846"/>
                </a:cubicBezTo>
                <a:cubicBezTo>
                  <a:pt x="2078" y="1847"/>
                  <a:pt x="2078" y="1848"/>
                  <a:pt x="2078" y="1849"/>
                </a:cubicBezTo>
                <a:cubicBezTo>
                  <a:pt x="2077" y="1849"/>
                  <a:pt x="2076" y="1850"/>
                  <a:pt x="2078" y="1850"/>
                </a:cubicBezTo>
                <a:cubicBezTo>
                  <a:pt x="2079" y="1850"/>
                  <a:pt x="2081" y="1850"/>
                  <a:pt x="2080" y="1852"/>
                </a:cubicBezTo>
                <a:cubicBezTo>
                  <a:pt x="2078" y="1852"/>
                  <a:pt x="2079" y="1856"/>
                  <a:pt x="2078" y="1855"/>
                </a:cubicBezTo>
                <a:cubicBezTo>
                  <a:pt x="2077" y="1855"/>
                  <a:pt x="2076" y="1852"/>
                  <a:pt x="2075" y="1854"/>
                </a:cubicBezTo>
                <a:cubicBezTo>
                  <a:pt x="2074" y="1856"/>
                  <a:pt x="2076" y="1856"/>
                  <a:pt x="2077" y="1857"/>
                </a:cubicBezTo>
                <a:cubicBezTo>
                  <a:pt x="2079" y="1858"/>
                  <a:pt x="2078" y="1859"/>
                  <a:pt x="2078" y="1860"/>
                </a:cubicBezTo>
                <a:cubicBezTo>
                  <a:pt x="2078" y="1862"/>
                  <a:pt x="2080" y="1861"/>
                  <a:pt x="2081" y="1860"/>
                </a:cubicBezTo>
                <a:cubicBezTo>
                  <a:pt x="2081" y="1860"/>
                  <a:pt x="2081" y="1859"/>
                  <a:pt x="2082" y="1858"/>
                </a:cubicBezTo>
                <a:cubicBezTo>
                  <a:pt x="2082" y="1858"/>
                  <a:pt x="2083" y="1859"/>
                  <a:pt x="2083" y="1860"/>
                </a:cubicBezTo>
                <a:cubicBezTo>
                  <a:pt x="2083" y="1860"/>
                  <a:pt x="2082" y="1860"/>
                  <a:pt x="2082" y="1861"/>
                </a:cubicBezTo>
                <a:cubicBezTo>
                  <a:pt x="2081" y="1861"/>
                  <a:pt x="2081" y="1862"/>
                  <a:pt x="2080" y="1862"/>
                </a:cubicBezTo>
                <a:cubicBezTo>
                  <a:pt x="2080" y="1863"/>
                  <a:pt x="2081" y="1865"/>
                  <a:pt x="2081" y="1867"/>
                </a:cubicBezTo>
                <a:cubicBezTo>
                  <a:pt x="2081" y="1868"/>
                  <a:pt x="2081" y="1870"/>
                  <a:pt x="2081" y="1871"/>
                </a:cubicBezTo>
                <a:cubicBezTo>
                  <a:pt x="2081" y="1873"/>
                  <a:pt x="2080" y="1874"/>
                  <a:pt x="2080" y="1875"/>
                </a:cubicBezTo>
                <a:cubicBezTo>
                  <a:pt x="2080" y="1877"/>
                  <a:pt x="2079" y="1878"/>
                  <a:pt x="2077" y="1878"/>
                </a:cubicBezTo>
                <a:cubicBezTo>
                  <a:pt x="2076" y="1879"/>
                  <a:pt x="2075" y="1880"/>
                  <a:pt x="2075" y="1881"/>
                </a:cubicBezTo>
                <a:cubicBezTo>
                  <a:pt x="2075" y="1883"/>
                  <a:pt x="2076" y="1884"/>
                  <a:pt x="2077" y="1885"/>
                </a:cubicBezTo>
                <a:cubicBezTo>
                  <a:pt x="2077" y="1887"/>
                  <a:pt x="2077" y="1889"/>
                  <a:pt x="2077" y="1890"/>
                </a:cubicBezTo>
                <a:cubicBezTo>
                  <a:pt x="2076" y="1891"/>
                  <a:pt x="2076" y="1893"/>
                  <a:pt x="2076" y="1894"/>
                </a:cubicBezTo>
                <a:cubicBezTo>
                  <a:pt x="2077" y="1896"/>
                  <a:pt x="2078" y="1893"/>
                  <a:pt x="2078" y="1893"/>
                </a:cubicBezTo>
                <a:cubicBezTo>
                  <a:pt x="2080" y="1893"/>
                  <a:pt x="2078" y="1896"/>
                  <a:pt x="2078" y="1896"/>
                </a:cubicBezTo>
                <a:cubicBezTo>
                  <a:pt x="2077" y="1898"/>
                  <a:pt x="2077" y="1899"/>
                  <a:pt x="2077" y="1901"/>
                </a:cubicBezTo>
                <a:cubicBezTo>
                  <a:pt x="2076" y="1902"/>
                  <a:pt x="2075" y="1903"/>
                  <a:pt x="2074" y="1905"/>
                </a:cubicBezTo>
                <a:cubicBezTo>
                  <a:pt x="2074" y="1906"/>
                  <a:pt x="2074" y="1907"/>
                  <a:pt x="2073" y="1909"/>
                </a:cubicBezTo>
                <a:cubicBezTo>
                  <a:pt x="2073" y="1909"/>
                  <a:pt x="2072" y="1911"/>
                  <a:pt x="2072" y="1912"/>
                </a:cubicBezTo>
                <a:cubicBezTo>
                  <a:pt x="2072" y="1912"/>
                  <a:pt x="2072" y="1912"/>
                  <a:pt x="2073" y="1913"/>
                </a:cubicBezTo>
                <a:cubicBezTo>
                  <a:pt x="2073" y="1913"/>
                  <a:pt x="2073" y="1914"/>
                  <a:pt x="2073" y="1915"/>
                </a:cubicBezTo>
                <a:cubicBezTo>
                  <a:pt x="2073" y="1915"/>
                  <a:pt x="2072" y="1915"/>
                  <a:pt x="2072" y="1916"/>
                </a:cubicBezTo>
                <a:cubicBezTo>
                  <a:pt x="2072" y="1917"/>
                  <a:pt x="2072" y="1917"/>
                  <a:pt x="2072" y="1918"/>
                </a:cubicBezTo>
                <a:cubicBezTo>
                  <a:pt x="2071" y="1918"/>
                  <a:pt x="2071" y="1918"/>
                  <a:pt x="2071" y="1919"/>
                </a:cubicBezTo>
                <a:cubicBezTo>
                  <a:pt x="2071" y="1920"/>
                  <a:pt x="2071" y="1922"/>
                  <a:pt x="2071" y="1924"/>
                </a:cubicBezTo>
                <a:cubicBezTo>
                  <a:pt x="2070" y="1925"/>
                  <a:pt x="2070" y="1926"/>
                  <a:pt x="2071" y="1927"/>
                </a:cubicBezTo>
                <a:cubicBezTo>
                  <a:pt x="2071" y="1927"/>
                  <a:pt x="2071" y="1927"/>
                  <a:pt x="2072" y="1928"/>
                </a:cubicBezTo>
                <a:cubicBezTo>
                  <a:pt x="2072" y="1928"/>
                  <a:pt x="2072" y="1929"/>
                  <a:pt x="2072" y="1930"/>
                </a:cubicBezTo>
                <a:cubicBezTo>
                  <a:pt x="2072" y="1931"/>
                  <a:pt x="2072" y="1930"/>
                  <a:pt x="2073" y="1930"/>
                </a:cubicBezTo>
                <a:cubicBezTo>
                  <a:pt x="2073" y="1931"/>
                  <a:pt x="2074" y="1931"/>
                  <a:pt x="2073" y="1932"/>
                </a:cubicBezTo>
                <a:cubicBezTo>
                  <a:pt x="2073" y="1932"/>
                  <a:pt x="2072" y="1932"/>
                  <a:pt x="2072" y="1933"/>
                </a:cubicBezTo>
                <a:cubicBezTo>
                  <a:pt x="2072" y="1934"/>
                  <a:pt x="2072" y="1934"/>
                  <a:pt x="2072" y="1935"/>
                </a:cubicBezTo>
                <a:cubicBezTo>
                  <a:pt x="2071" y="1936"/>
                  <a:pt x="2071" y="1938"/>
                  <a:pt x="2071" y="1939"/>
                </a:cubicBezTo>
                <a:cubicBezTo>
                  <a:pt x="2073" y="1941"/>
                  <a:pt x="2074" y="1938"/>
                  <a:pt x="2074" y="1937"/>
                </a:cubicBezTo>
                <a:cubicBezTo>
                  <a:pt x="2075" y="1937"/>
                  <a:pt x="2076" y="1937"/>
                  <a:pt x="2075" y="1936"/>
                </a:cubicBezTo>
                <a:cubicBezTo>
                  <a:pt x="2075" y="1935"/>
                  <a:pt x="2075" y="1935"/>
                  <a:pt x="2075" y="1934"/>
                </a:cubicBezTo>
                <a:cubicBezTo>
                  <a:pt x="2075" y="1934"/>
                  <a:pt x="2074" y="1934"/>
                  <a:pt x="2074" y="1933"/>
                </a:cubicBezTo>
                <a:cubicBezTo>
                  <a:pt x="2074" y="1933"/>
                  <a:pt x="2073" y="1932"/>
                  <a:pt x="2074" y="1932"/>
                </a:cubicBezTo>
                <a:cubicBezTo>
                  <a:pt x="2074" y="1931"/>
                  <a:pt x="2075" y="1931"/>
                  <a:pt x="2075" y="1931"/>
                </a:cubicBezTo>
                <a:cubicBezTo>
                  <a:pt x="2075" y="1931"/>
                  <a:pt x="2076" y="1930"/>
                  <a:pt x="2076" y="1930"/>
                </a:cubicBezTo>
                <a:cubicBezTo>
                  <a:pt x="2076" y="1929"/>
                  <a:pt x="2075" y="1930"/>
                  <a:pt x="2075" y="1929"/>
                </a:cubicBezTo>
                <a:cubicBezTo>
                  <a:pt x="2075" y="1928"/>
                  <a:pt x="2076" y="1929"/>
                  <a:pt x="2076" y="1928"/>
                </a:cubicBezTo>
                <a:cubicBezTo>
                  <a:pt x="2077" y="1928"/>
                  <a:pt x="2077" y="1928"/>
                  <a:pt x="2078" y="1927"/>
                </a:cubicBezTo>
                <a:cubicBezTo>
                  <a:pt x="2079" y="1927"/>
                  <a:pt x="2080" y="1929"/>
                  <a:pt x="2081" y="1929"/>
                </a:cubicBezTo>
                <a:cubicBezTo>
                  <a:pt x="2083" y="1930"/>
                  <a:pt x="2082" y="1931"/>
                  <a:pt x="2083" y="1933"/>
                </a:cubicBezTo>
                <a:cubicBezTo>
                  <a:pt x="2083" y="1934"/>
                  <a:pt x="2085" y="1934"/>
                  <a:pt x="2086" y="1935"/>
                </a:cubicBezTo>
                <a:cubicBezTo>
                  <a:pt x="2087" y="1936"/>
                  <a:pt x="2088" y="1936"/>
                  <a:pt x="2087" y="1938"/>
                </a:cubicBezTo>
                <a:cubicBezTo>
                  <a:pt x="2087" y="1938"/>
                  <a:pt x="2087" y="1939"/>
                  <a:pt x="2087" y="1940"/>
                </a:cubicBezTo>
                <a:cubicBezTo>
                  <a:pt x="2087" y="1940"/>
                  <a:pt x="2087" y="1941"/>
                  <a:pt x="2087" y="1942"/>
                </a:cubicBezTo>
                <a:cubicBezTo>
                  <a:pt x="2087" y="1942"/>
                  <a:pt x="2087" y="1943"/>
                  <a:pt x="2087" y="1944"/>
                </a:cubicBezTo>
                <a:cubicBezTo>
                  <a:pt x="2087" y="1944"/>
                  <a:pt x="2088" y="1945"/>
                  <a:pt x="2088" y="1945"/>
                </a:cubicBezTo>
                <a:cubicBezTo>
                  <a:pt x="2089" y="1945"/>
                  <a:pt x="2088" y="1944"/>
                  <a:pt x="2088" y="1944"/>
                </a:cubicBezTo>
                <a:cubicBezTo>
                  <a:pt x="2088" y="1943"/>
                  <a:pt x="2088" y="1942"/>
                  <a:pt x="2088" y="1942"/>
                </a:cubicBezTo>
                <a:cubicBezTo>
                  <a:pt x="2088" y="1941"/>
                  <a:pt x="2087" y="1941"/>
                  <a:pt x="2087" y="1941"/>
                </a:cubicBezTo>
                <a:cubicBezTo>
                  <a:pt x="2087" y="1940"/>
                  <a:pt x="2088" y="1940"/>
                  <a:pt x="2088" y="1940"/>
                </a:cubicBezTo>
                <a:cubicBezTo>
                  <a:pt x="2088" y="1940"/>
                  <a:pt x="2088" y="1941"/>
                  <a:pt x="2089" y="1941"/>
                </a:cubicBezTo>
                <a:cubicBezTo>
                  <a:pt x="2089" y="1941"/>
                  <a:pt x="2089" y="1941"/>
                  <a:pt x="2090" y="1941"/>
                </a:cubicBezTo>
                <a:cubicBezTo>
                  <a:pt x="2090" y="1941"/>
                  <a:pt x="2090" y="1941"/>
                  <a:pt x="2091" y="1942"/>
                </a:cubicBezTo>
                <a:cubicBezTo>
                  <a:pt x="2092" y="1943"/>
                  <a:pt x="2092" y="1944"/>
                  <a:pt x="2092" y="1945"/>
                </a:cubicBezTo>
                <a:cubicBezTo>
                  <a:pt x="2092" y="1947"/>
                  <a:pt x="2093" y="1948"/>
                  <a:pt x="2095" y="1948"/>
                </a:cubicBezTo>
                <a:cubicBezTo>
                  <a:pt x="2095" y="1947"/>
                  <a:pt x="2096" y="1946"/>
                  <a:pt x="2097" y="1947"/>
                </a:cubicBezTo>
                <a:cubicBezTo>
                  <a:pt x="2097" y="1947"/>
                  <a:pt x="2097" y="1948"/>
                  <a:pt x="2097" y="1948"/>
                </a:cubicBezTo>
                <a:cubicBezTo>
                  <a:pt x="2096" y="1949"/>
                  <a:pt x="2096" y="1949"/>
                  <a:pt x="2097" y="1950"/>
                </a:cubicBezTo>
                <a:cubicBezTo>
                  <a:pt x="2097" y="1950"/>
                  <a:pt x="2098" y="1951"/>
                  <a:pt x="2098" y="1951"/>
                </a:cubicBezTo>
                <a:cubicBezTo>
                  <a:pt x="2099" y="1952"/>
                  <a:pt x="2100" y="1951"/>
                  <a:pt x="2100" y="1952"/>
                </a:cubicBezTo>
                <a:cubicBezTo>
                  <a:pt x="2101" y="1953"/>
                  <a:pt x="2100" y="1953"/>
                  <a:pt x="2100" y="1953"/>
                </a:cubicBezTo>
                <a:cubicBezTo>
                  <a:pt x="2099" y="1954"/>
                  <a:pt x="2099" y="1955"/>
                  <a:pt x="2100" y="1955"/>
                </a:cubicBezTo>
                <a:cubicBezTo>
                  <a:pt x="2100" y="1956"/>
                  <a:pt x="2100" y="1958"/>
                  <a:pt x="2101" y="1958"/>
                </a:cubicBezTo>
                <a:cubicBezTo>
                  <a:pt x="2102" y="1959"/>
                  <a:pt x="2102" y="1960"/>
                  <a:pt x="2103" y="1961"/>
                </a:cubicBezTo>
                <a:cubicBezTo>
                  <a:pt x="2103" y="1962"/>
                  <a:pt x="2105" y="1962"/>
                  <a:pt x="2105" y="1963"/>
                </a:cubicBezTo>
                <a:cubicBezTo>
                  <a:pt x="2106" y="1963"/>
                  <a:pt x="2106" y="1964"/>
                  <a:pt x="2107" y="1964"/>
                </a:cubicBezTo>
                <a:cubicBezTo>
                  <a:pt x="2107" y="1965"/>
                  <a:pt x="2108" y="1965"/>
                  <a:pt x="2108" y="1966"/>
                </a:cubicBezTo>
                <a:cubicBezTo>
                  <a:pt x="2109" y="1967"/>
                  <a:pt x="2109" y="1969"/>
                  <a:pt x="2110" y="1970"/>
                </a:cubicBezTo>
                <a:cubicBezTo>
                  <a:pt x="2110" y="1971"/>
                  <a:pt x="2111" y="1971"/>
                  <a:pt x="2112" y="1972"/>
                </a:cubicBezTo>
                <a:cubicBezTo>
                  <a:pt x="2112" y="1974"/>
                  <a:pt x="2113" y="1975"/>
                  <a:pt x="2113" y="1976"/>
                </a:cubicBezTo>
                <a:cubicBezTo>
                  <a:pt x="2113" y="1978"/>
                  <a:pt x="2113" y="1979"/>
                  <a:pt x="2113" y="1981"/>
                </a:cubicBezTo>
                <a:cubicBezTo>
                  <a:pt x="2113" y="1982"/>
                  <a:pt x="2113" y="1984"/>
                  <a:pt x="2112" y="1985"/>
                </a:cubicBezTo>
                <a:cubicBezTo>
                  <a:pt x="2112" y="1985"/>
                  <a:pt x="2112" y="1985"/>
                  <a:pt x="2111" y="1985"/>
                </a:cubicBezTo>
                <a:cubicBezTo>
                  <a:pt x="2111" y="1985"/>
                  <a:pt x="2111" y="1985"/>
                  <a:pt x="2111" y="1986"/>
                </a:cubicBezTo>
                <a:cubicBezTo>
                  <a:pt x="2111" y="1986"/>
                  <a:pt x="2109" y="1986"/>
                  <a:pt x="2110" y="1987"/>
                </a:cubicBezTo>
                <a:cubicBezTo>
                  <a:pt x="2110" y="1988"/>
                  <a:pt x="2112" y="1987"/>
                  <a:pt x="2113" y="1987"/>
                </a:cubicBezTo>
                <a:cubicBezTo>
                  <a:pt x="2114" y="1987"/>
                  <a:pt x="2113" y="1989"/>
                  <a:pt x="2113" y="1990"/>
                </a:cubicBezTo>
                <a:cubicBezTo>
                  <a:pt x="2113" y="1991"/>
                  <a:pt x="2114" y="1992"/>
                  <a:pt x="2114" y="1993"/>
                </a:cubicBezTo>
                <a:cubicBezTo>
                  <a:pt x="2115" y="1994"/>
                  <a:pt x="2115" y="1996"/>
                  <a:pt x="2116" y="1998"/>
                </a:cubicBezTo>
                <a:cubicBezTo>
                  <a:pt x="2117" y="1999"/>
                  <a:pt x="2117" y="2000"/>
                  <a:pt x="2118" y="2002"/>
                </a:cubicBezTo>
                <a:cubicBezTo>
                  <a:pt x="2118" y="2003"/>
                  <a:pt x="2118" y="2004"/>
                  <a:pt x="2117" y="2006"/>
                </a:cubicBezTo>
                <a:cubicBezTo>
                  <a:pt x="2117" y="2007"/>
                  <a:pt x="2117" y="2007"/>
                  <a:pt x="2117" y="2008"/>
                </a:cubicBezTo>
                <a:cubicBezTo>
                  <a:pt x="2118" y="2009"/>
                  <a:pt x="2118" y="2009"/>
                  <a:pt x="2119" y="2009"/>
                </a:cubicBezTo>
                <a:cubicBezTo>
                  <a:pt x="2119" y="2009"/>
                  <a:pt x="2119" y="2010"/>
                  <a:pt x="2120" y="2010"/>
                </a:cubicBezTo>
                <a:cubicBezTo>
                  <a:pt x="2120" y="2011"/>
                  <a:pt x="2121" y="2012"/>
                  <a:pt x="2121" y="2012"/>
                </a:cubicBezTo>
                <a:cubicBezTo>
                  <a:pt x="2122" y="2014"/>
                  <a:pt x="2119" y="2013"/>
                  <a:pt x="2120" y="2015"/>
                </a:cubicBezTo>
                <a:cubicBezTo>
                  <a:pt x="2120" y="2016"/>
                  <a:pt x="2122" y="2016"/>
                  <a:pt x="2123" y="2017"/>
                </a:cubicBezTo>
                <a:cubicBezTo>
                  <a:pt x="2124" y="2018"/>
                  <a:pt x="2124" y="2020"/>
                  <a:pt x="2125" y="2021"/>
                </a:cubicBezTo>
                <a:cubicBezTo>
                  <a:pt x="2125" y="2022"/>
                  <a:pt x="2126" y="2022"/>
                  <a:pt x="2127" y="2023"/>
                </a:cubicBezTo>
                <a:cubicBezTo>
                  <a:pt x="2128" y="2024"/>
                  <a:pt x="2128" y="2024"/>
                  <a:pt x="2129" y="2025"/>
                </a:cubicBezTo>
                <a:cubicBezTo>
                  <a:pt x="2129" y="2026"/>
                  <a:pt x="2129" y="2027"/>
                  <a:pt x="2130" y="2028"/>
                </a:cubicBezTo>
                <a:cubicBezTo>
                  <a:pt x="2131" y="2029"/>
                  <a:pt x="2131" y="2030"/>
                  <a:pt x="2131" y="2032"/>
                </a:cubicBezTo>
                <a:cubicBezTo>
                  <a:pt x="2131" y="2034"/>
                  <a:pt x="2131" y="2035"/>
                  <a:pt x="2133" y="2037"/>
                </a:cubicBezTo>
                <a:cubicBezTo>
                  <a:pt x="2134" y="2038"/>
                  <a:pt x="2135" y="2038"/>
                  <a:pt x="2136" y="2039"/>
                </a:cubicBezTo>
                <a:cubicBezTo>
                  <a:pt x="2138" y="2040"/>
                  <a:pt x="2139" y="2042"/>
                  <a:pt x="2140" y="2043"/>
                </a:cubicBezTo>
                <a:cubicBezTo>
                  <a:pt x="2143" y="2044"/>
                  <a:pt x="2146" y="2045"/>
                  <a:pt x="2149" y="2047"/>
                </a:cubicBezTo>
                <a:cubicBezTo>
                  <a:pt x="2150" y="2048"/>
                  <a:pt x="2151" y="2049"/>
                  <a:pt x="2153" y="2050"/>
                </a:cubicBezTo>
                <a:cubicBezTo>
                  <a:pt x="2154" y="2051"/>
                  <a:pt x="2156" y="2052"/>
                  <a:pt x="2157" y="2052"/>
                </a:cubicBezTo>
                <a:cubicBezTo>
                  <a:pt x="2160" y="2054"/>
                  <a:pt x="2162" y="2056"/>
                  <a:pt x="2164" y="2058"/>
                </a:cubicBezTo>
                <a:cubicBezTo>
                  <a:pt x="2166" y="2059"/>
                  <a:pt x="2167" y="2059"/>
                  <a:pt x="2169" y="2061"/>
                </a:cubicBezTo>
                <a:cubicBezTo>
                  <a:pt x="2170" y="2062"/>
                  <a:pt x="2171" y="2063"/>
                  <a:pt x="2172" y="2065"/>
                </a:cubicBezTo>
                <a:cubicBezTo>
                  <a:pt x="2173" y="2065"/>
                  <a:pt x="2173" y="2065"/>
                  <a:pt x="2174" y="2066"/>
                </a:cubicBezTo>
                <a:cubicBezTo>
                  <a:pt x="2175" y="2066"/>
                  <a:pt x="2176" y="2068"/>
                  <a:pt x="2177" y="2067"/>
                </a:cubicBezTo>
                <a:cubicBezTo>
                  <a:pt x="2177" y="2067"/>
                  <a:pt x="2177" y="2066"/>
                  <a:pt x="2177" y="2065"/>
                </a:cubicBezTo>
                <a:cubicBezTo>
                  <a:pt x="2178" y="2065"/>
                  <a:pt x="2179" y="2065"/>
                  <a:pt x="2179" y="2064"/>
                </a:cubicBezTo>
                <a:cubicBezTo>
                  <a:pt x="2180" y="2064"/>
                  <a:pt x="2181" y="2064"/>
                  <a:pt x="2182" y="2064"/>
                </a:cubicBezTo>
                <a:cubicBezTo>
                  <a:pt x="2183" y="2064"/>
                  <a:pt x="2184" y="2065"/>
                  <a:pt x="2185" y="2064"/>
                </a:cubicBezTo>
                <a:cubicBezTo>
                  <a:pt x="2185" y="2064"/>
                  <a:pt x="2185" y="2063"/>
                  <a:pt x="2185" y="2063"/>
                </a:cubicBezTo>
                <a:cubicBezTo>
                  <a:pt x="2185" y="2063"/>
                  <a:pt x="2186" y="2062"/>
                  <a:pt x="2186" y="2062"/>
                </a:cubicBezTo>
                <a:cubicBezTo>
                  <a:pt x="2186" y="2063"/>
                  <a:pt x="2186" y="2063"/>
                  <a:pt x="2186" y="2064"/>
                </a:cubicBezTo>
                <a:cubicBezTo>
                  <a:pt x="2186" y="2064"/>
                  <a:pt x="2186" y="2064"/>
                  <a:pt x="2186" y="2065"/>
                </a:cubicBezTo>
                <a:cubicBezTo>
                  <a:pt x="2187" y="2065"/>
                  <a:pt x="2187" y="2066"/>
                  <a:pt x="2187" y="2066"/>
                </a:cubicBezTo>
                <a:cubicBezTo>
                  <a:pt x="2187" y="2066"/>
                  <a:pt x="2187" y="2066"/>
                  <a:pt x="2187" y="2066"/>
                </a:cubicBezTo>
                <a:cubicBezTo>
                  <a:pt x="2187" y="2067"/>
                  <a:pt x="2188" y="2066"/>
                  <a:pt x="2188" y="2066"/>
                </a:cubicBezTo>
                <a:cubicBezTo>
                  <a:pt x="2188" y="2066"/>
                  <a:pt x="2188" y="2065"/>
                  <a:pt x="2189" y="2065"/>
                </a:cubicBezTo>
                <a:cubicBezTo>
                  <a:pt x="2190" y="2065"/>
                  <a:pt x="2190" y="2065"/>
                  <a:pt x="2190" y="2064"/>
                </a:cubicBezTo>
                <a:cubicBezTo>
                  <a:pt x="2191" y="2062"/>
                  <a:pt x="2190" y="2060"/>
                  <a:pt x="2190" y="2059"/>
                </a:cubicBezTo>
                <a:cubicBezTo>
                  <a:pt x="2189" y="2058"/>
                  <a:pt x="2189" y="2058"/>
                  <a:pt x="2188" y="2057"/>
                </a:cubicBezTo>
                <a:cubicBezTo>
                  <a:pt x="2188" y="2056"/>
                  <a:pt x="2187" y="2055"/>
                  <a:pt x="2186" y="2053"/>
                </a:cubicBezTo>
                <a:cubicBezTo>
                  <a:pt x="2186" y="2053"/>
                  <a:pt x="2186" y="2052"/>
                  <a:pt x="2186" y="2051"/>
                </a:cubicBezTo>
                <a:cubicBezTo>
                  <a:pt x="2185" y="2050"/>
                  <a:pt x="2184" y="2049"/>
                  <a:pt x="2184" y="2048"/>
                </a:cubicBezTo>
                <a:cubicBezTo>
                  <a:pt x="2183" y="2047"/>
                  <a:pt x="2182" y="2045"/>
                  <a:pt x="2181" y="2044"/>
                </a:cubicBezTo>
                <a:cubicBezTo>
                  <a:pt x="2180" y="2043"/>
                  <a:pt x="2179" y="2042"/>
                  <a:pt x="2178" y="2041"/>
                </a:cubicBezTo>
                <a:cubicBezTo>
                  <a:pt x="2178" y="2040"/>
                  <a:pt x="2177" y="2039"/>
                  <a:pt x="2176" y="2038"/>
                </a:cubicBezTo>
                <a:cubicBezTo>
                  <a:pt x="2175" y="2036"/>
                  <a:pt x="2174" y="2036"/>
                  <a:pt x="2174" y="2034"/>
                </a:cubicBezTo>
                <a:cubicBezTo>
                  <a:pt x="2173" y="2033"/>
                  <a:pt x="2174" y="2031"/>
                  <a:pt x="2174" y="2030"/>
                </a:cubicBezTo>
                <a:cubicBezTo>
                  <a:pt x="2174" y="2028"/>
                  <a:pt x="2174" y="2027"/>
                  <a:pt x="2173" y="2025"/>
                </a:cubicBezTo>
                <a:cubicBezTo>
                  <a:pt x="2173" y="2022"/>
                  <a:pt x="2172" y="2019"/>
                  <a:pt x="2173" y="2016"/>
                </a:cubicBezTo>
                <a:cubicBezTo>
                  <a:pt x="2174" y="2013"/>
                  <a:pt x="2174" y="2010"/>
                  <a:pt x="2174" y="2007"/>
                </a:cubicBezTo>
                <a:cubicBezTo>
                  <a:pt x="2174" y="2006"/>
                  <a:pt x="2174" y="2005"/>
                  <a:pt x="2174" y="2004"/>
                </a:cubicBezTo>
                <a:cubicBezTo>
                  <a:pt x="2174" y="2002"/>
                  <a:pt x="2174" y="2001"/>
                  <a:pt x="2174" y="2000"/>
                </a:cubicBezTo>
                <a:cubicBezTo>
                  <a:pt x="2174" y="1999"/>
                  <a:pt x="2173" y="1999"/>
                  <a:pt x="2173" y="1998"/>
                </a:cubicBezTo>
                <a:cubicBezTo>
                  <a:pt x="2173" y="1996"/>
                  <a:pt x="2172" y="1995"/>
                  <a:pt x="2172" y="1993"/>
                </a:cubicBezTo>
                <a:cubicBezTo>
                  <a:pt x="2171" y="1992"/>
                  <a:pt x="2170" y="1991"/>
                  <a:pt x="2170" y="1989"/>
                </a:cubicBezTo>
                <a:cubicBezTo>
                  <a:pt x="2169" y="1988"/>
                  <a:pt x="2168" y="1987"/>
                  <a:pt x="2167" y="1985"/>
                </a:cubicBezTo>
                <a:cubicBezTo>
                  <a:pt x="2166" y="1984"/>
                  <a:pt x="2164" y="1983"/>
                  <a:pt x="2163" y="1982"/>
                </a:cubicBezTo>
                <a:cubicBezTo>
                  <a:pt x="2161" y="1981"/>
                  <a:pt x="2160" y="1980"/>
                  <a:pt x="2158" y="1979"/>
                </a:cubicBezTo>
                <a:cubicBezTo>
                  <a:pt x="2157" y="1978"/>
                  <a:pt x="2156" y="1977"/>
                  <a:pt x="2155" y="1976"/>
                </a:cubicBezTo>
                <a:cubicBezTo>
                  <a:pt x="2154" y="1975"/>
                  <a:pt x="2154" y="1973"/>
                  <a:pt x="2153" y="1972"/>
                </a:cubicBezTo>
                <a:cubicBezTo>
                  <a:pt x="2152" y="1971"/>
                  <a:pt x="2151" y="1970"/>
                  <a:pt x="2149" y="1970"/>
                </a:cubicBezTo>
                <a:cubicBezTo>
                  <a:pt x="2148" y="1969"/>
                  <a:pt x="2147" y="1968"/>
                  <a:pt x="2146" y="1968"/>
                </a:cubicBezTo>
                <a:cubicBezTo>
                  <a:pt x="2145" y="1967"/>
                  <a:pt x="2144" y="1966"/>
                  <a:pt x="2143" y="1965"/>
                </a:cubicBezTo>
                <a:cubicBezTo>
                  <a:pt x="2142" y="1964"/>
                  <a:pt x="2142" y="1964"/>
                  <a:pt x="2141" y="1963"/>
                </a:cubicBezTo>
                <a:cubicBezTo>
                  <a:pt x="2141" y="1963"/>
                  <a:pt x="2140" y="1962"/>
                  <a:pt x="2139" y="1962"/>
                </a:cubicBezTo>
                <a:cubicBezTo>
                  <a:pt x="2139" y="1961"/>
                  <a:pt x="2139" y="1960"/>
                  <a:pt x="2138" y="1960"/>
                </a:cubicBezTo>
                <a:cubicBezTo>
                  <a:pt x="2138" y="1959"/>
                  <a:pt x="2137" y="1958"/>
                  <a:pt x="2137" y="1958"/>
                </a:cubicBezTo>
                <a:cubicBezTo>
                  <a:pt x="2136" y="1957"/>
                  <a:pt x="2135" y="1956"/>
                  <a:pt x="2134" y="1956"/>
                </a:cubicBezTo>
                <a:cubicBezTo>
                  <a:pt x="2134" y="1955"/>
                  <a:pt x="2133" y="1955"/>
                  <a:pt x="2132" y="1955"/>
                </a:cubicBezTo>
                <a:cubicBezTo>
                  <a:pt x="2131" y="1955"/>
                  <a:pt x="2131" y="1956"/>
                  <a:pt x="2130" y="1956"/>
                </a:cubicBezTo>
                <a:cubicBezTo>
                  <a:pt x="2129" y="1958"/>
                  <a:pt x="2126" y="1957"/>
                  <a:pt x="2125" y="1956"/>
                </a:cubicBezTo>
                <a:cubicBezTo>
                  <a:pt x="2124" y="1955"/>
                  <a:pt x="2123" y="1954"/>
                  <a:pt x="2122" y="1953"/>
                </a:cubicBezTo>
                <a:cubicBezTo>
                  <a:pt x="2121" y="1952"/>
                  <a:pt x="2120" y="1951"/>
                  <a:pt x="2119" y="1950"/>
                </a:cubicBezTo>
                <a:cubicBezTo>
                  <a:pt x="2118" y="1950"/>
                  <a:pt x="2117" y="1950"/>
                  <a:pt x="2116" y="1948"/>
                </a:cubicBezTo>
                <a:cubicBezTo>
                  <a:pt x="2115" y="1947"/>
                  <a:pt x="2115" y="1946"/>
                  <a:pt x="2115" y="1944"/>
                </a:cubicBezTo>
                <a:cubicBezTo>
                  <a:pt x="2115" y="1943"/>
                  <a:pt x="2114" y="1942"/>
                  <a:pt x="2114" y="1941"/>
                </a:cubicBezTo>
                <a:cubicBezTo>
                  <a:pt x="2113" y="1939"/>
                  <a:pt x="2114" y="1938"/>
                  <a:pt x="2113" y="1937"/>
                </a:cubicBezTo>
                <a:cubicBezTo>
                  <a:pt x="2113" y="1936"/>
                  <a:pt x="2113" y="1935"/>
                  <a:pt x="2112" y="1935"/>
                </a:cubicBezTo>
                <a:cubicBezTo>
                  <a:pt x="2112" y="1934"/>
                  <a:pt x="2112" y="1933"/>
                  <a:pt x="2111" y="1932"/>
                </a:cubicBezTo>
                <a:cubicBezTo>
                  <a:pt x="2111" y="1931"/>
                  <a:pt x="2110" y="1929"/>
                  <a:pt x="2110" y="1928"/>
                </a:cubicBezTo>
                <a:cubicBezTo>
                  <a:pt x="2110" y="1927"/>
                  <a:pt x="2110" y="1927"/>
                  <a:pt x="2109" y="1926"/>
                </a:cubicBezTo>
                <a:cubicBezTo>
                  <a:pt x="2109" y="1925"/>
                  <a:pt x="2108" y="1925"/>
                  <a:pt x="2108" y="1924"/>
                </a:cubicBezTo>
                <a:cubicBezTo>
                  <a:pt x="2107" y="1923"/>
                  <a:pt x="2107" y="1921"/>
                  <a:pt x="2107" y="1920"/>
                </a:cubicBezTo>
                <a:cubicBezTo>
                  <a:pt x="2105" y="1918"/>
                  <a:pt x="2104" y="1915"/>
                  <a:pt x="2103" y="1913"/>
                </a:cubicBezTo>
                <a:cubicBezTo>
                  <a:pt x="2103" y="1912"/>
                  <a:pt x="2103" y="1911"/>
                  <a:pt x="2103" y="1911"/>
                </a:cubicBezTo>
                <a:cubicBezTo>
                  <a:pt x="2102" y="1910"/>
                  <a:pt x="2102" y="1909"/>
                  <a:pt x="2101" y="1909"/>
                </a:cubicBezTo>
                <a:cubicBezTo>
                  <a:pt x="2100" y="1908"/>
                  <a:pt x="2100" y="1907"/>
                  <a:pt x="2098" y="1908"/>
                </a:cubicBezTo>
                <a:cubicBezTo>
                  <a:pt x="2098" y="1908"/>
                  <a:pt x="2098" y="1909"/>
                  <a:pt x="2097" y="1909"/>
                </a:cubicBezTo>
                <a:cubicBezTo>
                  <a:pt x="2096" y="1909"/>
                  <a:pt x="2096" y="1909"/>
                  <a:pt x="2095" y="1909"/>
                </a:cubicBezTo>
                <a:cubicBezTo>
                  <a:pt x="2094" y="1910"/>
                  <a:pt x="2094" y="1909"/>
                  <a:pt x="2093" y="1909"/>
                </a:cubicBezTo>
                <a:cubicBezTo>
                  <a:pt x="2092" y="1909"/>
                  <a:pt x="2092" y="1910"/>
                  <a:pt x="2091" y="1909"/>
                </a:cubicBezTo>
                <a:cubicBezTo>
                  <a:pt x="2090" y="1909"/>
                  <a:pt x="2090" y="1908"/>
                  <a:pt x="2091" y="1908"/>
                </a:cubicBezTo>
                <a:cubicBezTo>
                  <a:pt x="2091" y="1907"/>
                  <a:pt x="2092" y="1908"/>
                  <a:pt x="2092" y="1907"/>
                </a:cubicBezTo>
                <a:cubicBezTo>
                  <a:pt x="2093" y="1906"/>
                  <a:pt x="2091" y="1905"/>
                  <a:pt x="2091" y="1904"/>
                </a:cubicBezTo>
                <a:cubicBezTo>
                  <a:pt x="2090" y="1903"/>
                  <a:pt x="2090" y="1902"/>
                  <a:pt x="2090" y="1902"/>
                </a:cubicBezTo>
                <a:cubicBezTo>
                  <a:pt x="2090" y="1901"/>
                  <a:pt x="2090" y="1901"/>
                  <a:pt x="2089" y="1900"/>
                </a:cubicBezTo>
                <a:cubicBezTo>
                  <a:pt x="2089" y="1898"/>
                  <a:pt x="2090" y="1897"/>
                  <a:pt x="2090" y="1895"/>
                </a:cubicBezTo>
                <a:cubicBezTo>
                  <a:pt x="2090" y="1893"/>
                  <a:pt x="2090" y="1891"/>
                  <a:pt x="2090" y="1889"/>
                </a:cubicBezTo>
                <a:cubicBezTo>
                  <a:pt x="2090" y="1889"/>
                  <a:pt x="2090" y="1888"/>
                  <a:pt x="2090" y="1887"/>
                </a:cubicBezTo>
                <a:cubicBezTo>
                  <a:pt x="2090" y="1887"/>
                  <a:pt x="2091" y="1886"/>
                  <a:pt x="2091" y="1885"/>
                </a:cubicBezTo>
                <a:cubicBezTo>
                  <a:pt x="2092" y="1884"/>
                  <a:pt x="2092" y="1883"/>
                  <a:pt x="2092" y="1881"/>
                </a:cubicBezTo>
                <a:cubicBezTo>
                  <a:pt x="2093" y="1880"/>
                  <a:pt x="2094" y="1880"/>
                  <a:pt x="2094" y="1879"/>
                </a:cubicBezTo>
                <a:cubicBezTo>
                  <a:pt x="2095" y="1878"/>
                  <a:pt x="2095" y="1877"/>
                  <a:pt x="2095" y="1876"/>
                </a:cubicBezTo>
                <a:cubicBezTo>
                  <a:pt x="2096" y="1875"/>
                  <a:pt x="2096" y="1874"/>
                  <a:pt x="2096" y="1873"/>
                </a:cubicBezTo>
                <a:cubicBezTo>
                  <a:pt x="2097" y="1872"/>
                  <a:pt x="2098" y="1871"/>
                  <a:pt x="2098" y="1870"/>
                </a:cubicBezTo>
                <a:cubicBezTo>
                  <a:pt x="2099" y="1869"/>
                  <a:pt x="2099" y="1868"/>
                  <a:pt x="2100" y="1866"/>
                </a:cubicBezTo>
                <a:cubicBezTo>
                  <a:pt x="2100" y="1865"/>
                  <a:pt x="2101" y="1864"/>
                  <a:pt x="2102" y="1862"/>
                </a:cubicBezTo>
                <a:cubicBezTo>
                  <a:pt x="2102" y="1861"/>
                  <a:pt x="2103" y="1860"/>
                  <a:pt x="2103" y="1858"/>
                </a:cubicBezTo>
                <a:cubicBezTo>
                  <a:pt x="2104" y="1857"/>
                  <a:pt x="2104" y="1856"/>
                  <a:pt x="2105" y="1854"/>
                </a:cubicBezTo>
                <a:cubicBezTo>
                  <a:pt x="2105" y="1853"/>
                  <a:pt x="2106" y="1852"/>
                  <a:pt x="2106" y="1851"/>
                </a:cubicBezTo>
                <a:cubicBezTo>
                  <a:pt x="2107" y="1850"/>
                  <a:pt x="2106" y="1849"/>
                  <a:pt x="2106" y="1847"/>
                </a:cubicBezTo>
                <a:cubicBezTo>
                  <a:pt x="2106" y="1847"/>
                  <a:pt x="2106" y="1846"/>
                  <a:pt x="2106" y="1845"/>
                </a:cubicBezTo>
                <a:cubicBezTo>
                  <a:pt x="2105" y="1845"/>
                  <a:pt x="2105" y="1844"/>
                  <a:pt x="2105" y="1844"/>
                </a:cubicBezTo>
                <a:cubicBezTo>
                  <a:pt x="2104" y="1842"/>
                  <a:pt x="2105" y="1841"/>
                  <a:pt x="2106" y="1839"/>
                </a:cubicBezTo>
                <a:cubicBezTo>
                  <a:pt x="2106" y="1839"/>
                  <a:pt x="2106" y="1838"/>
                  <a:pt x="2107" y="1837"/>
                </a:cubicBezTo>
                <a:cubicBezTo>
                  <a:pt x="2107" y="1836"/>
                  <a:pt x="2107" y="1836"/>
                  <a:pt x="2108" y="1836"/>
                </a:cubicBezTo>
                <a:cubicBezTo>
                  <a:pt x="2108" y="1835"/>
                  <a:pt x="2108" y="1833"/>
                  <a:pt x="2108" y="1832"/>
                </a:cubicBezTo>
                <a:cubicBezTo>
                  <a:pt x="2107" y="1832"/>
                  <a:pt x="2106" y="1831"/>
                  <a:pt x="2106" y="1830"/>
                </a:cubicBezTo>
                <a:cubicBezTo>
                  <a:pt x="2106" y="1830"/>
                  <a:pt x="2106" y="1829"/>
                  <a:pt x="2106" y="1828"/>
                </a:cubicBezTo>
                <a:cubicBezTo>
                  <a:pt x="2106" y="1827"/>
                  <a:pt x="2107" y="1828"/>
                  <a:pt x="2108" y="1827"/>
                </a:cubicBezTo>
                <a:cubicBezTo>
                  <a:pt x="2108" y="1827"/>
                  <a:pt x="2109" y="1827"/>
                  <a:pt x="2109" y="1826"/>
                </a:cubicBezTo>
                <a:cubicBezTo>
                  <a:pt x="2110" y="1825"/>
                  <a:pt x="2112" y="1826"/>
                  <a:pt x="2113" y="1826"/>
                </a:cubicBezTo>
                <a:cubicBezTo>
                  <a:pt x="2114" y="1825"/>
                  <a:pt x="2115" y="1824"/>
                  <a:pt x="2116" y="1824"/>
                </a:cubicBezTo>
                <a:cubicBezTo>
                  <a:pt x="2117" y="1823"/>
                  <a:pt x="2118" y="1823"/>
                  <a:pt x="2118" y="1823"/>
                </a:cubicBezTo>
                <a:cubicBezTo>
                  <a:pt x="2119" y="1823"/>
                  <a:pt x="2119" y="1824"/>
                  <a:pt x="2119" y="1824"/>
                </a:cubicBezTo>
                <a:cubicBezTo>
                  <a:pt x="2120" y="1825"/>
                  <a:pt x="2121" y="1825"/>
                  <a:pt x="2121" y="1825"/>
                </a:cubicBezTo>
                <a:cubicBezTo>
                  <a:pt x="2122" y="1825"/>
                  <a:pt x="2122" y="1825"/>
                  <a:pt x="2123" y="1826"/>
                </a:cubicBezTo>
                <a:cubicBezTo>
                  <a:pt x="2124" y="1826"/>
                  <a:pt x="2125" y="1826"/>
                  <a:pt x="2125" y="1826"/>
                </a:cubicBezTo>
                <a:cubicBezTo>
                  <a:pt x="2125" y="1827"/>
                  <a:pt x="2125" y="1828"/>
                  <a:pt x="2125" y="1828"/>
                </a:cubicBezTo>
                <a:cubicBezTo>
                  <a:pt x="2125" y="1830"/>
                  <a:pt x="2124" y="1831"/>
                  <a:pt x="2123" y="1832"/>
                </a:cubicBezTo>
                <a:cubicBezTo>
                  <a:pt x="2123" y="1834"/>
                  <a:pt x="2123" y="1835"/>
                  <a:pt x="2123" y="1837"/>
                </a:cubicBezTo>
                <a:cubicBezTo>
                  <a:pt x="2123" y="1838"/>
                  <a:pt x="2122" y="1839"/>
                  <a:pt x="2122" y="1841"/>
                </a:cubicBezTo>
                <a:cubicBezTo>
                  <a:pt x="2122" y="1843"/>
                  <a:pt x="2124" y="1842"/>
                  <a:pt x="2125" y="1842"/>
                </a:cubicBezTo>
                <a:cubicBezTo>
                  <a:pt x="2128" y="1841"/>
                  <a:pt x="2131" y="1842"/>
                  <a:pt x="2134" y="1842"/>
                </a:cubicBezTo>
                <a:cubicBezTo>
                  <a:pt x="2136" y="1842"/>
                  <a:pt x="2137" y="1842"/>
                  <a:pt x="2138" y="1841"/>
                </a:cubicBezTo>
                <a:cubicBezTo>
                  <a:pt x="2139" y="1841"/>
                  <a:pt x="2141" y="1840"/>
                  <a:pt x="2142" y="1842"/>
                </a:cubicBezTo>
                <a:cubicBezTo>
                  <a:pt x="2143" y="1843"/>
                  <a:pt x="2143" y="1844"/>
                  <a:pt x="2144" y="1844"/>
                </a:cubicBezTo>
                <a:cubicBezTo>
                  <a:pt x="2145" y="1845"/>
                  <a:pt x="2146" y="1846"/>
                  <a:pt x="2147" y="1847"/>
                </a:cubicBezTo>
                <a:cubicBezTo>
                  <a:pt x="2148" y="1847"/>
                  <a:pt x="2148" y="1847"/>
                  <a:pt x="2149" y="1848"/>
                </a:cubicBezTo>
                <a:cubicBezTo>
                  <a:pt x="2149" y="1848"/>
                  <a:pt x="2150" y="1848"/>
                  <a:pt x="2151" y="1848"/>
                </a:cubicBezTo>
                <a:cubicBezTo>
                  <a:pt x="2152" y="1849"/>
                  <a:pt x="2149" y="1851"/>
                  <a:pt x="2151" y="1851"/>
                </a:cubicBezTo>
                <a:cubicBezTo>
                  <a:pt x="2152" y="1852"/>
                  <a:pt x="2153" y="1851"/>
                  <a:pt x="2154" y="1852"/>
                </a:cubicBezTo>
                <a:cubicBezTo>
                  <a:pt x="2154" y="1853"/>
                  <a:pt x="2155" y="1853"/>
                  <a:pt x="2156" y="1854"/>
                </a:cubicBezTo>
                <a:cubicBezTo>
                  <a:pt x="2157" y="1855"/>
                  <a:pt x="2159" y="1854"/>
                  <a:pt x="2160" y="1854"/>
                </a:cubicBezTo>
                <a:cubicBezTo>
                  <a:pt x="2161" y="1855"/>
                  <a:pt x="2161" y="1856"/>
                  <a:pt x="2161" y="1857"/>
                </a:cubicBezTo>
                <a:cubicBezTo>
                  <a:pt x="2161" y="1858"/>
                  <a:pt x="2162" y="1859"/>
                  <a:pt x="2162" y="1859"/>
                </a:cubicBezTo>
                <a:cubicBezTo>
                  <a:pt x="2162" y="1860"/>
                  <a:pt x="2162" y="1861"/>
                  <a:pt x="2163" y="1862"/>
                </a:cubicBezTo>
                <a:cubicBezTo>
                  <a:pt x="2163" y="1862"/>
                  <a:pt x="2164" y="1862"/>
                  <a:pt x="2165" y="1863"/>
                </a:cubicBezTo>
                <a:cubicBezTo>
                  <a:pt x="2165" y="1864"/>
                  <a:pt x="2168" y="1866"/>
                  <a:pt x="2167" y="1868"/>
                </a:cubicBezTo>
                <a:cubicBezTo>
                  <a:pt x="2166" y="1868"/>
                  <a:pt x="2165" y="1868"/>
                  <a:pt x="2165" y="1868"/>
                </a:cubicBezTo>
                <a:cubicBezTo>
                  <a:pt x="2163" y="1868"/>
                  <a:pt x="2165" y="1869"/>
                  <a:pt x="2165" y="1869"/>
                </a:cubicBezTo>
                <a:cubicBezTo>
                  <a:pt x="2166" y="1870"/>
                  <a:pt x="2165" y="1872"/>
                  <a:pt x="2166" y="1873"/>
                </a:cubicBezTo>
                <a:cubicBezTo>
                  <a:pt x="2166" y="1874"/>
                  <a:pt x="2166" y="1874"/>
                  <a:pt x="2167" y="1874"/>
                </a:cubicBezTo>
                <a:cubicBezTo>
                  <a:pt x="2167" y="1875"/>
                  <a:pt x="2167" y="1876"/>
                  <a:pt x="2167" y="1876"/>
                </a:cubicBezTo>
                <a:cubicBezTo>
                  <a:pt x="2168" y="1877"/>
                  <a:pt x="2169" y="1877"/>
                  <a:pt x="2169" y="1877"/>
                </a:cubicBezTo>
                <a:cubicBezTo>
                  <a:pt x="2172" y="1879"/>
                  <a:pt x="2174" y="1876"/>
                  <a:pt x="2175" y="1874"/>
                </a:cubicBezTo>
                <a:cubicBezTo>
                  <a:pt x="2175" y="1873"/>
                  <a:pt x="2176" y="1873"/>
                  <a:pt x="2176" y="1872"/>
                </a:cubicBezTo>
                <a:cubicBezTo>
                  <a:pt x="2178" y="1873"/>
                  <a:pt x="2176" y="1875"/>
                  <a:pt x="2176" y="1876"/>
                </a:cubicBezTo>
                <a:cubicBezTo>
                  <a:pt x="2176" y="1877"/>
                  <a:pt x="2178" y="1878"/>
                  <a:pt x="2178" y="1879"/>
                </a:cubicBezTo>
                <a:cubicBezTo>
                  <a:pt x="2178" y="1880"/>
                  <a:pt x="2177" y="1880"/>
                  <a:pt x="2177" y="1880"/>
                </a:cubicBezTo>
                <a:cubicBezTo>
                  <a:pt x="2176" y="1881"/>
                  <a:pt x="2176" y="1882"/>
                  <a:pt x="2176" y="1882"/>
                </a:cubicBezTo>
                <a:cubicBezTo>
                  <a:pt x="2176" y="1884"/>
                  <a:pt x="2179" y="1883"/>
                  <a:pt x="2180" y="1883"/>
                </a:cubicBezTo>
                <a:cubicBezTo>
                  <a:pt x="2182" y="1883"/>
                  <a:pt x="2185" y="1882"/>
                  <a:pt x="2187" y="1883"/>
                </a:cubicBezTo>
                <a:cubicBezTo>
                  <a:pt x="2188" y="1884"/>
                  <a:pt x="2189" y="1884"/>
                  <a:pt x="2191" y="1884"/>
                </a:cubicBezTo>
                <a:cubicBezTo>
                  <a:pt x="2191" y="1885"/>
                  <a:pt x="2192" y="1885"/>
                  <a:pt x="2192" y="1886"/>
                </a:cubicBezTo>
                <a:cubicBezTo>
                  <a:pt x="2192" y="1886"/>
                  <a:pt x="2193" y="1887"/>
                  <a:pt x="2193" y="1887"/>
                </a:cubicBezTo>
                <a:cubicBezTo>
                  <a:pt x="2194" y="1888"/>
                  <a:pt x="2194" y="1889"/>
                  <a:pt x="2195" y="1890"/>
                </a:cubicBezTo>
                <a:cubicBezTo>
                  <a:pt x="2196" y="1891"/>
                  <a:pt x="2197" y="1892"/>
                  <a:pt x="2198" y="1893"/>
                </a:cubicBezTo>
                <a:cubicBezTo>
                  <a:pt x="2199" y="1893"/>
                  <a:pt x="2206" y="1893"/>
                  <a:pt x="2205" y="1896"/>
                </a:cubicBezTo>
                <a:cubicBezTo>
                  <a:pt x="2205" y="1897"/>
                  <a:pt x="2204" y="1897"/>
                  <a:pt x="2203" y="1897"/>
                </a:cubicBezTo>
                <a:cubicBezTo>
                  <a:pt x="2203" y="1897"/>
                  <a:pt x="2202" y="1898"/>
                  <a:pt x="2202" y="1899"/>
                </a:cubicBezTo>
                <a:cubicBezTo>
                  <a:pt x="2202" y="1900"/>
                  <a:pt x="2201" y="1900"/>
                  <a:pt x="2201" y="1901"/>
                </a:cubicBezTo>
                <a:cubicBezTo>
                  <a:pt x="2200" y="1904"/>
                  <a:pt x="2201" y="1908"/>
                  <a:pt x="2201" y="1912"/>
                </a:cubicBezTo>
                <a:cubicBezTo>
                  <a:pt x="2201" y="1913"/>
                  <a:pt x="2200" y="1914"/>
                  <a:pt x="2200" y="1916"/>
                </a:cubicBezTo>
                <a:cubicBezTo>
                  <a:pt x="2200" y="1917"/>
                  <a:pt x="2200" y="1917"/>
                  <a:pt x="2200" y="1918"/>
                </a:cubicBezTo>
                <a:cubicBezTo>
                  <a:pt x="2201" y="1919"/>
                  <a:pt x="2201" y="1919"/>
                  <a:pt x="2201" y="1920"/>
                </a:cubicBezTo>
                <a:cubicBezTo>
                  <a:pt x="2202" y="1922"/>
                  <a:pt x="2199" y="1921"/>
                  <a:pt x="2199" y="1922"/>
                </a:cubicBezTo>
                <a:cubicBezTo>
                  <a:pt x="2199" y="1924"/>
                  <a:pt x="2202" y="1922"/>
                  <a:pt x="2203" y="1922"/>
                </a:cubicBezTo>
                <a:cubicBezTo>
                  <a:pt x="2204" y="1922"/>
                  <a:pt x="2206" y="1922"/>
                  <a:pt x="2207" y="1921"/>
                </a:cubicBezTo>
                <a:cubicBezTo>
                  <a:pt x="2209" y="1921"/>
                  <a:pt x="2210" y="1920"/>
                  <a:pt x="2211" y="1918"/>
                </a:cubicBezTo>
                <a:cubicBezTo>
                  <a:pt x="2212" y="1917"/>
                  <a:pt x="2213" y="1915"/>
                  <a:pt x="2214" y="1914"/>
                </a:cubicBezTo>
                <a:cubicBezTo>
                  <a:pt x="2214" y="1913"/>
                  <a:pt x="2215" y="1912"/>
                  <a:pt x="2216" y="1912"/>
                </a:cubicBezTo>
                <a:cubicBezTo>
                  <a:pt x="2218" y="1910"/>
                  <a:pt x="2221" y="1911"/>
                  <a:pt x="2223" y="1909"/>
                </a:cubicBezTo>
                <a:cubicBezTo>
                  <a:pt x="2223" y="1909"/>
                  <a:pt x="2224" y="1908"/>
                  <a:pt x="2224" y="1908"/>
                </a:cubicBezTo>
                <a:cubicBezTo>
                  <a:pt x="2225" y="1908"/>
                  <a:pt x="2225" y="1908"/>
                  <a:pt x="2226" y="1907"/>
                </a:cubicBezTo>
                <a:cubicBezTo>
                  <a:pt x="2227" y="1907"/>
                  <a:pt x="2227" y="1906"/>
                  <a:pt x="2227" y="1906"/>
                </a:cubicBezTo>
                <a:cubicBezTo>
                  <a:pt x="2227" y="1905"/>
                  <a:pt x="2227" y="1905"/>
                  <a:pt x="2226" y="1904"/>
                </a:cubicBezTo>
                <a:cubicBezTo>
                  <a:pt x="2225" y="1903"/>
                  <a:pt x="2226" y="1901"/>
                  <a:pt x="2225" y="1900"/>
                </a:cubicBezTo>
                <a:cubicBezTo>
                  <a:pt x="2224" y="1900"/>
                  <a:pt x="2222" y="1898"/>
                  <a:pt x="2224" y="1897"/>
                </a:cubicBezTo>
                <a:cubicBezTo>
                  <a:pt x="2224" y="1897"/>
                  <a:pt x="2225" y="1899"/>
                  <a:pt x="2226" y="1900"/>
                </a:cubicBezTo>
                <a:cubicBezTo>
                  <a:pt x="2227" y="1900"/>
                  <a:pt x="2227" y="1900"/>
                  <a:pt x="2228" y="1901"/>
                </a:cubicBezTo>
                <a:cubicBezTo>
                  <a:pt x="2228" y="1901"/>
                  <a:pt x="2229" y="1902"/>
                  <a:pt x="2229" y="1902"/>
                </a:cubicBezTo>
                <a:cubicBezTo>
                  <a:pt x="2230" y="1903"/>
                  <a:pt x="2231" y="1904"/>
                  <a:pt x="2232" y="1903"/>
                </a:cubicBezTo>
                <a:cubicBezTo>
                  <a:pt x="2233" y="1903"/>
                  <a:pt x="2235" y="1903"/>
                  <a:pt x="2235" y="1903"/>
                </a:cubicBezTo>
                <a:cubicBezTo>
                  <a:pt x="2236" y="1902"/>
                  <a:pt x="2236" y="1901"/>
                  <a:pt x="2236" y="1900"/>
                </a:cubicBezTo>
                <a:cubicBezTo>
                  <a:pt x="2235" y="1899"/>
                  <a:pt x="2233" y="1898"/>
                  <a:pt x="2234" y="1897"/>
                </a:cubicBezTo>
                <a:cubicBezTo>
                  <a:pt x="2235" y="1897"/>
                  <a:pt x="2235" y="1899"/>
                  <a:pt x="2236" y="1899"/>
                </a:cubicBezTo>
                <a:cubicBezTo>
                  <a:pt x="2236" y="1899"/>
                  <a:pt x="2237" y="1898"/>
                  <a:pt x="2237" y="1898"/>
                </a:cubicBezTo>
                <a:cubicBezTo>
                  <a:pt x="2237" y="1898"/>
                  <a:pt x="2237" y="1898"/>
                  <a:pt x="2238" y="1898"/>
                </a:cubicBezTo>
                <a:cubicBezTo>
                  <a:pt x="2238" y="1898"/>
                  <a:pt x="2238" y="1898"/>
                  <a:pt x="2238" y="1897"/>
                </a:cubicBezTo>
                <a:cubicBezTo>
                  <a:pt x="2237" y="1896"/>
                  <a:pt x="2237" y="1895"/>
                  <a:pt x="2237" y="1893"/>
                </a:cubicBezTo>
                <a:cubicBezTo>
                  <a:pt x="2237" y="1893"/>
                  <a:pt x="2237" y="1892"/>
                  <a:pt x="2238" y="1892"/>
                </a:cubicBezTo>
                <a:cubicBezTo>
                  <a:pt x="2238" y="1891"/>
                  <a:pt x="2239" y="1891"/>
                  <a:pt x="2239" y="1890"/>
                </a:cubicBezTo>
                <a:cubicBezTo>
                  <a:pt x="2239" y="1890"/>
                  <a:pt x="2238" y="1890"/>
                  <a:pt x="2237" y="1890"/>
                </a:cubicBezTo>
                <a:cubicBezTo>
                  <a:pt x="2236" y="1890"/>
                  <a:pt x="2237" y="1889"/>
                  <a:pt x="2237" y="1889"/>
                </a:cubicBezTo>
                <a:cubicBezTo>
                  <a:pt x="2238" y="1889"/>
                  <a:pt x="2241" y="1890"/>
                  <a:pt x="2240" y="1888"/>
                </a:cubicBezTo>
                <a:cubicBezTo>
                  <a:pt x="2239" y="1888"/>
                  <a:pt x="2239" y="1887"/>
                  <a:pt x="2239" y="1887"/>
                </a:cubicBezTo>
                <a:cubicBezTo>
                  <a:pt x="2238" y="1886"/>
                  <a:pt x="2238" y="1887"/>
                  <a:pt x="2238" y="1886"/>
                </a:cubicBezTo>
                <a:cubicBezTo>
                  <a:pt x="2237" y="1885"/>
                  <a:pt x="2239" y="1884"/>
                  <a:pt x="2240" y="1884"/>
                </a:cubicBezTo>
                <a:cubicBezTo>
                  <a:pt x="2240" y="1885"/>
                  <a:pt x="2240" y="1888"/>
                  <a:pt x="2241" y="1887"/>
                </a:cubicBezTo>
                <a:cubicBezTo>
                  <a:pt x="2242" y="1886"/>
                  <a:pt x="2241" y="1883"/>
                  <a:pt x="2242" y="1883"/>
                </a:cubicBezTo>
                <a:cubicBezTo>
                  <a:pt x="2243" y="1883"/>
                  <a:pt x="2243" y="1884"/>
                  <a:pt x="2243" y="1885"/>
                </a:cubicBezTo>
                <a:cubicBezTo>
                  <a:pt x="2244" y="1885"/>
                  <a:pt x="2244" y="1885"/>
                  <a:pt x="2245" y="1886"/>
                </a:cubicBezTo>
                <a:cubicBezTo>
                  <a:pt x="2246" y="1887"/>
                  <a:pt x="2245" y="1888"/>
                  <a:pt x="2247" y="1888"/>
                </a:cubicBezTo>
                <a:cubicBezTo>
                  <a:pt x="2248" y="1888"/>
                  <a:pt x="2249" y="1887"/>
                  <a:pt x="2251" y="1886"/>
                </a:cubicBezTo>
                <a:cubicBezTo>
                  <a:pt x="2252" y="1886"/>
                  <a:pt x="2254" y="1885"/>
                  <a:pt x="2255" y="1884"/>
                </a:cubicBezTo>
                <a:cubicBezTo>
                  <a:pt x="2256" y="1883"/>
                  <a:pt x="2257" y="1882"/>
                  <a:pt x="2259" y="1881"/>
                </a:cubicBezTo>
                <a:cubicBezTo>
                  <a:pt x="2260" y="1881"/>
                  <a:pt x="2262" y="1880"/>
                  <a:pt x="2263" y="1880"/>
                </a:cubicBezTo>
                <a:cubicBezTo>
                  <a:pt x="2265" y="1879"/>
                  <a:pt x="2266" y="1877"/>
                  <a:pt x="2268" y="1876"/>
                </a:cubicBezTo>
                <a:cubicBezTo>
                  <a:pt x="2270" y="1875"/>
                  <a:pt x="2271" y="1875"/>
                  <a:pt x="2273" y="1874"/>
                </a:cubicBezTo>
                <a:cubicBezTo>
                  <a:pt x="2274" y="1873"/>
                  <a:pt x="2275" y="1872"/>
                  <a:pt x="2276" y="1872"/>
                </a:cubicBezTo>
                <a:cubicBezTo>
                  <a:pt x="2277" y="1871"/>
                  <a:pt x="2278" y="1871"/>
                  <a:pt x="2279" y="1871"/>
                </a:cubicBezTo>
                <a:cubicBezTo>
                  <a:pt x="2280" y="1870"/>
                  <a:pt x="2281" y="1869"/>
                  <a:pt x="2282" y="1868"/>
                </a:cubicBezTo>
                <a:cubicBezTo>
                  <a:pt x="2283" y="1867"/>
                  <a:pt x="2283" y="1865"/>
                  <a:pt x="2284" y="1864"/>
                </a:cubicBezTo>
                <a:cubicBezTo>
                  <a:pt x="2285" y="1863"/>
                  <a:pt x="2287" y="1863"/>
                  <a:pt x="2287" y="1861"/>
                </a:cubicBezTo>
                <a:cubicBezTo>
                  <a:pt x="2288" y="1860"/>
                  <a:pt x="2287" y="1859"/>
                  <a:pt x="2286" y="1858"/>
                </a:cubicBezTo>
                <a:cubicBezTo>
                  <a:pt x="2286" y="1857"/>
                  <a:pt x="2285" y="1855"/>
                  <a:pt x="2286" y="1854"/>
                </a:cubicBezTo>
                <a:cubicBezTo>
                  <a:pt x="2287" y="1853"/>
                  <a:pt x="2287" y="1855"/>
                  <a:pt x="2287" y="1855"/>
                </a:cubicBezTo>
                <a:cubicBezTo>
                  <a:pt x="2288" y="1855"/>
                  <a:pt x="2288" y="1856"/>
                  <a:pt x="2288" y="1856"/>
                </a:cubicBezTo>
                <a:cubicBezTo>
                  <a:pt x="2288" y="1856"/>
                  <a:pt x="2288" y="1856"/>
                  <a:pt x="2288" y="1856"/>
                </a:cubicBezTo>
                <a:cubicBezTo>
                  <a:pt x="2288" y="1856"/>
                  <a:pt x="2288" y="1857"/>
                  <a:pt x="2288" y="1857"/>
                </a:cubicBezTo>
                <a:cubicBezTo>
                  <a:pt x="2289" y="1858"/>
                  <a:pt x="2289" y="1857"/>
                  <a:pt x="2289" y="1856"/>
                </a:cubicBezTo>
                <a:cubicBezTo>
                  <a:pt x="2289" y="1855"/>
                  <a:pt x="2288" y="1854"/>
                  <a:pt x="2288" y="1852"/>
                </a:cubicBezTo>
                <a:cubicBezTo>
                  <a:pt x="2288" y="1851"/>
                  <a:pt x="2289" y="1850"/>
                  <a:pt x="2288" y="1848"/>
                </a:cubicBezTo>
                <a:cubicBezTo>
                  <a:pt x="2287" y="1848"/>
                  <a:pt x="2287" y="1847"/>
                  <a:pt x="2287" y="1846"/>
                </a:cubicBezTo>
                <a:cubicBezTo>
                  <a:pt x="2288" y="1846"/>
                  <a:pt x="2288" y="1847"/>
                  <a:pt x="2289" y="1847"/>
                </a:cubicBezTo>
                <a:cubicBezTo>
                  <a:pt x="2290" y="1847"/>
                  <a:pt x="2290" y="1847"/>
                  <a:pt x="2290" y="1846"/>
                </a:cubicBezTo>
                <a:cubicBezTo>
                  <a:pt x="2289" y="1846"/>
                  <a:pt x="2289" y="1846"/>
                  <a:pt x="2289" y="1845"/>
                </a:cubicBezTo>
                <a:cubicBezTo>
                  <a:pt x="2289" y="1845"/>
                  <a:pt x="2289" y="1845"/>
                  <a:pt x="2289" y="1844"/>
                </a:cubicBezTo>
                <a:cubicBezTo>
                  <a:pt x="2288" y="1843"/>
                  <a:pt x="2287" y="1842"/>
                  <a:pt x="2288" y="1841"/>
                </a:cubicBezTo>
                <a:cubicBezTo>
                  <a:pt x="2289" y="1840"/>
                  <a:pt x="2289" y="1840"/>
                  <a:pt x="2290" y="1840"/>
                </a:cubicBezTo>
                <a:cubicBezTo>
                  <a:pt x="2290" y="1840"/>
                  <a:pt x="2290" y="1841"/>
                  <a:pt x="2291" y="1841"/>
                </a:cubicBezTo>
                <a:cubicBezTo>
                  <a:pt x="2291" y="1842"/>
                  <a:pt x="2291" y="1842"/>
                  <a:pt x="2291" y="1843"/>
                </a:cubicBezTo>
                <a:cubicBezTo>
                  <a:pt x="2292" y="1844"/>
                  <a:pt x="2292" y="1844"/>
                  <a:pt x="2292" y="1843"/>
                </a:cubicBezTo>
                <a:cubicBezTo>
                  <a:pt x="2293" y="1842"/>
                  <a:pt x="2291" y="1840"/>
                  <a:pt x="2291" y="1839"/>
                </a:cubicBezTo>
                <a:cubicBezTo>
                  <a:pt x="2291" y="1837"/>
                  <a:pt x="2293" y="1838"/>
                  <a:pt x="2293" y="1836"/>
                </a:cubicBezTo>
                <a:cubicBezTo>
                  <a:pt x="2292" y="1835"/>
                  <a:pt x="2292" y="1835"/>
                  <a:pt x="2292" y="1834"/>
                </a:cubicBezTo>
                <a:cubicBezTo>
                  <a:pt x="2292" y="1834"/>
                  <a:pt x="2291" y="1833"/>
                  <a:pt x="2291" y="1832"/>
                </a:cubicBezTo>
                <a:cubicBezTo>
                  <a:pt x="2291" y="1831"/>
                  <a:pt x="2290" y="1830"/>
                  <a:pt x="2290" y="1829"/>
                </a:cubicBezTo>
                <a:cubicBezTo>
                  <a:pt x="2290" y="1828"/>
                  <a:pt x="2290" y="1827"/>
                  <a:pt x="2289" y="1826"/>
                </a:cubicBezTo>
                <a:cubicBezTo>
                  <a:pt x="2288" y="1824"/>
                  <a:pt x="2288" y="1823"/>
                  <a:pt x="2288" y="1822"/>
                </a:cubicBezTo>
                <a:cubicBezTo>
                  <a:pt x="2288" y="1820"/>
                  <a:pt x="2289" y="1819"/>
                  <a:pt x="2289" y="1818"/>
                </a:cubicBezTo>
                <a:cubicBezTo>
                  <a:pt x="2289" y="1816"/>
                  <a:pt x="2289" y="1815"/>
                  <a:pt x="2289" y="1813"/>
                </a:cubicBezTo>
                <a:cubicBezTo>
                  <a:pt x="2288" y="1813"/>
                  <a:pt x="2288" y="1812"/>
                  <a:pt x="2288" y="1811"/>
                </a:cubicBezTo>
                <a:cubicBezTo>
                  <a:pt x="2288" y="1810"/>
                  <a:pt x="2288" y="1809"/>
                  <a:pt x="2287" y="1808"/>
                </a:cubicBezTo>
                <a:cubicBezTo>
                  <a:pt x="2287" y="1807"/>
                  <a:pt x="2287" y="1805"/>
                  <a:pt x="2286" y="1804"/>
                </a:cubicBezTo>
                <a:cubicBezTo>
                  <a:pt x="2285" y="1803"/>
                  <a:pt x="2285" y="1801"/>
                  <a:pt x="2284" y="1800"/>
                </a:cubicBezTo>
                <a:cubicBezTo>
                  <a:pt x="2284" y="1799"/>
                  <a:pt x="2284" y="1799"/>
                  <a:pt x="2283" y="1798"/>
                </a:cubicBezTo>
                <a:cubicBezTo>
                  <a:pt x="2283" y="1797"/>
                  <a:pt x="2283" y="1797"/>
                  <a:pt x="2283" y="1796"/>
                </a:cubicBezTo>
                <a:cubicBezTo>
                  <a:pt x="2282" y="1795"/>
                  <a:pt x="2282" y="1794"/>
                  <a:pt x="2282" y="1793"/>
                </a:cubicBezTo>
                <a:cubicBezTo>
                  <a:pt x="2282" y="1791"/>
                  <a:pt x="2282" y="1790"/>
                  <a:pt x="2282" y="1789"/>
                </a:cubicBezTo>
                <a:cubicBezTo>
                  <a:pt x="2281" y="1788"/>
                  <a:pt x="2280" y="1787"/>
                  <a:pt x="2279" y="1787"/>
                </a:cubicBezTo>
                <a:cubicBezTo>
                  <a:pt x="2279" y="1786"/>
                  <a:pt x="2278" y="1786"/>
                  <a:pt x="2278" y="1785"/>
                </a:cubicBezTo>
                <a:cubicBezTo>
                  <a:pt x="2278" y="1785"/>
                  <a:pt x="2277" y="1785"/>
                  <a:pt x="2277" y="1784"/>
                </a:cubicBezTo>
                <a:cubicBezTo>
                  <a:pt x="2276" y="1783"/>
                  <a:pt x="2275" y="1783"/>
                  <a:pt x="2274" y="1782"/>
                </a:cubicBezTo>
                <a:cubicBezTo>
                  <a:pt x="2274" y="1781"/>
                  <a:pt x="2273" y="1780"/>
                  <a:pt x="2273" y="1780"/>
                </a:cubicBezTo>
                <a:cubicBezTo>
                  <a:pt x="2273" y="1779"/>
                  <a:pt x="2272" y="1778"/>
                  <a:pt x="2272" y="1778"/>
                </a:cubicBezTo>
                <a:cubicBezTo>
                  <a:pt x="2272" y="1777"/>
                  <a:pt x="2271" y="1777"/>
                  <a:pt x="2270" y="1776"/>
                </a:cubicBezTo>
                <a:cubicBezTo>
                  <a:pt x="2270" y="1775"/>
                  <a:pt x="2270" y="1773"/>
                  <a:pt x="2270" y="1772"/>
                </a:cubicBezTo>
                <a:cubicBezTo>
                  <a:pt x="2270" y="1772"/>
                  <a:pt x="2271" y="1771"/>
                  <a:pt x="2270" y="1770"/>
                </a:cubicBezTo>
                <a:cubicBezTo>
                  <a:pt x="2269" y="1770"/>
                  <a:pt x="2269" y="1771"/>
                  <a:pt x="2268" y="1771"/>
                </a:cubicBezTo>
                <a:cubicBezTo>
                  <a:pt x="2268" y="1772"/>
                  <a:pt x="2267" y="1773"/>
                  <a:pt x="2267" y="1772"/>
                </a:cubicBezTo>
                <a:cubicBezTo>
                  <a:pt x="2267" y="1771"/>
                  <a:pt x="2268" y="1771"/>
                  <a:pt x="2268" y="1770"/>
                </a:cubicBezTo>
                <a:cubicBezTo>
                  <a:pt x="2268" y="1770"/>
                  <a:pt x="2267" y="1769"/>
                  <a:pt x="2266" y="1769"/>
                </a:cubicBezTo>
                <a:cubicBezTo>
                  <a:pt x="2265" y="1769"/>
                  <a:pt x="2265" y="1768"/>
                  <a:pt x="2264" y="1768"/>
                </a:cubicBezTo>
                <a:cubicBezTo>
                  <a:pt x="2263" y="1767"/>
                  <a:pt x="2262" y="1767"/>
                  <a:pt x="2261" y="1767"/>
                </a:cubicBezTo>
                <a:cubicBezTo>
                  <a:pt x="2259" y="1766"/>
                  <a:pt x="2259" y="1765"/>
                  <a:pt x="2258" y="1764"/>
                </a:cubicBezTo>
                <a:cubicBezTo>
                  <a:pt x="2255" y="1762"/>
                  <a:pt x="2253" y="1759"/>
                  <a:pt x="2250" y="1758"/>
                </a:cubicBezTo>
                <a:cubicBezTo>
                  <a:pt x="2249" y="1757"/>
                  <a:pt x="2247" y="1756"/>
                  <a:pt x="2246" y="1755"/>
                </a:cubicBezTo>
                <a:cubicBezTo>
                  <a:pt x="2245" y="1754"/>
                  <a:pt x="2245" y="1752"/>
                  <a:pt x="2245" y="1751"/>
                </a:cubicBezTo>
                <a:cubicBezTo>
                  <a:pt x="2243" y="1749"/>
                  <a:pt x="2240" y="1748"/>
                  <a:pt x="2238" y="1746"/>
                </a:cubicBezTo>
                <a:cubicBezTo>
                  <a:pt x="2237" y="1745"/>
                  <a:pt x="2237" y="1744"/>
                  <a:pt x="2236" y="1743"/>
                </a:cubicBezTo>
                <a:cubicBezTo>
                  <a:pt x="2234" y="1742"/>
                  <a:pt x="2233" y="1742"/>
                  <a:pt x="2232" y="1741"/>
                </a:cubicBezTo>
                <a:cubicBezTo>
                  <a:pt x="2232" y="1741"/>
                  <a:pt x="2231" y="1740"/>
                  <a:pt x="2231" y="1740"/>
                </a:cubicBezTo>
                <a:cubicBezTo>
                  <a:pt x="2230" y="1739"/>
                  <a:pt x="2231" y="1739"/>
                  <a:pt x="2232" y="1739"/>
                </a:cubicBezTo>
                <a:cubicBezTo>
                  <a:pt x="2232" y="1740"/>
                  <a:pt x="2233" y="1740"/>
                  <a:pt x="2233" y="1740"/>
                </a:cubicBezTo>
                <a:cubicBezTo>
                  <a:pt x="2234" y="1740"/>
                  <a:pt x="2234" y="1739"/>
                  <a:pt x="2234" y="1738"/>
                </a:cubicBezTo>
                <a:cubicBezTo>
                  <a:pt x="2233" y="1737"/>
                  <a:pt x="2233" y="1737"/>
                  <a:pt x="2233" y="1736"/>
                </a:cubicBezTo>
                <a:cubicBezTo>
                  <a:pt x="2233" y="1735"/>
                  <a:pt x="2233" y="1735"/>
                  <a:pt x="2233" y="1734"/>
                </a:cubicBezTo>
                <a:cubicBezTo>
                  <a:pt x="2232" y="1733"/>
                  <a:pt x="2232" y="1733"/>
                  <a:pt x="2231" y="1732"/>
                </a:cubicBezTo>
                <a:cubicBezTo>
                  <a:pt x="2231" y="1732"/>
                  <a:pt x="2230" y="1731"/>
                  <a:pt x="2230" y="1730"/>
                </a:cubicBezTo>
                <a:cubicBezTo>
                  <a:pt x="2228" y="1728"/>
                  <a:pt x="2225" y="1726"/>
                  <a:pt x="2223" y="1724"/>
                </a:cubicBezTo>
                <a:cubicBezTo>
                  <a:pt x="2223" y="1723"/>
                  <a:pt x="2222" y="1722"/>
                  <a:pt x="2222" y="1722"/>
                </a:cubicBezTo>
                <a:cubicBezTo>
                  <a:pt x="2221" y="1721"/>
                  <a:pt x="2220" y="1721"/>
                  <a:pt x="2219" y="1720"/>
                </a:cubicBezTo>
                <a:cubicBezTo>
                  <a:pt x="2219" y="1719"/>
                  <a:pt x="2218" y="1718"/>
                  <a:pt x="2218" y="1717"/>
                </a:cubicBezTo>
                <a:cubicBezTo>
                  <a:pt x="2218" y="1716"/>
                  <a:pt x="2217" y="1715"/>
                  <a:pt x="2217" y="1715"/>
                </a:cubicBezTo>
                <a:cubicBezTo>
                  <a:pt x="2217" y="1714"/>
                  <a:pt x="2217" y="1713"/>
                  <a:pt x="2217" y="1713"/>
                </a:cubicBezTo>
                <a:cubicBezTo>
                  <a:pt x="2217" y="1711"/>
                  <a:pt x="2219" y="1710"/>
                  <a:pt x="2220" y="1708"/>
                </a:cubicBezTo>
                <a:cubicBezTo>
                  <a:pt x="2220" y="1708"/>
                  <a:pt x="2221" y="1707"/>
                  <a:pt x="2221" y="1706"/>
                </a:cubicBezTo>
                <a:cubicBezTo>
                  <a:pt x="2221" y="1705"/>
                  <a:pt x="2220" y="1704"/>
                  <a:pt x="2220" y="1702"/>
                </a:cubicBezTo>
                <a:cubicBezTo>
                  <a:pt x="2220" y="1701"/>
                  <a:pt x="2222" y="1700"/>
                  <a:pt x="2222" y="1698"/>
                </a:cubicBezTo>
                <a:cubicBezTo>
                  <a:pt x="2223" y="1698"/>
                  <a:pt x="2223" y="1697"/>
                  <a:pt x="2223" y="1696"/>
                </a:cubicBezTo>
                <a:cubicBezTo>
                  <a:pt x="2223" y="1695"/>
                  <a:pt x="2224" y="1695"/>
                  <a:pt x="2225" y="1694"/>
                </a:cubicBezTo>
                <a:cubicBezTo>
                  <a:pt x="2226" y="1692"/>
                  <a:pt x="2229" y="1691"/>
                  <a:pt x="2231" y="1689"/>
                </a:cubicBezTo>
                <a:cubicBezTo>
                  <a:pt x="2232" y="1688"/>
                  <a:pt x="2233" y="1688"/>
                  <a:pt x="2234" y="1688"/>
                </a:cubicBezTo>
                <a:cubicBezTo>
                  <a:pt x="2236" y="1687"/>
                  <a:pt x="2235" y="1684"/>
                  <a:pt x="2236" y="1682"/>
                </a:cubicBezTo>
                <a:cubicBezTo>
                  <a:pt x="2236" y="1681"/>
                  <a:pt x="2236" y="1680"/>
                  <a:pt x="2237" y="1680"/>
                </a:cubicBezTo>
                <a:cubicBezTo>
                  <a:pt x="2237" y="1680"/>
                  <a:pt x="2241" y="1680"/>
                  <a:pt x="2240" y="1678"/>
                </a:cubicBezTo>
                <a:cubicBezTo>
                  <a:pt x="2240" y="1678"/>
                  <a:pt x="2239" y="1679"/>
                  <a:pt x="2239" y="1677"/>
                </a:cubicBezTo>
                <a:cubicBezTo>
                  <a:pt x="2239" y="1677"/>
                  <a:pt x="2239" y="1676"/>
                  <a:pt x="2239" y="1675"/>
                </a:cubicBezTo>
                <a:cubicBezTo>
                  <a:pt x="2239" y="1674"/>
                  <a:pt x="2240" y="1675"/>
                  <a:pt x="2240" y="1675"/>
                </a:cubicBezTo>
                <a:cubicBezTo>
                  <a:pt x="2242" y="1675"/>
                  <a:pt x="2243" y="1674"/>
                  <a:pt x="2244" y="1674"/>
                </a:cubicBezTo>
                <a:cubicBezTo>
                  <a:pt x="2245" y="1674"/>
                  <a:pt x="2246" y="1674"/>
                  <a:pt x="2248" y="1674"/>
                </a:cubicBezTo>
                <a:cubicBezTo>
                  <a:pt x="2249" y="1674"/>
                  <a:pt x="2250" y="1673"/>
                  <a:pt x="2251" y="1673"/>
                </a:cubicBezTo>
                <a:cubicBezTo>
                  <a:pt x="2251" y="1672"/>
                  <a:pt x="2252" y="1671"/>
                  <a:pt x="2253" y="1670"/>
                </a:cubicBezTo>
                <a:cubicBezTo>
                  <a:pt x="2254" y="1670"/>
                  <a:pt x="2255" y="1670"/>
                  <a:pt x="2256" y="1669"/>
                </a:cubicBezTo>
                <a:cubicBezTo>
                  <a:pt x="2257" y="1668"/>
                  <a:pt x="2254" y="1668"/>
                  <a:pt x="2254" y="1667"/>
                </a:cubicBezTo>
                <a:cubicBezTo>
                  <a:pt x="2254" y="1667"/>
                  <a:pt x="2256" y="1666"/>
                  <a:pt x="2256" y="1666"/>
                </a:cubicBezTo>
                <a:cubicBezTo>
                  <a:pt x="2257" y="1666"/>
                  <a:pt x="2258" y="1666"/>
                  <a:pt x="2259" y="1665"/>
                </a:cubicBezTo>
                <a:cubicBezTo>
                  <a:pt x="2259" y="1664"/>
                  <a:pt x="2260" y="1664"/>
                  <a:pt x="2260" y="1663"/>
                </a:cubicBezTo>
                <a:cubicBezTo>
                  <a:pt x="2261" y="1663"/>
                  <a:pt x="2263" y="1662"/>
                  <a:pt x="2264" y="1661"/>
                </a:cubicBezTo>
                <a:cubicBezTo>
                  <a:pt x="2264" y="1661"/>
                  <a:pt x="2265" y="1661"/>
                  <a:pt x="2265" y="1661"/>
                </a:cubicBezTo>
                <a:cubicBezTo>
                  <a:pt x="2266" y="1660"/>
                  <a:pt x="2266" y="1660"/>
                  <a:pt x="2267" y="1660"/>
                </a:cubicBezTo>
                <a:cubicBezTo>
                  <a:pt x="2267" y="1660"/>
                  <a:pt x="2268" y="1660"/>
                  <a:pt x="2268" y="1661"/>
                </a:cubicBezTo>
                <a:cubicBezTo>
                  <a:pt x="2268" y="1662"/>
                  <a:pt x="2267" y="1661"/>
                  <a:pt x="2267" y="1662"/>
                </a:cubicBezTo>
                <a:cubicBezTo>
                  <a:pt x="2269" y="1663"/>
                  <a:pt x="2270" y="1660"/>
                  <a:pt x="2270" y="1659"/>
                </a:cubicBezTo>
                <a:cubicBezTo>
                  <a:pt x="2270" y="1659"/>
                  <a:pt x="2270" y="1658"/>
                  <a:pt x="2271" y="1658"/>
                </a:cubicBezTo>
                <a:cubicBezTo>
                  <a:pt x="2272" y="1659"/>
                  <a:pt x="2271" y="1659"/>
                  <a:pt x="2272" y="1659"/>
                </a:cubicBezTo>
                <a:cubicBezTo>
                  <a:pt x="2272" y="1660"/>
                  <a:pt x="2272" y="1660"/>
                  <a:pt x="2273" y="1660"/>
                </a:cubicBezTo>
                <a:cubicBezTo>
                  <a:pt x="2273" y="1660"/>
                  <a:pt x="2273" y="1660"/>
                  <a:pt x="2273" y="1660"/>
                </a:cubicBezTo>
                <a:cubicBezTo>
                  <a:pt x="2274" y="1660"/>
                  <a:pt x="2274" y="1661"/>
                  <a:pt x="2274" y="1660"/>
                </a:cubicBezTo>
                <a:cubicBezTo>
                  <a:pt x="2275" y="1660"/>
                  <a:pt x="2274" y="1660"/>
                  <a:pt x="2274" y="1660"/>
                </a:cubicBezTo>
                <a:cubicBezTo>
                  <a:pt x="2275" y="1659"/>
                  <a:pt x="2275" y="1659"/>
                  <a:pt x="2275" y="1659"/>
                </a:cubicBezTo>
                <a:cubicBezTo>
                  <a:pt x="2276" y="1657"/>
                  <a:pt x="2274" y="1658"/>
                  <a:pt x="2273" y="1657"/>
                </a:cubicBezTo>
                <a:cubicBezTo>
                  <a:pt x="2273" y="1657"/>
                  <a:pt x="2273" y="1656"/>
                  <a:pt x="2273" y="1655"/>
                </a:cubicBezTo>
                <a:cubicBezTo>
                  <a:pt x="2273" y="1654"/>
                  <a:pt x="2273" y="1654"/>
                  <a:pt x="2274" y="1653"/>
                </a:cubicBezTo>
                <a:cubicBezTo>
                  <a:pt x="2275" y="1653"/>
                  <a:pt x="2275" y="1654"/>
                  <a:pt x="2275" y="1655"/>
                </a:cubicBezTo>
                <a:cubicBezTo>
                  <a:pt x="2275" y="1655"/>
                  <a:pt x="2274" y="1656"/>
                  <a:pt x="2275" y="1657"/>
                </a:cubicBezTo>
                <a:cubicBezTo>
                  <a:pt x="2275" y="1657"/>
                  <a:pt x="2276" y="1656"/>
                  <a:pt x="2276" y="1656"/>
                </a:cubicBezTo>
                <a:cubicBezTo>
                  <a:pt x="2276" y="1656"/>
                  <a:pt x="2276" y="1657"/>
                  <a:pt x="2277" y="1657"/>
                </a:cubicBezTo>
                <a:cubicBezTo>
                  <a:pt x="2277" y="1657"/>
                  <a:pt x="2277" y="1658"/>
                  <a:pt x="2277" y="1658"/>
                </a:cubicBezTo>
                <a:cubicBezTo>
                  <a:pt x="2277" y="1658"/>
                  <a:pt x="2278" y="1658"/>
                  <a:pt x="2278" y="1658"/>
                </a:cubicBezTo>
                <a:cubicBezTo>
                  <a:pt x="2279" y="1658"/>
                  <a:pt x="2279" y="1662"/>
                  <a:pt x="2281" y="1660"/>
                </a:cubicBezTo>
                <a:cubicBezTo>
                  <a:pt x="2281" y="1659"/>
                  <a:pt x="2281" y="1658"/>
                  <a:pt x="2282" y="1659"/>
                </a:cubicBezTo>
                <a:cubicBezTo>
                  <a:pt x="2282" y="1660"/>
                  <a:pt x="2281" y="1660"/>
                  <a:pt x="2282" y="1660"/>
                </a:cubicBezTo>
                <a:cubicBezTo>
                  <a:pt x="2284" y="1661"/>
                  <a:pt x="2285" y="1660"/>
                  <a:pt x="2285" y="1661"/>
                </a:cubicBezTo>
                <a:cubicBezTo>
                  <a:pt x="2285" y="1662"/>
                  <a:pt x="2285" y="1662"/>
                  <a:pt x="2285" y="1662"/>
                </a:cubicBezTo>
                <a:cubicBezTo>
                  <a:pt x="2286" y="1663"/>
                  <a:pt x="2286" y="1663"/>
                  <a:pt x="2286" y="1663"/>
                </a:cubicBezTo>
                <a:cubicBezTo>
                  <a:pt x="2287" y="1663"/>
                  <a:pt x="2286" y="1664"/>
                  <a:pt x="2287" y="1665"/>
                </a:cubicBezTo>
                <a:cubicBezTo>
                  <a:pt x="2287" y="1665"/>
                  <a:pt x="2288" y="1664"/>
                  <a:pt x="2288" y="1664"/>
                </a:cubicBezTo>
                <a:cubicBezTo>
                  <a:pt x="2290" y="1663"/>
                  <a:pt x="2291" y="1664"/>
                  <a:pt x="2293" y="1663"/>
                </a:cubicBezTo>
                <a:cubicBezTo>
                  <a:pt x="2293" y="1663"/>
                  <a:pt x="2295" y="1661"/>
                  <a:pt x="2294" y="1660"/>
                </a:cubicBezTo>
                <a:cubicBezTo>
                  <a:pt x="2294" y="1660"/>
                  <a:pt x="2293" y="1659"/>
                  <a:pt x="2294" y="1659"/>
                </a:cubicBezTo>
                <a:cubicBezTo>
                  <a:pt x="2295" y="1658"/>
                  <a:pt x="2295" y="1659"/>
                  <a:pt x="2295" y="1659"/>
                </a:cubicBezTo>
                <a:cubicBezTo>
                  <a:pt x="2295" y="1660"/>
                  <a:pt x="2296" y="1660"/>
                  <a:pt x="2296" y="1661"/>
                </a:cubicBezTo>
                <a:cubicBezTo>
                  <a:pt x="2297" y="1661"/>
                  <a:pt x="2297" y="1662"/>
                  <a:pt x="2297" y="1662"/>
                </a:cubicBezTo>
                <a:cubicBezTo>
                  <a:pt x="2298" y="1664"/>
                  <a:pt x="2299" y="1661"/>
                  <a:pt x="2300" y="1662"/>
                </a:cubicBezTo>
                <a:cubicBezTo>
                  <a:pt x="2300" y="1662"/>
                  <a:pt x="2300" y="1663"/>
                  <a:pt x="2300" y="1663"/>
                </a:cubicBezTo>
                <a:cubicBezTo>
                  <a:pt x="2300" y="1663"/>
                  <a:pt x="2301" y="1663"/>
                  <a:pt x="2301" y="1663"/>
                </a:cubicBezTo>
                <a:cubicBezTo>
                  <a:pt x="2302" y="1664"/>
                  <a:pt x="2301" y="1664"/>
                  <a:pt x="2300" y="1665"/>
                </a:cubicBezTo>
                <a:cubicBezTo>
                  <a:pt x="2300" y="1665"/>
                  <a:pt x="2299" y="1665"/>
                  <a:pt x="2299" y="1666"/>
                </a:cubicBezTo>
                <a:cubicBezTo>
                  <a:pt x="2298" y="1666"/>
                  <a:pt x="2298" y="1667"/>
                  <a:pt x="2298" y="1668"/>
                </a:cubicBezTo>
                <a:cubicBezTo>
                  <a:pt x="2298" y="1668"/>
                  <a:pt x="2297" y="1669"/>
                  <a:pt x="2297" y="1670"/>
                </a:cubicBezTo>
                <a:cubicBezTo>
                  <a:pt x="2296" y="1671"/>
                  <a:pt x="2296" y="1672"/>
                  <a:pt x="2296" y="1674"/>
                </a:cubicBezTo>
                <a:cubicBezTo>
                  <a:pt x="2297" y="1676"/>
                  <a:pt x="2298" y="1677"/>
                  <a:pt x="2298" y="1679"/>
                </a:cubicBezTo>
                <a:cubicBezTo>
                  <a:pt x="2298" y="1680"/>
                  <a:pt x="2299" y="1681"/>
                  <a:pt x="2300" y="1682"/>
                </a:cubicBezTo>
                <a:cubicBezTo>
                  <a:pt x="2300" y="1684"/>
                  <a:pt x="2300" y="1686"/>
                  <a:pt x="2301" y="1687"/>
                </a:cubicBezTo>
                <a:cubicBezTo>
                  <a:pt x="2301" y="1688"/>
                  <a:pt x="2302" y="1689"/>
                  <a:pt x="2304" y="1689"/>
                </a:cubicBezTo>
                <a:cubicBezTo>
                  <a:pt x="2306" y="1689"/>
                  <a:pt x="2307" y="1688"/>
                  <a:pt x="2308" y="1688"/>
                </a:cubicBezTo>
                <a:cubicBezTo>
                  <a:pt x="2310" y="1687"/>
                  <a:pt x="2311" y="1687"/>
                  <a:pt x="2312" y="1686"/>
                </a:cubicBezTo>
                <a:cubicBezTo>
                  <a:pt x="2313" y="1685"/>
                  <a:pt x="2313" y="1683"/>
                  <a:pt x="2312" y="1682"/>
                </a:cubicBezTo>
                <a:cubicBezTo>
                  <a:pt x="2311" y="1681"/>
                  <a:pt x="2310" y="1680"/>
                  <a:pt x="2309" y="1679"/>
                </a:cubicBezTo>
                <a:cubicBezTo>
                  <a:pt x="2309" y="1679"/>
                  <a:pt x="2309" y="1678"/>
                  <a:pt x="2309" y="1678"/>
                </a:cubicBezTo>
                <a:cubicBezTo>
                  <a:pt x="2309" y="1678"/>
                  <a:pt x="2310" y="1678"/>
                  <a:pt x="2310" y="1678"/>
                </a:cubicBezTo>
                <a:cubicBezTo>
                  <a:pt x="2311" y="1678"/>
                  <a:pt x="2311" y="1677"/>
                  <a:pt x="2310" y="1676"/>
                </a:cubicBezTo>
                <a:cubicBezTo>
                  <a:pt x="2309" y="1675"/>
                  <a:pt x="2307" y="1676"/>
                  <a:pt x="2306" y="1675"/>
                </a:cubicBezTo>
                <a:cubicBezTo>
                  <a:pt x="2305" y="1674"/>
                  <a:pt x="2306" y="1672"/>
                  <a:pt x="2307" y="1671"/>
                </a:cubicBezTo>
                <a:cubicBezTo>
                  <a:pt x="2308" y="1671"/>
                  <a:pt x="2309" y="1669"/>
                  <a:pt x="2310" y="1668"/>
                </a:cubicBezTo>
                <a:cubicBezTo>
                  <a:pt x="2310" y="1668"/>
                  <a:pt x="2311" y="1668"/>
                  <a:pt x="2311" y="1668"/>
                </a:cubicBezTo>
                <a:cubicBezTo>
                  <a:pt x="2312" y="1669"/>
                  <a:pt x="2312" y="1669"/>
                  <a:pt x="2312" y="1669"/>
                </a:cubicBezTo>
                <a:cubicBezTo>
                  <a:pt x="2312" y="1670"/>
                  <a:pt x="2312" y="1670"/>
                  <a:pt x="2312" y="1670"/>
                </a:cubicBezTo>
                <a:cubicBezTo>
                  <a:pt x="2313" y="1670"/>
                  <a:pt x="2313" y="1671"/>
                  <a:pt x="2314" y="1671"/>
                </a:cubicBezTo>
                <a:cubicBezTo>
                  <a:pt x="2314" y="1670"/>
                  <a:pt x="2314" y="1670"/>
                  <a:pt x="2314" y="1669"/>
                </a:cubicBezTo>
                <a:cubicBezTo>
                  <a:pt x="2314" y="1667"/>
                  <a:pt x="2316" y="1668"/>
                  <a:pt x="2317" y="1667"/>
                </a:cubicBezTo>
                <a:cubicBezTo>
                  <a:pt x="2317" y="1667"/>
                  <a:pt x="2318" y="1666"/>
                  <a:pt x="2319" y="1666"/>
                </a:cubicBezTo>
                <a:cubicBezTo>
                  <a:pt x="2319" y="1665"/>
                  <a:pt x="2320" y="1665"/>
                  <a:pt x="2321" y="1665"/>
                </a:cubicBezTo>
                <a:cubicBezTo>
                  <a:pt x="2322" y="1665"/>
                  <a:pt x="2323" y="1664"/>
                  <a:pt x="2324" y="1664"/>
                </a:cubicBezTo>
                <a:cubicBezTo>
                  <a:pt x="2324" y="1663"/>
                  <a:pt x="2325" y="1664"/>
                  <a:pt x="2326" y="1663"/>
                </a:cubicBezTo>
                <a:cubicBezTo>
                  <a:pt x="2326" y="1663"/>
                  <a:pt x="2327" y="1663"/>
                  <a:pt x="2328" y="1662"/>
                </a:cubicBezTo>
                <a:cubicBezTo>
                  <a:pt x="2330" y="1660"/>
                  <a:pt x="2334" y="1662"/>
                  <a:pt x="2336" y="1661"/>
                </a:cubicBezTo>
                <a:cubicBezTo>
                  <a:pt x="2338" y="1660"/>
                  <a:pt x="2338" y="1658"/>
                  <a:pt x="2340" y="1658"/>
                </a:cubicBezTo>
                <a:cubicBezTo>
                  <a:pt x="2341" y="1658"/>
                  <a:pt x="2343" y="1658"/>
                  <a:pt x="2342" y="1656"/>
                </a:cubicBezTo>
                <a:cubicBezTo>
                  <a:pt x="2341" y="1656"/>
                  <a:pt x="2341" y="1655"/>
                  <a:pt x="2341" y="1654"/>
                </a:cubicBezTo>
                <a:cubicBezTo>
                  <a:pt x="2342" y="1654"/>
                  <a:pt x="2342" y="1654"/>
                  <a:pt x="2343" y="1654"/>
                </a:cubicBezTo>
                <a:cubicBezTo>
                  <a:pt x="2343" y="1655"/>
                  <a:pt x="2343" y="1655"/>
                  <a:pt x="2344" y="1656"/>
                </a:cubicBezTo>
                <a:cubicBezTo>
                  <a:pt x="2345" y="1656"/>
                  <a:pt x="2345" y="1656"/>
                  <a:pt x="2346" y="1656"/>
                </a:cubicBezTo>
                <a:cubicBezTo>
                  <a:pt x="2347" y="1657"/>
                  <a:pt x="2348" y="1659"/>
                  <a:pt x="2349" y="1658"/>
                </a:cubicBezTo>
                <a:cubicBezTo>
                  <a:pt x="2350" y="1657"/>
                  <a:pt x="2349" y="1655"/>
                  <a:pt x="2350" y="1654"/>
                </a:cubicBezTo>
                <a:cubicBezTo>
                  <a:pt x="2351" y="1652"/>
                  <a:pt x="2352" y="1655"/>
                  <a:pt x="2353" y="1655"/>
                </a:cubicBezTo>
                <a:cubicBezTo>
                  <a:pt x="2355" y="1654"/>
                  <a:pt x="2356" y="1653"/>
                  <a:pt x="2357" y="1653"/>
                </a:cubicBezTo>
                <a:cubicBezTo>
                  <a:pt x="2358" y="1653"/>
                  <a:pt x="2359" y="1653"/>
                  <a:pt x="2359" y="1653"/>
                </a:cubicBezTo>
                <a:cubicBezTo>
                  <a:pt x="2360" y="1653"/>
                  <a:pt x="2360" y="1654"/>
                  <a:pt x="2361" y="1654"/>
                </a:cubicBezTo>
                <a:cubicBezTo>
                  <a:pt x="2363" y="1654"/>
                  <a:pt x="2362" y="1652"/>
                  <a:pt x="2362" y="1651"/>
                </a:cubicBezTo>
                <a:cubicBezTo>
                  <a:pt x="2363" y="1650"/>
                  <a:pt x="2364" y="1648"/>
                  <a:pt x="2365" y="1649"/>
                </a:cubicBezTo>
                <a:cubicBezTo>
                  <a:pt x="2365" y="1650"/>
                  <a:pt x="2365" y="1651"/>
                  <a:pt x="2366" y="1651"/>
                </a:cubicBezTo>
                <a:cubicBezTo>
                  <a:pt x="2366" y="1651"/>
                  <a:pt x="2367" y="1651"/>
                  <a:pt x="2367" y="1651"/>
                </a:cubicBezTo>
                <a:cubicBezTo>
                  <a:pt x="2368" y="1650"/>
                  <a:pt x="2369" y="1647"/>
                  <a:pt x="2370" y="1648"/>
                </a:cubicBezTo>
                <a:cubicBezTo>
                  <a:pt x="2371" y="1648"/>
                  <a:pt x="2371" y="1649"/>
                  <a:pt x="2372" y="1649"/>
                </a:cubicBezTo>
                <a:cubicBezTo>
                  <a:pt x="2373" y="1648"/>
                  <a:pt x="2373" y="1644"/>
                  <a:pt x="2373" y="1643"/>
                </a:cubicBezTo>
                <a:cubicBezTo>
                  <a:pt x="2372" y="1642"/>
                  <a:pt x="2371" y="1641"/>
                  <a:pt x="2371" y="1639"/>
                </a:cubicBezTo>
                <a:cubicBezTo>
                  <a:pt x="2370" y="1638"/>
                  <a:pt x="2370" y="1637"/>
                  <a:pt x="2369" y="1635"/>
                </a:cubicBezTo>
                <a:cubicBezTo>
                  <a:pt x="2369" y="1635"/>
                  <a:pt x="2369" y="1634"/>
                  <a:pt x="2369" y="1633"/>
                </a:cubicBezTo>
                <a:cubicBezTo>
                  <a:pt x="2370" y="1633"/>
                  <a:pt x="2370" y="1633"/>
                  <a:pt x="2371" y="1632"/>
                </a:cubicBezTo>
                <a:cubicBezTo>
                  <a:pt x="2371" y="1632"/>
                  <a:pt x="2373" y="1628"/>
                  <a:pt x="2373" y="1631"/>
                </a:cubicBezTo>
                <a:cubicBezTo>
                  <a:pt x="2373" y="1632"/>
                  <a:pt x="2373" y="1632"/>
                  <a:pt x="2373" y="1633"/>
                </a:cubicBezTo>
                <a:cubicBezTo>
                  <a:pt x="2373" y="1633"/>
                  <a:pt x="2374" y="1634"/>
                  <a:pt x="2374" y="1634"/>
                </a:cubicBezTo>
                <a:cubicBezTo>
                  <a:pt x="2375" y="1635"/>
                  <a:pt x="2375" y="1636"/>
                  <a:pt x="2376" y="1636"/>
                </a:cubicBezTo>
                <a:cubicBezTo>
                  <a:pt x="2376" y="1637"/>
                  <a:pt x="2377" y="1637"/>
                  <a:pt x="2377" y="1637"/>
                </a:cubicBezTo>
                <a:cubicBezTo>
                  <a:pt x="2378" y="1638"/>
                  <a:pt x="2377" y="1640"/>
                  <a:pt x="2378" y="1641"/>
                </a:cubicBezTo>
                <a:cubicBezTo>
                  <a:pt x="2379" y="1642"/>
                  <a:pt x="2381" y="1641"/>
                  <a:pt x="2381" y="1643"/>
                </a:cubicBezTo>
                <a:cubicBezTo>
                  <a:pt x="2381" y="1644"/>
                  <a:pt x="2380" y="1644"/>
                  <a:pt x="2381" y="1645"/>
                </a:cubicBezTo>
                <a:cubicBezTo>
                  <a:pt x="2381" y="1645"/>
                  <a:pt x="2383" y="1645"/>
                  <a:pt x="2383" y="1645"/>
                </a:cubicBezTo>
                <a:cubicBezTo>
                  <a:pt x="2385" y="1645"/>
                  <a:pt x="2385" y="1646"/>
                  <a:pt x="2386" y="1647"/>
                </a:cubicBezTo>
                <a:cubicBezTo>
                  <a:pt x="2388" y="1647"/>
                  <a:pt x="2388" y="1645"/>
                  <a:pt x="2389" y="1644"/>
                </a:cubicBezTo>
                <a:cubicBezTo>
                  <a:pt x="2390" y="1644"/>
                  <a:pt x="2390" y="1643"/>
                  <a:pt x="2389" y="1643"/>
                </a:cubicBezTo>
                <a:cubicBezTo>
                  <a:pt x="2389" y="1642"/>
                  <a:pt x="2388" y="1643"/>
                  <a:pt x="2388" y="1643"/>
                </a:cubicBezTo>
                <a:cubicBezTo>
                  <a:pt x="2386" y="1643"/>
                  <a:pt x="2384" y="1642"/>
                  <a:pt x="2386" y="1641"/>
                </a:cubicBezTo>
                <a:cubicBezTo>
                  <a:pt x="2387" y="1640"/>
                  <a:pt x="2388" y="1638"/>
                  <a:pt x="2390" y="1640"/>
                </a:cubicBezTo>
                <a:cubicBezTo>
                  <a:pt x="2391" y="1641"/>
                  <a:pt x="2390" y="1642"/>
                  <a:pt x="2392" y="1642"/>
                </a:cubicBezTo>
                <a:cubicBezTo>
                  <a:pt x="2393" y="1643"/>
                  <a:pt x="2394" y="1642"/>
                  <a:pt x="2394" y="1641"/>
                </a:cubicBezTo>
                <a:cubicBezTo>
                  <a:pt x="2394" y="1640"/>
                  <a:pt x="2393" y="1640"/>
                  <a:pt x="2393" y="1639"/>
                </a:cubicBezTo>
                <a:cubicBezTo>
                  <a:pt x="2393" y="1637"/>
                  <a:pt x="2394" y="1637"/>
                  <a:pt x="2395" y="1637"/>
                </a:cubicBezTo>
                <a:cubicBezTo>
                  <a:pt x="2395" y="1636"/>
                  <a:pt x="2396" y="1635"/>
                  <a:pt x="2397" y="1635"/>
                </a:cubicBezTo>
                <a:cubicBezTo>
                  <a:pt x="2398" y="1636"/>
                  <a:pt x="2395" y="1637"/>
                  <a:pt x="2396" y="1638"/>
                </a:cubicBezTo>
                <a:cubicBezTo>
                  <a:pt x="2396" y="1639"/>
                  <a:pt x="2397" y="1639"/>
                  <a:pt x="2397" y="1639"/>
                </a:cubicBezTo>
                <a:cubicBezTo>
                  <a:pt x="2398" y="1640"/>
                  <a:pt x="2398" y="1640"/>
                  <a:pt x="2398" y="1641"/>
                </a:cubicBezTo>
                <a:cubicBezTo>
                  <a:pt x="2400" y="1642"/>
                  <a:pt x="2401" y="1639"/>
                  <a:pt x="2401" y="1638"/>
                </a:cubicBezTo>
                <a:cubicBezTo>
                  <a:pt x="2402" y="1638"/>
                  <a:pt x="2402" y="1637"/>
                  <a:pt x="2403" y="1637"/>
                </a:cubicBezTo>
                <a:cubicBezTo>
                  <a:pt x="2403" y="1636"/>
                  <a:pt x="2404" y="1636"/>
                  <a:pt x="2405" y="1636"/>
                </a:cubicBezTo>
                <a:cubicBezTo>
                  <a:pt x="2406" y="1635"/>
                  <a:pt x="2407" y="1632"/>
                  <a:pt x="2408" y="1635"/>
                </a:cubicBezTo>
                <a:cubicBezTo>
                  <a:pt x="2408" y="1635"/>
                  <a:pt x="2408" y="1636"/>
                  <a:pt x="2409" y="1637"/>
                </a:cubicBezTo>
                <a:cubicBezTo>
                  <a:pt x="2409" y="1637"/>
                  <a:pt x="2410" y="1636"/>
                  <a:pt x="2411" y="1637"/>
                </a:cubicBezTo>
                <a:cubicBezTo>
                  <a:pt x="2411" y="1637"/>
                  <a:pt x="2411" y="1638"/>
                  <a:pt x="2412" y="1638"/>
                </a:cubicBezTo>
                <a:cubicBezTo>
                  <a:pt x="2412" y="1638"/>
                  <a:pt x="2413" y="1638"/>
                  <a:pt x="2413" y="1637"/>
                </a:cubicBezTo>
                <a:cubicBezTo>
                  <a:pt x="2413" y="1636"/>
                  <a:pt x="2412" y="1636"/>
                  <a:pt x="2412" y="1635"/>
                </a:cubicBezTo>
                <a:cubicBezTo>
                  <a:pt x="2412" y="1635"/>
                  <a:pt x="2412" y="1635"/>
                  <a:pt x="2412" y="1634"/>
                </a:cubicBezTo>
                <a:cubicBezTo>
                  <a:pt x="2412" y="1634"/>
                  <a:pt x="2412" y="1634"/>
                  <a:pt x="2412" y="1634"/>
                </a:cubicBezTo>
                <a:cubicBezTo>
                  <a:pt x="2411" y="1632"/>
                  <a:pt x="2414" y="1633"/>
                  <a:pt x="2415" y="1633"/>
                </a:cubicBezTo>
                <a:cubicBezTo>
                  <a:pt x="2415" y="1634"/>
                  <a:pt x="2415" y="1634"/>
                  <a:pt x="2415" y="1635"/>
                </a:cubicBezTo>
                <a:cubicBezTo>
                  <a:pt x="2416" y="1636"/>
                  <a:pt x="2418" y="1637"/>
                  <a:pt x="2419" y="1636"/>
                </a:cubicBezTo>
                <a:cubicBezTo>
                  <a:pt x="2420" y="1636"/>
                  <a:pt x="2421" y="1633"/>
                  <a:pt x="2422" y="1633"/>
                </a:cubicBezTo>
                <a:cubicBezTo>
                  <a:pt x="2423" y="1632"/>
                  <a:pt x="2423" y="1633"/>
                  <a:pt x="2424" y="1634"/>
                </a:cubicBezTo>
                <a:cubicBezTo>
                  <a:pt x="2424" y="1634"/>
                  <a:pt x="2425" y="1634"/>
                  <a:pt x="2426" y="1633"/>
                </a:cubicBezTo>
                <a:cubicBezTo>
                  <a:pt x="2427" y="1633"/>
                  <a:pt x="2428" y="1633"/>
                  <a:pt x="2430" y="1633"/>
                </a:cubicBezTo>
                <a:cubicBezTo>
                  <a:pt x="2431" y="1633"/>
                  <a:pt x="2432" y="1632"/>
                  <a:pt x="2432" y="1630"/>
                </a:cubicBezTo>
                <a:cubicBezTo>
                  <a:pt x="2432" y="1629"/>
                  <a:pt x="2431" y="1627"/>
                  <a:pt x="2433" y="1626"/>
                </a:cubicBezTo>
                <a:cubicBezTo>
                  <a:pt x="2433" y="1626"/>
                  <a:pt x="2434" y="1626"/>
                  <a:pt x="2435" y="1626"/>
                </a:cubicBezTo>
                <a:cubicBezTo>
                  <a:pt x="2435" y="1626"/>
                  <a:pt x="2436" y="1627"/>
                  <a:pt x="2437" y="1626"/>
                </a:cubicBezTo>
                <a:cubicBezTo>
                  <a:pt x="2438" y="1625"/>
                  <a:pt x="2436" y="1625"/>
                  <a:pt x="2436" y="1624"/>
                </a:cubicBezTo>
                <a:cubicBezTo>
                  <a:pt x="2435" y="1624"/>
                  <a:pt x="2434" y="1624"/>
                  <a:pt x="2433" y="1624"/>
                </a:cubicBezTo>
                <a:cubicBezTo>
                  <a:pt x="2432" y="1622"/>
                  <a:pt x="2435" y="1624"/>
                  <a:pt x="2436" y="1624"/>
                </a:cubicBezTo>
                <a:cubicBezTo>
                  <a:pt x="2438" y="1623"/>
                  <a:pt x="2438" y="1622"/>
                  <a:pt x="2438" y="1620"/>
                </a:cubicBezTo>
                <a:cubicBezTo>
                  <a:pt x="2438" y="1619"/>
                  <a:pt x="2440" y="1617"/>
                  <a:pt x="2441" y="1618"/>
                </a:cubicBezTo>
                <a:cubicBezTo>
                  <a:pt x="2443" y="1619"/>
                  <a:pt x="2442" y="1621"/>
                  <a:pt x="2444" y="1619"/>
                </a:cubicBezTo>
                <a:cubicBezTo>
                  <a:pt x="2445" y="1618"/>
                  <a:pt x="2446" y="1618"/>
                  <a:pt x="2448" y="1617"/>
                </a:cubicBezTo>
                <a:cubicBezTo>
                  <a:pt x="2449" y="1616"/>
                  <a:pt x="2450" y="1615"/>
                  <a:pt x="2450" y="1614"/>
                </a:cubicBezTo>
                <a:cubicBezTo>
                  <a:pt x="2450" y="1613"/>
                  <a:pt x="2450" y="1612"/>
                  <a:pt x="2451" y="1612"/>
                </a:cubicBezTo>
                <a:cubicBezTo>
                  <a:pt x="2452" y="1612"/>
                  <a:pt x="2451" y="1613"/>
                  <a:pt x="2452" y="1613"/>
                </a:cubicBezTo>
                <a:cubicBezTo>
                  <a:pt x="2452" y="1614"/>
                  <a:pt x="2452" y="1614"/>
                  <a:pt x="2452" y="1615"/>
                </a:cubicBezTo>
                <a:cubicBezTo>
                  <a:pt x="2453" y="1616"/>
                  <a:pt x="2453" y="1617"/>
                  <a:pt x="2454" y="1616"/>
                </a:cubicBezTo>
                <a:cubicBezTo>
                  <a:pt x="2454" y="1616"/>
                  <a:pt x="2454" y="1614"/>
                  <a:pt x="2455" y="1613"/>
                </a:cubicBezTo>
                <a:cubicBezTo>
                  <a:pt x="2455" y="1613"/>
                  <a:pt x="2456" y="1612"/>
                  <a:pt x="2457" y="1611"/>
                </a:cubicBezTo>
                <a:cubicBezTo>
                  <a:pt x="2458" y="1611"/>
                  <a:pt x="2459" y="1610"/>
                  <a:pt x="2460" y="1609"/>
                </a:cubicBezTo>
                <a:cubicBezTo>
                  <a:pt x="2460" y="1608"/>
                  <a:pt x="2460" y="1608"/>
                  <a:pt x="2460" y="1607"/>
                </a:cubicBezTo>
                <a:cubicBezTo>
                  <a:pt x="2461" y="1606"/>
                  <a:pt x="2463" y="1605"/>
                  <a:pt x="2463" y="1604"/>
                </a:cubicBezTo>
                <a:cubicBezTo>
                  <a:pt x="2463" y="1603"/>
                  <a:pt x="2462" y="1603"/>
                  <a:pt x="2462" y="1603"/>
                </a:cubicBezTo>
                <a:cubicBezTo>
                  <a:pt x="2461" y="1602"/>
                  <a:pt x="2462" y="1601"/>
                  <a:pt x="2461" y="1601"/>
                </a:cubicBezTo>
                <a:cubicBezTo>
                  <a:pt x="2461" y="1602"/>
                  <a:pt x="2460" y="1602"/>
                  <a:pt x="2459" y="1602"/>
                </a:cubicBezTo>
                <a:cubicBezTo>
                  <a:pt x="2458" y="1602"/>
                  <a:pt x="2458" y="1603"/>
                  <a:pt x="2458" y="1602"/>
                </a:cubicBezTo>
                <a:cubicBezTo>
                  <a:pt x="2457" y="1601"/>
                  <a:pt x="2458" y="1600"/>
                  <a:pt x="2458" y="1601"/>
                </a:cubicBezTo>
                <a:cubicBezTo>
                  <a:pt x="2459" y="1601"/>
                  <a:pt x="2459" y="1602"/>
                  <a:pt x="2460" y="1601"/>
                </a:cubicBezTo>
                <a:cubicBezTo>
                  <a:pt x="2460" y="1601"/>
                  <a:pt x="2460" y="1600"/>
                  <a:pt x="2461" y="1600"/>
                </a:cubicBezTo>
                <a:cubicBezTo>
                  <a:pt x="2461" y="1599"/>
                  <a:pt x="2462" y="1599"/>
                  <a:pt x="2463" y="1599"/>
                </a:cubicBezTo>
                <a:cubicBezTo>
                  <a:pt x="2464" y="1600"/>
                  <a:pt x="2463" y="1603"/>
                  <a:pt x="2464" y="1601"/>
                </a:cubicBezTo>
                <a:cubicBezTo>
                  <a:pt x="2465" y="1601"/>
                  <a:pt x="2466" y="1600"/>
                  <a:pt x="2465" y="1599"/>
                </a:cubicBezTo>
                <a:cubicBezTo>
                  <a:pt x="2465" y="1599"/>
                  <a:pt x="2463" y="1599"/>
                  <a:pt x="2462" y="1599"/>
                </a:cubicBezTo>
                <a:cubicBezTo>
                  <a:pt x="2462" y="1599"/>
                  <a:pt x="2462" y="1598"/>
                  <a:pt x="2463" y="1598"/>
                </a:cubicBezTo>
                <a:cubicBezTo>
                  <a:pt x="2463" y="1597"/>
                  <a:pt x="2463" y="1598"/>
                  <a:pt x="2464" y="1598"/>
                </a:cubicBezTo>
                <a:cubicBezTo>
                  <a:pt x="2464" y="1598"/>
                  <a:pt x="2464" y="1598"/>
                  <a:pt x="2464" y="1597"/>
                </a:cubicBezTo>
                <a:cubicBezTo>
                  <a:pt x="2465" y="1597"/>
                  <a:pt x="2465" y="1597"/>
                  <a:pt x="2466" y="1598"/>
                </a:cubicBezTo>
                <a:cubicBezTo>
                  <a:pt x="2466" y="1598"/>
                  <a:pt x="2467" y="1598"/>
                  <a:pt x="2467" y="1598"/>
                </a:cubicBezTo>
                <a:cubicBezTo>
                  <a:pt x="2468" y="1599"/>
                  <a:pt x="2469" y="1599"/>
                  <a:pt x="2469" y="1598"/>
                </a:cubicBezTo>
                <a:cubicBezTo>
                  <a:pt x="2469" y="1598"/>
                  <a:pt x="2469" y="1597"/>
                  <a:pt x="2469" y="1596"/>
                </a:cubicBezTo>
                <a:cubicBezTo>
                  <a:pt x="2470" y="1596"/>
                  <a:pt x="2471" y="1596"/>
                  <a:pt x="2471" y="1597"/>
                </a:cubicBezTo>
                <a:cubicBezTo>
                  <a:pt x="2471" y="1597"/>
                  <a:pt x="2471" y="1597"/>
                  <a:pt x="2471" y="1598"/>
                </a:cubicBezTo>
                <a:cubicBezTo>
                  <a:pt x="2471" y="1598"/>
                  <a:pt x="2471" y="1598"/>
                  <a:pt x="2472" y="1598"/>
                </a:cubicBezTo>
                <a:cubicBezTo>
                  <a:pt x="2473" y="1600"/>
                  <a:pt x="2473" y="1598"/>
                  <a:pt x="2474" y="1597"/>
                </a:cubicBezTo>
                <a:cubicBezTo>
                  <a:pt x="2474" y="1597"/>
                  <a:pt x="2477" y="1595"/>
                  <a:pt x="2476" y="1595"/>
                </a:cubicBezTo>
                <a:cubicBezTo>
                  <a:pt x="2475" y="1595"/>
                  <a:pt x="2475" y="1596"/>
                  <a:pt x="2474" y="1595"/>
                </a:cubicBezTo>
                <a:cubicBezTo>
                  <a:pt x="2473" y="1594"/>
                  <a:pt x="2474" y="1594"/>
                  <a:pt x="2475" y="1594"/>
                </a:cubicBezTo>
                <a:cubicBezTo>
                  <a:pt x="2475" y="1593"/>
                  <a:pt x="2476" y="1593"/>
                  <a:pt x="2476" y="1593"/>
                </a:cubicBezTo>
                <a:cubicBezTo>
                  <a:pt x="2477" y="1593"/>
                  <a:pt x="2477" y="1593"/>
                  <a:pt x="2477" y="1592"/>
                </a:cubicBezTo>
                <a:cubicBezTo>
                  <a:pt x="2478" y="1592"/>
                  <a:pt x="2478" y="1592"/>
                  <a:pt x="2478" y="1592"/>
                </a:cubicBezTo>
                <a:cubicBezTo>
                  <a:pt x="2479" y="1592"/>
                  <a:pt x="2479" y="1593"/>
                  <a:pt x="2480" y="1592"/>
                </a:cubicBezTo>
                <a:cubicBezTo>
                  <a:pt x="2481" y="1592"/>
                  <a:pt x="2480" y="1592"/>
                  <a:pt x="2480" y="1591"/>
                </a:cubicBezTo>
                <a:cubicBezTo>
                  <a:pt x="2479" y="1590"/>
                  <a:pt x="2480" y="1590"/>
                  <a:pt x="2480" y="1589"/>
                </a:cubicBezTo>
                <a:cubicBezTo>
                  <a:pt x="2480" y="1588"/>
                  <a:pt x="2479" y="1588"/>
                  <a:pt x="2479" y="1588"/>
                </a:cubicBezTo>
                <a:cubicBezTo>
                  <a:pt x="2478" y="1586"/>
                  <a:pt x="2479" y="1585"/>
                  <a:pt x="2480" y="1585"/>
                </a:cubicBezTo>
                <a:cubicBezTo>
                  <a:pt x="2481" y="1585"/>
                  <a:pt x="2482" y="1586"/>
                  <a:pt x="2483" y="1586"/>
                </a:cubicBezTo>
                <a:cubicBezTo>
                  <a:pt x="2484" y="1586"/>
                  <a:pt x="2485" y="1585"/>
                  <a:pt x="2486" y="1585"/>
                </a:cubicBezTo>
                <a:cubicBezTo>
                  <a:pt x="2487" y="1585"/>
                  <a:pt x="2487" y="1585"/>
                  <a:pt x="2487" y="1584"/>
                </a:cubicBezTo>
                <a:cubicBezTo>
                  <a:pt x="2487" y="1583"/>
                  <a:pt x="2487" y="1583"/>
                  <a:pt x="2486" y="1583"/>
                </a:cubicBezTo>
                <a:cubicBezTo>
                  <a:pt x="2486" y="1583"/>
                  <a:pt x="2485" y="1583"/>
                  <a:pt x="2484" y="1583"/>
                </a:cubicBezTo>
                <a:cubicBezTo>
                  <a:pt x="2484" y="1582"/>
                  <a:pt x="2484" y="1582"/>
                  <a:pt x="2484" y="1581"/>
                </a:cubicBezTo>
                <a:cubicBezTo>
                  <a:pt x="2485" y="1581"/>
                  <a:pt x="2485" y="1580"/>
                  <a:pt x="2485" y="1579"/>
                </a:cubicBezTo>
                <a:cubicBezTo>
                  <a:pt x="2485" y="1579"/>
                  <a:pt x="2486" y="1578"/>
                  <a:pt x="2486" y="1578"/>
                </a:cubicBezTo>
                <a:cubicBezTo>
                  <a:pt x="2487" y="1576"/>
                  <a:pt x="2488" y="1578"/>
                  <a:pt x="2489" y="1579"/>
                </a:cubicBezTo>
                <a:cubicBezTo>
                  <a:pt x="2489" y="1579"/>
                  <a:pt x="2490" y="1580"/>
                  <a:pt x="2490" y="1580"/>
                </a:cubicBezTo>
                <a:cubicBezTo>
                  <a:pt x="2491" y="1580"/>
                  <a:pt x="2491" y="1581"/>
                  <a:pt x="2492" y="1581"/>
                </a:cubicBezTo>
                <a:cubicBezTo>
                  <a:pt x="2493" y="1582"/>
                  <a:pt x="2493" y="1581"/>
                  <a:pt x="2494" y="1580"/>
                </a:cubicBezTo>
                <a:cubicBezTo>
                  <a:pt x="2495" y="1580"/>
                  <a:pt x="2498" y="1580"/>
                  <a:pt x="2497" y="1578"/>
                </a:cubicBezTo>
                <a:cubicBezTo>
                  <a:pt x="2497" y="1578"/>
                  <a:pt x="2496" y="1577"/>
                  <a:pt x="2496" y="1577"/>
                </a:cubicBezTo>
                <a:cubicBezTo>
                  <a:pt x="2496" y="1576"/>
                  <a:pt x="2496" y="1575"/>
                  <a:pt x="2495" y="1575"/>
                </a:cubicBezTo>
                <a:cubicBezTo>
                  <a:pt x="2494" y="1575"/>
                  <a:pt x="2494" y="1576"/>
                  <a:pt x="2494" y="1577"/>
                </a:cubicBezTo>
                <a:cubicBezTo>
                  <a:pt x="2495" y="1578"/>
                  <a:pt x="2495" y="1578"/>
                  <a:pt x="2495" y="1579"/>
                </a:cubicBezTo>
                <a:cubicBezTo>
                  <a:pt x="2494" y="1580"/>
                  <a:pt x="2493" y="1582"/>
                  <a:pt x="2492" y="1580"/>
                </a:cubicBezTo>
                <a:cubicBezTo>
                  <a:pt x="2492" y="1580"/>
                  <a:pt x="2493" y="1579"/>
                  <a:pt x="2492" y="1578"/>
                </a:cubicBezTo>
                <a:cubicBezTo>
                  <a:pt x="2492" y="1578"/>
                  <a:pt x="2491" y="1577"/>
                  <a:pt x="2491" y="1577"/>
                </a:cubicBezTo>
                <a:cubicBezTo>
                  <a:pt x="2490" y="1575"/>
                  <a:pt x="2492" y="1575"/>
                  <a:pt x="2492" y="1573"/>
                </a:cubicBezTo>
                <a:cubicBezTo>
                  <a:pt x="2492" y="1573"/>
                  <a:pt x="2492" y="1572"/>
                  <a:pt x="2492" y="1571"/>
                </a:cubicBezTo>
                <a:cubicBezTo>
                  <a:pt x="2492" y="1571"/>
                  <a:pt x="2493" y="1571"/>
                  <a:pt x="2493" y="1570"/>
                </a:cubicBezTo>
                <a:cubicBezTo>
                  <a:pt x="2494" y="1570"/>
                  <a:pt x="2494" y="1569"/>
                  <a:pt x="2494" y="1569"/>
                </a:cubicBezTo>
                <a:cubicBezTo>
                  <a:pt x="2494" y="1568"/>
                  <a:pt x="2493" y="1568"/>
                  <a:pt x="2493" y="1568"/>
                </a:cubicBezTo>
                <a:cubicBezTo>
                  <a:pt x="2492" y="1569"/>
                  <a:pt x="2490" y="1569"/>
                  <a:pt x="2489" y="1569"/>
                </a:cubicBezTo>
                <a:cubicBezTo>
                  <a:pt x="2488" y="1569"/>
                  <a:pt x="2487" y="1570"/>
                  <a:pt x="2487" y="1569"/>
                </a:cubicBezTo>
                <a:cubicBezTo>
                  <a:pt x="2488" y="1569"/>
                  <a:pt x="2490" y="1569"/>
                  <a:pt x="2490" y="1568"/>
                </a:cubicBezTo>
                <a:cubicBezTo>
                  <a:pt x="2491" y="1567"/>
                  <a:pt x="2491" y="1567"/>
                  <a:pt x="2491" y="1566"/>
                </a:cubicBezTo>
                <a:cubicBezTo>
                  <a:pt x="2492" y="1566"/>
                  <a:pt x="2492" y="1565"/>
                  <a:pt x="2492" y="1565"/>
                </a:cubicBezTo>
                <a:cubicBezTo>
                  <a:pt x="2493" y="1564"/>
                  <a:pt x="2493" y="1563"/>
                  <a:pt x="2494" y="1563"/>
                </a:cubicBezTo>
                <a:cubicBezTo>
                  <a:pt x="2494" y="1563"/>
                  <a:pt x="2495" y="1563"/>
                  <a:pt x="2495" y="1562"/>
                </a:cubicBezTo>
                <a:cubicBezTo>
                  <a:pt x="2496" y="1562"/>
                  <a:pt x="2496" y="1561"/>
                  <a:pt x="2497" y="1561"/>
                </a:cubicBezTo>
                <a:cubicBezTo>
                  <a:pt x="2497" y="1561"/>
                  <a:pt x="2498" y="1561"/>
                  <a:pt x="2498" y="1561"/>
                </a:cubicBezTo>
                <a:cubicBezTo>
                  <a:pt x="2499" y="1560"/>
                  <a:pt x="2498" y="1560"/>
                  <a:pt x="2497" y="1560"/>
                </a:cubicBezTo>
                <a:cubicBezTo>
                  <a:pt x="2497" y="1560"/>
                  <a:pt x="2496" y="1559"/>
                  <a:pt x="2496" y="1559"/>
                </a:cubicBezTo>
                <a:cubicBezTo>
                  <a:pt x="2495" y="1559"/>
                  <a:pt x="2495" y="1560"/>
                  <a:pt x="2495" y="1561"/>
                </a:cubicBezTo>
                <a:cubicBezTo>
                  <a:pt x="2495" y="1561"/>
                  <a:pt x="2494" y="1562"/>
                  <a:pt x="2493" y="1561"/>
                </a:cubicBezTo>
                <a:cubicBezTo>
                  <a:pt x="2493" y="1561"/>
                  <a:pt x="2493" y="1560"/>
                  <a:pt x="2493" y="1560"/>
                </a:cubicBezTo>
                <a:cubicBezTo>
                  <a:pt x="2493" y="1560"/>
                  <a:pt x="2493" y="1560"/>
                  <a:pt x="2493" y="1559"/>
                </a:cubicBezTo>
                <a:cubicBezTo>
                  <a:pt x="2492" y="1559"/>
                  <a:pt x="2492" y="1558"/>
                  <a:pt x="2493" y="1558"/>
                </a:cubicBezTo>
                <a:cubicBezTo>
                  <a:pt x="2493" y="1558"/>
                  <a:pt x="2495" y="1558"/>
                  <a:pt x="2495" y="1557"/>
                </a:cubicBezTo>
                <a:cubicBezTo>
                  <a:pt x="2495" y="1557"/>
                  <a:pt x="2494" y="1557"/>
                  <a:pt x="2493" y="1556"/>
                </a:cubicBezTo>
                <a:cubicBezTo>
                  <a:pt x="2493" y="1556"/>
                  <a:pt x="2493" y="1556"/>
                  <a:pt x="2492" y="1555"/>
                </a:cubicBezTo>
                <a:cubicBezTo>
                  <a:pt x="2492" y="1555"/>
                  <a:pt x="2491" y="1555"/>
                  <a:pt x="2491" y="1554"/>
                </a:cubicBezTo>
                <a:cubicBezTo>
                  <a:pt x="2491" y="1552"/>
                  <a:pt x="2492" y="1553"/>
                  <a:pt x="2494" y="1552"/>
                </a:cubicBezTo>
                <a:cubicBezTo>
                  <a:pt x="2494" y="1552"/>
                  <a:pt x="2495" y="1551"/>
                  <a:pt x="2495" y="1551"/>
                </a:cubicBezTo>
                <a:cubicBezTo>
                  <a:pt x="2496" y="1552"/>
                  <a:pt x="2496" y="1552"/>
                  <a:pt x="2497" y="1553"/>
                </a:cubicBezTo>
                <a:cubicBezTo>
                  <a:pt x="2498" y="1553"/>
                  <a:pt x="2499" y="1551"/>
                  <a:pt x="2500" y="1552"/>
                </a:cubicBezTo>
                <a:cubicBezTo>
                  <a:pt x="2501" y="1552"/>
                  <a:pt x="2501" y="1555"/>
                  <a:pt x="2503" y="1554"/>
                </a:cubicBezTo>
                <a:cubicBezTo>
                  <a:pt x="2503" y="1553"/>
                  <a:pt x="2502" y="1553"/>
                  <a:pt x="2502" y="1553"/>
                </a:cubicBezTo>
                <a:cubicBezTo>
                  <a:pt x="2502" y="1552"/>
                  <a:pt x="2502" y="1551"/>
                  <a:pt x="2502" y="1551"/>
                </a:cubicBezTo>
                <a:cubicBezTo>
                  <a:pt x="2503" y="1550"/>
                  <a:pt x="2503" y="1550"/>
                  <a:pt x="2504" y="1550"/>
                </a:cubicBezTo>
                <a:cubicBezTo>
                  <a:pt x="2504" y="1549"/>
                  <a:pt x="2505" y="1548"/>
                  <a:pt x="2505" y="1548"/>
                </a:cubicBezTo>
                <a:cubicBezTo>
                  <a:pt x="2505" y="1547"/>
                  <a:pt x="2505" y="1546"/>
                  <a:pt x="2506" y="1546"/>
                </a:cubicBezTo>
                <a:cubicBezTo>
                  <a:pt x="2506" y="1545"/>
                  <a:pt x="2507" y="1545"/>
                  <a:pt x="2507" y="1544"/>
                </a:cubicBezTo>
                <a:cubicBezTo>
                  <a:pt x="2508" y="1544"/>
                  <a:pt x="2508" y="1543"/>
                  <a:pt x="2509" y="1542"/>
                </a:cubicBezTo>
                <a:cubicBezTo>
                  <a:pt x="2510" y="1542"/>
                  <a:pt x="2511" y="1541"/>
                  <a:pt x="2511" y="1541"/>
                </a:cubicBezTo>
                <a:cubicBezTo>
                  <a:pt x="2511" y="1540"/>
                  <a:pt x="2512" y="1539"/>
                  <a:pt x="2512" y="1539"/>
                </a:cubicBezTo>
                <a:cubicBezTo>
                  <a:pt x="2513" y="1538"/>
                  <a:pt x="2513" y="1537"/>
                  <a:pt x="2513" y="1535"/>
                </a:cubicBezTo>
                <a:cubicBezTo>
                  <a:pt x="2513" y="1534"/>
                  <a:pt x="2514" y="1532"/>
                  <a:pt x="2515" y="1531"/>
                </a:cubicBezTo>
                <a:cubicBezTo>
                  <a:pt x="2516" y="1530"/>
                  <a:pt x="2516" y="1530"/>
                  <a:pt x="2516" y="1529"/>
                </a:cubicBezTo>
                <a:cubicBezTo>
                  <a:pt x="2517" y="1528"/>
                  <a:pt x="2516" y="1527"/>
                  <a:pt x="2517" y="1526"/>
                </a:cubicBezTo>
                <a:cubicBezTo>
                  <a:pt x="2517" y="1525"/>
                  <a:pt x="2518" y="1525"/>
                  <a:pt x="2519" y="1524"/>
                </a:cubicBezTo>
                <a:cubicBezTo>
                  <a:pt x="2520" y="1524"/>
                  <a:pt x="2521" y="1522"/>
                  <a:pt x="2521" y="1522"/>
                </a:cubicBezTo>
                <a:cubicBezTo>
                  <a:pt x="2522" y="1521"/>
                  <a:pt x="2522" y="1518"/>
                  <a:pt x="2523" y="1518"/>
                </a:cubicBezTo>
                <a:cubicBezTo>
                  <a:pt x="2524" y="1519"/>
                  <a:pt x="2524" y="1519"/>
                  <a:pt x="2524" y="1520"/>
                </a:cubicBezTo>
                <a:cubicBezTo>
                  <a:pt x="2525" y="1520"/>
                  <a:pt x="2525" y="1520"/>
                  <a:pt x="2526" y="1521"/>
                </a:cubicBezTo>
                <a:cubicBezTo>
                  <a:pt x="2526" y="1521"/>
                  <a:pt x="2526" y="1524"/>
                  <a:pt x="2527" y="1523"/>
                </a:cubicBezTo>
                <a:cubicBezTo>
                  <a:pt x="2529" y="1522"/>
                  <a:pt x="2528" y="1521"/>
                  <a:pt x="2529" y="1520"/>
                </a:cubicBezTo>
                <a:cubicBezTo>
                  <a:pt x="2530" y="1520"/>
                  <a:pt x="2531" y="1520"/>
                  <a:pt x="2532" y="1520"/>
                </a:cubicBezTo>
                <a:cubicBezTo>
                  <a:pt x="2533" y="1519"/>
                  <a:pt x="2532" y="1518"/>
                  <a:pt x="2531" y="1517"/>
                </a:cubicBezTo>
                <a:cubicBezTo>
                  <a:pt x="2531" y="1517"/>
                  <a:pt x="2531" y="1516"/>
                  <a:pt x="2531" y="1516"/>
                </a:cubicBezTo>
                <a:cubicBezTo>
                  <a:pt x="2530" y="1515"/>
                  <a:pt x="2531" y="1514"/>
                  <a:pt x="2531" y="1514"/>
                </a:cubicBezTo>
                <a:cubicBezTo>
                  <a:pt x="2531" y="1513"/>
                  <a:pt x="2530" y="1513"/>
                  <a:pt x="2530" y="1512"/>
                </a:cubicBezTo>
                <a:cubicBezTo>
                  <a:pt x="2528" y="1510"/>
                  <a:pt x="2531" y="1510"/>
                  <a:pt x="2532" y="1510"/>
                </a:cubicBezTo>
                <a:cubicBezTo>
                  <a:pt x="2532" y="1509"/>
                  <a:pt x="2532" y="1508"/>
                  <a:pt x="2532" y="1508"/>
                </a:cubicBezTo>
                <a:cubicBezTo>
                  <a:pt x="2532" y="1507"/>
                  <a:pt x="2531" y="1507"/>
                  <a:pt x="2531" y="1506"/>
                </a:cubicBezTo>
                <a:cubicBezTo>
                  <a:pt x="2531" y="1505"/>
                  <a:pt x="2533" y="1506"/>
                  <a:pt x="2533" y="1506"/>
                </a:cubicBezTo>
                <a:cubicBezTo>
                  <a:pt x="2534" y="1506"/>
                  <a:pt x="2533" y="1505"/>
                  <a:pt x="2533" y="1505"/>
                </a:cubicBezTo>
                <a:cubicBezTo>
                  <a:pt x="2532" y="1504"/>
                  <a:pt x="2532" y="1502"/>
                  <a:pt x="2530" y="1502"/>
                </a:cubicBezTo>
                <a:cubicBezTo>
                  <a:pt x="2530" y="1502"/>
                  <a:pt x="2529" y="1502"/>
                  <a:pt x="2529" y="1501"/>
                </a:cubicBezTo>
                <a:cubicBezTo>
                  <a:pt x="2528" y="1501"/>
                  <a:pt x="2529" y="1500"/>
                  <a:pt x="2529" y="1500"/>
                </a:cubicBezTo>
                <a:cubicBezTo>
                  <a:pt x="2530" y="1500"/>
                  <a:pt x="2530" y="1500"/>
                  <a:pt x="2530" y="1499"/>
                </a:cubicBezTo>
                <a:cubicBezTo>
                  <a:pt x="2531" y="1499"/>
                  <a:pt x="2531" y="1499"/>
                  <a:pt x="2531" y="1498"/>
                </a:cubicBezTo>
                <a:cubicBezTo>
                  <a:pt x="2532" y="1498"/>
                  <a:pt x="2532" y="1499"/>
                  <a:pt x="2533" y="1499"/>
                </a:cubicBezTo>
                <a:cubicBezTo>
                  <a:pt x="2534" y="1501"/>
                  <a:pt x="2534" y="1500"/>
                  <a:pt x="2535" y="1499"/>
                </a:cubicBezTo>
                <a:cubicBezTo>
                  <a:pt x="2535" y="1498"/>
                  <a:pt x="2536" y="1498"/>
                  <a:pt x="2537" y="1498"/>
                </a:cubicBezTo>
                <a:cubicBezTo>
                  <a:pt x="2537" y="1498"/>
                  <a:pt x="2538" y="1499"/>
                  <a:pt x="2538" y="1498"/>
                </a:cubicBezTo>
                <a:cubicBezTo>
                  <a:pt x="2538" y="1497"/>
                  <a:pt x="2539" y="1496"/>
                  <a:pt x="2539" y="1496"/>
                </a:cubicBezTo>
                <a:cubicBezTo>
                  <a:pt x="2539" y="1495"/>
                  <a:pt x="2539" y="1493"/>
                  <a:pt x="2539" y="1492"/>
                </a:cubicBezTo>
                <a:cubicBezTo>
                  <a:pt x="2539" y="1490"/>
                  <a:pt x="2537" y="1491"/>
                  <a:pt x="2536" y="1491"/>
                </a:cubicBezTo>
                <a:cubicBezTo>
                  <a:pt x="2535" y="1492"/>
                  <a:pt x="2535" y="1492"/>
                  <a:pt x="2535" y="1493"/>
                </a:cubicBezTo>
                <a:cubicBezTo>
                  <a:pt x="2535" y="1493"/>
                  <a:pt x="2536" y="1494"/>
                  <a:pt x="2535" y="1494"/>
                </a:cubicBezTo>
                <a:cubicBezTo>
                  <a:pt x="2534" y="1494"/>
                  <a:pt x="2534" y="1493"/>
                  <a:pt x="2533" y="1493"/>
                </a:cubicBezTo>
                <a:cubicBezTo>
                  <a:pt x="2532" y="1493"/>
                  <a:pt x="2532" y="1494"/>
                  <a:pt x="2531" y="1494"/>
                </a:cubicBezTo>
                <a:cubicBezTo>
                  <a:pt x="2530" y="1494"/>
                  <a:pt x="2531" y="1493"/>
                  <a:pt x="2531" y="1493"/>
                </a:cubicBezTo>
                <a:cubicBezTo>
                  <a:pt x="2532" y="1493"/>
                  <a:pt x="2532" y="1493"/>
                  <a:pt x="2533" y="1492"/>
                </a:cubicBezTo>
                <a:cubicBezTo>
                  <a:pt x="2534" y="1492"/>
                  <a:pt x="2535" y="1491"/>
                  <a:pt x="2536" y="1491"/>
                </a:cubicBezTo>
                <a:cubicBezTo>
                  <a:pt x="2537" y="1490"/>
                  <a:pt x="2538" y="1489"/>
                  <a:pt x="2539" y="1488"/>
                </a:cubicBezTo>
                <a:cubicBezTo>
                  <a:pt x="2539" y="1487"/>
                  <a:pt x="2540" y="1487"/>
                  <a:pt x="2541" y="1486"/>
                </a:cubicBezTo>
                <a:cubicBezTo>
                  <a:pt x="2543" y="1484"/>
                  <a:pt x="2540" y="1485"/>
                  <a:pt x="2539" y="1485"/>
                </a:cubicBezTo>
                <a:cubicBezTo>
                  <a:pt x="2539" y="1486"/>
                  <a:pt x="2538" y="1486"/>
                  <a:pt x="2537" y="1485"/>
                </a:cubicBezTo>
                <a:cubicBezTo>
                  <a:pt x="2537" y="1485"/>
                  <a:pt x="2536" y="1485"/>
                  <a:pt x="2536" y="1485"/>
                </a:cubicBezTo>
                <a:cubicBezTo>
                  <a:pt x="2535" y="1484"/>
                  <a:pt x="2535" y="1484"/>
                  <a:pt x="2534" y="1483"/>
                </a:cubicBezTo>
                <a:cubicBezTo>
                  <a:pt x="2533" y="1483"/>
                  <a:pt x="2532" y="1483"/>
                  <a:pt x="2531" y="1482"/>
                </a:cubicBezTo>
                <a:cubicBezTo>
                  <a:pt x="2531" y="1481"/>
                  <a:pt x="2530" y="1480"/>
                  <a:pt x="2529" y="1480"/>
                </a:cubicBezTo>
                <a:cubicBezTo>
                  <a:pt x="2528" y="1479"/>
                  <a:pt x="2528" y="1478"/>
                  <a:pt x="2527" y="1478"/>
                </a:cubicBezTo>
                <a:cubicBezTo>
                  <a:pt x="2526" y="1477"/>
                  <a:pt x="2526" y="1476"/>
                  <a:pt x="2525" y="1476"/>
                </a:cubicBezTo>
                <a:cubicBezTo>
                  <a:pt x="2524" y="1476"/>
                  <a:pt x="2523" y="1476"/>
                  <a:pt x="2522" y="1477"/>
                </a:cubicBezTo>
                <a:cubicBezTo>
                  <a:pt x="2521" y="1477"/>
                  <a:pt x="2521" y="1478"/>
                  <a:pt x="2520" y="1478"/>
                </a:cubicBezTo>
                <a:cubicBezTo>
                  <a:pt x="2519" y="1479"/>
                  <a:pt x="2519" y="1479"/>
                  <a:pt x="2518" y="1479"/>
                </a:cubicBezTo>
                <a:cubicBezTo>
                  <a:pt x="2518" y="1479"/>
                  <a:pt x="2517" y="1479"/>
                  <a:pt x="2517" y="1480"/>
                </a:cubicBezTo>
                <a:cubicBezTo>
                  <a:pt x="2516" y="1480"/>
                  <a:pt x="2515" y="1480"/>
                  <a:pt x="2514" y="1480"/>
                </a:cubicBezTo>
                <a:cubicBezTo>
                  <a:pt x="2512" y="1480"/>
                  <a:pt x="2512" y="1478"/>
                  <a:pt x="2511" y="1477"/>
                </a:cubicBezTo>
                <a:cubicBezTo>
                  <a:pt x="2511" y="1477"/>
                  <a:pt x="2510" y="1476"/>
                  <a:pt x="2510" y="1476"/>
                </a:cubicBezTo>
                <a:cubicBezTo>
                  <a:pt x="2508" y="1476"/>
                  <a:pt x="2508" y="1478"/>
                  <a:pt x="2507" y="1477"/>
                </a:cubicBezTo>
                <a:cubicBezTo>
                  <a:pt x="2507" y="1477"/>
                  <a:pt x="2508" y="1476"/>
                  <a:pt x="2509" y="1476"/>
                </a:cubicBezTo>
                <a:cubicBezTo>
                  <a:pt x="2510" y="1476"/>
                  <a:pt x="2510" y="1476"/>
                  <a:pt x="2511" y="1476"/>
                </a:cubicBezTo>
                <a:cubicBezTo>
                  <a:pt x="2512" y="1476"/>
                  <a:pt x="2512" y="1476"/>
                  <a:pt x="2512" y="1476"/>
                </a:cubicBezTo>
                <a:cubicBezTo>
                  <a:pt x="2514" y="1475"/>
                  <a:pt x="2516" y="1477"/>
                  <a:pt x="2517" y="1476"/>
                </a:cubicBezTo>
                <a:cubicBezTo>
                  <a:pt x="2519" y="1475"/>
                  <a:pt x="2519" y="1473"/>
                  <a:pt x="2520" y="1472"/>
                </a:cubicBezTo>
                <a:cubicBezTo>
                  <a:pt x="2521" y="1472"/>
                  <a:pt x="2521" y="1472"/>
                  <a:pt x="2522" y="1471"/>
                </a:cubicBezTo>
                <a:cubicBezTo>
                  <a:pt x="2523" y="1471"/>
                  <a:pt x="2523" y="1470"/>
                  <a:pt x="2524" y="1470"/>
                </a:cubicBezTo>
                <a:cubicBezTo>
                  <a:pt x="2524" y="1468"/>
                  <a:pt x="2526" y="1468"/>
                  <a:pt x="2527" y="1467"/>
                </a:cubicBezTo>
                <a:cubicBezTo>
                  <a:pt x="2529" y="1467"/>
                  <a:pt x="2530" y="1466"/>
                  <a:pt x="2531" y="1465"/>
                </a:cubicBezTo>
                <a:cubicBezTo>
                  <a:pt x="2533" y="1465"/>
                  <a:pt x="2538" y="1465"/>
                  <a:pt x="2537" y="1462"/>
                </a:cubicBezTo>
                <a:cubicBezTo>
                  <a:pt x="2537" y="1459"/>
                  <a:pt x="2535" y="1458"/>
                  <a:pt x="2533" y="1456"/>
                </a:cubicBezTo>
                <a:cubicBezTo>
                  <a:pt x="2533" y="1455"/>
                  <a:pt x="2532" y="1454"/>
                  <a:pt x="2532" y="1454"/>
                </a:cubicBezTo>
                <a:cubicBezTo>
                  <a:pt x="2531" y="1453"/>
                  <a:pt x="2529" y="1452"/>
                  <a:pt x="2528" y="1451"/>
                </a:cubicBezTo>
                <a:cubicBezTo>
                  <a:pt x="2526" y="1450"/>
                  <a:pt x="2525" y="1449"/>
                  <a:pt x="2524" y="1448"/>
                </a:cubicBezTo>
                <a:cubicBezTo>
                  <a:pt x="2523" y="1447"/>
                  <a:pt x="2523" y="1446"/>
                  <a:pt x="2521" y="1446"/>
                </a:cubicBezTo>
                <a:cubicBezTo>
                  <a:pt x="2520" y="1445"/>
                  <a:pt x="2518" y="1446"/>
                  <a:pt x="2517" y="1445"/>
                </a:cubicBezTo>
                <a:cubicBezTo>
                  <a:pt x="2516" y="1444"/>
                  <a:pt x="2515" y="1444"/>
                  <a:pt x="2514" y="1442"/>
                </a:cubicBezTo>
                <a:cubicBezTo>
                  <a:pt x="2514" y="1441"/>
                  <a:pt x="2514" y="1440"/>
                  <a:pt x="2512" y="1440"/>
                </a:cubicBezTo>
                <a:cubicBezTo>
                  <a:pt x="2511" y="1439"/>
                  <a:pt x="2510" y="1439"/>
                  <a:pt x="2508" y="1440"/>
                </a:cubicBezTo>
                <a:cubicBezTo>
                  <a:pt x="2507" y="1441"/>
                  <a:pt x="2506" y="1442"/>
                  <a:pt x="2505" y="1441"/>
                </a:cubicBezTo>
                <a:cubicBezTo>
                  <a:pt x="2503" y="1441"/>
                  <a:pt x="2502" y="1440"/>
                  <a:pt x="2501" y="1440"/>
                </a:cubicBezTo>
                <a:cubicBezTo>
                  <a:pt x="2499" y="1440"/>
                  <a:pt x="2498" y="1439"/>
                  <a:pt x="2497" y="1438"/>
                </a:cubicBezTo>
                <a:cubicBezTo>
                  <a:pt x="2496" y="1437"/>
                  <a:pt x="2495" y="1437"/>
                  <a:pt x="2494" y="1436"/>
                </a:cubicBezTo>
                <a:cubicBezTo>
                  <a:pt x="2493" y="1436"/>
                  <a:pt x="2493" y="1435"/>
                  <a:pt x="2493" y="1435"/>
                </a:cubicBezTo>
                <a:cubicBezTo>
                  <a:pt x="2494" y="1434"/>
                  <a:pt x="2494" y="1433"/>
                  <a:pt x="2494" y="1432"/>
                </a:cubicBezTo>
                <a:cubicBezTo>
                  <a:pt x="2494" y="1432"/>
                  <a:pt x="2494" y="1432"/>
                  <a:pt x="2494" y="1432"/>
                </a:cubicBezTo>
                <a:cubicBezTo>
                  <a:pt x="2495" y="1432"/>
                  <a:pt x="2495" y="1434"/>
                  <a:pt x="2495" y="1434"/>
                </a:cubicBezTo>
                <a:cubicBezTo>
                  <a:pt x="2495" y="1434"/>
                  <a:pt x="2496" y="1434"/>
                  <a:pt x="2497" y="1434"/>
                </a:cubicBezTo>
                <a:cubicBezTo>
                  <a:pt x="2498" y="1435"/>
                  <a:pt x="2498" y="1436"/>
                  <a:pt x="2498" y="1438"/>
                </a:cubicBezTo>
                <a:cubicBezTo>
                  <a:pt x="2499" y="1439"/>
                  <a:pt x="2500" y="1440"/>
                  <a:pt x="2501" y="1440"/>
                </a:cubicBezTo>
                <a:cubicBezTo>
                  <a:pt x="2501" y="1440"/>
                  <a:pt x="2502" y="1440"/>
                  <a:pt x="2503" y="1440"/>
                </a:cubicBezTo>
                <a:cubicBezTo>
                  <a:pt x="2503" y="1440"/>
                  <a:pt x="2504" y="1441"/>
                  <a:pt x="2505" y="1441"/>
                </a:cubicBezTo>
                <a:cubicBezTo>
                  <a:pt x="2508" y="1442"/>
                  <a:pt x="2508" y="1437"/>
                  <a:pt x="2511" y="1438"/>
                </a:cubicBezTo>
                <a:cubicBezTo>
                  <a:pt x="2512" y="1438"/>
                  <a:pt x="2512" y="1439"/>
                  <a:pt x="2513" y="1439"/>
                </a:cubicBezTo>
                <a:cubicBezTo>
                  <a:pt x="2513" y="1439"/>
                  <a:pt x="2514" y="1439"/>
                  <a:pt x="2515" y="1439"/>
                </a:cubicBezTo>
                <a:cubicBezTo>
                  <a:pt x="2516" y="1440"/>
                  <a:pt x="2517" y="1441"/>
                  <a:pt x="2517" y="1442"/>
                </a:cubicBezTo>
                <a:cubicBezTo>
                  <a:pt x="2518" y="1443"/>
                  <a:pt x="2519" y="1444"/>
                  <a:pt x="2520" y="1444"/>
                </a:cubicBezTo>
                <a:cubicBezTo>
                  <a:pt x="2522" y="1444"/>
                  <a:pt x="2523" y="1444"/>
                  <a:pt x="2524" y="1443"/>
                </a:cubicBezTo>
                <a:cubicBezTo>
                  <a:pt x="2525" y="1443"/>
                  <a:pt x="2526" y="1444"/>
                  <a:pt x="2526" y="1444"/>
                </a:cubicBezTo>
                <a:cubicBezTo>
                  <a:pt x="2527" y="1444"/>
                  <a:pt x="2528" y="1443"/>
                  <a:pt x="2528" y="1443"/>
                </a:cubicBezTo>
                <a:cubicBezTo>
                  <a:pt x="2529" y="1444"/>
                  <a:pt x="2530" y="1444"/>
                  <a:pt x="2530" y="1445"/>
                </a:cubicBezTo>
                <a:cubicBezTo>
                  <a:pt x="2531" y="1445"/>
                  <a:pt x="2532" y="1445"/>
                  <a:pt x="2532" y="1445"/>
                </a:cubicBezTo>
                <a:cubicBezTo>
                  <a:pt x="2534" y="1445"/>
                  <a:pt x="2536" y="1447"/>
                  <a:pt x="2538" y="1446"/>
                </a:cubicBezTo>
                <a:cubicBezTo>
                  <a:pt x="2538" y="1445"/>
                  <a:pt x="2537" y="1445"/>
                  <a:pt x="2537" y="1444"/>
                </a:cubicBezTo>
                <a:cubicBezTo>
                  <a:pt x="2537" y="1444"/>
                  <a:pt x="2537" y="1443"/>
                  <a:pt x="2537" y="1443"/>
                </a:cubicBezTo>
                <a:cubicBezTo>
                  <a:pt x="2536" y="1442"/>
                  <a:pt x="2536" y="1442"/>
                  <a:pt x="2536" y="1441"/>
                </a:cubicBezTo>
                <a:cubicBezTo>
                  <a:pt x="2536" y="1440"/>
                  <a:pt x="2535" y="1440"/>
                  <a:pt x="2535" y="1440"/>
                </a:cubicBezTo>
                <a:cubicBezTo>
                  <a:pt x="2535" y="1439"/>
                  <a:pt x="2534" y="1439"/>
                  <a:pt x="2533" y="1439"/>
                </a:cubicBezTo>
                <a:cubicBezTo>
                  <a:pt x="2532" y="1438"/>
                  <a:pt x="2531" y="1438"/>
                  <a:pt x="2530" y="1438"/>
                </a:cubicBezTo>
                <a:cubicBezTo>
                  <a:pt x="2529" y="1437"/>
                  <a:pt x="2528" y="1437"/>
                  <a:pt x="2527" y="1436"/>
                </a:cubicBezTo>
                <a:cubicBezTo>
                  <a:pt x="2526" y="1435"/>
                  <a:pt x="2527" y="1433"/>
                  <a:pt x="2526" y="1431"/>
                </a:cubicBezTo>
                <a:cubicBezTo>
                  <a:pt x="2526" y="1430"/>
                  <a:pt x="2525" y="1429"/>
                  <a:pt x="2523" y="1429"/>
                </a:cubicBezTo>
                <a:cubicBezTo>
                  <a:pt x="2522" y="1428"/>
                  <a:pt x="2519" y="1427"/>
                  <a:pt x="2518" y="1426"/>
                </a:cubicBezTo>
                <a:cubicBezTo>
                  <a:pt x="2517" y="1424"/>
                  <a:pt x="2518" y="1423"/>
                  <a:pt x="2518" y="1421"/>
                </a:cubicBezTo>
                <a:cubicBezTo>
                  <a:pt x="2518" y="1419"/>
                  <a:pt x="2518" y="1418"/>
                  <a:pt x="2517" y="1416"/>
                </a:cubicBezTo>
                <a:cubicBezTo>
                  <a:pt x="2516" y="1415"/>
                  <a:pt x="2516" y="1414"/>
                  <a:pt x="2515" y="1413"/>
                </a:cubicBezTo>
                <a:cubicBezTo>
                  <a:pt x="2515" y="1413"/>
                  <a:pt x="2514" y="1412"/>
                  <a:pt x="2514" y="1411"/>
                </a:cubicBezTo>
                <a:cubicBezTo>
                  <a:pt x="2513" y="1409"/>
                  <a:pt x="2513" y="1407"/>
                  <a:pt x="2512" y="1405"/>
                </a:cubicBezTo>
                <a:cubicBezTo>
                  <a:pt x="2511" y="1402"/>
                  <a:pt x="2509" y="1399"/>
                  <a:pt x="2509" y="1396"/>
                </a:cubicBezTo>
                <a:cubicBezTo>
                  <a:pt x="2508" y="1393"/>
                  <a:pt x="2507" y="1390"/>
                  <a:pt x="2504" y="1388"/>
                </a:cubicBezTo>
                <a:cubicBezTo>
                  <a:pt x="2503" y="1387"/>
                  <a:pt x="2502" y="1387"/>
                  <a:pt x="2500" y="1386"/>
                </a:cubicBezTo>
                <a:cubicBezTo>
                  <a:pt x="2499" y="1386"/>
                  <a:pt x="2498" y="1386"/>
                  <a:pt x="2497" y="1385"/>
                </a:cubicBezTo>
                <a:cubicBezTo>
                  <a:pt x="2496" y="1384"/>
                  <a:pt x="2495" y="1383"/>
                  <a:pt x="2494" y="1382"/>
                </a:cubicBezTo>
                <a:cubicBezTo>
                  <a:pt x="2493" y="1381"/>
                  <a:pt x="2492" y="1380"/>
                  <a:pt x="2491" y="1380"/>
                </a:cubicBezTo>
                <a:cubicBezTo>
                  <a:pt x="2490" y="1379"/>
                  <a:pt x="2489" y="1378"/>
                  <a:pt x="2488" y="1378"/>
                </a:cubicBezTo>
                <a:cubicBezTo>
                  <a:pt x="2487" y="1378"/>
                  <a:pt x="2486" y="1378"/>
                  <a:pt x="2486" y="1378"/>
                </a:cubicBezTo>
                <a:cubicBezTo>
                  <a:pt x="2485" y="1379"/>
                  <a:pt x="2485" y="1380"/>
                  <a:pt x="2484" y="1379"/>
                </a:cubicBezTo>
                <a:cubicBezTo>
                  <a:pt x="2483" y="1379"/>
                  <a:pt x="2484" y="1376"/>
                  <a:pt x="2484" y="1376"/>
                </a:cubicBezTo>
                <a:cubicBezTo>
                  <a:pt x="2485" y="1375"/>
                  <a:pt x="2484" y="1374"/>
                  <a:pt x="2485" y="1374"/>
                </a:cubicBezTo>
                <a:cubicBezTo>
                  <a:pt x="2485" y="1373"/>
                  <a:pt x="2486" y="1372"/>
                  <a:pt x="2486" y="1372"/>
                </a:cubicBezTo>
                <a:cubicBezTo>
                  <a:pt x="2487" y="1371"/>
                  <a:pt x="2487" y="1371"/>
                  <a:pt x="2487" y="1370"/>
                </a:cubicBezTo>
                <a:cubicBezTo>
                  <a:pt x="2488" y="1368"/>
                  <a:pt x="2489" y="1367"/>
                  <a:pt x="2490" y="1365"/>
                </a:cubicBezTo>
                <a:cubicBezTo>
                  <a:pt x="2491" y="1364"/>
                  <a:pt x="2492" y="1362"/>
                  <a:pt x="2494" y="1361"/>
                </a:cubicBezTo>
                <a:cubicBezTo>
                  <a:pt x="2495" y="1360"/>
                  <a:pt x="2497" y="1361"/>
                  <a:pt x="2498" y="1360"/>
                </a:cubicBezTo>
                <a:cubicBezTo>
                  <a:pt x="2499" y="1359"/>
                  <a:pt x="2500" y="1358"/>
                  <a:pt x="2501" y="1356"/>
                </a:cubicBezTo>
                <a:cubicBezTo>
                  <a:pt x="2502" y="1354"/>
                  <a:pt x="2503" y="1354"/>
                  <a:pt x="2505" y="1353"/>
                </a:cubicBezTo>
                <a:cubicBezTo>
                  <a:pt x="2505" y="1353"/>
                  <a:pt x="2506" y="1352"/>
                  <a:pt x="2506" y="1351"/>
                </a:cubicBezTo>
                <a:cubicBezTo>
                  <a:pt x="2506" y="1351"/>
                  <a:pt x="2505" y="1350"/>
                  <a:pt x="2504" y="1350"/>
                </a:cubicBezTo>
                <a:cubicBezTo>
                  <a:pt x="2504" y="1350"/>
                  <a:pt x="2504" y="1349"/>
                  <a:pt x="2503" y="1349"/>
                </a:cubicBezTo>
                <a:cubicBezTo>
                  <a:pt x="2503" y="1348"/>
                  <a:pt x="2502" y="1348"/>
                  <a:pt x="2502" y="1348"/>
                </a:cubicBezTo>
                <a:cubicBezTo>
                  <a:pt x="2502" y="1347"/>
                  <a:pt x="2503" y="1347"/>
                  <a:pt x="2503" y="1346"/>
                </a:cubicBezTo>
                <a:cubicBezTo>
                  <a:pt x="2503" y="1346"/>
                  <a:pt x="2504" y="1346"/>
                  <a:pt x="2504" y="1346"/>
                </a:cubicBezTo>
                <a:cubicBezTo>
                  <a:pt x="2504" y="1346"/>
                  <a:pt x="2505" y="1346"/>
                  <a:pt x="2505" y="1346"/>
                </a:cubicBezTo>
                <a:cubicBezTo>
                  <a:pt x="2506" y="1345"/>
                  <a:pt x="2507" y="1347"/>
                  <a:pt x="2507" y="1348"/>
                </a:cubicBezTo>
                <a:cubicBezTo>
                  <a:pt x="2507" y="1349"/>
                  <a:pt x="2506" y="1350"/>
                  <a:pt x="2507" y="1350"/>
                </a:cubicBezTo>
                <a:cubicBezTo>
                  <a:pt x="2508" y="1351"/>
                  <a:pt x="2509" y="1350"/>
                  <a:pt x="2509" y="1349"/>
                </a:cubicBezTo>
                <a:cubicBezTo>
                  <a:pt x="2511" y="1349"/>
                  <a:pt x="2512" y="1349"/>
                  <a:pt x="2513" y="1348"/>
                </a:cubicBezTo>
                <a:cubicBezTo>
                  <a:pt x="2515" y="1347"/>
                  <a:pt x="2512" y="1346"/>
                  <a:pt x="2513" y="1344"/>
                </a:cubicBezTo>
                <a:cubicBezTo>
                  <a:pt x="2514" y="1343"/>
                  <a:pt x="2516" y="1343"/>
                  <a:pt x="2517" y="1342"/>
                </a:cubicBezTo>
                <a:cubicBezTo>
                  <a:pt x="2518" y="1341"/>
                  <a:pt x="2519" y="1340"/>
                  <a:pt x="2518" y="1339"/>
                </a:cubicBezTo>
                <a:cubicBezTo>
                  <a:pt x="2518" y="1338"/>
                  <a:pt x="2517" y="1338"/>
                  <a:pt x="2516" y="1338"/>
                </a:cubicBezTo>
                <a:cubicBezTo>
                  <a:pt x="2516" y="1337"/>
                  <a:pt x="2516" y="1336"/>
                  <a:pt x="2517" y="1336"/>
                </a:cubicBezTo>
                <a:cubicBezTo>
                  <a:pt x="2518" y="1337"/>
                  <a:pt x="2517" y="1337"/>
                  <a:pt x="2518" y="1338"/>
                </a:cubicBezTo>
                <a:cubicBezTo>
                  <a:pt x="2519" y="1338"/>
                  <a:pt x="2520" y="1337"/>
                  <a:pt x="2521" y="1337"/>
                </a:cubicBezTo>
                <a:cubicBezTo>
                  <a:pt x="2524" y="1336"/>
                  <a:pt x="2527" y="1334"/>
                  <a:pt x="2530" y="1332"/>
                </a:cubicBezTo>
                <a:cubicBezTo>
                  <a:pt x="2532" y="1331"/>
                  <a:pt x="2533" y="1332"/>
                  <a:pt x="2535" y="1331"/>
                </a:cubicBezTo>
                <a:cubicBezTo>
                  <a:pt x="2536" y="1331"/>
                  <a:pt x="2538" y="1330"/>
                  <a:pt x="2539" y="1329"/>
                </a:cubicBezTo>
                <a:cubicBezTo>
                  <a:pt x="2540" y="1329"/>
                  <a:pt x="2542" y="1328"/>
                  <a:pt x="2543" y="1330"/>
                </a:cubicBezTo>
                <a:cubicBezTo>
                  <a:pt x="2543" y="1330"/>
                  <a:pt x="2543" y="1331"/>
                  <a:pt x="2543" y="1332"/>
                </a:cubicBezTo>
                <a:cubicBezTo>
                  <a:pt x="2543" y="1332"/>
                  <a:pt x="2544" y="1333"/>
                  <a:pt x="2545" y="1333"/>
                </a:cubicBezTo>
                <a:cubicBezTo>
                  <a:pt x="2546" y="1333"/>
                  <a:pt x="2547" y="1332"/>
                  <a:pt x="2549" y="1331"/>
                </a:cubicBezTo>
                <a:cubicBezTo>
                  <a:pt x="2549" y="1330"/>
                  <a:pt x="2552" y="1329"/>
                  <a:pt x="2551" y="1328"/>
                </a:cubicBezTo>
                <a:cubicBezTo>
                  <a:pt x="2550" y="1327"/>
                  <a:pt x="2549" y="1328"/>
                  <a:pt x="2549" y="1328"/>
                </a:cubicBezTo>
                <a:cubicBezTo>
                  <a:pt x="2548" y="1328"/>
                  <a:pt x="2549" y="1327"/>
                  <a:pt x="2550" y="1326"/>
                </a:cubicBezTo>
                <a:cubicBezTo>
                  <a:pt x="2550" y="1326"/>
                  <a:pt x="2551" y="1325"/>
                  <a:pt x="2552" y="1324"/>
                </a:cubicBezTo>
                <a:cubicBezTo>
                  <a:pt x="2552" y="1323"/>
                  <a:pt x="2552" y="1323"/>
                  <a:pt x="2553" y="1322"/>
                </a:cubicBezTo>
                <a:cubicBezTo>
                  <a:pt x="2553" y="1321"/>
                  <a:pt x="2554" y="1320"/>
                  <a:pt x="2553" y="1319"/>
                </a:cubicBezTo>
                <a:cubicBezTo>
                  <a:pt x="2553" y="1319"/>
                  <a:pt x="2553" y="1319"/>
                  <a:pt x="2552" y="1319"/>
                </a:cubicBezTo>
                <a:cubicBezTo>
                  <a:pt x="2552" y="1319"/>
                  <a:pt x="2551" y="1319"/>
                  <a:pt x="2551" y="1319"/>
                </a:cubicBezTo>
                <a:cubicBezTo>
                  <a:pt x="2549" y="1319"/>
                  <a:pt x="2547" y="1319"/>
                  <a:pt x="2545" y="1318"/>
                </a:cubicBezTo>
                <a:cubicBezTo>
                  <a:pt x="2544" y="1318"/>
                  <a:pt x="2544" y="1318"/>
                  <a:pt x="2543" y="1317"/>
                </a:cubicBezTo>
                <a:cubicBezTo>
                  <a:pt x="2542" y="1317"/>
                  <a:pt x="2542" y="1316"/>
                  <a:pt x="2541" y="1316"/>
                </a:cubicBezTo>
                <a:cubicBezTo>
                  <a:pt x="2541" y="1316"/>
                  <a:pt x="2540" y="1315"/>
                  <a:pt x="2539" y="1316"/>
                </a:cubicBezTo>
                <a:cubicBezTo>
                  <a:pt x="2539" y="1317"/>
                  <a:pt x="2539" y="1318"/>
                  <a:pt x="2538" y="1318"/>
                </a:cubicBezTo>
                <a:cubicBezTo>
                  <a:pt x="2538" y="1319"/>
                  <a:pt x="2535" y="1318"/>
                  <a:pt x="2534" y="1318"/>
                </a:cubicBezTo>
                <a:cubicBezTo>
                  <a:pt x="2533" y="1318"/>
                  <a:pt x="2531" y="1318"/>
                  <a:pt x="2529" y="1318"/>
                </a:cubicBezTo>
                <a:cubicBezTo>
                  <a:pt x="2528" y="1318"/>
                  <a:pt x="2527" y="1317"/>
                  <a:pt x="2525" y="1317"/>
                </a:cubicBezTo>
                <a:cubicBezTo>
                  <a:pt x="2524" y="1316"/>
                  <a:pt x="2523" y="1315"/>
                  <a:pt x="2522" y="1314"/>
                </a:cubicBezTo>
                <a:cubicBezTo>
                  <a:pt x="2521" y="1314"/>
                  <a:pt x="2520" y="1313"/>
                  <a:pt x="2518" y="1312"/>
                </a:cubicBezTo>
                <a:cubicBezTo>
                  <a:pt x="2517" y="1312"/>
                  <a:pt x="2516" y="1310"/>
                  <a:pt x="2515" y="1310"/>
                </a:cubicBezTo>
                <a:cubicBezTo>
                  <a:pt x="2514" y="1309"/>
                  <a:pt x="2512" y="1310"/>
                  <a:pt x="2511" y="1311"/>
                </a:cubicBezTo>
                <a:cubicBezTo>
                  <a:pt x="2510" y="1312"/>
                  <a:pt x="2508" y="1311"/>
                  <a:pt x="2507" y="1312"/>
                </a:cubicBezTo>
                <a:cubicBezTo>
                  <a:pt x="2505" y="1313"/>
                  <a:pt x="2504" y="1314"/>
                  <a:pt x="2504" y="1315"/>
                </a:cubicBezTo>
                <a:cubicBezTo>
                  <a:pt x="2504" y="1319"/>
                  <a:pt x="2500" y="1320"/>
                  <a:pt x="2497" y="1321"/>
                </a:cubicBezTo>
                <a:cubicBezTo>
                  <a:pt x="2495" y="1323"/>
                  <a:pt x="2493" y="1326"/>
                  <a:pt x="2490" y="1325"/>
                </a:cubicBezTo>
                <a:cubicBezTo>
                  <a:pt x="2489" y="1325"/>
                  <a:pt x="2489" y="1325"/>
                  <a:pt x="2489" y="1325"/>
                </a:cubicBezTo>
                <a:cubicBezTo>
                  <a:pt x="2488" y="1325"/>
                  <a:pt x="2488" y="1325"/>
                  <a:pt x="2487" y="1325"/>
                </a:cubicBezTo>
                <a:cubicBezTo>
                  <a:pt x="2486" y="1324"/>
                  <a:pt x="2486" y="1324"/>
                  <a:pt x="2485" y="1323"/>
                </a:cubicBezTo>
                <a:cubicBezTo>
                  <a:pt x="2484" y="1323"/>
                  <a:pt x="2482" y="1323"/>
                  <a:pt x="2481" y="1322"/>
                </a:cubicBezTo>
                <a:cubicBezTo>
                  <a:pt x="2480" y="1322"/>
                  <a:pt x="2480" y="1320"/>
                  <a:pt x="2480" y="1319"/>
                </a:cubicBezTo>
                <a:cubicBezTo>
                  <a:pt x="2481" y="1317"/>
                  <a:pt x="2481" y="1316"/>
                  <a:pt x="2481" y="1314"/>
                </a:cubicBezTo>
                <a:cubicBezTo>
                  <a:pt x="2482" y="1314"/>
                  <a:pt x="2482" y="1313"/>
                  <a:pt x="2482" y="1312"/>
                </a:cubicBezTo>
                <a:cubicBezTo>
                  <a:pt x="2482" y="1312"/>
                  <a:pt x="2482" y="1311"/>
                  <a:pt x="2482" y="1310"/>
                </a:cubicBezTo>
                <a:cubicBezTo>
                  <a:pt x="2482" y="1309"/>
                  <a:pt x="2482" y="1308"/>
                  <a:pt x="2481" y="1306"/>
                </a:cubicBezTo>
                <a:cubicBezTo>
                  <a:pt x="2480" y="1305"/>
                  <a:pt x="2480" y="1304"/>
                  <a:pt x="2479" y="1303"/>
                </a:cubicBezTo>
                <a:cubicBezTo>
                  <a:pt x="2478" y="1302"/>
                  <a:pt x="2476" y="1301"/>
                  <a:pt x="2475" y="1301"/>
                </a:cubicBezTo>
                <a:cubicBezTo>
                  <a:pt x="2473" y="1301"/>
                  <a:pt x="2473" y="1302"/>
                  <a:pt x="2473" y="1303"/>
                </a:cubicBezTo>
                <a:cubicBezTo>
                  <a:pt x="2473" y="1304"/>
                  <a:pt x="2473" y="1306"/>
                  <a:pt x="2471" y="1305"/>
                </a:cubicBezTo>
                <a:cubicBezTo>
                  <a:pt x="2470" y="1304"/>
                  <a:pt x="2470" y="1303"/>
                  <a:pt x="2469" y="1302"/>
                </a:cubicBezTo>
                <a:cubicBezTo>
                  <a:pt x="2468" y="1302"/>
                  <a:pt x="2467" y="1302"/>
                  <a:pt x="2466" y="1302"/>
                </a:cubicBezTo>
                <a:cubicBezTo>
                  <a:pt x="2464" y="1302"/>
                  <a:pt x="2463" y="1302"/>
                  <a:pt x="2462" y="1301"/>
                </a:cubicBezTo>
                <a:cubicBezTo>
                  <a:pt x="2460" y="1300"/>
                  <a:pt x="2457" y="1299"/>
                  <a:pt x="2455" y="1297"/>
                </a:cubicBezTo>
                <a:cubicBezTo>
                  <a:pt x="2453" y="1295"/>
                  <a:pt x="2452" y="1292"/>
                  <a:pt x="2452" y="1289"/>
                </a:cubicBezTo>
                <a:cubicBezTo>
                  <a:pt x="2453" y="1287"/>
                  <a:pt x="2454" y="1286"/>
                  <a:pt x="2454" y="1284"/>
                </a:cubicBezTo>
                <a:cubicBezTo>
                  <a:pt x="2455" y="1283"/>
                  <a:pt x="2455" y="1281"/>
                  <a:pt x="2456" y="1280"/>
                </a:cubicBezTo>
                <a:cubicBezTo>
                  <a:pt x="2457" y="1279"/>
                  <a:pt x="2458" y="1278"/>
                  <a:pt x="2460" y="1279"/>
                </a:cubicBezTo>
                <a:cubicBezTo>
                  <a:pt x="2462" y="1280"/>
                  <a:pt x="2464" y="1282"/>
                  <a:pt x="2467" y="1282"/>
                </a:cubicBezTo>
                <a:cubicBezTo>
                  <a:pt x="2469" y="1282"/>
                  <a:pt x="2470" y="1282"/>
                  <a:pt x="2471" y="1281"/>
                </a:cubicBezTo>
                <a:cubicBezTo>
                  <a:pt x="2473" y="1281"/>
                  <a:pt x="2474" y="1281"/>
                  <a:pt x="2476" y="1281"/>
                </a:cubicBezTo>
                <a:cubicBezTo>
                  <a:pt x="2479" y="1280"/>
                  <a:pt x="2482" y="1278"/>
                  <a:pt x="2483" y="1275"/>
                </a:cubicBezTo>
                <a:cubicBezTo>
                  <a:pt x="2484" y="1274"/>
                  <a:pt x="2485" y="1274"/>
                  <a:pt x="2485" y="1273"/>
                </a:cubicBezTo>
                <a:cubicBezTo>
                  <a:pt x="2486" y="1272"/>
                  <a:pt x="2486" y="1270"/>
                  <a:pt x="2487" y="1269"/>
                </a:cubicBezTo>
                <a:cubicBezTo>
                  <a:pt x="2487" y="1268"/>
                  <a:pt x="2488" y="1266"/>
                  <a:pt x="2489" y="1265"/>
                </a:cubicBezTo>
                <a:cubicBezTo>
                  <a:pt x="2490" y="1264"/>
                  <a:pt x="2491" y="1263"/>
                  <a:pt x="2493" y="1262"/>
                </a:cubicBezTo>
                <a:cubicBezTo>
                  <a:pt x="2494" y="1261"/>
                  <a:pt x="2496" y="1260"/>
                  <a:pt x="2498" y="1260"/>
                </a:cubicBezTo>
                <a:cubicBezTo>
                  <a:pt x="2499" y="1260"/>
                  <a:pt x="2501" y="1259"/>
                  <a:pt x="2502" y="1258"/>
                </a:cubicBezTo>
                <a:cubicBezTo>
                  <a:pt x="2504" y="1257"/>
                  <a:pt x="2505" y="1256"/>
                  <a:pt x="2506" y="1255"/>
                </a:cubicBezTo>
                <a:cubicBezTo>
                  <a:pt x="2507" y="1254"/>
                  <a:pt x="2509" y="1254"/>
                  <a:pt x="2510" y="1253"/>
                </a:cubicBezTo>
                <a:cubicBezTo>
                  <a:pt x="2511" y="1252"/>
                  <a:pt x="2512" y="1251"/>
                  <a:pt x="2513" y="1250"/>
                </a:cubicBezTo>
                <a:cubicBezTo>
                  <a:pt x="2514" y="1248"/>
                  <a:pt x="2515" y="1246"/>
                  <a:pt x="2517" y="1245"/>
                </a:cubicBezTo>
                <a:cubicBezTo>
                  <a:pt x="2518" y="1244"/>
                  <a:pt x="2519" y="1242"/>
                  <a:pt x="2520" y="1241"/>
                </a:cubicBezTo>
                <a:cubicBezTo>
                  <a:pt x="2521" y="1240"/>
                  <a:pt x="2522" y="1240"/>
                  <a:pt x="2524" y="1240"/>
                </a:cubicBezTo>
                <a:cubicBezTo>
                  <a:pt x="2525" y="1240"/>
                  <a:pt x="2527" y="1240"/>
                  <a:pt x="2528" y="1240"/>
                </a:cubicBezTo>
                <a:cubicBezTo>
                  <a:pt x="2529" y="1241"/>
                  <a:pt x="2531" y="1240"/>
                  <a:pt x="2532" y="1240"/>
                </a:cubicBezTo>
                <a:cubicBezTo>
                  <a:pt x="2533" y="1240"/>
                  <a:pt x="2534" y="1240"/>
                  <a:pt x="2534" y="1239"/>
                </a:cubicBezTo>
                <a:cubicBezTo>
                  <a:pt x="2535" y="1238"/>
                  <a:pt x="2536" y="1237"/>
                  <a:pt x="2536" y="1238"/>
                </a:cubicBezTo>
                <a:cubicBezTo>
                  <a:pt x="2537" y="1239"/>
                  <a:pt x="2534" y="1239"/>
                  <a:pt x="2536" y="1240"/>
                </a:cubicBezTo>
                <a:cubicBezTo>
                  <a:pt x="2537" y="1241"/>
                  <a:pt x="2537" y="1241"/>
                  <a:pt x="2538" y="1241"/>
                </a:cubicBezTo>
                <a:cubicBezTo>
                  <a:pt x="2539" y="1242"/>
                  <a:pt x="2539" y="1242"/>
                  <a:pt x="2540" y="1243"/>
                </a:cubicBezTo>
                <a:cubicBezTo>
                  <a:pt x="2541" y="1243"/>
                  <a:pt x="2542" y="1243"/>
                  <a:pt x="2542" y="1245"/>
                </a:cubicBezTo>
                <a:cubicBezTo>
                  <a:pt x="2543" y="1246"/>
                  <a:pt x="2545" y="1246"/>
                  <a:pt x="2545" y="1247"/>
                </a:cubicBezTo>
                <a:cubicBezTo>
                  <a:pt x="2545" y="1249"/>
                  <a:pt x="2544" y="1250"/>
                  <a:pt x="2543" y="1251"/>
                </a:cubicBezTo>
                <a:cubicBezTo>
                  <a:pt x="2541" y="1252"/>
                  <a:pt x="2541" y="1253"/>
                  <a:pt x="2540" y="1254"/>
                </a:cubicBezTo>
                <a:cubicBezTo>
                  <a:pt x="2539" y="1256"/>
                  <a:pt x="2538" y="1257"/>
                  <a:pt x="2537" y="1258"/>
                </a:cubicBezTo>
                <a:cubicBezTo>
                  <a:pt x="2536" y="1259"/>
                  <a:pt x="2535" y="1260"/>
                  <a:pt x="2535" y="1261"/>
                </a:cubicBezTo>
                <a:cubicBezTo>
                  <a:pt x="2534" y="1261"/>
                  <a:pt x="2532" y="1262"/>
                  <a:pt x="2531" y="1262"/>
                </a:cubicBezTo>
                <a:cubicBezTo>
                  <a:pt x="2530" y="1262"/>
                  <a:pt x="2530" y="1262"/>
                  <a:pt x="2529" y="1263"/>
                </a:cubicBezTo>
                <a:cubicBezTo>
                  <a:pt x="2529" y="1264"/>
                  <a:pt x="2528" y="1264"/>
                  <a:pt x="2528" y="1265"/>
                </a:cubicBezTo>
                <a:cubicBezTo>
                  <a:pt x="2528" y="1267"/>
                  <a:pt x="2529" y="1268"/>
                  <a:pt x="2527" y="1269"/>
                </a:cubicBezTo>
                <a:cubicBezTo>
                  <a:pt x="2527" y="1269"/>
                  <a:pt x="2524" y="1269"/>
                  <a:pt x="2524" y="1271"/>
                </a:cubicBezTo>
                <a:cubicBezTo>
                  <a:pt x="2524" y="1272"/>
                  <a:pt x="2527" y="1271"/>
                  <a:pt x="2528" y="1272"/>
                </a:cubicBezTo>
                <a:cubicBezTo>
                  <a:pt x="2529" y="1273"/>
                  <a:pt x="2529" y="1274"/>
                  <a:pt x="2531" y="1274"/>
                </a:cubicBezTo>
                <a:cubicBezTo>
                  <a:pt x="2531" y="1274"/>
                  <a:pt x="2535" y="1273"/>
                  <a:pt x="2534" y="1275"/>
                </a:cubicBezTo>
                <a:cubicBezTo>
                  <a:pt x="2533" y="1276"/>
                  <a:pt x="2531" y="1276"/>
                  <a:pt x="2532" y="1278"/>
                </a:cubicBezTo>
                <a:cubicBezTo>
                  <a:pt x="2532" y="1279"/>
                  <a:pt x="2533" y="1279"/>
                  <a:pt x="2532" y="1280"/>
                </a:cubicBezTo>
                <a:cubicBezTo>
                  <a:pt x="2532" y="1281"/>
                  <a:pt x="2531" y="1281"/>
                  <a:pt x="2530" y="1281"/>
                </a:cubicBezTo>
                <a:cubicBezTo>
                  <a:pt x="2528" y="1281"/>
                  <a:pt x="2528" y="1281"/>
                  <a:pt x="2526" y="1282"/>
                </a:cubicBezTo>
                <a:cubicBezTo>
                  <a:pt x="2525" y="1283"/>
                  <a:pt x="2524" y="1284"/>
                  <a:pt x="2523" y="1284"/>
                </a:cubicBezTo>
                <a:cubicBezTo>
                  <a:pt x="2523" y="1284"/>
                  <a:pt x="2522" y="1284"/>
                  <a:pt x="2521" y="1285"/>
                </a:cubicBezTo>
                <a:cubicBezTo>
                  <a:pt x="2521" y="1285"/>
                  <a:pt x="2522" y="1286"/>
                  <a:pt x="2522" y="1286"/>
                </a:cubicBezTo>
                <a:cubicBezTo>
                  <a:pt x="2523" y="1287"/>
                  <a:pt x="2523" y="1289"/>
                  <a:pt x="2524" y="1289"/>
                </a:cubicBezTo>
                <a:cubicBezTo>
                  <a:pt x="2526" y="1289"/>
                  <a:pt x="2527" y="1287"/>
                  <a:pt x="2528" y="1286"/>
                </a:cubicBezTo>
                <a:cubicBezTo>
                  <a:pt x="2531" y="1284"/>
                  <a:pt x="2535" y="1282"/>
                  <a:pt x="2538" y="1280"/>
                </a:cubicBezTo>
                <a:cubicBezTo>
                  <a:pt x="2539" y="1279"/>
                  <a:pt x="2541" y="1277"/>
                  <a:pt x="2543" y="1276"/>
                </a:cubicBezTo>
                <a:cubicBezTo>
                  <a:pt x="2545" y="1275"/>
                  <a:pt x="2546" y="1274"/>
                  <a:pt x="2548" y="1273"/>
                </a:cubicBezTo>
                <a:cubicBezTo>
                  <a:pt x="2551" y="1272"/>
                  <a:pt x="2554" y="1269"/>
                  <a:pt x="2557" y="1268"/>
                </a:cubicBezTo>
                <a:cubicBezTo>
                  <a:pt x="2558" y="1268"/>
                  <a:pt x="2559" y="1267"/>
                  <a:pt x="2560" y="1267"/>
                </a:cubicBezTo>
                <a:cubicBezTo>
                  <a:pt x="2561" y="1266"/>
                  <a:pt x="2562" y="1265"/>
                  <a:pt x="2563" y="1265"/>
                </a:cubicBezTo>
                <a:cubicBezTo>
                  <a:pt x="2564" y="1264"/>
                  <a:pt x="2566" y="1265"/>
                  <a:pt x="2567" y="1265"/>
                </a:cubicBezTo>
                <a:cubicBezTo>
                  <a:pt x="2569" y="1264"/>
                  <a:pt x="2571" y="1264"/>
                  <a:pt x="2573" y="1264"/>
                </a:cubicBezTo>
                <a:cubicBezTo>
                  <a:pt x="2574" y="1264"/>
                  <a:pt x="2576" y="1264"/>
                  <a:pt x="2577" y="1264"/>
                </a:cubicBezTo>
                <a:cubicBezTo>
                  <a:pt x="2579" y="1264"/>
                  <a:pt x="2581" y="1265"/>
                  <a:pt x="2582" y="1264"/>
                </a:cubicBezTo>
                <a:cubicBezTo>
                  <a:pt x="2582" y="1263"/>
                  <a:pt x="2582" y="1262"/>
                  <a:pt x="2583" y="1261"/>
                </a:cubicBezTo>
                <a:cubicBezTo>
                  <a:pt x="2584" y="1260"/>
                  <a:pt x="2585" y="1259"/>
                  <a:pt x="2586" y="1260"/>
                </a:cubicBezTo>
                <a:cubicBezTo>
                  <a:pt x="2586" y="1262"/>
                  <a:pt x="2583" y="1261"/>
                  <a:pt x="2584" y="1263"/>
                </a:cubicBezTo>
                <a:cubicBezTo>
                  <a:pt x="2584" y="1263"/>
                  <a:pt x="2585" y="1262"/>
                  <a:pt x="2586" y="1263"/>
                </a:cubicBezTo>
                <a:cubicBezTo>
                  <a:pt x="2586" y="1263"/>
                  <a:pt x="2586" y="1264"/>
                  <a:pt x="2587" y="1264"/>
                </a:cubicBezTo>
                <a:cubicBezTo>
                  <a:pt x="2588" y="1265"/>
                  <a:pt x="2589" y="1265"/>
                  <a:pt x="2590" y="1266"/>
                </a:cubicBezTo>
                <a:cubicBezTo>
                  <a:pt x="2590" y="1266"/>
                  <a:pt x="2591" y="1267"/>
                  <a:pt x="2591" y="1267"/>
                </a:cubicBezTo>
                <a:cubicBezTo>
                  <a:pt x="2591" y="1268"/>
                  <a:pt x="2591" y="1269"/>
                  <a:pt x="2592" y="1269"/>
                </a:cubicBezTo>
                <a:cubicBezTo>
                  <a:pt x="2592" y="1269"/>
                  <a:pt x="2592" y="1268"/>
                  <a:pt x="2593" y="1268"/>
                </a:cubicBezTo>
                <a:cubicBezTo>
                  <a:pt x="2593" y="1267"/>
                  <a:pt x="2594" y="1267"/>
                  <a:pt x="2594" y="1267"/>
                </a:cubicBezTo>
                <a:cubicBezTo>
                  <a:pt x="2594" y="1266"/>
                  <a:pt x="2594" y="1265"/>
                  <a:pt x="2595" y="1265"/>
                </a:cubicBezTo>
                <a:cubicBezTo>
                  <a:pt x="2596" y="1266"/>
                  <a:pt x="2595" y="1267"/>
                  <a:pt x="2596" y="1267"/>
                </a:cubicBezTo>
                <a:cubicBezTo>
                  <a:pt x="2596" y="1268"/>
                  <a:pt x="2597" y="1267"/>
                  <a:pt x="2598" y="1268"/>
                </a:cubicBezTo>
                <a:cubicBezTo>
                  <a:pt x="2598" y="1268"/>
                  <a:pt x="2599" y="1268"/>
                  <a:pt x="2599" y="1269"/>
                </a:cubicBezTo>
                <a:cubicBezTo>
                  <a:pt x="2600" y="1270"/>
                  <a:pt x="2601" y="1270"/>
                  <a:pt x="2603" y="1270"/>
                </a:cubicBezTo>
                <a:cubicBezTo>
                  <a:pt x="2604" y="1270"/>
                  <a:pt x="2607" y="1269"/>
                  <a:pt x="2607" y="1271"/>
                </a:cubicBezTo>
                <a:cubicBezTo>
                  <a:pt x="2607" y="1272"/>
                  <a:pt x="2605" y="1273"/>
                  <a:pt x="2605" y="1274"/>
                </a:cubicBezTo>
                <a:cubicBezTo>
                  <a:pt x="2605" y="1276"/>
                  <a:pt x="2605" y="1277"/>
                  <a:pt x="2605" y="1279"/>
                </a:cubicBezTo>
                <a:cubicBezTo>
                  <a:pt x="2604" y="1280"/>
                  <a:pt x="2603" y="1281"/>
                  <a:pt x="2602" y="1282"/>
                </a:cubicBezTo>
                <a:cubicBezTo>
                  <a:pt x="2602" y="1283"/>
                  <a:pt x="2602" y="1284"/>
                  <a:pt x="2602" y="1284"/>
                </a:cubicBezTo>
                <a:cubicBezTo>
                  <a:pt x="2602" y="1285"/>
                  <a:pt x="2602" y="1285"/>
                  <a:pt x="2602" y="1286"/>
                </a:cubicBezTo>
                <a:cubicBezTo>
                  <a:pt x="2602" y="1286"/>
                  <a:pt x="2602" y="1287"/>
                  <a:pt x="2603" y="1287"/>
                </a:cubicBezTo>
                <a:cubicBezTo>
                  <a:pt x="2603" y="1287"/>
                  <a:pt x="2603" y="1287"/>
                  <a:pt x="2603" y="1287"/>
                </a:cubicBezTo>
                <a:cubicBezTo>
                  <a:pt x="2604" y="1288"/>
                  <a:pt x="2604" y="1288"/>
                  <a:pt x="2604" y="1288"/>
                </a:cubicBezTo>
                <a:cubicBezTo>
                  <a:pt x="2605" y="1288"/>
                  <a:pt x="2605" y="1288"/>
                  <a:pt x="2606" y="1288"/>
                </a:cubicBezTo>
                <a:cubicBezTo>
                  <a:pt x="2606" y="1289"/>
                  <a:pt x="2607" y="1289"/>
                  <a:pt x="2606" y="1290"/>
                </a:cubicBezTo>
                <a:cubicBezTo>
                  <a:pt x="2605" y="1290"/>
                  <a:pt x="2605" y="1289"/>
                  <a:pt x="2604" y="1290"/>
                </a:cubicBezTo>
                <a:cubicBezTo>
                  <a:pt x="2604" y="1290"/>
                  <a:pt x="2603" y="1290"/>
                  <a:pt x="2603" y="1291"/>
                </a:cubicBezTo>
                <a:cubicBezTo>
                  <a:pt x="2602" y="1291"/>
                  <a:pt x="2602" y="1291"/>
                  <a:pt x="2601" y="1291"/>
                </a:cubicBezTo>
                <a:cubicBezTo>
                  <a:pt x="2600" y="1292"/>
                  <a:pt x="2599" y="1292"/>
                  <a:pt x="2599" y="1293"/>
                </a:cubicBezTo>
                <a:cubicBezTo>
                  <a:pt x="2598" y="1294"/>
                  <a:pt x="2599" y="1295"/>
                  <a:pt x="2598" y="1296"/>
                </a:cubicBezTo>
                <a:cubicBezTo>
                  <a:pt x="2598" y="1297"/>
                  <a:pt x="2597" y="1297"/>
                  <a:pt x="2597" y="1298"/>
                </a:cubicBezTo>
                <a:cubicBezTo>
                  <a:pt x="2597" y="1298"/>
                  <a:pt x="2597" y="1299"/>
                  <a:pt x="2596" y="1300"/>
                </a:cubicBezTo>
                <a:cubicBezTo>
                  <a:pt x="2596" y="1301"/>
                  <a:pt x="2595" y="1301"/>
                  <a:pt x="2593" y="1302"/>
                </a:cubicBezTo>
                <a:cubicBezTo>
                  <a:pt x="2593" y="1302"/>
                  <a:pt x="2592" y="1302"/>
                  <a:pt x="2592" y="1303"/>
                </a:cubicBezTo>
                <a:cubicBezTo>
                  <a:pt x="2592" y="1304"/>
                  <a:pt x="2594" y="1303"/>
                  <a:pt x="2594" y="1303"/>
                </a:cubicBezTo>
                <a:cubicBezTo>
                  <a:pt x="2595" y="1304"/>
                  <a:pt x="2595" y="1304"/>
                  <a:pt x="2596" y="1304"/>
                </a:cubicBezTo>
                <a:cubicBezTo>
                  <a:pt x="2596" y="1305"/>
                  <a:pt x="2597" y="1305"/>
                  <a:pt x="2597" y="1305"/>
                </a:cubicBezTo>
                <a:cubicBezTo>
                  <a:pt x="2598" y="1305"/>
                  <a:pt x="2599" y="1306"/>
                  <a:pt x="2599" y="1306"/>
                </a:cubicBezTo>
                <a:cubicBezTo>
                  <a:pt x="2599" y="1307"/>
                  <a:pt x="2598" y="1307"/>
                  <a:pt x="2599" y="1308"/>
                </a:cubicBezTo>
                <a:cubicBezTo>
                  <a:pt x="2599" y="1309"/>
                  <a:pt x="2600" y="1309"/>
                  <a:pt x="2601" y="1309"/>
                </a:cubicBezTo>
                <a:cubicBezTo>
                  <a:pt x="2601" y="1309"/>
                  <a:pt x="2602" y="1309"/>
                  <a:pt x="2602" y="1309"/>
                </a:cubicBezTo>
                <a:cubicBezTo>
                  <a:pt x="2605" y="1311"/>
                  <a:pt x="2605" y="1308"/>
                  <a:pt x="2607" y="1309"/>
                </a:cubicBezTo>
                <a:cubicBezTo>
                  <a:pt x="2608" y="1309"/>
                  <a:pt x="2608" y="1310"/>
                  <a:pt x="2607" y="1310"/>
                </a:cubicBezTo>
                <a:cubicBezTo>
                  <a:pt x="2607" y="1311"/>
                  <a:pt x="2606" y="1311"/>
                  <a:pt x="2606" y="1311"/>
                </a:cubicBezTo>
                <a:cubicBezTo>
                  <a:pt x="2606" y="1311"/>
                  <a:pt x="2605" y="1312"/>
                  <a:pt x="2605" y="1312"/>
                </a:cubicBezTo>
                <a:cubicBezTo>
                  <a:pt x="2605" y="1312"/>
                  <a:pt x="2605" y="1312"/>
                  <a:pt x="2604" y="1313"/>
                </a:cubicBezTo>
                <a:cubicBezTo>
                  <a:pt x="2604" y="1314"/>
                  <a:pt x="2607" y="1312"/>
                  <a:pt x="2607" y="1312"/>
                </a:cubicBezTo>
                <a:cubicBezTo>
                  <a:pt x="2608" y="1311"/>
                  <a:pt x="2609" y="1311"/>
                  <a:pt x="2609" y="1311"/>
                </a:cubicBezTo>
                <a:cubicBezTo>
                  <a:pt x="2610" y="1310"/>
                  <a:pt x="2610" y="1310"/>
                  <a:pt x="2611" y="1309"/>
                </a:cubicBezTo>
                <a:cubicBezTo>
                  <a:pt x="2611" y="1309"/>
                  <a:pt x="2611" y="1307"/>
                  <a:pt x="2612" y="1307"/>
                </a:cubicBezTo>
                <a:cubicBezTo>
                  <a:pt x="2613" y="1306"/>
                  <a:pt x="2613" y="1307"/>
                  <a:pt x="2614" y="1307"/>
                </a:cubicBezTo>
                <a:cubicBezTo>
                  <a:pt x="2614" y="1308"/>
                  <a:pt x="2614" y="1308"/>
                  <a:pt x="2615" y="1308"/>
                </a:cubicBezTo>
                <a:cubicBezTo>
                  <a:pt x="2616" y="1309"/>
                  <a:pt x="2617" y="1309"/>
                  <a:pt x="2619" y="1310"/>
                </a:cubicBezTo>
                <a:cubicBezTo>
                  <a:pt x="2619" y="1310"/>
                  <a:pt x="2619" y="1311"/>
                  <a:pt x="2619" y="1311"/>
                </a:cubicBezTo>
                <a:cubicBezTo>
                  <a:pt x="2621" y="1313"/>
                  <a:pt x="2622" y="1312"/>
                  <a:pt x="2623" y="1311"/>
                </a:cubicBezTo>
                <a:cubicBezTo>
                  <a:pt x="2624" y="1310"/>
                  <a:pt x="2624" y="1310"/>
                  <a:pt x="2625" y="1310"/>
                </a:cubicBezTo>
                <a:cubicBezTo>
                  <a:pt x="2625" y="1309"/>
                  <a:pt x="2626" y="1309"/>
                  <a:pt x="2627" y="1309"/>
                </a:cubicBezTo>
                <a:cubicBezTo>
                  <a:pt x="2627" y="1309"/>
                  <a:pt x="2627" y="1310"/>
                  <a:pt x="2628" y="1310"/>
                </a:cubicBezTo>
                <a:cubicBezTo>
                  <a:pt x="2629" y="1310"/>
                  <a:pt x="2629" y="1309"/>
                  <a:pt x="2630" y="1310"/>
                </a:cubicBezTo>
                <a:cubicBezTo>
                  <a:pt x="2631" y="1310"/>
                  <a:pt x="2632" y="1311"/>
                  <a:pt x="2632" y="1312"/>
                </a:cubicBezTo>
                <a:cubicBezTo>
                  <a:pt x="2632" y="1313"/>
                  <a:pt x="2632" y="1314"/>
                  <a:pt x="2631" y="1314"/>
                </a:cubicBezTo>
                <a:cubicBezTo>
                  <a:pt x="2631" y="1313"/>
                  <a:pt x="2631" y="1313"/>
                  <a:pt x="2631" y="1313"/>
                </a:cubicBezTo>
                <a:cubicBezTo>
                  <a:pt x="2631" y="1312"/>
                  <a:pt x="2631" y="1312"/>
                  <a:pt x="2630" y="1312"/>
                </a:cubicBezTo>
                <a:cubicBezTo>
                  <a:pt x="2630" y="1312"/>
                  <a:pt x="2630" y="1312"/>
                  <a:pt x="2630" y="1312"/>
                </a:cubicBezTo>
                <a:cubicBezTo>
                  <a:pt x="2630" y="1311"/>
                  <a:pt x="2629" y="1311"/>
                  <a:pt x="2629" y="1311"/>
                </a:cubicBezTo>
                <a:cubicBezTo>
                  <a:pt x="2628" y="1311"/>
                  <a:pt x="2628" y="1312"/>
                  <a:pt x="2628" y="1312"/>
                </a:cubicBezTo>
                <a:cubicBezTo>
                  <a:pt x="2627" y="1311"/>
                  <a:pt x="2627" y="1310"/>
                  <a:pt x="2627" y="1310"/>
                </a:cubicBezTo>
                <a:cubicBezTo>
                  <a:pt x="2626" y="1309"/>
                  <a:pt x="2626" y="1310"/>
                  <a:pt x="2626" y="1311"/>
                </a:cubicBezTo>
                <a:cubicBezTo>
                  <a:pt x="2626" y="1311"/>
                  <a:pt x="2626" y="1311"/>
                  <a:pt x="2626" y="1312"/>
                </a:cubicBezTo>
                <a:cubicBezTo>
                  <a:pt x="2626" y="1312"/>
                  <a:pt x="2626" y="1312"/>
                  <a:pt x="2625" y="1312"/>
                </a:cubicBezTo>
                <a:cubicBezTo>
                  <a:pt x="2625" y="1313"/>
                  <a:pt x="2625" y="1313"/>
                  <a:pt x="2626" y="1314"/>
                </a:cubicBezTo>
                <a:cubicBezTo>
                  <a:pt x="2626" y="1314"/>
                  <a:pt x="2626" y="1314"/>
                  <a:pt x="2626" y="1314"/>
                </a:cubicBezTo>
                <a:cubicBezTo>
                  <a:pt x="2626" y="1314"/>
                  <a:pt x="2626" y="1315"/>
                  <a:pt x="2627" y="1315"/>
                </a:cubicBezTo>
                <a:cubicBezTo>
                  <a:pt x="2627" y="1315"/>
                  <a:pt x="2627" y="1315"/>
                  <a:pt x="2628" y="1315"/>
                </a:cubicBezTo>
                <a:cubicBezTo>
                  <a:pt x="2629" y="1315"/>
                  <a:pt x="2628" y="1313"/>
                  <a:pt x="2629" y="1313"/>
                </a:cubicBezTo>
                <a:cubicBezTo>
                  <a:pt x="2629" y="1313"/>
                  <a:pt x="2629" y="1314"/>
                  <a:pt x="2629" y="1315"/>
                </a:cubicBezTo>
                <a:cubicBezTo>
                  <a:pt x="2630" y="1316"/>
                  <a:pt x="2631" y="1315"/>
                  <a:pt x="2631" y="1315"/>
                </a:cubicBezTo>
                <a:cubicBezTo>
                  <a:pt x="2632" y="1316"/>
                  <a:pt x="2631" y="1317"/>
                  <a:pt x="2631" y="1317"/>
                </a:cubicBezTo>
                <a:cubicBezTo>
                  <a:pt x="2631" y="1318"/>
                  <a:pt x="2632" y="1318"/>
                  <a:pt x="2632" y="1319"/>
                </a:cubicBezTo>
                <a:cubicBezTo>
                  <a:pt x="2633" y="1319"/>
                  <a:pt x="2633" y="1320"/>
                  <a:pt x="2633" y="1321"/>
                </a:cubicBezTo>
                <a:cubicBezTo>
                  <a:pt x="2634" y="1321"/>
                  <a:pt x="2634" y="1322"/>
                  <a:pt x="2634" y="1322"/>
                </a:cubicBezTo>
                <a:cubicBezTo>
                  <a:pt x="2634" y="1323"/>
                  <a:pt x="2633" y="1323"/>
                  <a:pt x="2633" y="1323"/>
                </a:cubicBezTo>
                <a:cubicBezTo>
                  <a:pt x="2632" y="1324"/>
                  <a:pt x="2632" y="1324"/>
                  <a:pt x="2632" y="1325"/>
                </a:cubicBezTo>
                <a:cubicBezTo>
                  <a:pt x="2631" y="1326"/>
                  <a:pt x="2633" y="1326"/>
                  <a:pt x="2633" y="1325"/>
                </a:cubicBezTo>
                <a:cubicBezTo>
                  <a:pt x="2634" y="1325"/>
                  <a:pt x="2634" y="1325"/>
                  <a:pt x="2634" y="1325"/>
                </a:cubicBezTo>
                <a:cubicBezTo>
                  <a:pt x="2634" y="1326"/>
                  <a:pt x="2634" y="1326"/>
                  <a:pt x="2633" y="1327"/>
                </a:cubicBezTo>
                <a:cubicBezTo>
                  <a:pt x="2633" y="1327"/>
                  <a:pt x="2633" y="1328"/>
                  <a:pt x="2634" y="1328"/>
                </a:cubicBezTo>
                <a:cubicBezTo>
                  <a:pt x="2634" y="1328"/>
                  <a:pt x="2634" y="1328"/>
                  <a:pt x="2635" y="1329"/>
                </a:cubicBezTo>
                <a:cubicBezTo>
                  <a:pt x="2635" y="1330"/>
                  <a:pt x="2636" y="1331"/>
                  <a:pt x="2635" y="1332"/>
                </a:cubicBezTo>
                <a:cubicBezTo>
                  <a:pt x="2634" y="1332"/>
                  <a:pt x="2635" y="1331"/>
                  <a:pt x="2634" y="1331"/>
                </a:cubicBezTo>
                <a:cubicBezTo>
                  <a:pt x="2634" y="1330"/>
                  <a:pt x="2634" y="1329"/>
                  <a:pt x="2633" y="1329"/>
                </a:cubicBezTo>
                <a:cubicBezTo>
                  <a:pt x="2632" y="1329"/>
                  <a:pt x="2631" y="1330"/>
                  <a:pt x="2630" y="1329"/>
                </a:cubicBezTo>
                <a:cubicBezTo>
                  <a:pt x="2630" y="1328"/>
                  <a:pt x="2630" y="1328"/>
                  <a:pt x="2629" y="1327"/>
                </a:cubicBezTo>
                <a:cubicBezTo>
                  <a:pt x="2628" y="1327"/>
                  <a:pt x="2628" y="1327"/>
                  <a:pt x="2628" y="1327"/>
                </a:cubicBezTo>
                <a:cubicBezTo>
                  <a:pt x="2628" y="1328"/>
                  <a:pt x="2628" y="1329"/>
                  <a:pt x="2628" y="1329"/>
                </a:cubicBezTo>
                <a:cubicBezTo>
                  <a:pt x="2627" y="1330"/>
                  <a:pt x="2627" y="1328"/>
                  <a:pt x="2627" y="1328"/>
                </a:cubicBezTo>
                <a:cubicBezTo>
                  <a:pt x="2625" y="1327"/>
                  <a:pt x="2624" y="1330"/>
                  <a:pt x="2623" y="1331"/>
                </a:cubicBezTo>
                <a:cubicBezTo>
                  <a:pt x="2622" y="1331"/>
                  <a:pt x="2620" y="1333"/>
                  <a:pt x="2621" y="1334"/>
                </a:cubicBezTo>
                <a:cubicBezTo>
                  <a:pt x="2621" y="1334"/>
                  <a:pt x="2622" y="1334"/>
                  <a:pt x="2623" y="1334"/>
                </a:cubicBezTo>
                <a:cubicBezTo>
                  <a:pt x="2624" y="1334"/>
                  <a:pt x="2624" y="1334"/>
                  <a:pt x="2625" y="1334"/>
                </a:cubicBezTo>
                <a:cubicBezTo>
                  <a:pt x="2626" y="1334"/>
                  <a:pt x="2626" y="1335"/>
                  <a:pt x="2626" y="1335"/>
                </a:cubicBezTo>
                <a:cubicBezTo>
                  <a:pt x="2627" y="1336"/>
                  <a:pt x="2628" y="1335"/>
                  <a:pt x="2628" y="1336"/>
                </a:cubicBezTo>
                <a:cubicBezTo>
                  <a:pt x="2628" y="1337"/>
                  <a:pt x="2628" y="1337"/>
                  <a:pt x="2627" y="1338"/>
                </a:cubicBezTo>
                <a:cubicBezTo>
                  <a:pt x="2627" y="1339"/>
                  <a:pt x="2627" y="1339"/>
                  <a:pt x="2628" y="1340"/>
                </a:cubicBezTo>
                <a:cubicBezTo>
                  <a:pt x="2628" y="1341"/>
                  <a:pt x="2628" y="1341"/>
                  <a:pt x="2628" y="1342"/>
                </a:cubicBezTo>
                <a:cubicBezTo>
                  <a:pt x="2628" y="1342"/>
                  <a:pt x="2628" y="1343"/>
                  <a:pt x="2628" y="1343"/>
                </a:cubicBezTo>
                <a:cubicBezTo>
                  <a:pt x="2628" y="1344"/>
                  <a:pt x="2629" y="1345"/>
                  <a:pt x="2628" y="1346"/>
                </a:cubicBezTo>
                <a:cubicBezTo>
                  <a:pt x="2628" y="1346"/>
                  <a:pt x="2628" y="1347"/>
                  <a:pt x="2628" y="1348"/>
                </a:cubicBezTo>
                <a:cubicBezTo>
                  <a:pt x="2628" y="1349"/>
                  <a:pt x="2628" y="1348"/>
                  <a:pt x="2629" y="1348"/>
                </a:cubicBezTo>
                <a:cubicBezTo>
                  <a:pt x="2630" y="1348"/>
                  <a:pt x="2630" y="1349"/>
                  <a:pt x="2631" y="1349"/>
                </a:cubicBezTo>
                <a:cubicBezTo>
                  <a:pt x="2632" y="1349"/>
                  <a:pt x="2635" y="1349"/>
                  <a:pt x="2634" y="1350"/>
                </a:cubicBezTo>
                <a:cubicBezTo>
                  <a:pt x="2633" y="1351"/>
                  <a:pt x="2632" y="1351"/>
                  <a:pt x="2632" y="1351"/>
                </a:cubicBezTo>
                <a:cubicBezTo>
                  <a:pt x="2631" y="1351"/>
                  <a:pt x="2631" y="1352"/>
                  <a:pt x="2631" y="1352"/>
                </a:cubicBezTo>
                <a:cubicBezTo>
                  <a:pt x="2630" y="1353"/>
                  <a:pt x="2630" y="1353"/>
                  <a:pt x="2631" y="1354"/>
                </a:cubicBezTo>
                <a:cubicBezTo>
                  <a:pt x="2631" y="1354"/>
                  <a:pt x="2632" y="1354"/>
                  <a:pt x="2632" y="1355"/>
                </a:cubicBezTo>
                <a:cubicBezTo>
                  <a:pt x="2632" y="1355"/>
                  <a:pt x="2632" y="1356"/>
                  <a:pt x="2632" y="1356"/>
                </a:cubicBezTo>
                <a:cubicBezTo>
                  <a:pt x="2631" y="1357"/>
                  <a:pt x="2631" y="1357"/>
                  <a:pt x="2630" y="1357"/>
                </a:cubicBezTo>
                <a:cubicBezTo>
                  <a:pt x="2630" y="1357"/>
                  <a:pt x="2629" y="1358"/>
                  <a:pt x="2629" y="1358"/>
                </a:cubicBezTo>
                <a:cubicBezTo>
                  <a:pt x="2629" y="1359"/>
                  <a:pt x="2628" y="1359"/>
                  <a:pt x="2628" y="1359"/>
                </a:cubicBezTo>
                <a:cubicBezTo>
                  <a:pt x="2627" y="1360"/>
                  <a:pt x="2627" y="1360"/>
                  <a:pt x="2628" y="1361"/>
                </a:cubicBezTo>
                <a:cubicBezTo>
                  <a:pt x="2628" y="1361"/>
                  <a:pt x="2629" y="1360"/>
                  <a:pt x="2630" y="1360"/>
                </a:cubicBezTo>
                <a:cubicBezTo>
                  <a:pt x="2630" y="1362"/>
                  <a:pt x="2628" y="1362"/>
                  <a:pt x="2628" y="1363"/>
                </a:cubicBezTo>
                <a:cubicBezTo>
                  <a:pt x="2627" y="1364"/>
                  <a:pt x="2627" y="1364"/>
                  <a:pt x="2627" y="1364"/>
                </a:cubicBezTo>
                <a:cubicBezTo>
                  <a:pt x="2626" y="1365"/>
                  <a:pt x="2623" y="1367"/>
                  <a:pt x="2624" y="1369"/>
                </a:cubicBezTo>
                <a:cubicBezTo>
                  <a:pt x="2625" y="1369"/>
                  <a:pt x="2625" y="1369"/>
                  <a:pt x="2625" y="1370"/>
                </a:cubicBezTo>
                <a:cubicBezTo>
                  <a:pt x="2626" y="1371"/>
                  <a:pt x="2625" y="1371"/>
                  <a:pt x="2624" y="1371"/>
                </a:cubicBezTo>
                <a:cubicBezTo>
                  <a:pt x="2624" y="1371"/>
                  <a:pt x="2624" y="1370"/>
                  <a:pt x="2623" y="1370"/>
                </a:cubicBezTo>
                <a:cubicBezTo>
                  <a:pt x="2622" y="1370"/>
                  <a:pt x="2623" y="1371"/>
                  <a:pt x="2624" y="1372"/>
                </a:cubicBezTo>
                <a:cubicBezTo>
                  <a:pt x="2624" y="1373"/>
                  <a:pt x="2623" y="1373"/>
                  <a:pt x="2623" y="1374"/>
                </a:cubicBezTo>
                <a:cubicBezTo>
                  <a:pt x="2624" y="1374"/>
                  <a:pt x="2624" y="1374"/>
                  <a:pt x="2625" y="1375"/>
                </a:cubicBezTo>
                <a:cubicBezTo>
                  <a:pt x="2626" y="1376"/>
                  <a:pt x="2624" y="1378"/>
                  <a:pt x="2626" y="1378"/>
                </a:cubicBezTo>
                <a:cubicBezTo>
                  <a:pt x="2627" y="1378"/>
                  <a:pt x="2628" y="1378"/>
                  <a:pt x="2628" y="1378"/>
                </a:cubicBezTo>
                <a:cubicBezTo>
                  <a:pt x="2629" y="1379"/>
                  <a:pt x="2628" y="1379"/>
                  <a:pt x="2627" y="1379"/>
                </a:cubicBezTo>
                <a:cubicBezTo>
                  <a:pt x="2627" y="1379"/>
                  <a:pt x="2625" y="1378"/>
                  <a:pt x="2626" y="1379"/>
                </a:cubicBezTo>
                <a:cubicBezTo>
                  <a:pt x="2626" y="1380"/>
                  <a:pt x="2627" y="1380"/>
                  <a:pt x="2628" y="1380"/>
                </a:cubicBezTo>
                <a:cubicBezTo>
                  <a:pt x="2628" y="1380"/>
                  <a:pt x="2628" y="1380"/>
                  <a:pt x="2628" y="1380"/>
                </a:cubicBezTo>
                <a:cubicBezTo>
                  <a:pt x="2628" y="1381"/>
                  <a:pt x="2629" y="1381"/>
                  <a:pt x="2629" y="1381"/>
                </a:cubicBezTo>
                <a:cubicBezTo>
                  <a:pt x="2630" y="1381"/>
                  <a:pt x="2630" y="1382"/>
                  <a:pt x="2629" y="1382"/>
                </a:cubicBezTo>
                <a:cubicBezTo>
                  <a:pt x="2628" y="1383"/>
                  <a:pt x="2627" y="1382"/>
                  <a:pt x="2627" y="1382"/>
                </a:cubicBezTo>
                <a:cubicBezTo>
                  <a:pt x="2626" y="1382"/>
                  <a:pt x="2626" y="1382"/>
                  <a:pt x="2625" y="1382"/>
                </a:cubicBezTo>
                <a:cubicBezTo>
                  <a:pt x="2625" y="1381"/>
                  <a:pt x="2624" y="1380"/>
                  <a:pt x="2624" y="1381"/>
                </a:cubicBezTo>
                <a:cubicBezTo>
                  <a:pt x="2623" y="1381"/>
                  <a:pt x="2624" y="1382"/>
                  <a:pt x="2624" y="1382"/>
                </a:cubicBezTo>
                <a:cubicBezTo>
                  <a:pt x="2624" y="1383"/>
                  <a:pt x="2623" y="1383"/>
                  <a:pt x="2623" y="1383"/>
                </a:cubicBezTo>
                <a:cubicBezTo>
                  <a:pt x="2622" y="1384"/>
                  <a:pt x="2622" y="1384"/>
                  <a:pt x="2622" y="1385"/>
                </a:cubicBezTo>
                <a:cubicBezTo>
                  <a:pt x="2621" y="1385"/>
                  <a:pt x="2619" y="1387"/>
                  <a:pt x="2620" y="1387"/>
                </a:cubicBezTo>
                <a:cubicBezTo>
                  <a:pt x="2621" y="1387"/>
                  <a:pt x="2621" y="1386"/>
                  <a:pt x="2622" y="1386"/>
                </a:cubicBezTo>
                <a:cubicBezTo>
                  <a:pt x="2622" y="1386"/>
                  <a:pt x="2622" y="1387"/>
                  <a:pt x="2623" y="1386"/>
                </a:cubicBezTo>
                <a:cubicBezTo>
                  <a:pt x="2623" y="1386"/>
                  <a:pt x="2623" y="1386"/>
                  <a:pt x="2624" y="1386"/>
                </a:cubicBezTo>
                <a:cubicBezTo>
                  <a:pt x="2624" y="1385"/>
                  <a:pt x="2625" y="1385"/>
                  <a:pt x="2625" y="1384"/>
                </a:cubicBezTo>
                <a:cubicBezTo>
                  <a:pt x="2625" y="1384"/>
                  <a:pt x="2624" y="1384"/>
                  <a:pt x="2624" y="1384"/>
                </a:cubicBezTo>
                <a:cubicBezTo>
                  <a:pt x="2624" y="1383"/>
                  <a:pt x="2625" y="1383"/>
                  <a:pt x="2625" y="1383"/>
                </a:cubicBezTo>
                <a:cubicBezTo>
                  <a:pt x="2626" y="1384"/>
                  <a:pt x="2625" y="1384"/>
                  <a:pt x="2625" y="1385"/>
                </a:cubicBezTo>
                <a:cubicBezTo>
                  <a:pt x="2625" y="1386"/>
                  <a:pt x="2626" y="1385"/>
                  <a:pt x="2627" y="1385"/>
                </a:cubicBezTo>
                <a:cubicBezTo>
                  <a:pt x="2628" y="1386"/>
                  <a:pt x="2627" y="1386"/>
                  <a:pt x="2627" y="1387"/>
                </a:cubicBezTo>
                <a:cubicBezTo>
                  <a:pt x="2627" y="1388"/>
                  <a:pt x="2627" y="1388"/>
                  <a:pt x="2628" y="1389"/>
                </a:cubicBezTo>
                <a:cubicBezTo>
                  <a:pt x="2628" y="1389"/>
                  <a:pt x="2628" y="1390"/>
                  <a:pt x="2629" y="1390"/>
                </a:cubicBezTo>
                <a:cubicBezTo>
                  <a:pt x="2630" y="1390"/>
                  <a:pt x="2630" y="1389"/>
                  <a:pt x="2630" y="1388"/>
                </a:cubicBezTo>
                <a:cubicBezTo>
                  <a:pt x="2630" y="1388"/>
                  <a:pt x="2630" y="1387"/>
                  <a:pt x="2631" y="1387"/>
                </a:cubicBezTo>
                <a:cubicBezTo>
                  <a:pt x="2631" y="1386"/>
                  <a:pt x="2632" y="1386"/>
                  <a:pt x="2632" y="1386"/>
                </a:cubicBezTo>
                <a:cubicBezTo>
                  <a:pt x="2632" y="1385"/>
                  <a:pt x="2632" y="1385"/>
                  <a:pt x="2633" y="1384"/>
                </a:cubicBezTo>
                <a:cubicBezTo>
                  <a:pt x="2633" y="1384"/>
                  <a:pt x="2634" y="1383"/>
                  <a:pt x="2634" y="1383"/>
                </a:cubicBezTo>
                <a:cubicBezTo>
                  <a:pt x="2635" y="1383"/>
                  <a:pt x="2636" y="1381"/>
                  <a:pt x="2637" y="1381"/>
                </a:cubicBezTo>
                <a:cubicBezTo>
                  <a:pt x="2638" y="1381"/>
                  <a:pt x="2639" y="1381"/>
                  <a:pt x="2639" y="1381"/>
                </a:cubicBezTo>
                <a:cubicBezTo>
                  <a:pt x="2640" y="1380"/>
                  <a:pt x="2640" y="1380"/>
                  <a:pt x="2640" y="1380"/>
                </a:cubicBezTo>
                <a:cubicBezTo>
                  <a:pt x="2641" y="1379"/>
                  <a:pt x="2642" y="1380"/>
                  <a:pt x="2642" y="1379"/>
                </a:cubicBezTo>
                <a:cubicBezTo>
                  <a:pt x="2643" y="1379"/>
                  <a:pt x="2643" y="1378"/>
                  <a:pt x="2644" y="1379"/>
                </a:cubicBezTo>
                <a:cubicBezTo>
                  <a:pt x="2644" y="1381"/>
                  <a:pt x="2642" y="1380"/>
                  <a:pt x="2642" y="1381"/>
                </a:cubicBezTo>
                <a:cubicBezTo>
                  <a:pt x="2641" y="1382"/>
                  <a:pt x="2641" y="1382"/>
                  <a:pt x="2641" y="1383"/>
                </a:cubicBezTo>
                <a:cubicBezTo>
                  <a:pt x="2640" y="1383"/>
                  <a:pt x="2640" y="1383"/>
                  <a:pt x="2640" y="1384"/>
                </a:cubicBezTo>
                <a:cubicBezTo>
                  <a:pt x="2641" y="1384"/>
                  <a:pt x="2641" y="1384"/>
                  <a:pt x="2642" y="1384"/>
                </a:cubicBezTo>
                <a:cubicBezTo>
                  <a:pt x="2643" y="1384"/>
                  <a:pt x="2643" y="1385"/>
                  <a:pt x="2643" y="1385"/>
                </a:cubicBezTo>
                <a:cubicBezTo>
                  <a:pt x="2644" y="1386"/>
                  <a:pt x="2646" y="1386"/>
                  <a:pt x="2646" y="1384"/>
                </a:cubicBezTo>
                <a:cubicBezTo>
                  <a:pt x="2647" y="1384"/>
                  <a:pt x="2647" y="1384"/>
                  <a:pt x="2648" y="1383"/>
                </a:cubicBezTo>
                <a:cubicBezTo>
                  <a:pt x="2648" y="1382"/>
                  <a:pt x="2649" y="1382"/>
                  <a:pt x="2648" y="1381"/>
                </a:cubicBezTo>
                <a:cubicBezTo>
                  <a:pt x="2648" y="1381"/>
                  <a:pt x="2647" y="1381"/>
                  <a:pt x="2647" y="1381"/>
                </a:cubicBezTo>
                <a:cubicBezTo>
                  <a:pt x="2647" y="1381"/>
                  <a:pt x="2647" y="1380"/>
                  <a:pt x="2647" y="1380"/>
                </a:cubicBezTo>
                <a:cubicBezTo>
                  <a:pt x="2647" y="1379"/>
                  <a:pt x="2647" y="1378"/>
                  <a:pt x="2647" y="1378"/>
                </a:cubicBezTo>
                <a:cubicBezTo>
                  <a:pt x="2647" y="1377"/>
                  <a:pt x="2647" y="1377"/>
                  <a:pt x="2648" y="1377"/>
                </a:cubicBezTo>
                <a:cubicBezTo>
                  <a:pt x="2649" y="1378"/>
                  <a:pt x="2648" y="1378"/>
                  <a:pt x="2648" y="1378"/>
                </a:cubicBezTo>
                <a:cubicBezTo>
                  <a:pt x="2648" y="1379"/>
                  <a:pt x="2649" y="1379"/>
                  <a:pt x="2649" y="1379"/>
                </a:cubicBezTo>
                <a:cubicBezTo>
                  <a:pt x="2649" y="1380"/>
                  <a:pt x="2648" y="1383"/>
                  <a:pt x="2650" y="1382"/>
                </a:cubicBezTo>
                <a:cubicBezTo>
                  <a:pt x="2651" y="1382"/>
                  <a:pt x="2651" y="1380"/>
                  <a:pt x="2652" y="1380"/>
                </a:cubicBezTo>
                <a:cubicBezTo>
                  <a:pt x="2653" y="1379"/>
                  <a:pt x="2654" y="1378"/>
                  <a:pt x="2654" y="1377"/>
                </a:cubicBezTo>
                <a:cubicBezTo>
                  <a:pt x="2653" y="1376"/>
                  <a:pt x="2653" y="1376"/>
                  <a:pt x="2653" y="1376"/>
                </a:cubicBezTo>
                <a:cubicBezTo>
                  <a:pt x="2652" y="1375"/>
                  <a:pt x="2653" y="1375"/>
                  <a:pt x="2654" y="1374"/>
                </a:cubicBezTo>
                <a:cubicBezTo>
                  <a:pt x="2655" y="1374"/>
                  <a:pt x="2655" y="1372"/>
                  <a:pt x="2657" y="1373"/>
                </a:cubicBezTo>
                <a:cubicBezTo>
                  <a:pt x="2658" y="1373"/>
                  <a:pt x="2658" y="1373"/>
                  <a:pt x="2659" y="1373"/>
                </a:cubicBezTo>
                <a:cubicBezTo>
                  <a:pt x="2659" y="1374"/>
                  <a:pt x="2659" y="1374"/>
                  <a:pt x="2660" y="1375"/>
                </a:cubicBezTo>
                <a:cubicBezTo>
                  <a:pt x="2661" y="1375"/>
                  <a:pt x="2661" y="1374"/>
                  <a:pt x="2662" y="1375"/>
                </a:cubicBezTo>
                <a:cubicBezTo>
                  <a:pt x="2662" y="1375"/>
                  <a:pt x="2662" y="1376"/>
                  <a:pt x="2663" y="1376"/>
                </a:cubicBezTo>
                <a:cubicBezTo>
                  <a:pt x="2664" y="1376"/>
                  <a:pt x="2664" y="1376"/>
                  <a:pt x="2665" y="1376"/>
                </a:cubicBezTo>
                <a:cubicBezTo>
                  <a:pt x="2665" y="1377"/>
                  <a:pt x="2665" y="1377"/>
                  <a:pt x="2666" y="1377"/>
                </a:cubicBezTo>
                <a:cubicBezTo>
                  <a:pt x="2667" y="1378"/>
                  <a:pt x="2666" y="1375"/>
                  <a:pt x="2666" y="1375"/>
                </a:cubicBezTo>
                <a:cubicBezTo>
                  <a:pt x="2666" y="1374"/>
                  <a:pt x="2667" y="1373"/>
                  <a:pt x="2667" y="1373"/>
                </a:cubicBezTo>
                <a:cubicBezTo>
                  <a:pt x="2668" y="1374"/>
                  <a:pt x="2668" y="1374"/>
                  <a:pt x="2669" y="1374"/>
                </a:cubicBezTo>
                <a:cubicBezTo>
                  <a:pt x="2669" y="1373"/>
                  <a:pt x="2669" y="1373"/>
                  <a:pt x="2669" y="1373"/>
                </a:cubicBezTo>
                <a:cubicBezTo>
                  <a:pt x="2670" y="1372"/>
                  <a:pt x="2671" y="1372"/>
                  <a:pt x="2671" y="1372"/>
                </a:cubicBezTo>
                <a:cubicBezTo>
                  <a:pt x="2670" y="1371"/>
                  <a:pt x="2669" y="1371"/>
                  <a:pt x="2669" y="1370"/>
                </a:cubicBezTo>
                <a:cubicBezTo>
                  <a:pt x="2669" y="1370"/>
                  <a:pt x="2670" y="1369"/>
                  <a:pt x="2671" y="1369"/>
                </a:cubicBezTo>
                <a:cubicBezTo>
                  <a:pt x="2671" y="1369"/>
                  <a:pt x="2671" y="1370"/>
                  <a:pt x="2671" y="1370"/>
                </a:cubicBezTo>
                <a:cubicBezTo>
                  <a:pt x="2672" y="1370"/>
                  <a:pt x="2672" y="1370"/>
                  <a:pt x="2673" y="1370"/>
                </a:cubicBezTo>
                <a:cubicBezTo>
                  <a:pt x="2673" y="1370"/>
                  <a:pt x="2674" y="1370"/>
                  <a:pt x="2675" y="1370"/>
                </a:cubicBezTo>
                <a:cubicBezTo>
                  <a:pt x="2676" y="1370"/>
                  <a:pt x="2676" y="1370"/>
                  <a:pt x="2676" y="1371"/>
                </a:cubicBezTo>
                <a:cubicBezTo>
                  <a:pt x="2677" y="1372"/>
                  <a:pt x="2677" y="1373"/>
                  <a:pt x="2679" y="1372"/>
                </a:cubicBezTo>
                <a:cubicBezTo>
                  <a:pt x="2679" y="1372"/>
                  <a:pt x="2679" y="1371"/>
                  <a:pt x="2680" y="1371"/>
                </a:cubicBezTo>
                <a:cubicBezTo>
                  <a:pt x="2680" y="1371"/>
                  <a:pt x="2681" y="1371"/>
                  <a:pt x="2681" y="1370"/>
                </a:cubicBezTo>
                <a:cubicBezTo>
                  <a:pt x="2682" y="1370"/>
                  <a:pt x="2682" y="1369"/>
                  <a:pt x="2683" y="1368"/>
                </a:cubicBezTo>
                <a:cubicBezTo>
                  <a:pt x="2683" y="1367"/>
                  <a:pt x="2683" y="1366"/>
                  <a:pt x="2684" y="1365"/>
                </a:cubicBezTo>
                <a:cubicBezTo>
                  <a:pt x="2685" y="1363"/>
                  <a:pt x="2685" y="1362"/>
                  <a:pt x="2685" y="1360"/>
                </a:cubicBezTo>
                <a:cubicBezTo>
                  <a:pt x="2686" y="1360"/>
                  <a:pt x="2686" y="1359"/>
                  <a:pt x="2686" y="1358"/>
                </a:cubicBezTo>
                <a:cubicBezTo>
                  <a:pt x="2687" y="1358"/>
                  <a:pt x="2686" y="1357"/>
                  <a:pt x="2687" y="1356"/>
                </a:cubicBezTo>
                <a:cubicBezTo>
                  <a:pt x="2687" y="1355"/>
                  <a:pt x="2688" y="1354"/>
                  <a:pt x="2688" y="1352"/>
                </a:cubicBezTo>
                <a:cubicBezTo>
                  <a:pt x="2688" y="1351"/>
                  <a:pt x="2688" y="1351"/>
                  <a:pt x="2689" y="1350"/>
                </a:cubicBezTo>
                <a:cubicBezTo>
                  <a:pt x="2689" y="1350"/>
                  <a:pt x="2689" y="1350"/>
                  <a:pt x="2689" y="1349"/>
                </a:cubicBezTo>
                <a:cubicBezTo>
                  <a:pt x="2688" y="1349"/>
                  <a:pt x="2688" y="1349"/>
                  <a:pt x="2687" y="1350"/>
                </a:cubicBezTo>
                <a:cubicBezTo>
                  <a:pt x="2684" y="1351"/>
                  <a:pt x="2686" y="1343"/>
                  <a:pt x="2686" y="1343"/>
                </a:cubicBezTo>
                <a:cubicBezTo>
                  <a:pt x="2686" y="1340"/>
                  <a:pt x="2685" y="1337"/>
                  <a:pt x="2685" y="1334"/>
                </a:cubicBezTo>
                <a:cubicBezTo>
                  <a:pt x="2685" y="1333"/>
                  <a:pt x="2685" y="1331"/>
                  <a:pt x="2685" y="1330"/>
                </a:cubicBezTo>
                <a:cubicBezTo>
                  <a:pt x="2685" y="1329"/>
                  <a:pt x="2684" y="1327"/>
                  <a:pt x="2684" y="1326"/>
                </a:cubicBezTo>
                <a:cubicBezTo>
                  <a:pt x="2684" y="1324"/>
                  <a:pt x="2684" y="1323"/>
                  <a:pt x="2683" y="1322"/>
                </a:cubicBezTo>
                <a:cubicBezTo>
                  <a:pt x="2682" y="1321"/>
                  <a:pt x="2682" y="1320"/>
                  <a:pt x="2681" y="1318"/>
                </a:cubicBezTo>
                <a:cubicBezTo>
                  <a:pt x="2680" y="1317"/>
                  <a:pt x="2680" y="1316"/>
                  <a:pt x="2679" y="1315"/>
                </a:cubicBezTo>
                <a:cubicBezTo>
                  <a:pt x="2678" y="1314"/>
                  <a:pt x="2677" y="1313"/>
                  <a:pt x="2677" y="1312"/>
                </a:cubicBezTo>
                <a:cubicBezTo>
                  <a:pt x="2676" y="1311"/>
                  <a:pt x="2676" y="1310"/>
                  <a:pt x="2676" y="1310"/>
                </a:cubicBezTo>
                <a:cubicBezTo>
                  <a:pt x="2676" y="1309"/>
                  <a:pt x="2675" y="1308"/>
                  <a:pt x="2674" y="1307"/>
                </a:cubicBezTo>
                <a:cubicBezTo>
                  <a:pt x="2674" y="1306"/>
                  <a:pt x="2673" y="1305"/>
                  <a:pt x="2672" y="1304"/>
                </a:cubicBezTo>
                <a:cubicBezTo>
                  <a:pt x="2672" y="1303"/>
                  <a:pt x="2671" y="1303"/>
                  <a:pt x="2670" y="1301"/>
                </a:cubicBezTo>
                <a:cubicBezTo>
                  <a:pt x="2670" y="1300"/>
                  <a:pt x="2670" y="1299"/>
                  <a:pt x="2669" y="1298"/>
                </a:cubicBezTo>
                <a:cubicBezTo>
                  <a:pt x="2669" y="1297"/>
                  <a:pt x="2668" y="1297"/>
                  <a:pt x="2668" y="1296"/>
                </a:cubicBezTo>
                <a:cubicBezTo>
                  <a:pt x="2667" y="1295"/>
                  <a:pt x="2666" y="1293"/>
                  <a:pt x="2665" y="1292"/>
                </a:cubicBezTo>
                <a:cubicBezTo>
                  <a:pt x="2664" y="1290"/>
                  <a:pt x="2663" y="1290"/>
                  <a:pt x="2662" y="1289"/>
                </a:cubicBezTo>
                <a:cubicBezTo>
                  <a:pt x="2660" y="1287"/>
                  <a:pt x="2659" y="1284"/>
                  <a:pt x="2657" y="1283"/>
                </a:cubicBezTo>
                <a:cubicBezTo>
                  <a:pt x="2655" y="1281"/>
                  <a:pt x="2653" y="1279"/>
                  <a:pt x="2650" y="1278"/>
                </a:cubicBezTo>
                <a:cubicBezTo>
                  <a:pt x="2650" y="1278"/>
                  <a:pt x="2649" y="1278"/>
                  <a:pt x="2648" y="1278"/>
                </a:cubicBezTo>
                <a:cubicBezTo>
                  <a:pt x="2647" y="1278"/>
                  <a:pt x="2647" y="1278"/>
                  <a:pt x="2646" y="1278"/>
                </a:cubicBezTo>
                <a:cubicBezTo>
                  <a:pt x="2646" y="1277"/>
                  <a:pt x="2645" y="1278"/>
                  <a:pt x="2645" y="1277"/>
                </a:cubicBezTo>
                <a:cubicBezTo>
                  <a:pt x="2645" y="1276"/>
                  <a:pt x="2646" y="1275"/>
                  <a:pt x="2646" y="1275"/>
                </a:cubicBezTo>
                <a:cubicBezTo>
                  <a:pt x="2647" y="1272"/>
                  <a:pt x="2648" y="1276"/>
                  <a:pt x="2648" y="1276"/>
                </a:cubicBezTo>
                <a:cubicBezTo>
                  <a:pt x="2650" y="1275"/>
                  <a:pt x="2648" y="1274"/>
                  <a:pt x="2648" y="1273"/>
                </a:cubicBezTo>
                <a:cubicBezTo>
                  <a:pt x="2648" y="1271"/>
                  <a:pt x="2650" y="1270"/>
                  <a:pt x="2649" y="1269"/>
                </a:cubicBezTo>
                <a:cubicBezTo>
                  <a:pt x="2649" y="1268"/>
                  <a:pt x="2648" y="1267"/>
                  <a:pt x="2649" y="1265"/>
                </a:cubicBezTo>
                <a:cubicBezTo>
                  <a:pt x="2650" y="1264"/>
                  <a:pt x="2651" y="1264"/>
                  <a:pt x="2652" y="1264"/>
                </a:cubicBezTo>
                <a:cubicBezTo>
                  <a:pt x="2653" y="1263"/>
                  <a:pt x="2654" y="1262"/>
                  <a:pt x="2654" y="1262"/>
                </a:cubicBezTo>
                <a:cubicBezTo>
                  <a:pt x="2655" y="1262"/>
                  <a:pt x="2656" y="1262"/>
                  <a:pt x="2657" y="1261"/>
                </a:cubicBezTo>
                <a:cubicBezTo>
                  <a:pt x="2658" y="1261"/>
                  <a:pt x="2660" y="1261"/>
                  <a:pt x="2661" y="1261"/>
                </a:cubicBezTo>
                <a:cubicBezTo>
                  <a:pt x="2664" y="1260"/>
                  <a:pt x="2666" y="1257"/>
                  <a:pt x="2669" y="1256"/>
                </a:cubicBezTo>
                <a:cubicBezTo>
                  <a:pt x="2671" y="1254"/>
                  <a:pt x="2673" y="1253"/>
                  <a:pt x="2675" y="1251"/>
                </a:cubicBezTo>
                <a:cubicBezTo>
                  <a:pt x="2676" y="1250"/>
                  <a:pt x="2677" y="1249"/>
                  <a:pt x="2679" y="1248"/>
                </a:cubicBezTo>
                <a:cubicBezTo>
                  <a:pt x="2681" y="1246"/>
                  <a:pt x="2683" y="1245"/>
                  <a:pt x="2685" y="1244"/>
                </a:cubicBezTo>
                <a:cubicBezTo>
                  <a:pt x="2687" y="1243"/>
                  <a:pt x="2688" y="1242"/>
                  <a:pt x="2689" y="1242"/>
                </a:cubicBezTo>
                <a:cubicBezTo>
                  <a:pt x="2690" y="1241"/>
                  <a:pt x="2691" y="1240"/>
                  <a:pt x="2692" y="1239"/>
                </a:cubicBezTo>
                <a:cubicBezTo>
                  <a:pt x="2693" y="1238"/>
                  <a:pt x="2692" y="1236"/>
                  <a:pt x="2692" y="1235"/>
                </a:cubicBezTo>
                <a:cubicBezTo>
                  <a:pt x="2691" y="1234"/>
                  <a:pt x="2691" y="1232"/>
                  <a:pt x="2692" y="1231"/>
                </a:cubicBezTo>
                <a:cubicBezTo>
                  <a:pt x="2692" y="1230"/>
                  <a:pt x="2693" y="1229"/>
                  <a:pt x="2693" y="1228"/>
                </a:cubicBezTo>
                <a:cubicBezTo>
                  <a:pt x="2693" y="1227"/>
                  <a:pt x="2693" y="1226"/>
                  <a:pt x="2693" y="1225"/>
                </a:cubicBezTo>
                <a:cubicBezTo>
                  <a:pt x="2693" y="1223"/>
                  <a:pt x="2694" y="1223"/>
                  <a:pt x="2694" y="1221"/>
                </a:cubicBezTo>
                <a:cubicBezTo>
                  <a:pt x="2694" y="1220"/>
                  <a:pt x="2694" y="1218"/>
                  <a:pt x="2695" y="1217"/>
                </a:cubicBezTo>
                <a:cubicBezTo>
                  <a:pt x="2696" y="1216"/>
                  <a:pt x="2697" y="1215"/>
                  <a:pt x="2698" y="1214"/>
                </a:cubicBezTo>
                <a:cubicBezTo>
                  <a:pt x="2698" y="1212"/>
                  <a:pt x="2699" y="1211"/>
                  <a:pt x="2700" y="1210"/>
                </a:cubicBezTo>
                <a:cubicBezTo>
                  <a:pt x="2701" y="1209"/>
                  <a:pt x="2703" y="1208"/>
                  <a:pt x="2704" y="1207"/>
                </a:cubicBezTo>
                <a:cubicBezTo>
                  <a:pt x="2705" y="1206"/>
                  <a:pt x="2706" y="1205"/>
                  <a:pt x="2707" y="1205"/>
                </a:cubicBezTo>
                <a:cubicBezTo>
                  <a:pt x="2708" y="1205"/>
                  <a:pt x="2709" y="1205"/>
                  <a:pt x="2710" y="1205"/>
                </a:cubicBezTo>
                <a:cubicBezTo>
                  <a:pt x="2710" y="1206"/>
                  <a:pt x="2710" y="1206"/>
                  <a:pt x="2711" y="1206"/>
                </a:cubicBezTo>
                <a:cubicBezTo>
                  <a:pt x="2712" y="1206"/>
                  <a:pt x="2712" y="1206"/>
                  <a:pt x="2712" y="1205"/>
                </a:cubicBezTo>
                <a:cubicBezTo>
                  <a:pt x="2713" y="1204"/>
                  <a:pt x="2713" y="1204"/>
                  <a:pt x="2713" y="1203"/>
                </a:cubicBezTo>
                <a:cubicBezTo>
                  <a:pt x="2714" y="1202"/>
                  <a:pt x="2714" y="1201"/>
                  <a:pt x="2713" y="1200"/>
                </a:cubicBezTo>
                <a:cubicBezTo>
                  <a:pt x="2713" y="1199"/>
                  <a:pt x="2713" y="1197"/>
                  <a:pt x="2714" y="1198"/>
                </a:cubicBezTo>
                <a:cubicBezTo>
                  <a:pt x="2714" y="1198"/>
                  <a:pt x="2714" y="1199"/>
                  <a:pt x="2715" y="1199"/>
                </a:cubicBezTo>
                <a:cubicBezTo>
                  <a:pt x="2716" y="1199"/>
                  <a:pt x="2716" y="1198"/>
                  <a:pt x="2716" y="1198"/>
                </a:cubicBezTo>
                <a:cubicBezTo>
                  <a:pt x="2717" y="1197"/>
                  <a:pt x="2719" y="1198"/>
                  <a:pt x="2719" y="1198"/>
                </a:cubicBezTo>
                <a:cubicBezTo>
                  <a:pt x="2720" y="1199"/>
                  <a:pt x="2720" y="1200"/>
                  <a:pt x="2721" y="1199"/>
                </a:cubicBezTo>
                <a:cubicBezTo>
                  <a:pt x="2722" y="1199"/>
                  <a:pt x="2722" y="1198"/>
                  <a:pt x="2722" y="1197"/>
                </a:cubicBezTo>
                <a:cubicBezTo>
                  <a:pt x="2722" y="1196"/>
                  <a:pt x="2724" y="1195"/>
                  <a:pt x="2725" y="1194"/>
                </a:cubicBezTo>
                <a:cubicBezTo>
                  <a:pt x="2725" y="1193"/>
                  <a:pt x="2725" y="1192"/>
                  <a:pt x="2726" y="1191"/>
                </a:cubicBezTo>
                <a:cubicBezTo>
                  <a:pt x="2727" y="1190"/>
                  <a:pt x="2728" y="1189"/>
                  <a:pt x="2729" y="1188"/>
                </a:cubicBezTo>
                <a:cubicBezTo>
                  <a:pt x="2729" y="1187"/>
                  <a:pt x="2729" y="1185"/>
                  <a:pt x="2730" y="1184"/>
                </a:cubicBezTo>
                <a:cubicBezTo>
                  <a:pt x="2731" y="1184"/>
                  <a:pt x="2732" y="1183"/>
                  <a:pt x="2732" y="1183"/>
                </a:cubicBezTo>
                <a:cubicBezTo>
                  <a:pt x="2733" y="1182"/>
                  <a:pt x="2733" y="1182"/>
                  <a:pt x="2734" y="1182"/>
                </a:cubicBezTo>
                <a:cubicBezTo>
                  <a:pt x="2734" y="1182"/>
                  <a:pt x="2735" y="1181"/>
                  <a:pt x="2735" y="1181"/>
                </a:cubicBezTo>
                <a:cubicBezTo>
                  <a:pt x="2736" y="1181"/>
                  <a:pt x="2737" y="1182"/>
                  <a:pt x="2736" y="1183"/>
                </a:cubicBezTo>
                <a:cubicBezTo>
                  <a:pt x="2736" y="1183"/>
                  <a:pt x="2735" y="1184"/>
                  <a:pt x="2735" y="1184"/>
                </a:cubicBezTo>
                <a:cubicBezTo>
                  <a:pt x="2735" y="1185"/>
                  <a:pt x="2734" y="1185"/>
                  <a:pt x="2734" y="1186"/>
                </a:cubicBezTo>
                <a:cubicBezTo>
                  <a:pt x="2733" y="1186"/>
                  <a:pt x="2732" y="1186"/>
                  <a:pt x="2733" y="1187"/>
                </a:cubicBezTo>
                <a:cubicBezTo>
                  <a:pt x="2734" y="1188"/>
                  <a:pt x="2735" y="1187"/>
                  <a:pt x="2735" y="1187"/>
                </a:cubicBezTo>
                <a:cubicBezTo>
                  <a:pt x="2737" y="1187"/>
                  <a:pt x="2738" y="1187"/>
                  <a:pt x="2739" y="1185"/>
                </a:cubicBezTo>
                <a:cubicBezTo>
                  <a:pt x="2740" y="1185"/>
                  <a:pt x="2741" y="1183"/>
                  <a:pt x="2742" y="1183"/>
                </a:cubicBezTo>
                <a:cubicBezTo>
                  <a:pt x="2742" y="1184"/>
                  <a:pt x="2742" y="1185"/>
                  <a:pt x="2742" y="1186"/>
                </a:cubicBezTo>
                <a:cubicBezTo>
                  <a:pt x="2741" y="1187"/>
                  <a:pt x="2741" y="1188"/>
                  <a:pt x="2741" y="1189"/>
                </a:cubicBezTo>
                <a:cubicBezTo>
                  <a:pt x="2741" y="1190"/>
                  <a:pt x="2742" y="1190"/>
                  <a:pt x="2742" y="1191"/>
                </a:cubicBezTo>
                <a:cubicBezTo>
                  <a:pt x="2742" y="1192"/>
                  <a:pt x="2742" y="1193"/>
                  <a:pt x="2743" y="1193"/>
                </a:cubicBezTo>
                <a:cubicBezTo>
                  <a:pt x="2744" y="1192"/>
                  <a:pt x="2744" y="1190"/>
                  <a:pt x="2745" y="1192"/>
                </a:cubicBezTo>
                <a:cubicBezTo>
                  <a:pt x="2746" y="1193"/>
                  <a:pt x="2747" y="1194"/>
                  <a:pt x="2748" y="1193"/>
                </a:cubicBezTo>
                <a:cubicBezTo>
                  <a:pt x="2749" y="1192"/>
                  <a:pt x="2750" y="1191"/>
                  <a:pt x="2752" y="1192"/>
                </a:cubicBezTo>
                <a:cubicBezTo>
                  <a:pt x="2752" y="1192"/>
                  <a:pt x="2753" y="1193"/>
                  <a:pt x="2753" y="1193"/>
                </a:cubicBezTo>
                <a:cubicBezTo>
                  <a:pt x="2754" y="1193"/>
                  <a:pt x="2754" y="1193"/>
                  <a:pt x="2755" y="1194"/>
                </a:cubicBezTo>
                <a:cubicBezTo>
                  <a:pt x="2755" y="1194"/>
                  <a:pt x="2755" y="1195"/>
                  <a:pt x="2756" y="1196"/>
                </a:cubicBezTo>
                <a:cubicBezTo>
                  <a:pt x="2756" y="1196"/>
                  <a:pt x="2757" y="1196"/>
                  <a:pt x="2757" y="1196"/>
                </a:cubicBezTo>
                <a:cubicBezTo>
                  <a:pt x="2757" y="1196"/>
                  <a:pt x="2757" y="1197"/>
                  <a:pt x="2758" y="1197"/>
                </a:cubicBezTo>
                <a:cubicBezTo>
                  <a:pt x="2758" y="1197"/>
                  <a:pt x="2759" y="1197"/>
                  <a:pt x="2759" y="1197"/>
                </a:cubicBezTo>
                <a:cubicBezTo>
                  <a:pt x="2761" y="1196"/>
                  <a:pt x="2761" y="1195"/>
                  <a:pt x="2763" y="1194"/>
                </a:cubicBezTo>
                <a:cubicBezTo>
                  <a:pt x="2764" y="1194"/>
                  <a:pt x="2766" y="1194"/>
                  <a:pt x="2767" y="1194"/>
                </a:cubicBezTo>
                <a:cubicBezTo>
                  <a:pt x="2769" y="1194"/>
                  <a:pt x="2770" y="1193"/>
                  <a:pt x="2772" y="1193"/>
                </a:cubicBezTo>
                <a:cubicBezTo>
                  <a:pt x="2773" y="1192"/>
                  <a:pt x="2773" y="1192"/>
                  <a:pt x="2774" y="1191"/>
                </a:cubicBezTo>
                <a:cubicBezTo>
                  <a:pt x="2777" y="1190"/>
                  <a:pt x="2779" y="1190"/>
                  <a:pt x="2781" y="1188"/>
                </a:cubicBezTo>
                <a:cubicBezTo>
                  <a:pt x="2783" y="1187"/>
                  <a:pt x="2784" y="1186"/>
                  <a:pt x="2786" y="1185"/>
                </a:cubicBezTo>
                <a:cubicBezTo>
                  <a:pt x="2787" y="1184"/>
                  <a:pt x="2788" y="1184"/>
                  <a:pt x="2788" y="1183"/>
                </a:cubicBezTo>
                <a:cubicBezTo>
                  <a:pt x="2789" y="1183"/>
                  <a:pt x="2790" y="1182"/>
                  <a:pt x="2791" y="1182"/>
                </a:cubicBezTo>
                <a:cubicBezTo>
                  <a:pt x="2792" y="1181"/>
                  <a:pt x="2793" y="1181"/>
                  <a:pt x="2793" y="1181"/>
                </a:cubicBezTo>
                <a:cubicBezTo>
                  <a:pt x="2795" y="1180"/>
                  <a:pt x="2796" y="1179"/>
                  <a:pt x="2798" y="1178"/>
                </a:cubicBezTo>
                <a:cubicBezTo>
                  <a:pt x="2799" y="1177"/>
                  <a:pt x="2800" y="1175"/>
                  <a:pt x="2801" y="1174"/>
                </a:cubicBezTo>
                <a:cubicBezTo>
                  <a:pt x="2803" y="1173"/>
                  <a:pt x="2804" y="1171"/>
                  <a:pt x="2805" y="1169"/>
                </a:cubicBezTo>
                <a:cubicBezTo>
                  <a:pt x="2806" y="1167"/>
                  <a:pt x="2807" y="1165"/>
                  <a:pt x="2809" y="1162"/>
                </a:cubicBezTo>
                <a:cubicBezTo>
                  <a:pt x="2809" y="1162"/>
                  <a:pt x="2809" y="1161"/>
                  <a:pt x="2810" y="1160"/>
                </a:cubicBezTo>
                <a:cubicBezTo>
                  <a:pt x="2811" y="1159"/>
                  <a:pt x="2812" y="1158"/>
                  <a:pt x="2813" y="1157"/>
                </a:cubicBezTo>
                <a:cubicBezTo>
                  <a:pt x="2815" y="1155"/>
                  <a:pt x="2817" y="1154"/>
                  <a:pt x="2819" y="1152"/>
                </a:cubicBezTo>
                <a:cubicBezTo>
                  <a:pt x="2821" y="1151"/>
                  <a:pt x="2822" y="1149"/>
                  <a:pt x="2823" y="1147"/>
                </a:cubicBezTo>
                <a:cubicBezTo>
                  <a:pt x="2824" y="1145"/>
                  <a:pt x="2825" y="1144"/>
                  <a:pt x="2827" y="1142"/>
                </a:cubicBezTo>
                <a:cubicBezTo>
                  <a:pt x="2830" y="1139"/>
                  <a:pt x="2834" y="1135"/>
                  <a:pt x="2837" y="1132"/>
                </a:cubicBezTo>
                <a:cubicBezTo>
                  <a:pt x="2839" y="1130"/>
                  <a:pt x="2841" y="1128"/>
                  <a:pt x="2843" y="1126"/>
                </a:cubicBezTo>
                <a:cubicBezTo>
                  <a:pt x="2844" y="1125"/>
                  <a:pt x="2845" y="1124"/>
                  <a:pt x="2846" y="1123"/>
                </a:cubicBezTo>
                <a:cubicBezTo>
                  <a:pt x="2846" y="1123"/>
                  <a:pt x="2846" y="1123"/>
                  <a:pt x="2847" y="1122"/>
                </a:cubicBezTo>
                <a:cubicBezTo>
                  <a:pt x="2848" y="1121"/>
                  <a:pt x="2850" y="1119"/>
                  <a:pt x="2851" y="1117"/>
                </a:cubicBezTo>
                <a:cubicBezTo>
                  <a:pt x="2852" y="1116"/>
                  <a:pt x="2853" y="1115"/>
                  <a:pt x="2855" y="1114"/>
                </a:cubicBezTo>
                <a:cubicBezTo>
                  <a:pt x="2856" y="1112"/>
                  <a:pt x="2857" y="1111"/>
                  <a:pt x="2859" y="1109"/>
                </a:cubicBezTo>
                <a:cubicBezTo>
                  <a:pt x="2859" y="1108"/>
                  <a:pt x="2860" y="1106"/>
                  <a:pt x="2861" y="1105"/>
                </a:cubicBezTo>
                <a:cubicBezTo>
                  <a:pt x="2862" y="1103"/>
                  <a:pt x="2863" y="1102"/>
                  <a:pt x="2864" y="1100"/>
                </a:cubicBezTo>
                <a:cubicBezTo>
                  <a:pt x="2864" y="1099"/>
                  <a:pt x="2864" y="1098"/>
                  <a:pt x="2865" y="1096"/>
                </a:cubicBezTo>
                <a:cubicBezTo>
                  <a:pt x="2865" y="1095"/>
                  <a:pt x="2865" y="1093"/>
                  <a:pt x="2865" y="1092"/>
                </a:cubicBezTo>
                <a:cubicBezTo>
                  <a:pt x="2867" y="1089"/>
                  <a:pt x="2870" y="1088"/>
                  <a:pt x="2872" y="1085"/>
                </a:cubicBezTo>
                <a:cubicBezTo>
                  <a:pt x="2872" y="1084"/>
                  <a:pt x="2873" y="1083"/>
                  <a:pt x="2874" y="1082"/>
                </a:cubicBezTo>
                <a:cubicBezTo>
                  <a:pt x="2876" y="1080"/>
                  <a:pt x="2877" y="1079"/>
                  <a:pt x="2878" y="1077"/>
                </a:cubicBezTo>
                <a:cubicBezTo>
                  <a:pt x="2880" y="1073"/>
                  <a:pt x="2881" y="1070"/>
                  <a:pt x="2885" y="1068"/>
                </a:cubicBezTo>
                <a:cubicBezTo>
                  <a:pt x="2886" y="1067"/>
                  <a:pt x="2888" y="1065"/>
                  <a:pt x="2889" y="1064"/>
                </a:cubicBezTo>
                <a:cubicBezTo>
                  <a:pt x="2890" y="1063"/>
                  <a:pt x="2892" y="1061"/>
                  <a:pt x="2893" y="1060"/>
                </a:cubicBezTo>
                <a:cubicBezTo>
                  <a:pt x="2894" y="1058"/>
                  <a:pt x="2895" y="1057"/>
                  <a:pt x="2896" y="1055"/>
                </a:cubicBezTo>
                <a:cubicBezTo>
                  <a:pt x="2897" y="1054"/>
                  <a:pt x="2897" y="1052"/>
                  <a:pt x="2898" y="1051"/>
                </a:cubicBezTo>
                <a:cubicBezTo>
                  <a:pt x="2898" y="1049"/>
                  <a:pt x="2899" y="1048"/>
                  <a:pt x="2900" y="1047"/>
                </a:cubicBezTo>
                <a:cubicBezTo>
                  <a:pt x="2901" y="1046"/>
                  <a:pt x="2901" y="1045"/>
                  <a:pt x="2901" y="1043"/>
                </a:cubicBezTo>
                <a:cubicBezTo>
                  <a:pt x="2901" y="1043"/>
                  <a:pt x="2902" y="1041"/>
                  <a:pt x="2901" y="1041"/>
                </a:cubicBezTo>
                <a:cubicBezTo>
                  <a:pt x="2901" y="1040"/>
                  <a:pt x="2901" y="1041"/>
                  <a:pt x="2900" y="1041"/>
                </a:cubicBezTo>
                <a:cubicBezTo>
                  <a:pt x="2900" y="1041"/>
                  <a:pt x="2900" y="1041"/>
                  <a:pt x="2900" y="1041"/>
                </a:cubicBezTo>
                <a:cubicBezTo>
                  <a:pt x="2899" y="1040"/>
                  <a:pt x="2900" y="1039"/>
                  <a:pt x="2900" y="1039"/>
                </a:cubicBezTo>
                <a:cubicBezTo>
                  <a:pt x="2900" y="1039"/>
                  <a:pt x="2901" y="1038"/>
                  <a:pt x="2901" y="1037"/>
                </a:cubicBezTo>
                <a:cubicBezTo>
                  <a:pt x="2901" y="1037"/>
                  <a:pt x="2901" y="1036"/>
                  <a:pt x="2902" y="1035"/>
                </a:cubicBezTo>
                <a:cubicBezTo>
                  <a:pt x="2902" y="1034"/>
                  <a:pt x="2903" y="1033"/>
                  <a:pt x="2904" y="1032"/>
                </a:cubicBezTo>
                <a:cubicBezTo>
                  <a:pt x="2904" y="1031"/>
                  <a:pt x="2904" y="1031"/>
                  <a:pt x="2904" y="1030"/>
                </a:cubicBezTo>
                <a:cubicBezTo>
                  <a:pt x="2904" y="1029"/>
                  <a:pt x="2905" y="1028"/>
                  <a:pt x="2905" y="1028"/>
                </a:cubicBezTo>
                <a:cubicBezTo>
                  <a:pt x="2905" y="1026"/>
                  <a:pt x="2905" y="1025"/>
                  <a:pt x="2905" y="1023"/>
                </a:cubicBezTo>
                <a:cubicBezTo>
                  <a:pt x="2905" y="1022"/>
                  <a:pt x="2904" y="1021"/>
                  <a:pt x="2903" y="1020"/>
                </a:cubicBezTo>
                <a:cubicBezTo>
                  <a:pt x="2902" y="1019"/>
                  <a:pt x="2903" y="1018"/>
                  <a:pt x="2903" y="1017"/>
                </a:cubicBezTo>
                <a:cubicBezTo>
                  <a:pt x="2904" y="1016"/>
                  <a:pt x="2905" y="1015"/>
                  <a:pt x="2906" y="1015"/>
                </a:cubicBezTo>
                <a:cubicBezTo>
                  <a:pt x="2906" y="1014"/>
                  <a:pt x="2908" y="1014"/>
                  <a:pt x="2907" y="1013"/>
                </a:cubicBezTo>
                <a:cubicBezTo>
                  <a:pt x="2906" y="1013"/>
                  <a:pt x="2906" y="1013"/>
                  <a:pt x="2905" y="1012"/>
                </a:cubicBezTo>
                <a:cubicBezTo>
                  <a:pt x="2905" y="1012"/>
                  <a:pt x="2905" y="1011"/>
                  <a:pt x="2905" y="1010"/>
                </a:cubicBezTo>
                <a:cubicBezTo>
                  <a:pt x="2905" y="1008"/>
                  <a:pt x="2905" y="1006"/>
                  <a:pt x="2904" y="1004"/>
                </a:cubicBezTo>
                <a:cubicBezTo>
                  <a:pt x="2904" y="1002"/>
                  <a:pt x="2904" y="1001"/>
                  <a:pt x="2904" y="1000"/>
                </a:cubicBezTo>
                <a:cubicBezTo>
                  <a:pt x="2904" y="998"/>
                  <a:pt x="2905" y="996"/>
                  <a:pt x="2905" y="994"/>
                </a:cubicBezTo>
                <a:cubicBezTo>
                  <a:pt x="2906" y="993"/>
                  <a:pt x="2907" y="991"/>
                  <a:pt x="2907" y="989"/>
                </a:cubicBezTo>
                <a:cubicBezTo>
                  <a:pt x="2908" y="988"/>
                  <a:pt x="2908" y="988"/>
                  <a:pt x="2907" y="987"/>
                </a:cubicBezTo>
                <a:cubicBezTo>
                  <a:pt x="2907" y="985"/>
                  <a:pt x="2907" y="983"/>
                  <a:pt x="2908" y="982"/>
                </a:cubicBezTo>
                <a:cubicBezTo>
                  <a:pt x="2909" y="981"/>
                  <a:pt x="2910" y="981"/>
                  <a:pt x="2911" y="980"/>
                </a:cubicBezTo>
                <a:cubicBezTo>
                  <a:pt x="2913" y="978"/>
                  <a:pt x="2910" y="978"/>
                  <a:pt x="2911" y="976"/>
                </a:cubicBezTo>
                <a:cubicBezTo>
                  <a:pt x="2911" y="975"/>
                  <a:pt x="2913" y="974"/>
                  <a:pt x="2914" y="973"/>
                </a:cubicBezTo>
                <a:cubicBezTo>
                  <a:pt x="2915" y="971"/>
                  <a:pt x="2916" y="970"/>
                  <a:pt x="2917" y="969"/>
                </a:cubicBezTo>
                <a:cubicBezTo>
                  <a:pt x="2919" y="968"/>
                  <a:pt x="2920" y="967"/>
                  <a:pt x="2922" y="966"/>
                </a:cubicBezTo>
                <a:cubicBezTo>
                  <a:pt x="2923" y="965"/>
                  <a:pt x="2922" y="964"/>
                  <a:pt x="2921" y="963"/>
                </a:cubicBezTo>
                <a:cubicBezTo>
                  <a:pt x="2920" y="962"/>
                  <a:pt x="2920" y="962"/>
                  <a:pt x="2921" y="961"/>
                </a:cubicBezTo>
                <a:cubicBezTo>
                  <a:pt x="2921" y="960"/>
                  <a:pt x="2923" y="960"/>
                  <a:pt x="2923" y="959"/>
                </a:cubicBezTo>
                <a:cubicBezTo>
                  <a:pt x="2924" y="958"/>
                  <a:pt x="2924" y="958"/>
                  <a:pt x="2923" y="957"/>
                </a:cubicBezTo>
                <a:cubicBezTo>
                  <a:pt x="2922" y="957"/>
                  <a:pt x="2921" y="958"/>
                  <a:pt x="2921" y="957"/>
                </a:cubicBezTo>
                <a:cubicBezTo>
                  <a:pt x="2920" y="957"/>
                  <a:pt x="2920" y="956"/>
                  <a:pt x="2920" y="956"/>
                </a:cubicBezTo>
                <a:cubicBezTo>
                  <a:pt x="2918" y="955"/>
                  <a:pt x="2917" y="955"/>
                  <a:pt x="2917" y="953"/>
                </a:cubicBezTo>
                <a:cubicBezTo>
                  <a:pt x="2917" y="952"/>
                  <a:pt x="2916" y="951"/>
                  <a:pt x="2917" y="951"/>
                </a:cubicBezTo>
                <a:cubicBezTo>
                  <a:pt x="2917" y="950"/>
                  <a:pt x="2918" y="951"/>
                  <a:pt x="2919" y="950"/>
                </a:cubicBezTo>
                <a:cubicBezTo>
                  <a:pt x="2919" y="949"/>
                  <a:pt x="2918" y="949"/>
                  <a:pt x="2918" y="948"/>
                </a:cubicBezTo>
                <a:cubicBezTo>
                  <a:pt x="2918" y="947"/>
                  <a:pt x="2919" y="946"/>
                  <a:pt x="2919" y="945"/>
                </a:cubicBezTo>
                <a:cubicBezTo>
                  <a:pt x="2919" y="944"/>
                  <a:pt x="2919" y="943"/>
                  <a:pt x="2919" y="942"/>
                </a:cubicBezTo>
                <a:cubicBezTo>
                  <a:pt x="2918" y="941"/>
                  <a:pt x="2918" y="940"/>
                  <a:pt x="2917" y="940"/>
                </a:cubicBezTo>
                <a:cubicBezTo>
                  <a:pt x="2916" y="940"/>
                  <a:pt x="2916" y="940"/>
                  <a:pt x="2915" y="940"/>
                </a:cubicBezTo>
                <a:cubicBezTo>
                  <a:pt x="2914" y="939"/>
                  <a:pt x="2912" y="938"/>
                  <a:pt x="2912" y="936"/>
                </a:cubicBezTo>
                <a:cubicBezTo>
                  <a:pt x="2913" y="934"/>
                  <a:pt x="2914" y="937"/>
                  <a:pt x="2915" y="937"/>
                </a:cubicBezTo>
                <a:cubicBezTo>
                  <a:pt x="2916" y="937"/>
                  <a:pt x="2916" y="937"/>
                  <a:pt x="2917" y="937"/>
                </a:cubicBezTo>
                <a:cubicBezTo>
                  <a:pt x="2918" y="937"/>
                  <a:pt x="2918" y="938"/>
                  <a:pt x="2918" y="938"/>
                </a:cubicBezTo>
                <a:cubicBezTo>
                  <a:pt x="2919" y="937"/>
                  <a:pt x="2919" y="936"/>
                  <a:pt x="2919" y="936"/>
                </a:cubicBezTo>
                <a:cubicBezTo>
                  <a:pt x="2920" y="935"/>
                  <a:pt x="2920" y="935"/>
                  <a:pt x="2921" y="935"/>
                </a:cubicBezTo>
                <a:cubicBezTo>
                  <a:pt x="2922" y="934"/>
                  <a:pt x="2922" y="932"/>
                  <a:pt x="2922" y="931"/>
                </a:cubicBezTo>
                <a:cubicBezTo>
                  <a:pt x="2921" y="930"/>
                  <a:pt x="2921" y="929"/>
                  <a:pt x="2920" y="928"/>
                </a:cubicBezTo>
                <a:cubicBezTo>
                  <a:pt x="2919" y="927"/>
                  <a:pt x="2918" y="926"/>
                  <a:pt x="2917" y="925"/>
                </a:cubicBezTo>
                <a:cubicBezTo>
                  <a:pt x="2915" y="925"/>
                  <a:pt x="2913" y="925"/>
                  <a:pt x="2912" y="924"/>
                </a:cubicBezTo>
                <a:cubicBezTo>
                  <a:pt x="2911" y="923"/>
                  <a:pt x="2910" y="922"/>
                  <a:pt x="2909" y="921"/>
                </a:cubicBezTo>
                <a:cubicBezTo>
                  <a:pt x="2908" y="920"/>
                  <a:pt x="2906" y="920"/>
                  <a:pt x="2905" y="919"/>
                </a:cubicBezTo>
                <a:cubicBezTo>
                  <a:pt x="2905" y="918"/>
                  <a:pt x="2904" y="918"/>
                  <a:pt x="2904" y="917"/>
                </a:cubicBezTo>
                <a:cubicBezTo>
                  <a:pt x="2903" y="917"/>
                  <a:pt x="2902" y="916"/>
                  <a:pt x="2902" y="916"/>
                </a:cubicBezTo>
                <a:cubicBezTo>
                  <a:pt x="2901" y="915"/>
                  <a:pt x="2900" y="914"/>
                  <a:pt x="2899" y="913"/>
                </a:cubicBezTo>
                <a:cubicBezTo>
                  <a:pt x="2897" y="912"/>
                  <a:pt x="2896" y="910"/>
                  <a:pt x="2896" y="909"/>
                </a:cubicBezTo>
                <a:cubicBezTo>
                  <a:pt x="2895" y="907"/>
                  <a:pt x="2894" y="906"/>
                  <a:pt x="2893" y="905"/>
                </a:cubicBezTo>
                <a:cubicBezTo>
                  <a:pt x="2892" y="904"/>
                  <a:pt x="2891" y="903"/>
                  <a:pt x="2890" y="902"/>
                </a:cubicBezTo>
                <a:cubicBezTo>
                  <a:pt x="2888" y="902"/>
                  <a:pt x="2886" y="902"/>
                  <a:pt x="2885" y="902"/>
                </a:cubicBezTo>
                <a:cubicBezTo>
                  <a:pt x="2882" y="902"/>
                  <a:pt x="2879" y="903"/>
                  <a:pt x="2875" y="903"/>
                </a:cubicBezTo>
                <a:cubicBezTo>
                  <a:pt x="2874" y="903"/>
                  <a:pt x="2873" y="903"/>
                  <a:pt x="2872" y="903"/>
                </a:cubicBezTo>
                <a:cubicBezTo>
                  <a:pt x="2871" y="902"/>
                  <a:pt x="2869" y="902"/>
                  <a:pt x="2868" y="903"/>
                </a:cubicBezTo>
                <a:cubicBezTo>
                  <a:pt x="2867" y="903"/>
                  <a:pt x="2868" y="903"/>
                  <a:pt x="2869" y="904"/>
                </a:cubicBezTo>
                <a:cubicBezTo>
                  <a:pt x="2869" y="904"/>
                  <a:pt x="2869" y="905"/>
                  <a:pt x="2869" y="905"/>
                </a:cubicBezTo>
                <a:cubicBezTo>
                  <a:pt x="2869" y="906"/>
                  <a:pt x="2869" y="906"/>
                  <a:pt x="2868" y="907"/>
                </a:cubicBezTo>
                <a:cubicBezTo>
                  <a:pt x="2868" y="908"/>
                  <a:pt x="2867" y="908"/>
                  <a:pt x="2869" y="908"/>
                </a:cubicBezTo>
                <a:cubicBezTo>
                  <a:pt x="2869" y="908"/>
                  <a:pt x="2870" y="908"/>
                  <a:pt x="2870" y="909"/>
                </a:cubicBezTo>
                <a:cubicBezTo>
                  <a:pt x="2870" y="910"/>
                  <a:pt x="2868" y="912"/>
                  <a:pt x="2868" y="913"/>
                </a:cubicBezTo>
                <a:cubicBezTo>
                  <a:pt x="2868" y="914"/>
                  <a:pt x="2868" y="916"/>
                  <a:pt x="2867" y="917"/>
                </a:cubicBezTo>
                <a:cubicBezTo>
                  <a:pt x="2866" y="918"/>
                  <a:pt x="2866" y="919"/>
                  <a:pt x="2865" y="920"/>
                </a:cubicBezTo>
                <a:cubicBezTo>
                  <a:pt x="2865" y="921"/>
                  <a:pt x="2864" y="922"/>
                  <a:pt x="2863" y="923"/>
                </a:cubicBezTo>
                <a:cubicBezTo>
                  <a:pt x="2862" y="923"/>
                  <a:pt x="2861" y="923"/>
                  <a:pt x="2861" y="923"/>
                </a:cubicBezTo>
                <a:cubicBezTo>
                  <a:pt x="2860" y="923"/>
                  <a:pt x="2859" y="924"/>
                  <a:pt x="2859" y="924"/>
                </a:cubicBezTo>
                <a:cubicBezTo>
                  <a:pt x="2859" y="923"/>
                  <a:pt x="2860" y="923"/>
                  <a:pt x="2860" y="922"/>
                </a:cubicBezTo>
                <a:cubicBezTo>
                  <a:pt x="2861" y="922"/>
                  <a:pt x="2861" y="921"/>
                  <a:pt x="2861" y="921"/>
                </a:cubicBezTo>
                <a:cubicBezTo>
                  <a:pt x="2862" y="919"/>
                  <a:pt x="2863" y="919"/>
                  <a:pt x="2864" y="917"/>
                </a:cubicBezTo>
                <a:cubicBezTo>
                  <a:pt x="2864" y="917"/>
                  <a:pt x="2865" y="917"/>
                  <a:pt x="2865" y="916"/>
                </a:cubicBezTo>
                <a:cubicBezTo>
                  <a:pt x="2865" y="915"/>
                  <a:pt x="2866" y="915"/>
                  <a:pt x="2866" y="914"/>
                </a:cubicBezTo>
                <a:cubicBezTo>
                  <a:pt x="2866" y="913"/>
                  <a:pt x="2867" y="911"/>
                  <a:pt x="2866" y="910"/>
                </a:cubicBezTo>
                <a:cubicBezTo>
                  <a:pt x="2865" y="910"/>
                  <a:pt x="2863" y="912"/>
                  <a:pt x="2862" y="912"/>
                </a:cubicBezTo>
                <a:cubicBezTo>
                  <a:pt x="2862" y="913"/>
                  <a:pt x="2861" y="913"/>
                  <a:pt x="2860" y="914"/>
                </a:cubicBezTo>
                <a:cubicBezTo>
                  <a:pt x="2859" y="914"/>
                  <a:pt x="2859" y="915"/>
                  <a:pt x="2858" y="916"/>
                </a:cubicBezTo>
                <a:cubicBezTo>
                  <a:pt x="2857" y="917"/>
                  <a:pt x="2857" y="917"/>
                  <a:pt x="2856" y="918"/>
                </a:cubicBezTo>
                <a:cubicBezTo>
                  <a:pt x="2855" y="918"/>
                  <a:pt x="2855" y="919"/>
                  <a:pt x="2854" y="920"/>
                </a:cubicBezTo>
                <a:cubicBezTo>
                  <a:pt x="2854" y="920"/>
                  <a:pt x="2853" y="920"/>
                  <a:pt x="2853" y="921"/>
                </a:cubicBezTo>
                <a:cubicBezTo>
                  <a:pt x="2851" y="921"/>
                  <a:pt x="2850" y="921"/>
                  <a:pt x="2849" y="922"/>
                </a:cubicBezTo>
                <a:cubicBezTo>
                  <a:pt x="2847" y="922"/>
                  <a:pt x="2846" y="923"/>
                  <a:pt x="2845" y="923"/>
                </a:cubicBezTo>
                <a:cubicBezTo>
                  <a:pt x="2844" y="923"/>
                  <a:pt x="2843" y="922"/>
                  <a:pt x="2842" y="922"/>
                </a:cubicBezTo>
                <a:cubicBezTo>
                  <a:pt x="2841" y="922"/>
                  <a:pt x="2840" y="922"/>
                  <a:pt x="2839" y="922"/>
                </a:cubicBezTo>
                <a:cubicBezTo>
                  <a:pt x="2839" y="922"/>
                  <a:pt x="2839" y="922"/>
                  <a:pt x="2839" y="922"/>
                </a:cubicBezTo>
                <a:cubicBezTo>
                  <a:pt x="2840" y="921"/>
                  <a:pt x="2840" y="921"/>
                  <a:pt x="2841" y="921"/>
                </a:cubicBezTo>
                <a:cubicBezTo>
                  <a:pt x="2841" y="920"/>
                  <a:pt x="2841" y="919"/>
                  <a:pt x="2842" y="919"/>
                </a:cubicBezTo>
                <a:cubicBezTo>
                  <a:pt x="2843" y="918"/>
                  <a:pt x="2845" y="920"/>
                  <a:pt x="2846" y="918"/>
                </a:cubicBezTo>
                <a:cubicBezTo>
                  <a:pt x="2846" y="917"/>
                  <a:pt x="2846" y="916"/>
                  <a:pt x="2846" y="916"/>
                </a:cubicBezTo>
                <a:cubicBezTo>
                  <a:pt x="2847" y="915"/>
                  <a:pt x="2847" y="915"/>
                  <a:pt x="2848" y="914"/>
                </a:cubicBezTo>
                <a:cubicBezTo>
                  <a:pt x="2849" y="914"/>
                  <a:pt x="2851" y="913"/>
                  <a:pt x="2851" y="912"/>
                </a:cubicBezTo>
                <a:cubicBezTo>
                  <a:pt x="2851" y="911"/>
                  <a:pt x="2850" y="912"/>
                  <a:pt x="2849" y="912"/>
                </a:cubicBezTo>
                <a:cubicBezTo>
                  <a:pt x="2848" y="912"/>
                  <a:pt x="2848" y="912"/>
                  <a:pt x="2847" y="911"/>
                </a:cubicBezTo>
                <a:cubicBezTo>
                  <a:pt x="2846" y="911"/>
                  <a:pt x="2846" y="910"/>
                  <a:pt x="2845" y="910"/>
                </a:cubicBezTo>
                <a:cubicBezTo>
                  <a:pt x="2845" y="910"/>
                  <a:pt x="2842" y="910"/>
                  <a:pt x="2842" y="909"/>
                </a:cubicBezTo>
                <a:cubicBezTo>
                  <a:pt x="2843" y="908"/>
                  <a:pt x="2844" y="909"/>
                  <a:pt x="2844" y="908"/>
                </a:cubicBezTo>
                <a:cubicBezTo>
                  <a:pt x="2845" y="908"/>
                  <a:pt x="2845" y="907"/>
                  <a:pt x="2845" y="906"/>
                </a:cubicBezTo>
                <a:cubicBezTo>
                  <a:pt x="2845" y="906"/>
                  <a:pt x="2846" y="905"/>
                  <a:pt x="2846" y="905"/>
                </a:cubicBezTo>
                <a:cubicBezTo>
                  <a:pt x="2846" y="904"/>
                  <a:pt x="2845" y="903"/>
                  <a:pt x="2845" y="903"/>
                </a:cubicBezTo>
                <a:cubicBezTo>
                  <a:pt x="2844" y="902"/>
                  <a:pt x="2842" y="902"/>
                  <a:pt x="2841" y="903"/>
                </a:cubicBezTo>
                <a:cubicBezTo>
                  <a:pt x="2841" y="903"/>
                  <a:pt x="2840" y="904"/>
                  <a:pt x="2840" y="904"/>
                </a:cubicBezTo>
                <a:cubicBezTo>
                  <a:pt x="2839" y="905"/>
                  <a:pt x="2838" y="905"/>
                  <a:pt x="2838" y="905"/>
                </a:cubicBezTo>
                <a:cubicBezTo>
                  <a:pt x="2837" y="905"/>
                  <a:pt x="2836" y="906"/>
                  <a:pt x="2836" y="906"/>
                </a:cubicBezTo>
                <a:cubicBezTo>
                  <a:pt x="2836" y="907"/>
                  <a:pt x="2837" y="907"/>
                  <a:pt x="2837" y="908"/>
                </a:cubicBezTo>
                <a:cubicBezTo>
                  <a:pt x="2838" y="908"/>
                  <a:pt x="2838" y="909"/>
                  <a:pt x="2839" y="909"/>
                </a:cubicBezTo>
                <a:cubicBezTo>
                  <a:pt x="2839" y="910"/>
                  <a:pt x="2840" y="910"/>
                  <a:pt x="2840" y="910"/>
                </a:cubicBezTo>
                <a:cubicBezTo>
                  <a:pt x="2840" y="911"/>
                  <a:pt x="2839" y="911"/>
                  <a:pt x="2838" y="912"/>
                </a:cubicBezTo>
                <a:cubicBezTo>
                  <a:pt x="2837" y="912"/>
                  <a:pt x="2837" y="913"/>
                  <a:pt x="2836" y="913"/>
                </a:cubicBezTo>
                <a:cubicBezTo>
                  <a:pt x="2836" y="914"/>
                  <a:pt x="2835" y="915"/>
                  <a:pt x="2834" y="915"/>
                </a:cubicBezTo>
                <a:cubicBezTo>
                  <a:pt x="2834" y="915"/>
                  <a:pt x="2833" y="915"/>
                  <a:pt x="2833" y="915"/>
                </a:cubicBezTo>
                <a:cubicBezTo>
                  <a:pt x="2833" y="915"/>
                  <a:pt x="2832" y="915"/>
                  <a:pt x="2832" y="915"/>
                </a:cubicBezTo>
                <a:cubicBezTo>
                  <a:pt x="2831" y="915"/>
                  <a:pt x="2830" y="915"/>
                  <a:pt x="2829" y="915"/>
                </a:cubicBezTo>
                <a:cubicBezTo>
                  <a:pt x="2828" y="915"/>
                  <a:pt x="2828" y="913"/>
                  <a:pt x="2829" y="912"/>
                </a:cubicBezTo>
                <a:cubicBezTo>
                  <a:pt x="2830" y="911"/>
                  <a:pt x="2830" y="910"/>
                  <a:pt x="2831" y="908"/>
                </a:cubicBezTo>
                <a:cubicBezTo>
                  <a:pt x="2831" y="907"/>
                  <a:pt x="2831" y="905"/>
                  <a:pt x="2831" y="904"/>
                </a:cubicBezTo>
                <a:cubicBezTo>
                  <a:pt x="2831" y="902"/>
                  <a:pt x="2830" y="901"/>
                  <a:pt x="2831" y="899"/>
                </a:cubicBezTo>
                <a:cubicBezTo>
                  <a:pt x="2831" y="899"/>
                  <a:pt x="2831" y="898"/>
                  <a:pt x="2831" y="898"/>
                </a:cubicBezTo>
                <a:cubicBezTo>
                  <a:pt x="2832" y="895"/>
                  <a:pt x="2831" y="894"/>
                  <a:pt x="2829" y="893"/>
                </a:cubicBezTo>
                <a:cubicBezTo>
                  <a:pt x="2828" y="892"/>
                  <a:pt x="2828" y="891"/>
                  <a:pt x="2826" y="891"/>
                </a:cubicBezTo>
                <a:cubicBezTo>
                  <a:pt x="2824" y="891"/>
                  <a:pt x="2823" y="891"/>
                  <a:pt x="2821" y="891"/>
                </a:cubicBezTo>
                <a:cubicBezTo>
                  <a:pt x="2819" y="892"/>
                  <a:pt x="2818" y="892"/>
                  <a:pt x="2816" y="892"/>
                </a:cubicBezTo>
                <a:cubicBezTo>
                  <a:pt x="2815" y="892"/>
                  <a:pt x="2813" y="892"/>
                  <a:pt x="2811" y="892"/>
                </a:cubicBezTo>
                <a:cubicBezTo>
                  <a:pt x="2810" y="891"/>
                  <a:pt x="2809" y="891"/>
                  <a:pt x="2807" y="891"/>
                </a:cubicBezTo>
                <a:cubicBezTo>
                  <a:pt x="2806" y="891"/>
                  <a:pt x="2804" y="891"/>
                  <a:pt x="2803" y="891"/>
                </a:cubicBezTo>
                <a:cubicBezTo>
                  <a:pt x="2801" y="891"/>
                  <a:pt x="2801" y="890"/>
                  <a:pt x="2800" y="889"/>
                </a:cubicBezTo>
                <a:cubicBezTo>
                  <a:pt x="2799" y="888"/>
                  <a:pt x="2798" y="887"/>
                  <a:pt x="2800" y="886"/>
                </a:cubicBezTo>
                <a:cubicBezTo>
                  <a:pt x="2800" y="885"/>
                  <a:pt x="2801" y="885"/>
                  <a:pt x="2802" y="885"/>
                </a:cubicBezTo>
                <a:cubicBezTo>
                  <a:pt x="2802" y="884"/>
                  <a:pt x="2802" y="884"/>
                  <a:pt x="2803" y="883"/>
                </a:cubicBezTo>
                <a:cubicBezTo>
                  <a:pt x="2804" y="882"/>
                  <a:pt x="2805" y="881"/>
                  <a:pt x="2807" y="880"/>
                </a:cubicBezTo>
                <a:cubicBezTo>
                  <a:pt x="2809" y="880"/>
                  <a:pt x="2810" y="879"/>
                  <a:pt x="2812" y="878"/>
                </a:cubicBezTo>
                <a:cubicBezTo>
                  <a:pt x="2813" y="878"/>
                  <a:pt x="2813" y="877"/>
                  <a:pt x="2814" y="876"/>
                </a:cubicBezTo>
                <a:cubicBezTo>
                  <a:pt x="2815" y="876"/>
                  <a:pt x="2815" y="876"/>
                  <a:pt x="2816" y="876"/>
                </a:cubicBezTo>
                <a:cubicBezTo>
                  <a:pt x="2816" y="876"/>
                  <a:pt x="2817" y="875"/>
                  <a:pt x="2818" y="875"/>
                </a:cubicBezTo>
                <a:cubicBezTo>
                  <a:pt x="2819" y="874"/>
                  <a:pt x="2820" y="874"/>
                  <a:pt x="2821" y="873"/>
                </a:cubicBezTo>
                <a:cubicBezTo>
                  <a:pt x="2821" y="872"/>
                  <a:pt x="2821" y="871"/>
                  <a:pt x="2822" y="871"/>
                </a:cubicBezTo>
                <a:cubicBezTo>
                  <a:pt x="2823" y="870"/>
                  <a:pt x="2823" y="869"/>
                  <a:pt x="2824" y="869"/>
                </a:cubicBezTo>
                <a:cubicBezTo>
                  <a:pt x="2826" y="867"/>
                  <a:pt x="2828" y="867"/>
                  <a:pt x="2830" y="866"/>
                </a:cubicBezTo>
                <a:cubicBezTo>
                  <a:pt x="2832" y="866"/>
                  <a:pt x="2833" y="865"/>
                  <a:pt x="2834" y="864"/>
                </a:cubicBezTo>
                <a:cubicBezTo>
                  <a:pt x="2835" y="863"/>
                  <a:pt x="2837" y="862"/>
                  <a:pt x="2838" y="861"/>
                </a:cubicBezTo>
                <a:cubicBezTo>
                  <a:pt x="2840" y="860"/>
                  <a:pt x="2841" y="859"/>
                  <a:pt x="2842" y="858"/>
                </a:cubicBezTo>
                <a:cubicBezTo>
                  <a:pt x="2844" y="858"/>
                  <a:pt x="2844" y="857"/>
                  <a:pt x="2846" y="856"/>
                </a:cubicBezTo>
                <a:cubicBezTo>
                  <a:pt x="2846" y="855"/>
                  <a:pt x="2847" y="855"/>
                  <a:pt x="2848" y="854"/>
                </a:cubicBezTo>
                <a:cubicBezTo>
                  <a:pt x="2849" y="853"/>
                  <a:pt x="2850" y="852"/>
                  <a:pt x="2851" y="851"/>
                </a:cubicBezTo>
                <a:cubicBezTo>
                  <a:pt x="2853" y="849"/>
                  <a:pt x="2856" y="847"/>
                  <a:pt x="2859" y="845"/>
                </a:cubicBezTo>
                <a:cubicBezTo>
                  <a:pt x="2859" y="844"/>
                  <a:pt x="2859" y="844"/>
                  <a:pt x="2859" y="843"/>
                </a:cubicBezTo>
                <a:cubicBezTo>
                  <a:pt x="2860" y="842"/>
                  <a:pt x="2859" y="843"/>
                  <a:pt x="2858" y="842"/>
                </a:cubicBezTo>
                <a:cubicBezTo>
                  <a:pt x="2857" y="841"/>
                  <a:pt x="2858" y="840"/>
                  <a:pt x="2859" y="838"/>
                </a:cubicBezTo>
                <a:cubicBezTo>
                  <a:pt x="2861" y="837"/>
                  <a:pt x="2861" y="836"/>
                  <a:pt x="2862" y="835"/>
                </a:cubicBezTo>
                <a:cubicBezTo>
                  <a:pt x="2864" y="833"/>
                  <a:pt x="2865" y="832"/>
                  <a:pt x="2866" y="831"/>
                </a:cubicBezTo>
                <a:cubicBezTo>
                  <a:pt x="2867" y="829"/>
                  <a:pt x="2869" y="828"/>
                  <a:pt x="2870" y="827"/>
                </a:cubicBezTo>
                <a:cubicBezTo>
                  <a:pt x="2872" y="826"/>
                  <a:pt x="2874" y="825"/>
                  <a:pt x="2875" y="823"/>
                </a:cubicBezTo>
                <a:cubicBezTo>
                  <a:pt x="2877" y="822"/>
                  <a:pt x="2879" y="821"/>
                  <a:pt x="2881" y="819"/>
                </a:cubicBezTo>
                <a:cubicBezTo>
                  <a:pt x="2882" y="818"/>
                  <a:pt x="2884" y="816"/>
                  <a:pt x="2885" y="814"/>
                </a:cubicBezTo>
                <a:cubicBezTo>
                  <a:pt x="2887" y="813"/>
                  <a:pt x="2889" y="812"/>
                  <a:pt x="2891" y="811"/>
                </a:cubicBezTo>
                <a:cubicBezTo>
                  <a:pt x="2893" y="810"/>
                  <a:pt x="2894" y="808"/>
                  <a:pt x="2896" y="807"/>
                </a:cubicBezTo>
                <a:cubicBezTo>
                  <a:pt x="2898" y="807"/>
                  <a:pt x="2900" y="806"/>
                  <a:pt x="2901" y="806"/>
                </a:cubicBezTo>
                <a:cubicBezTo>
                  <a:pt x="2904" y="805"/>
                  <a:pt x="2906" y="801"/>
                  <a:pt x="2907" y="798"/>
                </a:cubicBezTo>
                <a:cubicBezTo>
                  <a:pt x="2907" y="797"/>
                  <a:pt x="2908" y="795"/>
                  <a:pt x="2909" y="794"/>
                </a:cubicBezTo>
                <a:cubicBezTo>
                  <a:pt x="2909" y="792"/>
                  <a:pt x="2910" y="790"/>
                  <a:pt x="2912" y="789"/>
                </a:cubicBezTo>
                <a:cubicBezTo>
                  <a:pt x="2913" y="788"/>
                  <a:pt x="2915" y="786"/>
                  <a:pt x="2917" y="785"/>
                </a:cubicBezTo>
                <a:cubicBezTo>
                  <a:pt x="2919" y="784"/>
                  <a:pt x="2921" y="782"/>
                  <a:pt x="2922" y="781"/>
                </a:cubicBezTo>
                <a:cubicBezTo>
                  <a:pt x="2923" y="780"/>
                  <a:pt x="2924" y="779"/>
                  <a:pt x="2926" y="778"/>
                </a:cubicBezTo>
                <a:cubicBezTo>
                  <a:pt x="2927" y="777"/>
                  <a:pt x="2928" y="776"/>
                  <a:pt x="2929" y="775"/>
                </a:cubicBezTo>
                <a:cubicBezTo>
                  <a:pt x="2930" y="773"/>
                  <a:pt x="2932" y="772"/>
                  <a:pt x="2933" y="770"/>
                </a:cubicBezTo>
                <a:cubicBezTo>
                  <a:pt x="2935" y="769"/>
                  <a:pt x="2936" y="768"/>
                  <a:pt x="2938" y="767"/>
                </a:cubicBezTo>
                <a:cubicBezTo>
                  <a:pt x="2941" y="766"/>
                  <a:pt x="2943" y="764"/>
                  <a:pt x="2946" y="763"/>
                </a:cubicBezTo>
                <a:cubicBezTo>
                  <a:pt x="2948" y="763"/>
                  <a:pt x="2949" y="762"/>
                  <a:pt x="2951" y="762"/>
                </a:cubicBezTo>
                <a:cubicBezTo>
                  <a:pt x="2952" y="761"/>
                  <a:pt x="2953" y="760"/>
                  <a:pt x="2955" y="760"/>
                </a:cubicBezTo>
                <a:cubicBezTo>
                  <a:pt x="2956" y="760"/>
                  <a:pt x="2957" y="760"/>
                  <a:pt x="2959" y="760"/>
                </a:cubicBezTo>
                <a:cubicBezTo>
                  <a:pt x="2960" y="760"/>
                  <a:pt x="2961" y="761"/>
                  <a:pt x="2963" y="761"/>
                </a:cubicBezTo>
                <a:cubicBezTo>
                  <a:pt x="2964" y="761"/>
                  <a:pt x="2966" y="760"/>
                  <a:pt x="2967" y="760"/>
                </a:cubicBezTo>
                <a:cubicBezTo>
                  <a:pt x="2968" y="759"/>
                  <a:pt x="2970" y="759"/>
                  <a:pt x="2971" y="759"/>
                </a:cubicBezTo>
                <a:cubicBezTo>
                  <a:pt x="2973" y="759"/>
                  <a:pt x="2974" y="759"/>
                  <a:pt x="2976" y="759"/>
                </a:cubicBezTo>
                <a:cubicBezTo>
                  <a:pt x="2977" y="759"/>
                  <a:pt x="2978" y="759"/>
                  <a:pt x="2979" y="759"/>
                </a:cubicBezTo>
                <a:cubicBezTo>
                  <a:pt x="2980" y="759"/>
                  <a:pt x="2981" y="760"/>
                  <a:pt x="2983" y="760"/>
                </a:cubicBezTo>
                <a:cubicBezTo>
                  <a:pt x="2984" y="760"/>
                  <a:pt x="2985" y="759"/>
                  <a:pt x="2987" y="759"/>
                </a:cubicBezTo>
                <a:cubicBezTo>
                  <a:pt x="2988" y="759"/>
                  <a:pt x="2990" y="760"/>
                  <a:pt x="2991" y="760"/>
                </a:cubicBezTo>
                <a:cubicBezTo>
                  <a:pt x="2993" y="760"/>
                  <a:pt x="2995" y="759"/>
                  <a:pt x="2996" y="758"/>
                </a:cubicBezTo>
                <a:cubicBezTo>
                  <a:pt x="2998" y="758"/>
                  <a:pt x="2999" y="759"/>
                  <a:pt x="3001" y="759"/>
                </a:cubicBezTo>
                <a:cubicBezTo>
                  <a:pt x="3002" y="759"/>
                  <a:pt x="3004" y="758"/>
                  <a:pt x="3005" y="758"/>
                </a:cubicBezTo>
                <a:cubicBezTo>
                  <a:pt x="3007" y="758"/>
                  <a:pt x="3009" y="758"/>
                  <a:pt x="3010" y="759"/>
                </a:cubicBezTo>
                <a:cubicBezTo>
                  <a:pt x="3011" y="760"/>
                  <a:pt x="3010" y="761"/>
                  <a:pt x="3009" y="761"/>
                </a:cubicBezTo>
                <a:cubicBezTo>
                  <a:pt x="3009" y="762"/>
                  <a:pt x="3008" y="763"/>
                  <a:pt x="3008" y="763"/>
                </a:cubicBezTo>
                <a:cubicBezTo>
                  <a:pt x="3009" y="764"/>
                  <a:pt x="3009" y="764"/>
                  <a:pt x="3010" y="764"/>
                </a:cubicBezTo>
                <a:cubicBezTo>
                  <a:pt x="3012" y="764"/>
                  <a:pt x="3014" y="765"/>
                  <a:pt x="3016" y="765"/>
                </a:cubicBezTo>
                <a:cubicBezTo>
                  <a:pt x="3017" y="765"/>
                  <a:pt x="3019" y="765"/>
                  <a:pt x="3019" y="764"/>
                </a:cubicBezTo>
                <a:cubicBezTo>
                  <a:pt x="3020" y="762"/>
                  <a:pt x="3020" y="761"/>
                  <a:pt x="3021" y="760"/>
                </a:cubicBezTo>
                <a:cubicBezTo>
                  <a:pt x="3022" y="758"/>
                  <a:pt x="3023" y="757"/>
                  <a:pt x="3025" y="758"/>
                </a:cubicBezTo>
                <a:cubicBezTo>
                  <a:pt x="3026" y="758"/>
                  <a:pt x="3028" y="759"/>
                  <a:pt x="3030" y="759"/>
                </a:cubicBezTo>
                <a:cubicBezTo>
                  <a:pt x="3031" y="760"/>
                  <a:pt x="3033" y="760"/>
                  <a:pt x="3034" y="761"/>
                </a:cubicBezTo>
                <a:cubicBezTo>
                  <a:pt x="3035" y="762"/>
                  <a:pt x="3037" y="763"/>
                  <a:pt x="3038" y="763"/>
                </a:cubicBezTo>
                <a:cubicBezTo>
                  <a:pt x="3039" y="763"/>
                  <a:pt x="3040" y="763"/>
                  <a:pt x="3041" y="763"/>
                </a:cubicBezTo>
                <a:cubicBezTo>
                  <a:pt x="3043" y="764"/>
                  <a:pt x="3047" y="764"/>
                  <a:pt x="3049" y="763"/>
                </a:cubicBezTo>
                <a:cubicBezTo>
                  <a:pt x="3050" y="762"/>
                  <a:pt x="3052" y="761"/>
                  <a:pt x="3053" y="760"/>
                </a:cubicBezTo>
                <a:cubicBezTo>
                  <a:pt x="3057" y="758"/>
                  <a:pt x="3060" y="759"/>
                  <a:pt x="3063" y="761"/>
                </a:cubicBezTo>
                <a:cubicBezTo>
                  <a:pt x="3064" y="762"/>
                  <a:pt x="3065" y="763"/>
                  <a:pt x="3067" y="763"/>
                </a:cubicBezTo>
                <a:cubicBezTo>
                  <a:pt x="3068" y="763"/>
                  <a:pt x="3071" y="764"/>
                  <a:pt x="3071" y="762"/>
                </a:cubicBezTo>
                <a:cubicBezTo>
                  <a:pt x="3071" y="762"/>
                  <a:pt x="3070" y="761"/>
                  <a:pt x="3069" y="761"/>
                </a:cubicBezTo>
                <a:cubicBezTo>
                  <a:pt x="3069" y="760"/>
                  <a:pt x="3068" y="760"/>
                  <a:pt x="3068" y="759"/>
                </a:cubicBezTo>
                <a:cubicBezTo>
                  <a:pt x="3067" y="759"/>
                  <a:pt x="3066" y="759"/>
                  <a:pt x="3066" y="759"/>
                </a:cubicBezTo>
                <a:cubicBezTo>
                  <a:pt x="3065" y="758"/>
                  <a:pt x="3066" y="757"/>
                  <a:pt x="3067" y="757"/>
                </a:cubicBezTo>
                <a:cubicBezTo>
                  <a:pt x="3068" y="756"/>
                  <a:pt x="3070" y="756"/>
                  <a:pt x="3071" y="756"/>
                </a:cubicBezTo>
                <a:cubicBezTo>
                  <a:pt x="3072" y="756"/>
                  <a:pt x="3075" y="758"/>
                  <a:pt x="3075" y="757"/>
                </a:cubicBezTo>
                <a:cubicBezTo>
                  <a:pt x="3076" y="756"/>
                  <a:pt x="3075" y="756"/>
                  <a:pt x="3074" y="755"/>
                </a:cubicBezTo>
                <a:cubicBezTo>
                  <a:pt x="3074" y="755"/>
                  <a:pt x="3073" y="754"/>
                  <a:pt x="3073" y="753"/>
                </a:cubicBezTo>
                <a:cubicBezTo>
                  <a:pt x="3073" y="751"/>
                  <a:pt x="3075" y="751"/>
                  <a:pt x="3076" y="751"/>
                </a:cubicBezTo>
                <a:cubicBezTo>
                  <a:pt x="3077" y="751"/>
                  <a:pt x="3077" y="750"/>
                  <a:pt x="3078" y="749"/>
                </a:cubicBezTo>
                <a:cubicBezTo>
                  <a:pt x="3079" y="748"/>
                  <a:pt x="3080" y="748"/>
                  <a:pt x="3081" y="748"/>
                </a:cubicBezTo>
                <a:cubicBezTo>
                  <a:pt x="3082" y="748"/>
                  <a:pt x="3084" y="748"/>
                  <a:pt x="3085" y="748"/>
                </a:cubicBezTo>
                <a:cubicBezTo>
                  <a:pt x="3086" y="748"/>
                  <a:pt x="3086" y="749"/>
                  <a:pt x="3087" y="749"/>
                </a:cubicBezTo>
                <a:cubicBezTo>
                  <a:pt x="3089" y="750"/>
                  <a:pt x="3090" y="750"/>
                  <a:pt x="3092" y="751"/>
                </a:cubicBezTo>
                <a:cubicBezTo>
                  <a:pt x="3094" y="751"/>
                  <a:pt x="3095" y="752"/>
                  <a:pt x="3096" y="752"/>
                </a:cubicBezTo>
                <a:cubicBezTo>
                  <a:pt x="3098" y="753"/>
                  <a:pt x="3099" y="753"/>
                  <a:pt x="3101" y="753"/>
                </a:cubicBezTo>
                <a:cubicBezTo>
                  <a:pt x="3102" y="754"/>
                  <a:pt x="3102" y="755"/>
                  <a:pt x="3103" y="756"/>
                </a:cubicBezTo>
                <a:cubicBezTo>
                  <a:pt x="3104" y="758"/>
                  <a:pt x="3105" y="758"/>
                  <a:pt x="3107" y="758"/>
                </a:cubicBezTo>
                <a:cubicBezTo>
                  <a:pt x="3107" y="757"/>
                  <a:pt x="3108" y="757"/>
                  <a:pt x="3108" y="757"/>
                </a:cubicBezTo>
                <a:cubicBezTo>
                  <a:pt x="3109" y="756"/>
                  <a:pt x="3110" y="756"/>
                  <a:pt x="3110" y="755"/>
                </a:cubicBezTo>
                <a:cubicBezTo>
                  <a:pt x="3111" y="755"/>
                  <a:pt x="3111" y="754"/>
                  <a:pt x="3112" y="754"/>
                </a:cubicBezTo>
                <a:cubicBezTo>
                  <a:pt x="3112" y="754"/>
                  <a:pt x="3113" y="754"/>
                  <a:pt x="3114" y="754"/>
                </a:cubicBezTo>
                <a:cubicBezTo>
                  <a:pt x="3115" y="755"/>
                  <a:pt x="3116" y="756"/>
                  <a:pt x="3117" y="756"/>
                </a:cubicBezTo>
                <a:cubicBezTo>
                  <a:pt x="3118" y="756"/>
                  <a:pt x="3118" y="756"/>
                  <a:pt x="3119" y="756"/>
                </a:cubicBezTo>
                <a:cubicBezTo>
                  <a:pt x="3121" y="757"/>
                  <a:pt x="3122" y="757"/>
                  <a:pt x="3123" y="758"/>
                </a:cubicBezTo>
                <a:cubicBezTo>
                  <a:pt x="3124" y="759"/>
                  <a:pt x="3124" y="759"/>
                  <a:pt x="3124" y="760"/>
                </a:cubicBezTo>
                <a:cubicBezTo>
                  <a:pt x="3125" y="761"/>
                  <a:pt x="3125" y="761"/>
                  <a:pt x="3125" y="762"/>
                </a:cubicBezTo>
                <a:cubicBezTo>
                  <a:pt x="3126" y="763"/>
                  <a:pt x="3128" y="763"/>
                  <a:pt x="3129" y="763"/>
                </a:cubicBezTo>
                <a:cubicBezTo>
                  <a:pt x="3131" y="764"/>
                  <a:pt x="3133" y="763"/>
                  <a:pt x="3134" y="765"/>
                </a:cubicBezTo>
                <a:cubicBezTo>
                  <a:pt x="3134" y="765"/>
                  <a:pt x="3134" y="765"/>
                  <a:pt x="3133" y="765"/>
                </a:cubicBezTo>
                <a:cubicBezTo>
                  <a:pt x="3133" y="765"/>
                  <a:pt x="3133" y="765"/>
                  <a:pt x="3132" y="765"/>
                </a:cubicBezTo>
                <a:cubicBezTo>
                  <a:pt x="3132" y="765"/>
                  <a:pt x="3132" y="766"/>
                  <a:pt x="3132" y="766"/>
                </a:cubicBezTo>
                <a:cubicBezTo>
                  <a:pt x="3131" y="766"/>
                  <a:pt x="3130" y="766"/>
                  <a:pt x="3129" y="766"/>
                </a:cubicBezTo>
                <a:cubicBezTo>
                  <a:pt x="3127" y="766"/>
                  <a:pt x="3126" y="765"/>
                  <a:pt x="3124" y="765"/>
                </a:cubicBezTo>
                <a:cubicBezTo>
                  <a:pt x="3123" y="766"/>
                  <a:pt x="3122" y="766"/>
                  <a:pt x="3121" y="766"/>
                </a:cubicBezTo>
                <a:cubicBezTo>
                  <a:pt x="3120" y="766"/>
                  <a:pt x="3118" y="765"/>
                  <a:pt x="3117" y="766"/>
                </a:cubicBezTo>
                <a:cubicBezTo>
                  <a:pt x="3116" y="767"/>
                  <a:pt x="3116" y="767"/>
                  <a:pt x="3116" y="767"/>
                </a:cubicBezTo>
                <a:cubicBezTo>
                  <a:pt x="3115" y="768"/>
                  <a:pt x="3115" y="768"/>
                  <a:pt x="3114" y="768"/>
                </a:cubicBezTo>
                <a:cubicBezTo>
                  <a:pt x="3113" y="768"/>
                  <a:pt x="3112" y="768"/>
                  <a:pt x="3112" y="769"/>
                </a:cubicBezTo>
                <a:cubicBezTo>
                  <a:pt x="3112" y="769"/>
                  <a:pt x="3113" y="769"/>
                  <a:pt x="3114" y="770"/>
                </a:cubicBezTo>
                <a:cubicBezTo>
                  <a:pt x="3115" y="770"/>
                  <a:pt x="3115" y="772"/>
                  <a:pt x="3116" y="773"/>
                </a:cubicBezTo>
                <a:cubicBezTo>
                  <a:pt x="3117" y="774"/>
                  <a:pt x="3117" y="774"/>
                  <a:pt x="3117" y="775"/>
                </a:cubicBezTo>
                <a:cubicBezTo>
                  <a:pt x="3117" y="776"/>
                  <a:pt x="3117" y="776"/>
                  <a:pt x="3119" y="776"/>
                </a:cubicBezTo>
                <a:cubicBezTo>
                  <a:pt x="3119" y="775"/>
                  <a:pt x="3120" y="775"/>
                  <a:pt x="3121" y="774"/>
                </a:cubicBezTo>
                <a:cubicBezTo>
                  <a:pt x="3121" y="774"/>
                  <a:pt x="3122" y="774"/>
                  <a:pt x="3123" y="774"/>
                </a:cubicBezTo>
                <a:cubicBezTo>
                  <a:pt x="3125" y="774"/>
                  <a:pt x="3126" y="773"/>
                  <a:pt x="3128" y="772"/>
                </a:cubicBezTo>
                <a:cubicBezTo>
                  <a:pt x="3128" y="772"/>
                  <a:pt x="3129" y="772"/>
                  <a:pt x="3130" y="771"/>
                </a:cubicBezTo>
                <a:cubicBezTo>
                  <a:pt x="3130" y="771"/>
                  <a:pt x="3131" y="772"/>
                  <a:pt x="3132" y="771"/>
                </a:cubicBezTo>
                <a:cubicBezTo>
                  <a:pt x="3133" y="771"/>
                  <a:pt x="3135" y="770"/>
                  <a:pt x="3136" y="770"/>
                </a:cubicBezTo>
                <a:cubicBezTo>
                  <a:pt x="3138" y="769"/>
                  <a:pt x="3139" y="770"/>
                  <a:pt x="3141" y="771"/>
                </a:cubicBezTo>
                <a:cubicBezTo>
                  <a:pt x="3142" y="772"/>
                  <a:pt x="3143" y="772"/>
                  <a:pt x="3144" y="773"/>
                </a:cubicBezTo>
                <a:cubicBezTo>
                  <a:pt x="3145" y="774"/>
                  <a:pt x="3147" y="774"/>
                  <a:pt x="3148" y="773"/>
                </a:cubicBezTo>
                <a:cubicBezTo>
                  <a:pt x="3149" y="771"/>
                  <a:pt x="3149" y="770"/>
                  <a:pt x="3150" y="769"/>
                </a:cubicBezTo>
                <a:cubicBezTo>
                  <a:pt x="3151" y="767"/>
                  <a:pt x="3152" y="768"/>
                  <a:pt x="3154" y="768"/>
                </a:cubicBezTo>
                <a:cubicBezTo>
                  <a:pt x="3155" y="768"/>
                  <a:pt x="3156" y="768"/>
                  <a:pt x="3156" y="767"/>
                </a:cubicBezTo>
                <a:cubicBezTo>
                  <a:pt x="3156" y="766"/>
                  <a:pt x="3156" y="766"/>
                  <a:pt x="3156" y="765"/>
                </a:cubicBezTo>
                <a:cubicBezTo>
                  <a:pt x="3157" y="764"/>
                  <a:pt x="3160" y="764"/>
                  <a:pt x="3161" y="764"/>
                </a:cubicBezTo>
                <a:cubicBezTo>
                  <a:pt x="3161" y="765"/>
                  <a:pt x="3161" y="765"/>
                  <a:pt x="3162" y="765"/>
                </a:cubicBezTo>
                <a:cubicBezTo>
                  <a:pt x="3163" y="766"/>
                  <a:pt x="3164" y="766"/>
                  <a:pt x="3164" y="766"/>
                </a:cubicBezTo>
                <a:cubicBezTo>
                  <a:pt x="3166" y="767"/>
                  <a:pt x="3167" y="768"/>
                  <a:pt x="3168" y="769"/>
                </a:cubicBezTo>
                <a:cubicBezTo>
                  <a:pt x="3170" y="769"/>
                  <a:pt x="3171" y="769"/>
                  <a:pt x="3172" y="768"/>
                </a:cubicBezTo>
                <a:cubicBezTo>
                  <a:pt x="3173" y="767"/>
                  <a:pt x="3173" y="767"/>
                  <a:pt x="3174" y="766"/>
                </a:cubicBezTo>
                <a:cubicBezTo>
                  <a:pt x="3175" y="766"/>
                  <a:pt x="3175" y="766"/>
                  <a:pt x="3176" y="766"/>
                </a:cubicBezTo>
                <a:cubicBezTo>
                  <a:pt x="3178" y="765"/>
                  <a:pt x="3179" y="764"/>
                  <a:pt x="3180" y="764"/>
                </a:cubicBezTo>
                <a:cubicBezTo>
                  <a:pt x="3182" y="764"/>
                  <a:pt x="3183" y="764"/>
                  <a:pt x="3185" y="764"/>
                </a:cubicBezTo>
                <a:cubicBezTo>
                  <a:pt x="3186" y="765"/>
                  <a:pt x="3188" y="765"/>
                  <a:pt x="3189" y="765"/>
                </a:cubicBezTo>
                <a:cubicBezTo>
                  <a:pt x="3190" y="765"/>
                  <a:pt x="3191" y="765"/>
                  <a:pt x="3192" y="765"/>
                </a:cubicBezTo>
                <a:cubicBezTo>
                  <a:pt x="3192" y="765"/>
                  <a:pt x="3193" y="766"/>
                  <a:pt x="3193" y="766"/>
                </a:cubicBezTo>
                <a:cubicBezTo>
                  <a:pt x="3194" y="765"/>
                  <a:pt x="3193" y="764"/>
                  <a:pt x="3193" y="764"/>
                </a:cubicBezTo>
                <a:cubicBezTo>
                  <a:pt x="3193" y="763"/>
                  <a:pt x="3194" y="762"/>
                  <a:pt x="3194" y="761"/>
                </a:cubicBezTo>
                <a:cubicBezTo>
                  <a:pt x="3194" y="760"/>
                  <a:pt x="3193" y="759"/>
                  <a:pt x="3191" y="758"/>
                </a:cubicBezTo>
                <a:cubicBezTo>
                  <a:pt x="3190" y="758"/>
                  <a:pt x="3190" y="756"/>
                  <a:pt x="3188" y="756"/>
                </a:cubicBezTo>
                <a:cubicBezTo>
                  <a:pt x="3187" y="756"/>
                  <a:pt x="3185" y="756"/>
                  <a:pt x="3184" y="755"/>
                </a:cubicBezTo>
                <a:cubicBezTo>
                  <a:pt x="3183" y="755"/>
                  <a:pt x="3182" y="754"/>
                  <a:pt x="3180" y="755"/>
                </a:cubicBezTo>
                <a:cubicBezTo>
                  <a:pt x="3180" y="755"/>
                  <a:pt x="3179" y="755"/>
                  <a:pt x="3178" y="755"/>
                </a:cubicBezTo>
                <a:cubicBezTo>
                  <a:pt x="3177" y="755"/>
                  <a:pt x="3178" y="756"/>
                  <a:pt x="3178" y="756"/>
                </a:cubicBezTo>
                <a:cubicBezTo>
                  <a:pt x="3179" y="757"/>
                  <a:pt x="3179" y="758"/>
                  <a:pt x="3178" y="758"/>
                </a:cubicBezTo>
                <a:cubicBezTo>
                  <a:pt x="3178" y="757"/>
                  <a:pt x="3177" y="756"/>
                  <a:pt x="3176" y="756"/>
                </a:cubicBezTo>
                <a:cubicBezTo>
                  <a:pt x="3176" y="756"/>
                  <a:pt x="3176" y="757"/>
                  <a:pt x="3175" y="757"/>
                </a:cubicBezTo>
                <a:cubicBezTo>
                  <a:pt x="3175" y="758"/>
                  <a:pt x="3174" y="758"/>
                  <a:pt x="3173" y="758"/>
                </a:cubicBezTo>
                <a:cubicBezTo>
                  <a:pt x="3173" y="758"/>
                  <a:pt x="3173" y="756"/>
                  <a:pt x="3173" y="756"/>
                </a:cubicBezTo>
                <a:cubicBezTo>
                  <a:pt x="3173" y="755"/>
                  <a:pt x="3173" y="755"/>
                  <a:pt x="3174" y="755"/>
                </a:cubicBezTo>
                <a:cubicBezTo>
                  <a:pt x="3175" y="755"/>
                  <a:pt x="3175" y="755"/>
                  <a:pt x="3176" y="754"/>
                </a:cubicBezTo>
                <a:cubicBezTo>
                  <a:pt x="3176" y="753"/>
                  <a:pt x="3177" y="754"/>
                  <a:pt x="3177" y="752"/>
                </a:cubicBezTo>
                <a:cubicBezTo>
                  <a:pt x="3177" y="752"/>
                  <a:pt x="3176" y="751"/>
                  <a:pt x="3175" y="751"/>
                </a:cubicBezTo>
                <a:cubicBezTo>
                  <a:pt x="3175" y="750"/>
                  <a:pt x="3174" y="748"/>
                  <a:pt x="3175" y="747"/>
                </a:cubicBezTo>
                <a:cubicBezTo>
                  <a:pt x="3175" y="744"/>
                  <a:pt x="3177" y="745"/>
                  <a:pt x="3178" y="745"/>
                </a:cubicBezTo>
                <a:cubicBezTo>
                  <a:pt x="3180" y="745"/>
                  <a:pt x="3180" y="744"/>
                  <a:pt x="3180" y="743"/>
                </a:cubicBezTo>
                <a:cubicBezTo>
                  <a:pt x="3180" y="740"/>
                  <a:pt x="3183" y="739"/>
                  <a:pt x="3185" y="738"/>
                </a:cubicBezTo>
                <a:cubicBezTo>
                  <a:pt x="3186" y="737"/>
                  <a:pt x="3186" y="736"/>
                  <a:pt x="3187" y="736"/>
                </a:cubicBezTo>
                <a:cubicBezTo>
                  <a:pt x="3189" y="734"/>
                  <a:pt x="3191" y="733"/>
                  <a:pt x="3193" y="731"/>
                </a:cubicBezTo>
                <a:cubicBezTo>
                  <a:pt x="3196" y="728"/>
                  <a:pt x="3199" y="726"/>
                  <a:pt x="3202" y="723"/>
                </a:cubicBezTo>
                <a:cubicBezTo>
                  <a:pt x="3203" y="723"/>
                  <a:pt x="3204" y="722"/>
                  <a:pt x="3204" y="722"/>
                </a:cubicBezTo>
                <a:cubicBezTo>
                  <a:pt x="3205" y="721"/>
                  <a:pt x="3206" y="721"/>
                  <a:pt x="3207" y="720"/>
                </a:cubicBezTo>
                <a:cubicBezTo>
                  <a:pt x="3208" y="720"/>
                  <a:pt x="3209" y="718"/>
                  <a:pt x="3210" y="716"/>
                </a:cubicBezTo>
                <a:cubicBezTo>
                  <a:pt x="3211" y="714"/>
                  <a:pt x="3211" y="712"/>
                  <a:pt x="3213" y="711"/>
                </a:cubicBezTo>
                <a:cubicBezTo>
                  <a:pt x="3214" y="709"/>
                  <a:pt x="3216" y="709"/>
                  <a:pt x="3218" y="708"/>
                </a:cubicBezTo>
                <a:cubicBezTo>
                  <a:pt x="3221" y="707"/>
                  <a:pt x="3223" y="704"/>
                  <a:pt x="3222" y="701"/>
                </a:cubicBezTo>
                <a:cubicBezTo>
                  <a:pt x="3222" y="699"/>
                  <a:pt x="3222" y="698"/>
                  <a:pt x="3223" y="696"/>
                </a:cubicBezTo>
                <a:cubicBezTo>
                  <a:pt x="3224" y="695"/>
                  <a:pt x="3227" y="693"/>
                  <a:pt x="3229" y="693"/>
                </a:cubicBezTo>
                <a:cubicBezTo>
                  <a:pt x="3231" y="692"/>
                  <a:pt x="3233" y="692"/>
                  <a:pt x="3235" y="691"/>
                </a:cubicBezTo>
                <a:cubicBezTo>
                  <a:pt x="3237" y="691"/>
                  <a:pt x="3239" y="690"/>
                  <a:pt x="3241" y="689"/>
                </a:cubicBezTo>
                <a:cubicBezTo>
                  <a:pt x="3245" y="688"/>
                  <a:pt x="3249" y="687"/>
                  <a:pt x="3253" y="687"/>
                </a:cubicBezTo>
                <a:cubicBezTo>
                  <a:pt x="3254" y="687"/>
                  <a:pt x="3256" y="687"/>
                  <a:pt x="3258" y="687"/>
                </a:cubicBezTo>
                <a:cubicBezTo>
                  <a:pt x="3259" y="687"/>
                  <a:pt x="3261" y="687"/>
                  <a:pt x="3263" y="687"/>
                </a:cubicBezTo>
                <a:cubicBezTo>
                  <a:pt x="3264" y="687"/>
                  <a:pt x="3264" y="687"/>
                  <a:pt x="3265" y="686"/>
                </a:cubicBezTo>
                <a:cubicBezTo>
                  <a:pt x="3265" y="686"/>
                  <a:pt x="3266" y="685"/>
                  <a:pt x="3266" y="685"/>
                </a:cubicBezTo>
                <a:cubicBezTo>
                  <a:pt x="3267" y="684"/>
                  <a:pt x="3269" y="683"/>
                  <a:pt x="3270" y="683"/>
                </a:cubicBezTo>
                <a:cubicBezTo>
                  <a:pt x="3271" y="683"/>
                  <a:pt x="3273" y="684"/>
                  <a:pt x="3274" y="685"/>
                </a:cubicBezTo>
                <a:cubicBezTo>
                  <a:pt x="3274" y="686"/>
                  <a:pt x="3275" y="687"/>
                  <a:pt x="3275" y="687"/>
                </a:cubicBezTo>
                <a:cubicBezTo>
                  <a:pt x="3276" y="688"/>
                  <a:pt x="3276" y="688"/>
                  <a:pt x="3277" y="688"/>
                </a:cubicBezTo>
                <a:cubicBezTo>
                  <a:pt x="3278" y="689"/>
                  <a:pt x="3278" y="689"/>
                  <a:pt x="3278" y="690"/>
                </a:cubicBezTo>
                <a:cubicBezTo>
                  <a:pt x="3278" y="690"/>
                  <a:pt x="3279" y="691"/>
                  <a:pt x="3279" y="692"/>
                </a:cubicBezTo>
                <a:cubicBezTo>
                  <a:pt x="3280" y="692"/>
                  <a:pt x="3283" y="690"/>
                  <a:pt x="3283" y="690"/>
                </a:cubicBezTo>
                <a:cubicBezTo>
                  <a:pt x="3285" y="689"/>
                  <a:pt x="3286" y="688"/>
                  <a:pt x="3287" y="687"/>
                </a:cubicBezTo>
                <a:cubicBezTo>
                  <a:pt x="3289" y="686"/>
                  <a:pt x="3290" y="685"/>
                  <a:pt x="3291" y="685"/>
                </a:cubicBezTo>
                <a:cubicBezTo>
                  <a:pt x="3292" y="684"/>
                  <a:pt x="3294" y="683"/>
                  <a:pt x="3295" y="684"/>
                </a:cubicBezTo>
                <a:cubicBezTo>
                  <a:pt x="3296" y="685"/>
                  <a:pt x="3295" y="687"/>
                  <a:pt x="3294" y="688"/>
                </a:cubicBezTo>
                <a:cubicBezTo>
                  <a:pt x="3294" y="689"/>
                  <a:pt x="3293" y="689"/>
                  <a:pt x="3293" y="690"/>
                </a:cubicBezTo>
                <a:cubicBezTo>
                  <a:pt x="3292" y="691"/>
                  <a:pt x="3292" y="692"/>
                  <a:pt x="3292" y="692"/>
                </a:cubicBezTo>
                <a:cubicBezTo>
                  <a:pt x="3292" y="693"/>
                  <a:pt x="3293" y="694"/>
                  <a:pt x="3292" y="695"/>
                </a:cubicBezTo>
                <a:cubicBezTo>
                  <a:pt x="3291" y="695"/>
                  <a:pt x="3291" y="695"/>
                  <a:pt x="3290" y="695"/>
                </a:cubicBezTo>
                <a:cubicBezTo>
                  <a:pt x="3288" y="696"/>
                  <a:pt x="3289" y="698"/>
                  <a:pt x="3288" y="699"/>
                </a:cubicBezTo>
                <a:cubicBezTo>
                  <a:pt x="3288" y="699"/>
                  <a:pt x="3288" y="700"/>
                  <a:pt x="3288" y="700"/>
                </a:cubicBezTo>
                <a:cubicBezTo>
                  <a:pt x="3288" y="700"/>
                  <a:pt x="3287" y="700"/>
                  <a:pt x="3287" y="700"/>
                </a:cubicBezTo>
                <a:cubicBezTo>
                  <a:pt x="3287" y="701"/>
                  <a:pt x="3286" y="701"/>
                  <a:pt x="3286" y="702"/>
                </a:cubicBezTo>
                <a:cubicBezTo>
                  <a:pt x="3285" y="703"/>
                  <a:pt x="3283" y="702"/>
                  <a:pt x="3283" y="704"/>
                </a:cubicBezTo>
                <a:cubicBezTo>
                  <a:pt x="3283" y="705"/>
                  <a:pt x="3284" y="704"/>
                  <a:pt x="3285" y="704"/>
                </a:cubicBezTo>
                <a:cubicBezTo>
                  <a:pt x="3286" y="705"/>
                  <a:pt x="3287" y="705"/>
                  <a:pt x="3287" y="707"/>
                </a:cubicBezTo>
                <a:cubicBezTo>
                  <a:pt x="3287" y="708"/>
                  <a:pt x="3286" y="710"/>
                  <a:pt x="3285" y="711"/>
                </a:cubicBezTo>
                <a:cubicBezTo>
                  <a:pt x="3285" y="711"/>
                  <a:pt x="3283" y="713"/>
                  <a:pt x="3285" y="713"/>
                </a:cubicBezTo>
                <a:cubicBezTo>
                  <a:pt x="3286" y="714"/>
                  <a:pt x="3288" y="713"/>
                  <a:pt x="3289" y="713"/>
                </a:cubicBezTo>
                <a:cubicBezTo>
                  <a:pt x="3290" y="713"/>
                  <a:pt x="3292" y="713"/>
                  <a:pt x="3293" y="713"/>
                </a:cubicBezTo>
                <a:cubicBezTo>
                  <a:pt x="3294" y="714"/>
                  <a:pt x="3294" y="714"/>
                  <a:pt x="3294" y="715"/>
                </a:cubicBezTo>
                <a:cubicBezTo>
                  <a:pt x="3293" y="715"/>
                  <a:pt x="3292" y="715"/>
                  <a:pt x="3292" y="716"/>
                </a:cubicBezTo>
                <a:cubicBezTo>
                  <a:pt x="3291" y="716"/>
                  <a:pt x="3291" y="716"/>
                  <a:pt x="3291" y="717"/>
                </a:cubicBezTo>
                <a:cubicBezTo>
                  <a:pt x="3292" y="718"/>
                  <a:pt x="3293" y="718"/>
                  <a:pt x="3293" y="719"/>
                </a:cubicBezTo>
                <a:cubicBezTo>
                  <a:pt x="3292" y="720"/>
                  <a:pt x="3291" y="720"/>
                  <a:pt x="3291" y="721"/>
                </a:cubicBezTo>
                <a:cubicBezTo>
                  <a:pt x="3290" y="722"/>
                  <a:pt x="3290" y="724"/>
                  <a:pt x="3292" y="724"/>
                </a:cubicBezTo>
                <a:cubicBezTo>
                  <a:pt x="3294" y="723"/>
                  <a:pt x="3297" y="721"/>
                  <a:pt x="3300" y="721"/>
                </a:cubicBezTo>
                <a:cubicBezTo>
                  <a:pt x="3301" y="721"/>
                  <a:pt x="3303" y="721"/>
                  <a:pt x="3303" y="720"/>
                </a:cubicBezTo>
                <a:cubicBezTo>
                  <a:pt x="3304" y="718"/>
                  <a:pt x="3304" y="717"/>
                  <a:pt x="3305" y="715"/>
                </a:cubicBezTo>
                <a:cubicBezTo>
                  <a:pt x="3306" y="714"/>
                  <a:pt x="3308" y="714"/>
                  <a:pt x="3309" y="713"/>
                </a:cubicBezTo>
                <a:cubicBezTo>
                  <a:pt x="3310" y="712"/>
                  <a:pt x="3311" y="710"/>
                  <a:pt x="3313" y="709"/>
                </a:cubicBezTo>
                <a:cubicBezTo>
                  <a:pt x="3314" y="708"/>
                  <a:pt x="3316" y="708"/>
                  <a:pt x="3318" y="707"/>
                </a:cubicBezTo>
                <a:cubicBezTo>
                  <a:pt x="3319" y="706"/>
                  <a:pt x="3321" y="704"/>
                  <a:pt x="3322" y="703"/>
                </a:cubicBezTo>
                <a:cubicBezTo>
                  <a:pt x="3323" y="702"/>
                  <a:pt x="3324" y="701"/>
                  <a:pt x="3326" y="700"/>
                </a:cubicBezTo>
                <a:cubicBezTo>
                  <a:pt x="3327" y="699"/>
                  <a:pt x="3329" y="699"/>
                  <a:pt x="3330" y="698"/>
                </a:cubicBezTo>
                <a:cubicBezTo>
                  <a:pt x="3332" y="697"/>
                  <a:pt x="3333" y="695"/>
                  <a:pt x="3335" y="694"/>
                </a:cubicBezTo>
                <a:cubicBezTo>
                  <a:pt x="3336" y="693"/>
                  <a:pt x="3336" y="692"/>
                  <a:pt x="3338" y="693"/>
                </a:cubicBezTo>
                <a:cubicBezTo>
                  <a:pt x="3339" y="693"/>
                  <a:pt x="3339" y="693"/>
                  <a:pt x="3340" y="693"/>
                </a:cubicBezTo>
                <a:cubicBezTo>
                  <a:pt x="3341" y="694"/>
                  <a:pt x="3342" y="693"/>
                  <a:pt x="3342" y="692"/>
                </a:cubicBezTo>
                <a:cubicBezTo>
                  <a:pt x="3343" y="692"/>
                  <a:pt x="3344" y="691"/>
                  <a:pt x="3345" y="691"/>
                </a:cubicBezTo>
                <a:cubicBezTo>
                  <a:pt x="3346" y="690"/>
                  <a:pt x="3346" y="691"/>
                  <a:pt x="3346" y="692"/>
                </a:cubicBezTo>
                <a:cubicBezTo>
                  <a:pt x="3346" y="693"/>
                  <a:pt x="3347" y="694"/>
                  <a:pt x="3347" y="694"/>
                </a:cubicBezTo>
                <a:cubicBezTo>
                  <a:pt x="3347" y="695"/>
                  <a:pt x="3348" y="696"/>
                  <a:pt x="3349" y="695"/>
                </a:cubicBezTo>
                <a:cubicBezTo>
                  <a:pt x="3350" y="695"/>
                  <a:pt x="3350" y="694"/>
                  <a:pt x="3351" y="693"/>
                </a:cubicBezTo>
                <a:cubicBezTo>
                  <a:pt x="3352" y="693"/>
                  <a:pt x="3353" y="692"/>
                  <a:pt x="3353" y="691"/>
                </a:cubicBezTo>
                <a:cubicBezTo>
                  <a:pt x="3353" y="691"/>
                  <a:pt x="3353" y="690"/>
                  <a:pt x="3353" y="689"/>
                </a:cubicBezTo>
                <a:cubicBezTo>
                  <a:pt x="3354" y="688"/>
                  <a:pt x="3352" y="688"/>
                  <a:pt x="3351" y="689"/>
                </a:cubicBezTo>
                <a:cubicBezTo>
                  <a:pt x="3350" y="689"/>
                  <a:pt x="3348" y="689"/>
                  <a:pt x="3347" y="688"/>
                </a:cubicBezTo>
                <a:cubicBezTo>
                  <a:pt x="3347" y="687"/>
                  <a:pt x="3347" y="687"/>
                  <a:pt x="3347" y="687"/>
                </a:cubicBezTo>
                <a:cubicBezTo>
                  <a:pt x="3347" y="686"/>
                  <a:pt x="3347" y="686"/>
                  <a:pt x="3347" y="686"/>
                </a:cubicBezTo>
                <a:cubicBezTo>
                  <a:pt x="3347" y="686"/>
                  <a:pt x="3347" y="685"/>
                  <a:pt x="3347" y="685"/>
                </a:cubicBezTo>
                <a:cubicBezTo>
                  <a:pt x="3348" y="684"/>
                  <a:pt x="3349" y="683"/>
                  <a:pt x="3349" y="682"/>
                </a:cubicBezTo>
                <a:cubicBezTo>
                  <a:pt x="3350" y="681"/>
                  <a:pt x="3350" y="679"/>
                  <a:pt x="3350" y="678"/>
                </a:cubicBezTo>
                <a:cubicBezTo>
                  <a:pt x="3351" y="677"/>
                  <a:pt x="3351" y="677"/>
                  <a:pt x="3352" y="676"/>
                </a:cubicBezTo>
                <a:cubicBezTo>
                  <a:pt x="3352" y="675"/>
                  <a:pt x="3352" y="675"/>
                  <a:pt x="3353" y="674"/>
                </a:cubicBezTo>
                <a:cubicBezTo>
                  <a:pt x="3354" y="673"/>
                  <a:pt x="3354" y="672"/>
                  <a:pt x="3354" y="670"/>
                </a:cubicBezTo>
                <a:cubicBezTo>
                  <a:pt x="3353" y="669"/>
                  <a:pt x="3353" y="668"/>
                  <a:pt x="3353" y="666"/>
                </a:cubicBezTo>
                <a:cubicBezTo>
                  <a:pt x="3353" y="664"/>
                  <a:pt x="3355" y="665"/>
                  <a:pt x="3356" y="664"/>
                </a:cubicBezTo>
                <a:cubicBezTo>
                  <a:pt x="3358" y="664"/>
                  <a:pt x="3359" y="664"/>
                  <a:pt x="3361" y="663"/>
                </a:cubicBezTo>
                <a:cubicBezTo>
                  <a:pt x="3362" y="662"/>
                  <a:pt x="3363" y="662"/>
                  <a:pt x="3365" y="662"/>
                </a:cubicBezTo>
                <a:cubicBezTo>
                  <a:pt x="3367" y="662"/>
                  <a:pt x="3368" y="662"/>
                  <a:pt x="3369" y="661"/>
                </a:cubicBezTo>
                <a:cubicBezTo>
                  <a:pt x="3371" y="661"/>
                  <a:pt x="3372" y="660"/>
                  <a:pt x="3373" y="660"/>
                </a:cubicBezTo>
                <a:cubicBezTo>
                  <a:pt x="3375" y="660"/>
                  <a:pt x="3376" y="660"/>
                  <a:pt x="3377" y="660"/>
                </a:cubicBezTo>
                <a:cubicBezTo>
                  <a:pt x="3379" y="661"/>
                  <a:pt x="3379" y="662"/>
                  <a:pt x="3380" y="663"/>
                </a:cubicBezTo>
                <a:cubicBezTo>
                  <a:pt x="3381" y="665"/>
                  <a:pt x="3383" y="665"/>
                  <a:pt x="3385" y="665"/>
                </a:cubicBezTo>
                <a:cubicBezTo>
                  <a:pt x="3386" y="665"/>
                  <a:pt x="3386" y="665"/>
                  <a:pt x="3387" y="666"/>
                </a:cubicBezTo>
                <a:cubicBezTo>
                  <a:pt x="3388" y="666"/>
                  <a:pt x="3389" y="666"/>
                  <a:pt x="3390" y="667"/>
                </a:cubicBezTo>
                <a:cubicBezTo>
                  <a:pt x="3390" y="667"/>
                  <a:pt x="3388" y="667"/>
                  <a:pt x="3388" y="668"/>
                </a:cubicBezTo>
                <a:cubicBezTo>
                  <a:pt x="3389" y="668"/>
                  <a:pt x="3390" y="667"/>
                  <a:pt x="3390" y="669"/>
                </a:cubicBezTo>
                <a:cubicBezTo>
                  <a:pt x="3388" y="669"/>
                  <a:pt x="3387" y="669"/>
                  <a:pt x="3386" y="668"/>
                </a:cubicBezTo>
                <a:cubicBezTo>
                  <a:pt x="3385" y="667"/>
                  <a:pt x="3384" y="667"/>
                  <a:pt x="3382" y="667"/>
                </a:cubicBezTo>
                <a:cubicBezTo>
                  <a:pt x="3381" y="667"/>
                  <a:pt x="3380" y="666"/>
                  <a:pt x="3378" y="667"/>
                </a:cubicBezTo>
                <a:cubicBezTo>
                  <a:pt x="3377" y="667"/>
                  <a:pt x="3376" y="668"/>
                  <a:pt x="3375" y="669"/>
                </a:cubicBezTo>
                <a:cubicBezTo>
                  <a:pt x="3373" y="672"/>
                  <a:pt x="3369" y="671"/>
                  <a:pt x="3368" y="675"/>
                </a:cubicBezTo>
                <a:cubicBezTo>
                  <a:pt x="3367" y="678"/>
                  <a:pt x="3368" y="681"/>
                  <a:pt x="3368" y="684"/>
                </a:cubicBezTo>
                <a:cubicBezTo>
                  <a:pt x="3368" y="686"/>
                  <a:pt x="3368" y="689"/>
                  <a:pt x="3367" y="690"/>
                </a:cubicBezTo>
                <a:cubicBezTo>
                  <a:pt x="3365" y="691"/>
                  <a:pt x="3363" y="692"/>
                  <a:pt x="3363" y="694"/>
                </a:cubicBezTo>
                <a:cubicBezTo>
                  <a:pt x="3363" y="695"/>
                  <a:pt x="3365" y="697"/>
                  <a:pt x="3365" y="698"/>
                </a:cubicBezTo>
                <a:cubicBezTo>
                  <a:pt x="3366" y="699"/>
                  <a:pt x="3366" y="700"/>
                  <a:pt x="3366" y="702"/>
                </a:cubicBezTo>
                <a:cubicBezTo>
                  <a:pt x="3366" y="703"/>
                  <a:pt x="3366" y="703"/>
                  <a:pt x="3365" y="704"/>
                </a:cubicBezTo>
                <a:cubicBezTo>
                  <a:pt x="3365" y="704"/>
                  <a:pt x="3365" y="705"/>
                  <a:pt x="3364" y="705"/>
                </a:cubicBezTo>
                <a:cubicBezTo>
                  <a:pt x="3363" y="706"/>
                  <a:pt x="3361" y="706"/>
                  <a:pt x="3360" y="707"/>
                </a:cubicBezTo>
                <a:cubicBezTo>
                  <a:pt x="3359" y="708"/>
                  <a:pt x="3359" y="709"/>
                  <a:pt x="3359" y="711"/>
                </a:cubicBezTo>
                <a:cubicBezTo>
                  <a:pt x="3359" y="712"/>
                  <a:pt x="3359" y="713"/>
                  <a:pt x="3359" y="714"/>
                </a:cubicBezTo>
                <a:cubicBezTo>
                  <a:pt x="3360" y="715"/>
                  <a:pt x="3359" y="716"/>
                  <a:pt x="3358" y="717"/>
                </a:cubicBezTo>
                <a:cubicBezTo>
                  <a:pt x="3356" y="717"/>
                  <a:pt x="3354" y="718"/>
                  <a:pt x="3353" y="718"/>
                </a:cubicBezTo>
                <a:cubicBezTo>
                  <a:pt x="3351" y="719"/>
                  <a:pt x="3348" y="720"/>
                  <a:pt x="3346" y="720"/>
                </a:cubicBezTo>
                <a:cubicBezTo>
                  <a:pt x="3344" y="721"/>
                  <a:pt x="3342" y="722"/>
                  <a:pt x="3340" y="723"/>
                </a:cubicBezTo>
                <a:cubicBezTo>
                  <a:pt x="3338" y="724"/>
                  <a:pt x="3336" y="725"/>
                  <a:pt x="3334" y="726"/>
                </a:cubicBezTo>
                <a:cubicBezTo>
                  <a:pt x="3333" y="726"/>
                  <a:pt x="3333" y="726"/>
                  <a:pt x="3332" y="726"/>
                </a:cubicBezTo>
                <a:cubicBezTo>
                  <a:pt x="3331" y="727"/>
                  <a:pt x="3330" y="727"/>
                  <a:pt x="3329" y="727"/>
                </a:cubicBezTo>
                <a:cubicBezTo>
                  <a:pt x="3328" y="728"/>
                  <a:pt x="3327" y="728"/>
                  <a:pt x="3326" y="729"/>
                </a:cubicBezTo>
                <a:cubicBezTo>
                  <a:pt x="3326" y="729"/>
                  <a:pt x="3325" y="730"/>
                  <a:pt x="3325" y="731"/>
                </a:cubicBezTo>
                <a:cubicBezTo>
                  <a:pt x="3325" y="732"/>
                  <a:pt x="3325" y="732"/>
                  <a:pt x="3325" y="733"/>
                </a:cubicBezTo>
                <a:cubicBezTo>
                  <a:pt x="3324" y="734"/>
                  <a:pt x="3323" y="735"/>
                  <a:pt x="3322" y="736"/>
                </a:cubicBezTo>
                <a:cubicBezTo>
                  <a:pt x="3321" y="737"/>
                  <a:pt x="3320" y="738"/>
                  <a:pt x="3318" y="739"/>
                </a:cubicBezTo>
                <a:cubicBezTo>
                  <a:pt x="3316" y="741"/>
                  <a:pt x="3314" y="742"/>
                  <a:pt x="3312" y="744"/>
                </a:cubicBezTo>
                <a:cubicBezTo>
                  <a:pt x="3310" y="746"/>
                  <a:pt x="3309" y="748"/>
                  <a:pt x="3307" y="749"/>
                </a:cubicBezTo>
                <a:cubicBezTo>
                  <a:pt x="3304" y="751"/>
                  <a:pt x="3302" y="752"/>
                  <a:pt x="3300" y="754"/>
                </a:cubicBezTo>
                <a:cubicBezTo>
                  <a:pt x="3298" y="756"/>
                  <a:pt x="3295" y="758"/>
                  <a:pt x="3293" y="760"/>
                </a:cubicBezTo>
                <a:cubicBezTo>
                  <a:pt x="3291" y="762"/>
                  <a:pt x="3288" y="764"/>
                  <a:pt x="3286" y="766"/>
                </a:cubicBezTo>
                <a:cubicBezTo>
                  <a:pt x="3284" y="769"/>
                  <a:pt x="3283" y="772"/>
                  <a:pt x="3281" y="775"/>
                </a:cubicBezTo>
                <a:cubicBezTo>
                  <a:pt x="3280" y="777"/>
                  <a:pt x="3279" y="778"/>
                  <a:pt x="3277" y="779"/>
                </a:cubicBezTo>
                <a:cubicBezTo>
                  <a:pt x="3276" y="781"/>
                  <a:pt x="3275" y="782"/>
                  <a:pt x="3274" y="784"/>
                </a:cubicBezTo>
                <a:cubicBezTo>
                  <a:pt x="3273" y="785"/>
                  <a:pt x="3272" y="785"/>
                  <a:pt x="3271" y="786"/>
                </a:cubicBezTo>
                <a:cubicBezTo>
                  <a:pt x="3270" y="786"/>
                  <a:pt x="3268" y="787"/>
                  <a:pt x="3267" y="788"/>
                </a:cubicBezTo>
                <a:cubicBezTo>
                  <a:pt x="3265" y="790"/>
                  <a:pt x="3263" y="791"/>
                  <a:pt x="3261" y="793"/>
                </a:cubicBezTo>
                <a:cubicBezTo>
                  <a:pt x="3259" y="794"/>
                  <a:pt x="3258" y="795"/>
                  <a:pt x="3256" y="797"/>
                </a:cubicBezTo>
                <a:cubicBezTo>
                  <a:pt x="3255" y="797"/>
                  <a:pt x="3254" y="797"/>
                  <a:pt x="3254" y="798"/>
                </a:cubicBezTo>
                <a:cubicBezTo>
                  <a:pt x="3253" y="798"/>
                  <a:pt x="3252" y="799"/>
                  <a:pt x="3251" y="799"/>
                </a:cubicBezTo>
                <a:cubicBezTo>
                  <a:pt x="3251" y="799"/>
                  <a:pt x="3250" y="799"/>
                  <a:pt x="3250" y="799"/>
                </a:cubicBezTo>
                <a:cubicBezTo>
                  <a:pt x="3248" y="799"/>
                  <a:pt x="3246" y="799"/>
                  <a:pt x="3245" y="799"/>
                </a:cubicBezTo>
                <a:cubicBezTo>
                  <a:pt x="3243" y="799"/>
                  <a:pt x="3242" y="800"/>
                  <a:pt x="3241" y="801"/>
                </a:cubicBezTo>
                <a:cubicBezTo>
                  <a:pt x="3239" y="803"/>
                  <a:pt x="3239" y="804"/>
                  <a:pt x="3237" y="805"/>
                </a:cubicBezTo>
                <a:cubicBezTo>
                  <a:pt x="3235" y="806"/>
                  <a:pt x="3232" y="806"/>
                  <a:pt x="3229" y="806"/>
                </a:cubicBezTo>
                <a:cubicBezTo>
                  <a:pt x="3229" y="806"/>
                  <a:pt x="3228" y="806"/>
                  <a:pt x="3227" y="806"/>
                </a:cubicBezTo>
                <a:cubicBezTo>
                  <a:pt x="3226" y="806"/>
                  <a:pt x="3224" y="806"/>
                  <a:pt x="3224" y="807"/>
                </a:cubicBezTo>
                <a:cubicBezTo>
                  <a:pt x="3224" y="808"/>
                  <a:pt x="3224" y="808"/>
                  <a:pt x="3225" y="809"/>
                </a:cubicBezTo>
                <a:cubicBezTo>
                  <a:pt x="3226" y="809"/>
                  <a:pt x="3226" y="811"/>
                  <a:pt x="3227" y="812"/>
                </a:cubicBezTo>
                <a:cubicBezTo>
                  <a:pt x="3228" y="813"/>
                  <a:pt x="3228" y="815"/>
                  <a:pt x="3228" y="816"/>
                </a:cubicBezTo>
                <a:cubicBezTo>
                  <a:pt x="3228" y="818"/>
                  <a:pt x="3226" y="819"/>
                  <a:pt x="3226" y="820"/>
                </a:cubicBezTo>
                <a:cubicBezTo>
                  <a:pt x="3225" y="821"/>
                  <a:pt x="3225" y="822"/>
                  <a:pt x="3224" y="822"/>
                </a:cubicBezTo>
                <a:cubicBezTo>
                  <a:pt x="3224" y="823"/>
                  <a:pt x="3224" y="824"/>
                  <a:pt x="3223" y="825"/>
                </a:cubicBezTo>
                <a:cubicBezTo>
                  <a:pt x="3223" y="825"/>
                  <a:pt x="3222" y="825"/>
                  <a:pt x="3221" y="826"/>
                </a:cubicBezTo>
                <a:cubicBezTo>
                  <a:pt x="3219" y="826"/>
                  <a:pt x="3218" y="828"/>
                  <a:pt x="3217" y="829"/>
                </a:cubicBezTo>
                <a:cubicBezTo>
                  <a:pt x="3216" y="830"/>
                  <a:pt x="3215" y="831"/>
                  <a:pt x="3214" y="832"/>
                </a:cubicBezTo>
                <a:cubicBezTo>
                  <a:pt x="3213" y="833"/>
                  <a:pt x="3211" y="835"/>
                  <a:pt x="3210" y="836"/>
                </a:cubicBezTo>
                <a:cubicBezTo>
                  <a:pt x="3209" y="838"/>
                  <a:pt x="3208" y="839"/>
                  <a:pt x="3207" y="841"/>
                </a:cubicBezTo>
                <a:cubicBezTo>
                  <a:pt x="3207" y="843"/>
                  <a:pt x="3206" y="845"/>
                  <a:pt x="3205" y="847"/>
                </a:cubicBezTo>
                <a:cubicBezTo>
                  <a:pt x="3204" y="850"/>
                  <a:pt x="3204" y="853"/>
                  <a:pt x="3203" y="855"/>
                </a:cubicBezTo>
                <a:cubicBezTo>
                  <a:pt x="3203" y="856"/>
                  <a:pt x="3203" y="857"/>
                  <a:pt x="3203" y="858"/>
                </a:cubicBezTo>
                <a:cubicBezTo>
                  <a:pt x="3203" y="860"/>
                  <a:pt x="3202" y="861"/>
                  <a:pt x="3202" y="862"/>
                </a:cubicBezTo>
                <a:cubicBezTo>
                  <a:pt x="3202" y="864"/>
                  <a:pt x="3202" y="866"/>
                  <a:pt x="3202" y="868"/>
                </a:cubicBezTo>
                <a:cubicBezTo>
                  <a:pt x="3201" y="872"/>
                  <a:pt x="3201" y="877"/>
                  <a:pt x="3201" y="881"/>
                </a:cubicBezTo>
                <a:cubicBezTo>
                  <a:pt x="3201" y="886"/>
                  <a:pt x="3201" y="891"/>
                  <a:pt x="3202" y="896"/>
                </a:cubicBezTo>
                <a:cubicBezTo>
                  <a:pt x="3203" y="898"/>
                  <a:pt x="3204" y="901"/>
                  <a:pt x="3205" y="904"/>
                </a:cubicBezTo>
                <a:cubicBezTo>
                  <a:pt x="3205" y="906"/>
                  <a:pt x="3206" y="909"/>
                  <a:pt x="3207" y="911"/>
                </a:cubicBezTo>
                <a:cubicBezTo>
                  <a:pt x="3207" y="913"/>
                  <a:pt x="3208" y="915"/>
                  <a:pt x="3208" y="917"/>
                </a:cubicBezTo>
                <a:cubicBezTo>
                  <a:pt x="3209" y="918"/>
                  <a:pt x="3209" y="919"/>
                  <a:pt x="3209" y="920"/>
                </a:cubicBezTo>
                <a:cubicBezTo>
                  <a:pt x="3209" y="922"/>
                  <a:pt x="3209" y="925"/>
                  <a:pt x="3209" y="927"/>
                </a:cubicBezTo>
                <a:cubicBezTo>
                  <a:pt x="3210" y="929"/>
                  <a:pt x="3210" y="931"/>
                  <a:pt x="3210" y="933"/>
                </a:cubicBezTo>
                <a:cubicBezTo>
                  <a:pt x="3210" y="935"/>
                  <a:pt x="3210" y="938"/>
                  <a:pt x="3211" y="940"/>
                </a:cubicBezTo>
                <a:cubicBezTo>
                  <a:pt x="3211" y="943"/>
                  <a:pt x="3212" y="947"/>
                  <a:pt x="3215" y="949"/>
                </a:cubicBezTo>
                <a:cubicBezTo>
                  <a:pt x="3218" y="952"/>
                  <a:pt x="3217" y="955"/>
                  <a:pt x="3218" y="958"/>
                </a:cubicBezTo>
                <a:cubicBezTo>
                  <a:pt x="3218" y="960"/>
                  <a:pt x="3218" y="961"/>
                  <a:pt x="3218" y="962"/>
                </a:cubicBezTo>
                <a:cubicBezTo>
                  <a:pt x="3218" y="963"/>
                  <a:pt x="3219" y="964"/>
                  <a:pt x="3219" y="965"/>
                </a:cubicBezTo>
                <a:cubicBezTo>
                  <a:pt x="3219" y="966"/>
                  <a:pt x="3218" y="967"/>
                  <a:pt x="3219" y="968"/>
                </a:cubicBezTo>
                <a:cubicBezTo>
                  <a:pt x="3219" y="970"/>
                  <a:pt x="3219" y="971"/>
                  <a:pt x="3219" y="972"/>
                </a:cubicBezTo>
                <a:cubicBezTo>
                  <a:pt x="3219" y="974"/>
                  <a:pt x="3219" y="976"/>
                  <a:pt x="3219" y="977"/>
                </a:cubicBezTo>
                <a:cubicBezTo>
                  <a:pt x="3219" y="980"/>
                  <a:pt x="3219" y="983"/>
                  <a:pt x="3222" y="985"/>
                </a:cubicBezTo>
                <a:cubicBezTo>
                  <a:pt x="3223" y="986"/>
                  <a:pt x="3223" y="987"/>
                  <a:pt x="3223" y="989"/>
                </a:cubicBezTo>
                <a:cubicBezTo>
                  <a:pt x="3223" y="990"/>
                  <a:pt x="3223" y="990"/>
                  <a:pt x="3223" y="991"/>
                </a:cubicBezTo>
                <a:cubicBezTo>
                  <a:pt x="3223" y="992"/>
                  <a:pt x="3222" y="992"/>
                  <a:pt x="3222" y="993"/>
                </a:cubicBezTo>
                <a:cubicBezTo>
                  <a:pt x="3223" y="993"/>
                  <a:pt x="3225" y="992"/>
                  <a:pt x="3225" y="991"/>
                </a:cubicBezTo>
                <a:cubicBezTo>
                  <a:pt x="3226" y="990"/>
                  <a:pt x="3227" y="989"/>
                  <a:pt x="3229" y="988"/>
                </a:cubicBezTo>
                <a:cubicBezTo>
                  <a:pt x="3230" y="987"/>
                  <a:pt x="3231" y="986"/>
                  <a:pt x="3233" y="985"/>
                </a:cubicBezTo>
                <a:cubicBezTo>
                  <a:pt x="3234" y="984"/>
                  <a:pt x="3236" y="983"/>
                  <a:pt x="3237" y="981"/>
                </a:cubicBezTo>
                <a:cubicBezTo>
                  <a:pt x="3239" y="978"/>
                  <a:pt x="3242" y="976"/>
                  <a:pt x="3245" y="973"/>
                </a:cubicBezTo>
                <a:cubicBezTo>
                  <a:pt x="3246" y="972"/>
                  <a:pt x="3247" y="970"/>
                  <a:pt x="3248" y="968"/>
                </a:cubicBezTo>
                <a:cubicBezTo>
                  <a:pt x="3249" y="966"/>
                  <a:pt x="3251" y="965"/>
                  <a:pt x="3252" y="963"/>
                </a:cubicBezTo>
                <a:cubicBezTo>
                  <a:pt x="3253" y="963"/>
                  <a:pt x="3254" y="962"/>
                  <a:pt x="3255" y="961"/>
                </a:cubicBezTo>
                <a:cubicBezTo>
                  <a:pt x="3256" y="960"/>
                  <a:pt x="3257" y="959"/>
                  <a:pt x="3257" y="958"/>
                </a:cubicBezTo>
                <a:cubicBezTo>
                  <a:pt x="3258" y="957"/>
                  <a:pt x="3259" y="957"/>
                  <a:pt x="3260" y="956"/>
                </a:cubicBezTo>
                <a:cubicBezTo>
                  <a:pt x="3261" y="954"/>
                  <a:pt x="3259" y="953"/>
                  <a:pt x="3259" y="951"/>
                </a:cubicBezTo>
                <a:cubicBezTo>
                  <a:pt x="3258" y="951"/>
                  <a:pt x="3258" y="950"/>
                  <a:pt x="3258" y="949"/>
                </a:cubicBezTo>
                <a:cubicBezTo>
                  <a:pt x="3258" y="948"/>
                  <a:pt x="3258" y="947"/>
                  <a:pt x="3259" y="946"/>
                </a:cubicBezTo>
                <a:cubicBezTo>
                  <a:pt x="3261" y="945"/>
                  <a:pt x="3261" y="944"/>
                  <a:pt x="3261" y="942"/>
                </a:cubicBezTo>
                <a:cubicBezTo>
                  <a:pt x="3261" y="941"/>
                  <a:pt x="3261" y="939"/>
                  <a:pt x="3260" y="939"/>
                </a:cubicBezTo>
                <a:cubicBezTo>
                  <a:pt x="3259" y="939"/>
                  <a:pt x="3258" y="939"/>
                  <a:pt x="3258" y="938"/>
                </a:cubicBezTo>
                <a:cubicBezTo>
                  <a:pt x="3258" y="938"/>
                  <a:pt x="3258" y="937"/>
                  <a:pt x="3258" y="936"/>
                </a:cubicBezTo>
                <a:cubicBezTo>
                  <a:pt x="3258" y="935"/>
                  <a:pt x="3259" y="936"/>
                  <a:pt x="3259" y="936"/>
                </a:cubicBezTo>
                <a:cubicBezTo>
                  <a:pt x="3260" y="936"/>
                  <a:pt x="3261" y="936"/>
                  <a:pt x="3261" y="937"/>
                </a:cubicBezTo>
                <a:cubicBezTo>
                  <a:pt x="3262" y="937"/>
                  <a:pt x="3261" y="938"/>
                  <a:pt x="3261" y="938"/>
                </a:cubicBezTo>
                <a:cubicBezTo>
                  <a:pt x="3261" y="939"/>
                  <a:pt x="3262" y="939"/>
                  <a:pt x="3262" y="939"/>
                </a:cubicBezTo>
                <a:cubicBezTo>
                  <a:pt x="3263" y="939"/>
                  <a:pt x="3264" y="939"/>
                  <a:pt x="3264" y="939"/>
                </a:cubicBezTo>
                <a:cubicBezTo>
                  <a:pt x="3265" y="939"/>
                  <a:pt x="3265" y="938"/>
                  <a:pt x="3266" y="938"/>
                </a:cubicBezTo>
                <a:cubicBezTo>
                  <a:pt x="3267" y="937"/>
                  <a:pt x="3268" y="936"/>
                  <a:pt x="3269" y="935"/>
                </a:cubicBezTo>
                <a:cubicBezTo>
                  <a:pt x="3271" y="935"/>
                  <a:pt x="3272" y="934"/>
                  <a:pt x="3273" y="933"/>
                </a:cubicBezTo>
                <a:cubicBezTo>
                  <a:pt x="3275" y="933"/>
                  <a:pt x="3276" y="933"/>
                  <a:pt x="3277" y="932"/>
                </a:cubicBezTo>
                <a:cubicBezTo>
                  <a:pt x="3278" y="931"/>
                  <a:pt x="3280" y="931"/>
                  <a:pt x="3281" y="930"/>
                </a:cubicBezTo>
                <a:cubicBezTo>
                  <a:pt x="3282" y="930"/>
                  <a:pt x="3282" y="930"/>
                  <a:pt x="3283" y="931"/>
                </a:cubicBezTo>
                <a:cubicBezTo>
                  <a:pt x="3284" y="931"/>
                  <a:pt x="3283" y="932"/>
                  <a:pt x="3284" y="932"/>
                </a:cubicBezTo>
                <a:cubicBezTo>
                  <a:pt x="3285" y="933"/>
                  <a:pt x="3285" y="932"/>
                  <a:pt x="3286" y="933"/>
                </a:cubicBezTo>
                <a:cubicBezTo>
                  <a:pt x="3286" y="933"/>
                  <a:pt x="3287" y="934"/>
                  <a:pt x="3287" y="934"/>
                </a:cubicBezTo>
                <a:cubicBezTo>
                  <a:pt x="3287" y="934"/>
                  <a:pt x="3288" y="935"/>
                  <a:pt x="3289" y="935"/>
                </a:cubicBezTo>
                <a:cubicBezTo>
                  <a:pt x="3289" y="935"/>
                  <a:pt x="3289" y="934"/>
                  <a:pt x="3288" y="933"/>
                </a:cubicBezTo>
                <a:cubicBezTo>
                  <a:pt x="3288" y="933"/>
                  <a:pt x="3289" y="932"/>
                  <a:pt x="3289" y="931"/>
                </a:cubicBezTo>
                <a:cubicBezTo>
                  <a:pt x="3288" y="931"/>
                  <a:pt x="3288" y="930"/>
                  <a:pt x="3287" y="930"/>
                </a:cubicBezTo>
                <a:cubicBezTo>
                  <a:pt x="3287" y="929"/>
                  <a:pt x="3287" y="928"/>
                  <a:pt x="3287" y="928"/>
                </a:cubicBezTo>
                <a:cubicBezTo>
                  <a:pt x="3287" y="927"/>
                  <a:pt x="3286" y="927"/>
                  <a:pt x="3286" y="927"/>
                </a:cubicBezTo>
                <a:cubicBezTo>
                  <a:pt x="3285" y="926"/>
                  <a:pt x="3284" y="923"/>
                  <a:pt x="3286" y="923"/>
                </a:cubicBezTo>
                <a:cubicBezTo>
                  <a:pt x="3287" y="923"/>
                  <a:pt x="3288" y="924"/>
                  <a:pt x="3288" y="923"/>
                </a:cubicBezTo>
                <a:cubicBezTo>
                  <a:pt x="3288" y="922"/>
                  <a:pt x="3287" y="921"/>
                  <a:pt x="3286" y="920"/>
                </a:cubicBezTo>
                <a:cubicBezTo>
                  <a:pt x="3285" y="920"/>
                  <a:pt x="3285" y="918"/>
                  <a:pt x="3285" y="916"/>
                </a:cubicBezTo>
                <a:cubicBezTo>
                  <a:pt x="3285" y="915"/>
                  <a:pt x="3286" y="914"/>
                  <a:pt x="3287" y="913"/>
                </a:cubicBezTo>
                <a:cubicBezTo>
                  <a:pt x="3287" y="911"/>
                  <a:pt x="3287" y="910"/>
                  <a:pt x="3288" y="908"/>
                </a:cubicBezTo>
                <a:cubicBezTo>
                  <a:pt x="3288" y="907"/>
                  <a:pt x="3289" y="906"/>
                  <a:pt x="3290" y="905"/>
                </a:cubicBezTo>
                <a:cubicBezTo>
                  <a:pt x="3292" y="903"/>
                  <a:pt x="3293" y="903"/>
                  <a:pt x="3294" y="902"/>
                </a:cubicBezTo>
                <a:cubicBezTo>
                  <a:pt x="3297" y="901"/>
                  <a:pt x="3299" y="898"/>
                  <a:pt x="3302" y="897"/>
                </a:cubicBezTo>
                <a:cubicBezTo>
                  <a:pt x="3304" y="895"/>
                  <a:pt x="3306" y="895"/>
                  <a:pt x="3309" y="894"/>
                </a:cubicBezTo>
                <a:cubicBezTo>
                  <a:pt x="3311" y="894"/>
                  <a:pt x="3311" y="896"/>
                  <a:pt x="3313" y="897"/>
                </a:cubicBezTo>
                <a:cubicBezTo>
                  <a:pt x="3314" y="897"/>
                  <a:pt x="3316" y="897"/>
                  <a:pt x="3317" y="897"/>
                </a:cubicBezTo>
                <a:cubicBezTo>
                  <a:pt x="3318" y="896"/>
                  <a:pt x="3320" y="896"/>
                  <a:pt x="3321" y="896"/>
                </a:cubicBezTo>
                <a:cubicBezTo>
                  <a:pt x="3323" y="895"/>
                  <a:pt x="3324" y="895"/>
                  <a:pt x="3325" y="894"/>
                </a:cubicBezTo>
                <a:cubicBezTo>
                  <a:pt x="3326" y="893"/>
                  <a:pt x="3327" y="892"/>
                  <a:pt x="3328" y="891"/>
                </a:cubicBezTo>
                <a:cubicBezTo>
                  <a:pt x="3330" y="890"/>
                  <a:pt x="3331" y="889"/>
                  <a:pt x="3330" y="887"/>
                </a:cubicBezTo>
                <a:cubicBezTo>
                  <a:pt x="3330" y="886"/>
                  <a:pt x="3329" y="885"/>
                  <a:pt x="3328" y="884"/>
                </a:cubicBezTo>
                <a:cubicBezTo>
                  <a:pt x="3327" y="883"/>
                  <a:pt x="3327" y="883"/>
                  <a:pt x="3327" y="882"/>
                </a:cubicBezTo>
                <a:cubicBezTo>
                  <a:pt x="3326" y="882"/>
                  <a:pt x="3326" y="881"/>
                  <a:pt x="3325" y="881"/>
                </a:cubicBezTo>
                <a:cubicBezTo>
                  <a:pt x="3324" y="881"/>
                  <a:pt x="3324" y="880"/>
                  <a:pt x="3324" y="879"/>
                </a:cubicBezTo>
                <a:cubicBezTo>
                  <a:pt x="3324" y="879"/>
                  <a:pt x="3324" y="879"/>
                  <a:pt x="3324" y="878"/>
                </a:cubicBezTo>
                <a:cubicBezTo>
                  <a:pt x="3323" y="877"/>
                  <a:pt x="3323" y="875"/>
                  <a:pt x="3323" y="873"/>
                </a:cubicBezTo>
                <a:cubicBezTo>
                  <a:pt x="3323" y="871"/>
                  <a:pt x="3323" y="869"/>
                  <a:pt x="3323" y="867"/>
                </a:cubicBezTo>
                <a:cubicBezTo>
                  <a:pt x="3323" y="865"/>
                  <a:pt x="3324" y="864"/>
                  <a:pt x="3324" y="863"/>
                </a:cubicBezTo>
                <a:cubicBezTo>
                  <a:pt x="3325" y="861"/>
                  <a:pt x="3325" y="860"/>
                  <a:pt x="3326" y="858"/>
                </a:cubicBezTo>
                <a:cubicBezTo>
                  <a:pt x="3327" y="855"/>
                  <a:pt x="3329" y="853"/>
                  <a:pt x="3332" y="851"/>
                </a:cubicBezTo>
                <a:cubicBezTo>
                  <a:pt x="3333" y="850"/>
                  <a:pt x="3334" y="850"/>
                  <a:pt x="3336" y="850"/>
                </a:cubicBezTo>
                <a:cubicBezTo>
                  <a:pt x="3337" y="850"/>
                  <a:pt x="3339" y="849"/>
                  <a:pt x="3339" y="848"/>
                </a:cubicBezTo>
                <a:cubicBezTo>
                  <a:pt x="3338" y="846"/>
                  <a:pt x="3337" y="846"/>
                  <a:pt x="3337" y="844"/>
                </a:cubicBezTo>
                <a:cubicBezTo>
                  <a:pt x="3337" y="843"/>
                  <a:pt x="3339" y="843"/>
                  <a:pt x="3340" y="843"/>
                </a:cubicBezTo>
                <a:cubicBezTo>
                  <a:pt x="3342" y="843"/>
                  <a:pt x="3343" y="843"/>
                  <a:pt x="3345" y="842"/>
                </a:cubicBezTo>
                <a:cubicBezTo>
                  <a:pt x="3345" y="842"/>
                  <a:pt x="3347" y="840"/>
                  <a:pt x="3348" y="841"/>
                </a:cubicBezTo>
                <a:cubicBezTo>
                  <a:pt x="3349" y="842"/>
                  <a:pt x="3346" y="843"/>
                  <a:pt x="3345" y="844"/>
                </a:cubicBezTo>
                <a:cubicBezTo>
                  <a:pt x="3344" y="844"/>
                  <a:pt x="3344" y="845"/>
                  <a:pt x="3342" y="846"/>
                </a:cubicBezTo>
                <a:cubicBezTo>
                  <a:pt x="3341" y="846"/>
                  <a:pt x="3340" y="847"/>
                  <a:pt x="3340" y="847"/>
                </a:cubicBezTo>
                <a:cubicBezTo>
                  <a:pt x="3339" y="848"/>
                  <a:pt x="3339" y="849"/>
                  <a:pt x="3339" y="849"/>
                </a:cubicBezTo>
                <a:cubicBezTo>
                  <a:pt x="3339" y="850"/>
                  <a:pt x="3340" y="850"/>
                  <a:pt x="3340" y="850"/>
                </a:cubicBezTo>
                <a:cubicBezTo>
                  <a:pt x="3342" y="850"/>
                  <a:pt x="3341" y="853"/>
                  <a:pt x="3342" y="853"/>
                </a:cubicBezTo>
                <a:cubicBezTo>
                  <a:pt x="3343" y="854"/>
                  <a:pt x="3344" y="854"/>
                  <a:pt x="3344" y="854"/>
                </a:cubicBezTo>
                <a:cubicBezTo>
                  <a:pt x="3345" y="854"/>
                  <a:pt x="3346" y="854"/>
                  <a:pt x="3346" y="854"/>
                </a:cubicBezTo>
                <a:cubicBezTo>
                  <a:pt x="3348" y="854"/>
                  <a:pt x="3349" y="853"/>
                  <a:pt x="3351" y="852"/>
                </a:cubicBezTo>
                <a:cubicBezTo>
                  <a:pt x="3352" y="851"/>
                  <a:pt x="3354" y="851"/>
                  <a:pt x="3354" y="849"/>
                </a:cubicBezTo>
                <a:cubicBezTo>
                  <a:pt x="3355" y="848"/>
                  <a:pt x="3354" y="848"/>
                  <a:pt x="3354" y="847"/>
                </a:cubicBezTo>
                <a:cubicBezTo>
                  <a:pt x="3353" y="846"/>
                  <a:pt x="3353" y="845"/>
                  <a:pt x="3353" y="844"/>
                </a:cubicBezTo>
                <a:cubicBezTo>
                  <a:pt x="3353" y="841"/>
                  <a:pt x="3353" y="838"/>
                  <a:pt x="3351" y="836"/>
                </a:cubicBezTo>
                <a:cubicBezTo>
                  <a:pt x="3350" y="835"/>
                  <a:pt x="3349" y="835"/>
                  <a:pt x="3348" y="834"/>
                </a:cubicBezTo>
                <a:cubicBezTo>
                  <a:pt x="3347" y="834"/>
                  <a:pt x="3345" y="834"/>
                  <a:pt x="3344" y="833"/>
                </a:cubicBezTo>
                <a:cubicBezTo>
                  <a:pt x="3343" y="833"/>
                  <a:pt x="3342" y="831"/>
                  <a:pt x="3343" y="830"/>
                </a:cubicBezTo>
                <a:cubicBezTo>
                  <a:pt x="3343" y="828"/>
                  <a:pt x="3343" y="827"/>
                  <a:pt x="3343" y="825"/>
                </a:cubicBezTo>
                <a:cubicBezTo>
                  <a:pt x="3343" y="824"/>
                  <a:pt x="3343" y="824"/>
                  <a:pt x="3343" y="823"/>
                </a:cubicBezTo>
                <a:cubicBezTo>
                  <a:pt x="3343" y="822"/>
                  <a:pt x="3343" y="820"/>
                  <a:pt x="3343" y="819"/>
                </a:cubicBezTo>
                <a:cubicBezTo>
                  <a:pt x="3343" y="818"/>
                  <a:pt x="3343" y="818"/>
                  <a:pt x="3343" y="817"/>
                </a:cubicBezTo>
                <a:cubicBezTo>
                  <a:pt x="3344" y="815"/>
                  <a:pt x="3345" y="814"/>
                  <a:pt x="3346" y="813"/>
                </a:cubicBezTo>
                <a:cubicBezTo>
                  <a:pt x="3347" y="812"/>
                  <a:pt x="3348" y="811"/>
                  <a:pt x="3349" y="810"/>
                </a:cubicBezTo>
                <a:cubicBezTo>
                  <a:pt x="3350" y="808"/>
                  <a:pt x="3355" y="804"/>
                  <a:pt x="3350" y="803"/>
                </a:cubicBezTo>
                <a:cubicBezTo>
                  <a:pt x="3350" y="803"/>
                  <a:pt x="3348" y="804"/>
                  <a:pt x="3348" y="803"/>
                </a:cubicBezTo>
                <a:cubicBezTo>
                  <a:pt x="3347" y="803"/>
                  <a:pt x="3346" y="803"/>
                  <a:pt x="3346" y="802"/>
                </a:cubicBezTo>
                <a:cubicBezTo>
                  <a:pt x="3345" y="802"/>
                  <a:pt x="3344" y="802"/>
                  <a:pt x="3344" y="801"/>
                </a:cubicBezTo>
                <a:cubicBezTo>
                  <a:pt x="3343" y="800"/>
                  <a:pt x="3341" y="799"/>
                  <a:pt x="3340" y="799"/>
                </a:cubicBezTo>
                <a:cubicBezTo>
                  <a:pt x="3339" y="800"/>
                  <a:pt x="3337" y="801"/>
                  <a:pt x="3337" y="802"/>
                </a:cubicBezTo>
                <a:cubicBezTo>
                  <a:pt x="3336" y="803"/>
                  <a:pt x="3337" y="806"/>
                  <a:pt x="3336" y="807"/>
                </a:cubicBezTo>
                <a:cubicBezTo>
                  <a:pt x="3334" y="808"/>
                  <a:pt x="3335" y="804"/>
                  <a:pt x="3334" y="804"/>
                </a:cubicBezTo>
                <a:cubicBezTo>
                  <a:pt x="3333" y="803"/>
                  <a:pt x="3332" y="803"/>
                  <a:pt x="3332" y="803"/>
                </a:cubicBezTo>
                <a:cubicBezTo>
                  <a:pt x="3331" y="802"/>
                  <a:pt x="3329" y="801"/>
                  <a:pt x="3328" y="801"/>
                </a:cubicBezTo>
                <a:cubicBezTo>
                  <a:pt x="3327" y="800"/>
                  <a:pt x="3327" y="798"/>
                  <a:pt x="3327" y="797"/>
                </a:cubicBezTo>
                <a:cubicBezTo>
                  <a:pt x="3327" y="795"/>
                  <a:pt x="3327" y="794"/>
                  <a:pt x="3328" y="792"/>
                </a:cubicBezTo>
                <a:cubicBezTo>
                  <a:pt x="3329" y="790"/>
                  <a:pt x="3329" y="789"/>
                  <a:pt x="3330" y="787"/>
                </a:cubicBezTo>
                <a:cubicBezTo>
                  <a:pt x="3331" y="786"/>
                  <a:pt x="3332" y="785"/>
                  <a:pt x="3333" y="783"/>
                </a:cubicBezTo>
                <a:cubicBezTo>
                  <a:pt x="3334" y="782"/>
                  <a:pt x="3335" y="780"/>
                  <a:pt x="3336" y="779"/>
                </a:cubicBezTo>
                <a:cubicBezTo>
                  <a:pt x="3337" y="778"/>
                  <a:pt x="3339" y="777"/>
                  <a:pt x="3340" y="777"/>
                </a:cubicBezTo>
                <a:cubicBezTo>
                  <a:pt x="3341" y="776"/>
                  <a:pt x="3342" y="774"/>
                  <a:pt x="3343" y="774"/>
                </a:cubicBezTo>
                <a:cubicBezTo>
                  <a:pt x="3345" y="773"/>
                  <a:pt x="3346" y="772"/>
                  <a:pt x="3347" y="771"/>
                </a:cubicBezTo>
                <a:cubicBezTo>
                  <a:pt x="3348" y="770"/>
                  <a:pt x="3348" y="770"/>
                  <a:pt x="3348" y="769"/>
                </a:cubicBezTo>
                <a:cubicBezTo>
                  <a:pt x="3347" y="769"/>
                  <a:pt x="3346" y="769"/>
                  <a:pt x="3346" y="768"/>
                </a:cubicBezTo>
                <a:cubicBezTo>
                  <a:pt x="3346" y="768"/>
                  <a:pt x="3346" y="767"/>
                  <a:pt x="3346" y="767"/>
                </a:cubicBezTo>
                <a:cubicBezTo>
                  <a:pt x="3347" y="766"/>
                  <a:pt x="3347" y="766"/>
                  <a:pt x="3348" y="767"/>
                </a:cubicBezTo>
                <a:cubicBezTo>
                  <a:pt x="3348" y="767"/>
                  <a:pt x="3351" y="768"/>
                  <a:pt x="3351" y="767"/>
                </a:cubicBezTo>
                <a:cubicBezTo>
                  <a:pt x="3352" y="767"/>
                  <a:pt x="3351" y="766"/>
                  <a:pt x="3351" y="766"/>
                </a:cubicBezTo>
                <a:cubicBezTo>
                  <a:pt x="3350" y="765"/>
                  <a:pt x="3350" y="765"/>
                  <a:pt x="3350" y="764"/>
                </a:cubicBezTo>
                <a:cubicBezTo>
                  <a:pt x="3349" y="761"/>
                  <a:pt x="3354" y="761"/>
                  <a:pt x="3353" y="758"/>
                </a:cubicBezTo>
                <a:cubicBezTo>
                  <a:pt x="3353" y="757"/>
                  <a:pt x="3352" y="757"/>
                  <a:pt x="3352" y="756"/>
                </a:cubicBezTo>
                <a:cubicBezTo>
                  <a:pt x="3351" y="755"/>
                  <a:pt x="3351" y="753"/>
                  <a:pt x="3352" y="752"/>
                </a:cubicBezTo>
                <a:cubicBezTo>
                  <a:pt x="3352" y="750"/>
                  <a:pt x="3353" y="749"/>
                  <a:pt x="3354" y="748"/>
                </a:cubicBezTo>
                <a:cubicBezTo>
                  <a:pt x="3355" y="746"/>
                  <a:pt x="3355" y="745"/>
                  <a:pt x="3357" y="744"/>
                </a:cubicBezTo>
                <a:cubicBezTo>
                  <a:pt x="3358" y="744"/>
                  <a:pt x="3359" y="744"/>
                  <a:pt x="3360" y="743"/>
                </a:cubicBezTo>
                <a:cubicBezTo>
                  <a:pt x="3361" y="743"/>
                  <a:pt x="3363" y="742"/>
                  <a:pt x="3363" y="742"/>
                </a:cubicBezTo>
                <a:cubicBezTo>
                  <a:pt x="3362" y="741"/>
                  <a:pt x="3361" y="742"/>
                  <a:pt x="3361" y="741"/>
                </a:cubicBezTo>
                <a:cubicBezTo>
                  <a:pt x="3360" y="741"/>
                  <a:pt x="3360" y="740"/>
                  <a:pt x="3361" y="740"/>
                </a:cubicBezTo>
                <a:cubicBezTo>
                  <a:pt x="3361" y="740"/>
                  <a:pt x="3362" y="740"/>
                  <a:pt x="3363" y="740"/>
                </a:cubicBezTo>
                <a:cubicBezTo>
                  <a:pt x="3364" y="740"/>
                  <a:pt x="3364" y="740"/>
                  <a:pt x="3365" y="740"/>
                </a:cubicBezTo>
                <a:cubicBezTo>
                  <a:pt x="3366" y="740"/>
                  <a:pt x="3366" y="740"/>
                  <a:pt x="3367" y="741"/>
                </a:cubicBezTo>
                <a:cubicBezTo>
                  <a:pt x="3368" y="741"/>
                  <a:pt x="3369" y="741"/>
                  <a:pt x="3369" y="741"/>
                </a:cubicBezTo>
                <a:cubicBezTo>
                  <a:pt x="3370" y="743"/>
                  <a:pt x="3367" y="743"/>
                  <a:pt x="3367" y="744"/>
                </a:cubicBezTo>
                <a:cubicBezTo>
                  <a:pt x="3368" y="745"/>
                  <a:pt x="3369" y="746"/>
                  <a:pt x="3370" y="746"/>
                </a:cubicBezTo>
                <a:cubicBezTo>
                  <a:pt x="3370" y="745"/>
                  <a:pt x="3370" y="745"/>
                  <a:pt x="3370" y="744"/>
                </a:cubicBezTo>
                <a:cubicBezTo>
                  <a:pt x="3370" y="744"/>
                  <a:pt x="3370" y="743"/>
                  <a:pt x="3371" y="743"/>
                </a:cubicBezTo>
                <a:cubicBezTo>
                  <a:pt x="3372" y="742"/>
                  <a:pt x="3372" y="740"/>
                  <a:pt x="3374" y="740"/>
                </a:cubicBezTo>
                <a:cubicBezTo>
                  <a:pt x="3375" y="740"/>
                  <a:pt x="3375" y="740"/>
                  <a:pt x="3376" y="740"/>
                </a:cubicBezTo>
                <a:cubicBezTo>
                  <a:pt x="3377" y="740"/>
                  <a:pt x="3377" y="739"/>
                  <a:pt x="3378" y="739"/>
                </a:cubicBezTo>
                <a:cubicBezTo>
                  <a:pt x="3380" y="739"/>
                  <a:pt x="3379" y="742"/>
                  <a:pt x="3380" y="743"/>
                </a:cubicBezTo>
                <a:cubicBezTo>
                  <a:pt x="3381" y="743"/>
                  <a:pt x="3382" y="744"/>
                  <a:pt x="3382" y="744"/>
                </a:cubicBezTo>
                <a:cubicBezTo>
                  <a:pt x="3383" y="745"/>
                  <a:pt x="3383" y="745"/>
                  <a:pt x="3383" y="746"/>
                </a:cubicBezTo>
                <a:cubicBezTo>
                  <a:pt x="3383" y="747"/>
                  <a:pt x="3385" y="748"/>
                  <a:pt x="3386" y="747"/>
                </a:cubicBezTo>
                <a:cubicBezTo>
                  <a:pt x="3387" y="746"/>
                  <a:pt x="3387" y="744"/>
                  <a:pt x="3389" y="743"/>
                </a:cubicBezTo>
                <a:cubicBezTo>
                  <a:pt x="3389" y="743"/>
                  <a:pt x="3390" y="743"/>
                  <a:pt x="3390" y="742"/>
                </a:cubicBezTo>
                <a:cubicBezTo>
                  <a:pt x="3390" y="741"/>
                  <a:pt x="3389" y="740"/>
                  <a:pt x="3390" y="739"/>
                </a:cubicBezTo>
                <a:cubicBezTo>
                  <a:pt x="3391" y="739"/>
                  <a:pt x="3391" y="739"/>
                  <a:pt x="3392" y="739"/>
                </a:cubicBezTo>
                <a:cubicBezTo>
                  <a:pt x="3393" y="738"/>
                  <a:pt x="3394" y="736"/>
                  <a:pt x="3395" y="736"/>
                </a:cubicBezTo>
                <a:cubicBezTo>
                  <a:pt x="3397" y="736"/>
                  <a:pt x="3398" y="735"/>
                  <a:pt x="3399" y="734"/>
                </a:cubicBezTo>
                <a:cubicBezTo>
                  <a:pt x="3400" y="733"/>
                  <a:pt x="3402" y="733"/>
                  <a:pt x="3403" y="733"/>
                </a:cubicBezTo>
                <a:cubicBezTo>
                  <a:pt x="3404" y="732"/>
                  <a:pt x="3405" y="731"/>
                  <a:pt x="3407" y="730"/>
                </a:cubicBezTo>
                <a:cubicBezTo>
                  <a:pt x="3408" y="730"/>
                  <a:pt x="3409" y="730"/>
                  <a:pt x="3410" y="729"/>
                </a:cubicBezTo>
                <a:cubicBezTo>
                  <a:pt x="3411" y="728"/>
                  <a:pt x="3411" y="728"/>
                  <a:pt x="3412" y="728"/>
                </a:cubicBezTo>
                <a:cubicBezTo>
                  <a:pt x="3413" y="727"/>
                  <a:pt x="3413" y="727"/>
                  <a:pt x="3413" y="728"/>
                </a:cubicBezTo>
                <a:cubicBezTo>
                  <a:pt x="3413" y="730"/>
                  <a:pt x="3410" y="729"/>
                  <a:pt x="3411" y="731"/>
                </a:cubicBezTo>
                <a:cubicBezTo>
                  <a:pt x="3411" y="732"/>
                  <a:pt x="3412" y="732"/>
                  <a:pt x="3412" y="733"/>
                </a:cubicBezTo>
                <a:cubicBezTo>
                  <a:pt x="3412" y="733"/>
                  <a:pt x="3412" y="734"/>
                  <a:pt x="3411" y="735"/>
                </a:cubicBezTo>
                <a:cubicBezTo>
                  <a:pt x="3411" y="735"/>
                  <a:pt x="3410" y="735"/>
                  <a:pt x="3410" y="736"/>
                </a:cubicBezTo>
                <a:cubicBezTo>
                  <a:pt x="3410" y="737"/>
                  <a:pt x="3410" y="738"/>
                  <a:pt x="3410" y="738"/>
                </a:cubicBezTo>
                <a:cubicBezTo>
                  <a:pt x="3409" y="740"/>
                  <a:pt x="3408" y="741"/>
                  <a:pt x="3408" y="742"/>
                </a:cubicBezTo>
                <a:cubicBezTo>
                  <a:pt x="3408" y="743"/>
                  <a:pt x="3408" y="743"/>
                  <a:pt x="3409" y="744"/>
                </a:cubicBezTo>
                <a:cubicBezTo>
                  <a:pt x="3409" y="745"/>
                  <a:pt x="3409" y="746"/>
                  <a:pt x="3409" y="746"/>
                </a:cubicBezTo>
                <a:cubicBezTo>
                  <a:pt x="3411" y="748"/>
                  <a:pt x="3414" y="744"/>
                  <a:pt x="3415" y="743"/>
                </a:cubicBezTo>
                <a:cubicBezTo>
                  <a:pt x="3416" y="742"/>
                  <a:pt x="3417" y="742"/>
                  <a:pt x="3418" y="740"/>
                </a:cubicBezTo>
                <a:cubicBezTo>
                  <a:pt x="3419" y="739"/>
                  <a:pt x="3420" y="738"/>
                  <a:pt x="3421" y="737"/>
                </a:cubicBezTo>
                <a:cubicBezTo>
                  <a:pt x="3422" y="737"/>
                  <a:pt x="3423" y="736"/>
                  <a:pt x="3424" y="734"/>
                </a:cubicBezTo>
                <a:cubicBezTo>
                  <a:pt x="3425" y="733"/>
                  <a:pt x="3426" y="732"/>
                  <a:pt x="3427" y="731"/>
                </a:cubicBezTo>
                <a:cubicBezTo>
                  <a:pt x="3429" y="731"/>
                  <a:pt x="3430" y="731"/>
                  <a:pt x="3431" y="731"/>
                </a:cubicBezTo>
                <a:cubicBezTo>
                  <a:pt x="3433" y="730"/>
                  <a:pt x="3434" y="729"/>
                  <a:pt x="3435" y="728"/>
                </a:cubicBezTo>
                <a:cubicBezTo>
                  <a:pt x="3436" y="727"/>
                  <a:pt x="3438" y="727"/>
                  <a:pt x="3439" y="727"/>
                </a:cubicBezTo>
                <a:cubicBezTo>
                  <a:pt x="3440" y="726"/>
                  <a:pt x="3441" y="726"/>
                  <a:pt x="3442" y="725"/>
                </a:cubicBezTo>
                <a:cubicBezTo>
                  <a:pt x="3444" y="724"/>
                  <a:pt x="3446" y="725"/>
                  <a:pt x="3448" y="725"/>
                </a:cubicBezTo>
                <a:cubicBezTo>
                  <a:pt x="3450" y="725"/>
                  <a:pt x="3451" y="724"/>
                  <a:pt x="3453" y="724"/>
                </a:cubicBezTo>
                <a:cubicBezTo>
                  <a:pt x="3456" y="724"/>
                  <a:pt x="3459" y="724"/>
                  <a:pt x="3462" y="724"/>
                </a:cubicBezTo>
                <a:cubicBezTo>
                  <a:pt x="3464" y="723"/>
                  <a:pt x="3468" y="722"/>
                  <a:pt x="3470" y="724"/>
                </a:cubicBezTo>
                <a:cubicBezTo>
                  <a:pt x="3471" y="725"/>
                  <a:pt x="3472" y="726"/>
                  <a:pt x="3473" y="726"/>
                </a:cubicBezTo>
                <a:cubicBezTo>
                  <a:pt x="3475" y="726"/>
                  <a:pt x="3476" y="727"/>
                  <a:pt x="3477" y="728"/>
                </a:cubicBezTo>
                <a:cubicBezTo>
                  <a:pt x="3478" y="728"/>
                  <a:pt x="3479" y="729"/>
                  <a:pt x="3479" y="730"/>
                </a:cubicBezTo>
                <a:cubicBezTo>
                  <a:pt x="3480" y="732"/>
                  <a:pt x="3480" y="733"/>
                  <a:pt x="3482" y="733"/>
                </a:cubicBezTo>
                <a:cubicBezTo>
                  <a:pt x="3482" y="734"/>
                  <a:pt x="3483" y="734"/>
                  <a:pt x="3483" y="735"/>
                </a:cubicBezTo>
                <a:cubicBezTo>
                  <a:pt x="3483" y="735"/>
                  <a:pt x="3482" y="736"/>
                  <a:pt x="3482" y="737"/>
                </a:cubicBezTo>
                <a:cubicBezTo>
                  <a:pt x="3482" y="738"/>
                  <a:pt x="3484" y="738"/>
                  <a:pt x="3485" y="739"/>
                </a:cubicBezTo>
                <a:cubicBezTo>
                  <a:pt x="3485" y="739"/>
                  <a:pt x="3486" y="740"/>
                  <a:pt x="3486" y="741"/>
                </a:cubicBezTo>
                <a:cubicBezTo>
                  <a:pt x="3487" y="741"/>
                  <a:pt x="3487" y="741"/>
                  <a:pt x="3488" y="742"/>
                </a:cubicBezTo>
                <a:cubicBezTo>
                  <a:pt x="3489" y="742"/>
                  <a:pt x="3490" y="744"/>
                  <a:pt x="3491" y="744"/>
                </a:cubicBezTo>
                <a:cubicBezTo>
                  <a:pt x="3493" y="745"/>
                  <a:pt x="3493" y="743"/>
                  <a:pt x="3494" y="741"/>
                </a:cubicBezTo>
                <a:cubicBezTo>
                  <a:pt x="3494" y="741"/>
                  <a:pt x="3494" y="740"/>
                  <a:pt x="3494" y="739"/>
                </a:cubicBezTo>
                <a:cubicBezTo>
                  <a:pt x="3494" y="738"/>
                  <a:pt x="3494" y="738"/>
                  <a:pt x="3495" y="737"/>
                </a:cubicBezTo>
                <a:cubicBezTo>
                  <a:pt x="3496" y="736"/>
                  <a:pt x="3495" y="734"/>
                  <a:pt x="3496" y="733"/>
                </a:cubicBezTo>
                <a:cubicBezTo>
                  <a:pt x="3497" y="733"/>
                  <a:pt x="3498" y="733"/>
                  <a:pt x="3498" y="732"/>
                </a:cubicBezTo>
                <a:cubicBezTo>
                  <a:pt x="3499" y="732"/>
                  <a:pt x="3499" y="731"/>
                  <a:pt x="3498" y="731"/>
                </a:cubicBezTo>
                <a:cubicBezTo>
                  <a:pt x="3498" y="731"/>
                  <a:pt x="3498" y="731"/>
                  <a:pt x="3498" y="730"/>
                </a:cubicBezTo>
                <a:cubicBezTo>
                  <a:pt x="3498" y="730"/>
                  <a:pt x="3498" y="730"/>
                  <a:pt x="3498" y="729"/>
                </a:cubicBezTo>
                <a:cubicBezTo>
                  <a:pt x="3498" y="729"/>
                  <a:pt x="3499" y="729"/>
                  <a:pt x="3500" y="728"/>
                </a:cubicBezTo>
                <a:cubicBezTo>
                  <a:pt x="3502" y="728"/>
                  <a:pt x="3503" y="726"/>
                  <a:pt x="3504" y="726"/>
                </a:cubicBezTo>
                <a:cubicBezTo>
                  <a:pt x="3507" y="725"/>
                  <a:pt x="3510" y="726"/>
                  <a:pt x="3511" y="723"/>
                </a:cubicBezTo>
                <a:cubicBezTo>
                  <a:pt x="3512" y="721"/>
                  <a:pt x="3513" y="720"/>
                  <a:pt x="3515" y="719"/>
                </a:cubicBezTo>
                <a:cubicBezTo>
                  <a:pt x="3519" y="718"/>
                  <a:pt x="3523" y="718"/>
                  <a:pt x="3526" y="715"/>
                </a:cubicBezTo>
                <a:cubicBezTo>
                  <a:pt x="3526" y="715"/>
                  <a:pt x="3527" y="714"/>
                  <a:pt x="3528" y="714"/>
                </a:cubicBezTo>
                <a:cubicBezTo>
                  <a:pt x="3528" y="713"/>
                  <a:pt x="3528" y="713"/>
                  <a:pt x="3528" y="712"/>
                </a:cubicBezTo>
                <a:cubicBezTo>
                  <a:pt x="3528" y="709"/>
                  <a:pt x="3531" y="710"/>
                  <a:pt x="3533" y="710"/>
                </a:cubicBezTo>
                <a:cubicBezTo>
                  <a:pt x="3533" y="710"/>
                  <a:pt x="3535" y="710"/>
                  <a:pt x="3534" y="709"/>
                </a:cubicBezTo>
                <a:cubicBezTo>
                  <a:pt x="3534" y="708"/>
                  <a:pt x="3533" y="708"/>
                  <a:pt x="3533" y="708"/>
                </a:cubicBezTo>
                <a:cubicBezTo>
                  <a:pt x="3531" y="707"/>
                  <a:pt x="3533" y="705"/>
                  <a:pt x="3534" y="705"/>
                </a:cubicBezTo>
                <a:cubicBezTo>
                  <a:pt x="3535" y="705"/>
                  <a:pt x="3536" y="705"/>
                  <a:pt x="3537" y="705"/>
                </a:cubicBezTo>
                <a:cubicBezTo>
                  <a:pt x="3538" y="704"/>
                  <a:pt x="3538" y="703"/>
                  <a:pt x="3538" y="703"/>
                </a:cubicBezTo>
                <a:cubicBezTo>
                  <a:pt x="3539" y="702"/>
                  <a:pt x="3540" y="702"/>
                  <a:pt x="3541" y="702"/>
                </a:cubicBezTo>
                <a:cubicBezTo>
                  <a:pt x="3541" y="702"/>
                  <a:pt x="3542" y="703"/>
                  <a:pt x="3543" y="702"/>
                </a:cubicBezTo>
                <a:cubicBezTo>
                  <a:pt x="3543" y="702"/>
                  <a:pt x="3543" y="701"/>
                  <a:pt x="3542" y="700"/>
                </a:cubicBezTo>
                <a:cubicBezTo>
                  <a:pt x="3542" y="700"/>
                  <a:pt x="3539" y="698"/>
                  <a:pt x="3541" y="697"/>
                </a:cubicBezTo>
                <a:cubicBezTo>
                  <a:pt x="3542" y="697"/>
                  <a:pt x="3542" y="698"/>
                  <a:pt x="3543" y="698"/>
                </a:cubicBezTo>
                <a:cubicBezTo>
                  <a:pt x="3543" y="699"/>
                  <a:pt x="3544" y="699"/>
                  <a:pt x="3545" y="699"/>
                </a:cubicBezTo>
                <a:cubicBezTo>
                  <a:pt x="3546" y="698"/>
                  <a:pt x="3547" y="697"/>
                  <a:pt x="3548" y="697"/>
                </a:cubicBezTo>
                <a:cubicBezTo>
                  <a:pt x="3550" y="697"/>
                  <a:pt x="3551" y="697"/>
                  <a:pt x="3552" y="696"/>
                </a:cubicBezTo>
                <a:cubicBezTo>
                  <a:pt x="3554" y="695"/>
                  <a:pt x="3555" y="694"/>
                  <a:pt x="3555" y="692"/>
                </a:cubicBezTo>
                <a:cubicBezTo>
                  <a:pt x="3555" y="691"/>
                  <a:pt x="3555" y="689"/>
                  <a:pt x="3557" y="689"/>
                </a:cubicBezTo>
                <a:cubicBezTo>
                  <a:pt x="3558" y="690"/>
                  <a:pt x="3559" y="690"/>
                  <a:pt x="3560" y="690"/>
                </a:cubicBezTo>
                <a:cubicBezTo>
                  <a:pt x="3561" y="689"/>
                  <a:pt x="3562" y="688"/>
                  <a:pt x="3563" y="687"/>
                </a:cubicBezTo>
                <a:cubicBezTo>
                  <a:pt x="3564" y="687"/>
                  <a:pt x="3566" y="687"/>
                  <a:pt x="3567" y="687"/>
                </a:cubicBezTo>
                <a:cubicBezTo>
                  <a:pt x="3570" y="687"/>
                  <a:pt x="3572" y="689"/>
                  <a:pt x="3575" y="687"/>
                </a:cubicBezTo>
                <a:cubicBezTo>
                  <a:pt x="3575" y="686"/>
                  <a:pt x="3576" y="686"/>
                  <a:pt x="3576" y="686"/>
                </a:cubicBezTo>
                <a:cubicBezTo>
                  <a:pt x="3577" y="686"/>
                  <a:pt x="3578" y="686"/>
                  <a:pt x="3578" y="685"/>
                </a:cubicBezTo>
                <a:cubicBezTo>
                  <a:pt x="3578" y="684"/>
                  <a:pt x="3577" y="684"/>
                  <a:pt x="3577" y="683"/>
                </a:cubicBezTo>
                <a:cubicBezTo>
                  <a:pt x="3576" y="682"/>
                  <a:pt x="3577" y="682"/>
                  <a:pt x="3578" y="682"/>
                </a:cubicBezTo>
                <a:cubicBezTo>
                  <a:pt x="3579" y="681"/>
                  <a:pt x="3581" y="682"/>
                  <a:pt x="3582" y="682"/>
                </a:cubicBezTo>
                <a:cubicBezTo>
                  <a:pt x="3584" y="681"/>
                  <a:pt x="3586" y="681"/>
                  <a:pt x="3587" y="680"/>
                </a:cubicBezTo>
                <a:cubicBezTo>
                  <a:pt x="3589" y="679"/>
                  <a:pt x="3589" y="677"/>
                  <a:pt x="3591" y="676"/>
                </a:cubicBezTo>
                <a:cubicBezTo>
                  <a:pt x="3592" y="675"/>
                  <a:pt x="3595" y="674"/>
                  <a:pt x="3597" y="674"/>
                </a:cubicBezTo>
                <a:cubicBezTo>
                  <a:pt x="3599" y="673"/>
                  <a:pt x="3601" y="672"/>
                  <a:pt x="3603" y="671"/>
                </a:cubicBezTo>
                <a:cubicBezTo>
                  <a:pt x="3604" y="670"/>
                  <a:pt x="3605" y="670"/>
                  <a:pt x="3606" y="669"/>
                </a:cubicBezTo>
                <a:cubicBezTo>
                  <a:pt x="3608" y="668"/>
                  <a:pt x="3610" y="668"/>
                  <a:pt x="3611" y="667"/>
                </a:cubicBezTo>
                <a:cubicBezTo>
                  <a:pt x="3613" y="667"/>
                  <a:pt x="3615" y="666"/>
                  <a:pt x="3616" y="666"/>
                </a:cubicBezTo>
                <a:cubicBezTo>
                  <a:pt x="3618" y="665"/>
                  <a:pt x="3619" y="665"/>
                  <a:pt x="3621" y="665"/>
                </a:cubicBezTo>
                <a:cubicBezTo>
                  <a:pt x="3622" y="665"/>
                  <a:pt x="3623" y="665"/>
                  <a:pt x="3624" y="665"/>
                </a:cubicBezTo>
                <a:cubicBezTo>
                  <a:pt x="3625" y="664"/>
                  <a:pt x="3625" y="664"/>
                  <a:pt x="3624" y="664"/>
                </a:cubicBezTo>
                <a:cubicBezTo>
                  <a:pt x="3623" y="663"/>
                  <a:pt x="3621" y="662"/>
                  <a:pt x="3622" y="661"/>
                </a:cubicBezTo>
                <a:cubicBezTo>
                  <a:pt x="3622" y="660"/>
                  <a:pt x="3623" y="660"/>
                  <a:pt x="3623" y="659"/>
                </a:cubicBezTo>
                <a:cubicBezTo>
                  <a:pt x="3623" y="659"/>
                  <a:pt x="3623" y="659"/>
                  <a:pt x="3623" y="658"/>
                </a:cubicBezTo>
                <a:cubicBezTo>
                  <a:pt x="3623" y="658"/>
                  <a:pt x="3624" y="658"/>
                  <a:pt x="3624" y="658"/>
                </a:cubicBezTo>
                <a:cubicBezTo>
                  <a:pt x="3624" y="657"/>
                  <a:pt x="3622" y="657"/>
                  <a:pt x="3623" y="656"/>
                </a:cubicBezTo>
                <a:cubicBezTo>
                  <a:pt x="3623" y="655"/>
                  <a:pt x="3624" y="657"/>
                  <a:pt x="3624" y="657"/>
                </a:cubicBezTo>
                <a:cubicBezTo>
                  <a:pt x="3625" y="657"/>
                  <a:pt x="3627" y="657"/>
                  <a:pt x="3628" y="657"/>
                </a:cubicBezTo>
                <a:cubicBezTo>
                  <a:pt x="3629" y="657"/>
                  <a:pt x="3629" y="657"/>
                  <a:pt x="3630" y="657"/>
                </a:cubicBezTo>
                <a:cubicBezTo>
                  <a:pt x="3630" y="657"/>
                  <a:pt x="3632" y="656"/>
                  <a:pt x="3631" y="657"/>
                </a:cubicBezTo>
                <a:cubicBezTo>
                  <a:pt x="3631" y="657"/>
                  <a:pt x="3630" y="658"/>
                  <a:pt x="3630" y="658"/>
                </a:cubicBezTo>
                <a:cubicBezTo>
                  <a:pt x="3629" y="658"/>
                  <a:pt x="3629" y="659"/>
                  <a:pt x="3629" y="659"/>
                </a:cubicBezTo>
                <a:cubicBezTo>
                  <a:pt x="3628" y="661"/>
                  <a:pt x="3628" y="662"/>
                  <a:pt x="3627" y="662"/>
                </a:cubicBezTo>
                <a:cubicBezTo>
                  <a:pt x="3626" y="662"/>
                  <a:pt x="3625" y="662"/>
                  <a:pt x="3626" y="663"/>
                </a:cubicBezTo>
                <a:cubicBezTo>
                  <a:pt x="3626" y="663"/>
                  <a:pt x="3627" y="664"/>
                  <a:pt x="3627" y="664"/>
                </a:cubicBezTo>
                <a:cubicBezTo>
                  <a:pt x="3628" y="664"/>
                  <a:pt x="3628" y="663"/>
                  <a:pt x="3629" y="663"/>
                </a:cubicBezTo>
                <a:cubicBezTo>
                  <a:pt x="3630" y="663"/>
                  <a:pt x="3629" y="664"/>
                  <a:pt x="3630" y="664"/>
                </a:cubicBezTo>
                <a:cubicBezTo>
                  <a:pt x="3631" y="665"/>
                  <a:pt x="3633" y="664"/>
                  <a:pt x="3634" y="664"/>
                </a:cubicBezTo>
                <a:cubicBezTo>
                  <a:pt x="3636" y="664"/>
                  <a:pt x="3637" y="664"/>
                  <a:pt x="3639" y="664"/>
                </a:cubicBezTo>
                <a:cubicBezTo>
                  <a:pt x="3641" y="664"/>
                  <a:pt x="3642" y="665"/>
                  <a:pt x="3643" y="665"/>
                </a:cubicBezTo>
                <a:cubicBezTo>
                  <a:pt x="3645" y="665"/>
                  <a:pt x="3646" y="665"/>
                  <a:pt x="3647" y="666"/>
                </a:cubicBezTo>
                <a:cubicBezTo>
                  <a:pt x="3649" y="667"/>
                  <a:pt x="3650" y="667"/>
                  <a:pt x="3652" y="668"/>
                </a:cubicBezTo>
                <a:cubicBezTo>
                  <a:pt x="3653" y="668"/>
                  <a:pt x="3654" y="669"/>
                  <a:pt x="3656" y="669"/>
                </a:cubicBezTo>
                <a:cubicBezTo>
                  <a:pt x="3657" y="669"/>
                  <a:pt x="3658" y="670"/>
                  <a:pt x="3660" y="670"/>
                </a:cubicBezTo>
                <a:cubicBezTo>
                  <a:pt x="3660" y="670"/>
                  <a:pt x="3661" y="671"/>
                  <a:pt x="3661" y="671"/>
                </a:cubicBezTo>
                <a:cubicBezTo>
                  <a:pt x="3662" y="672"/>
                  <a:pt x="3662" y="672"/>
                  <a:pt x="3663" y="672"/>
                </a:cubicBezTo>
                <a:cubicBezTo>
                  <a:pt x="3667" y="674"/>
                  <a:pt x="3665" y="668"/>
                  <a:pt x="3667" y="666"/>
                </a:cubicBezTo>
                <a:cubicBezTo>
                  <a:pt x="3668" y="666"/>
                  <a:pt x="3669" y="666"/>
                  <a:pt x="3669" y="665"/>
                </a:cubicBezTo>
                <a:cubicBezTo>
                  <a:pt x="3670" y="665"/>
                  <a:pt x="3670" y="664"/>
                  <a:pt x="3671" y="664"/>
                </a:cubicBezTo>
                <a:cubicBezTo>
                  <a:pt x="3672" y="663"/>
                  <a:pt x="3674" y="663"/>
                  <a:pt x="3674" y="661"/>
                </a:cubicBezTo>
                <a:cubicBezTo>
                  <a:pt x="3675" y="658"/>
                  <a:pt x="3673" y="655"/>
                  <a:pt x="3671" y="654"/>
                </a:cubicBezTo>
                <a:cubicBezTo>
                  <a:pt x="3670" y="654"/>
                  <a:pt x="3668" y="653"/>
                  <a:pt x="3669" y="651"/>
                </a:cubicBezTo>
                <a:cubicBezTo>
                  <a:pt x="3669" y="650"/>
                  <a:pt x="3671" y="650"/>
                  <a:pt x="3671" y="648"/>
                </a:cubicBezTo>
                <a:cubicBezTo>
                  <a:pt x="3671" y="647"/>
                  <a:pt x="3670" y="645"/>
                  <a:pt x="3669" y="644"/>
                </a:cubicBezTo>
                <a:cubicBezTo>
                  <a:pt x="3669" y="643"/>
                  <a:pt x="3667" y="643"/>
                  <a:pt x="3666" y="643"/>
                </a:cubicBezTo>
                <a:cubicBezTo>
                  <a:pt x="3665" y="642"/>
                  <a:pt x="3664" y="642"/>
                  <a:pt x="3663" y="642"/>
                </a:cubicBezTo>
                <a:cubicBezTo>
                  <a:pt x="3662" y="641"/>
                  <a:pt x="3662" y="640"/>
                  <a:pt x="3662" y="639"/>
                </a:cubicBezTo>
                <a:cubicBezTo>
                  <a:pt x="3661" y="638"/>
                  <a:pt x="3660" y="638"/>
                  <a:pt x="3660" y="637"/>
                </a:cubicBezTo>
                <a:cubicBezTo>
                  <a:pt x="3659" y="636"/>
                  <a:pt x="3659" y="635"/>
                  <a:pt x="3659" y="634"/>
                </a:cubicBezTo>
                <a:cubicBezTo>
                  <a:pt x="3658" y="633"/>
                  <a:pt x="3658" y="633"/>
                  <a:pt x="3658" y="634"/>
                </a:cubicBezTo>
                <a:cubicBezTo>
                  <a:pt x="3658" y="635"/>
                  <a:pt x="3658" y="635"/>
                  <a:pt x="3658" y="636"/>
                </a:cubicBezTo>
                <a:cubicBezTo>
                  <a:pt x="3658" y="637"/>
                  <a:pt x="3659" y="637"/>
                  <a:pt x="3658" y="638"/>
                </a:cubicBezTo>
                <a:cubicBezTo>
                  <a:pt x="3657" y="638"/>
                  <a:pt x="3657" y="638"/>
                  <a:pt x="3656" y="638"/>
                </a:cubicBezTo>
                <a:cubicBezTo>
                  <a:pt x="3656" y="637"/>
                  <a:pt x="3657" y="636"/>
                  <a:pt x="3657" y="636"/>
                </a:cubicBezTo>
                <a:cubicBezTo>
                  <a:pt x="3657" y="635"/>
                  <a:pt x="3657" y="634"/>
                  <a:pt x="3657" y="633"/>
                </a:cubicBezTo>
                <a:cubicBezTo>
                  <a:pt x="3657" y="633"/>
                  <a:pt x="3656" y="633"/>
                  <a:pt x="3655" y="633"/>
                </a:cubicBezTo>
                <a:cubicBezTo>
                  <a:pt x="3655" y="633"/>
                  <a:pt x="3654" y="633"/>
                  <a:pt x="3653" y="633"/>
                </a:cubicBezTo>
                <a:cubicBezTo>
                  <a:pt x="3653" y="633"/>
                  <a:pt x="3652" y="634"/>
                  <a:pt x="3651" y="634"/>
                </a:cubicBezTo>
                <a:cubicBezTo>
                  <a:pt x="3651" y="634"/>
                  <a:pt x="3650" y="634"/>
                  <a:pt x="3650" y="633"/>
                </a:cubicBezTo>
                <a:cubicBezTo>
                  <a:pt x="3650" y="633"/>
                  <a:pt x="3650" y="633"/>
                  <a:pt x="3650" y="632"/>
                </a:cubicBezTo>
                <a:cubicBezTo>
                  <a:pt x="3650" y="632"/>
                  <a:pt x="3650" y="632"/>
                  <a:pt x="3651" y="631"/>
                </a:cubicBezTo>
                <a:cubicBezTo>
                  <a:pt x="3651" y="631"/>
                  <a:pt x="3652" y="631"/>
                  <a:pt x="3652" y="631"/>
                </a:cubicBezTo>
                <a:cubicBezTo>
                  <a:pt x="3654" y="632"/>
                  <a:pt x="3655" y="633"/>
                  <a:pt x="3656" y="632"/>
                </a:cubicBezTo>
                <a:cubicBezTo>
                  <a:pt x="3657" y="631"/>
                  <a:pt x="3657" y="631"/>
                  <a:pt x="3657" y="631"/>
                </a:cubicBezTo>
                <a:cubicBezTo>
                  <a:pt x="3657" y="631"/>
                  <a:pt x="3658" y="631"/>
                  <a:pt x="3658" y="630"/>
                </a:cubicBezTo>
                <a:cubicBezTo>
                  <a:pt x="3659" y="629"/>
                  <a:pt x="3658" y="628"/>
                  <a:pt x="3657" y="627"/>
                </a:cubicBezTo>
                <a:cubicBezTo>
                  <a:pt x="3657" y="626"/>
                  <a:pt x="3656" y="625"/>
                  <a:pt x="3656" y="624"/>
                </a:cubicBezTo>
                <a:cubicBezTo>
                  <a:pt x="3656" y="622"/>
                  <a:pt x="3657" y="621"/>
                  <a:pt x="3655" y="620"/>
                </a:cubicBezTo>
                <a:cubicBezTo>
                  <a:pt x="3653" y="620"/>
                  <a:pt x="3654" y="618"/>
                  <a:pt x="3654" y="617"/>
                </a:cubicBezTo>
                <a:cubicBezTo>
                  <a:pt x="3653" y="616"/>
                  <a:pt x="3652" y="615"/>
                  <a:pt x="3651" y="614"/>
                </a:cubicBezTo>
                <a:cubicBezTo>
                  <a:pt x="3651" y="613"/>
                  <a:pt x="3651" y="612"/>
                  <a:pt x="3650" y="610"/>
                </a:cubicBezTo>
                <a:cubicBezTo>
                  <a:pt x="3649" y="609"/>
                  <a:pt x="3648" y="608"/>
                  <a:pt x="3647" y="610"/>
                </a:cubicBezTo>
                <a:cubicBezTo>
                  <a:pt x="3646" y="611"/>
                  <a:pt x="3646" y="612"/>
                  <a:pt x="3644" y="613"/>
                </a:cubicBezTo>
                <a:cubicBezTo>
                  <a:pt x="3643" y="613"/>
                  <a:pt x="3641" y="612"/>
                  <a:pt x="3640" y="611"/>
                </a:cubicBezTo>
                <a:cubicBezTo>
                  <a:pt x="3639" y="611"/>
                  <a:pt x="3638" y="610"/>
                  <a:pt x="3636" y="609"/>
                </a:cubicBezTo>
                <a:cubicBezTo>
                  <a:pt x="3635" y="609"/>
                  <a:pt x="3634" y="608"/>
                  <a:pt x="3633" y="607"/>
                </a:cubicBezTo>
                <a:cubicBezTo>
                  <a:pt x="3632" y="604"/>
                  <a:pt x="3633" y="601"/>
                  <a:pt x="3632" y="598"/>
                </a:cubicBezTo>
                <a:cubicBezTo>
                  <a:pt x="3632" y="598"/>
                  <a:pt x="3631" y="597"/>
                  <a:pt x="3631" y="597"/>
                </a:cubicBezTo>
                <a:cubicBezTo>
                  <a:pt x="3631" y="596"/>
                  <a:pt x="3630" y="595"/>
                  <a:pt x="3630" y="595"/>
                </a:cubicBezTo>
                <a:cubicBezTo>
                  <a:pt x="3629" y="594"/>
                  <a:pt x="3628" y="595"/>
                  <a:pt x="3627" y="596"/>
                </a:cubicBezTo>
                <a:cubicBezTo>
                  <a:pt x="3626" y="596"/>
                  <a:pt x="3625" y="596"/>
                  <a:pt x="3624" y="596"/>
                </a:cubicBezTo>
                <a:cubicBezTo>
                  <a:pt x="3624" y="596"/>
                  <a:pt x="3623" y="597"/>
                  <a:pt x="3623" y="597"/>
                </a:cubicBezTo>
                <a:cubicBezTo>
                  <a:pt x="3621" y="597"/>
                  <a:pt x="3620" y="598"/>
                  <a:pt x="3619" y="598"/>
                </a:cubicBezTo>
                <a:cubicBezTo>
                  <a:pt x="3617" y="598"/>
                  <a:pt x="3615" y="597"/>
                  <a:pt x="3613" y="597"/>
                </a:cubicBezTo>
                <a:cubicBezTo>
                  <a:pt x="3612" y="598"/>
                  <a:pt x="3611" y="598"/>
                  <a:pt x="3611" y="599"/>
                </a:cubicBezTo>
                <a:cubicBezTo>
                  <a:pt x="3610" y="599"/>
                  <a:pt x="3609" y="600"/>
                  <a:pt x="3609" y="600"/>
                </a:cubicBezTo>
                <a:cubicBezTo>
                  <a:pt x="3608" y="600"/>
                  <a:pt x="3607" y="601"/>
                  <a:pt x="3607" y="602"/>
                </a:cubicBezTo>
                <a:cubicBezTo>
                  <a:pt x="3607" y="601"/>
                  <a:pt x="3606" y="600"/>
                  <a:pt x="3607" y="600"/>
                </a:cubicBezTo>
                <a:cubicBezTo>
                  <a:pt x="3608" y="599"/>
                  <a:pt x="3610" y="599"/>
                  <a:pt x="3610" y="598"/>
                </a:cubicBezTo>
                <a:cubicBezTo>
                  <a:pt x="3611" y="598"/>
                  <a:pt x="3610" y="598"/>
                  <a:pt x="3609" y="598"/>
                </a:cubicBezTo>
                <a:cubicBezTo>
                  <a:pt x="3609" y="597"/>
                  <a:pt x="3609" y="597"/>
                  <a:pt x="3608" y="597"/>
                </a:cubicBezTo>
                <a:cubicBezTo>
                  <a:pt x="3608" y="596"/>
                  <a:pt x="3607" y="596"/>
                  <a:pt x="3607" y="595"/>
                </a:cubicBezTo>
                <a:cubicBezTo>
                  <a:pt x="3606" y="594"/>
                  <a:pt x="3606" y="593"/>
                  <a:pt x="3606" y="592"/>
                </a:cubicBezTo>
                <a:cubicBezTo>
                  <a:pt x="3605" y="591"/>
                  <a:pt x="3604" y="591"/>
                  <a:pt x="3604" y="589"/>
                </a:cubicBezTo>
                <a:cubicBezTo>
                  <a:pt x="3605" y="589"/>
                  <a:pt x="3605" y="590"/>
                  <a:pt x="3606" y="590"/>
                </a:cubicBezTo>
                <a:cubicBezTo>
                  <a:pt x="3606" y="591"/>
                  <a:pt x="3607" y="591"/>
                  <a:pt x="3608" y="591"/>
                </a:cubicBezTo>
                <a:cubicBezTo>
                  <a:pt x="3608" y="591"/>
                  <a:pt x="3608" y="592"/>
                  <a:pt x="3609" y="592"/>
                </a:cubicBezTo>
                <a:cubicBezTo>
                  <a:pt x="3609" y="592"/>
                  <a:pt x="3610" y="592"/>
                  <a:pt x="3611" y="593"/>
                </a:cubicBezTo>
                <a:cubicBezTo>
                  <a:pt x="3612" y="593"/>
                  <a:pt x="3612" y="594"/>
                  <a:pt x="3613" y="593"/>
                </a:cubicBezTo>
                <a:cubicBezTo>
                  <a:pt x="3614" y="593"/>
                  <a:pt x="3614" y="593"/>
                  <a:pt x="3615" y="593"/>
                </a:cubicBezTo>
                <a:cubicBezTo>
                  <a:pt x="3616" y="592"/>
                  <a:pt x="3618" y="593"/>
                  <a:pt x="3619" y="593"/>
                </a:cubicBezTo>
                <a:cubicBezTo>
                  <a:pt x="3620" y="593"/>
                  <a:pt x="3620" y="593"/>
                  <a:pt x="3621" y="593"/>
                </a:cubicBezTo>
                <a:cubicBezTo>
                  <a:pt x="3622" y="594"/>
                  <a:pt x="3622" y="594"/>
                  <a:pt x="3622" y="595"/>
                </a:cubicBezTo>
                <a:cubicBezTo>
                  <a:pt x="3623" y="596"/>
                  <a:pt x="3625" y="595"/>
                  <a:pt x="3626" y="594"/>
                </a:cubicBezTo>
                <a:cubicBezTo>
                  <a:pt x="3626" y="594"/>
                  <a:pt x="3628" y="593"/>
                  <a:pt x="3627" y="591"/>
                </a:cubicBezTo>
                <a:cubicBezTo>
                  <a:pt x="3627" y="591"/>
                  <a:pt x="3627" y="590"/>
                  <a:pt x="3626" y="590"/>
                </a:cubicBezTo>
                <a:cubicBezTo>
                  <a:pt x="3626" y="589"/>
                  <a:pt x="3626" y="589"/>
                  <a:pt x="3625" y="588"/>
                </a:cubicBezTo>
                <a:cubicBezTo>
                  <a:pt x="3625" y="588"/>
                  <a:pt x="3624" y="588"/>
                  <a:pt x="3623" y="588"/>
                </a:cubicBezTo>
                <a:cubicBezTo>
                  <a:pt x="3623" y="588"/>
                  <a:pt x="3622" y="587"/>
                  <a:pt x="3622" y="587"/>
                </a:cubicBezTo>
                <a:cubicBezTo>
                  <a:pt x="3621" y="586"/>
                  <a:pt x="3620" y="587"/>
                  <a:pt x="3619" y="587"/>
                </a:cubicBezTo>
                <a:cubicBezTo>
                  <a:pt x="3619" y="586"/>
                  <a:pt x="3621" y="585"/>
                  <a:pt x="3622" y="586"/>
                </a:cubicBezTo>
                <a:cubicBezTo>
                  <a:pt x="3622" y="586"/>
                  <a:pt x="3623" y="586"/>
                  <a:pt x="3623" y="587"/>
                </a:cubicBezTo>
                <a:cubicBezTo>
                  <a:pt x="3624" y="587"/>
                  <a:pt x="3625" y="587"/>
                  <a:pt x="3625" y="587"/>
                </a:cubicBezTo>
                <a:cubicBezTo>
                  <a:pt x="3627" y="588"/>
                  <a:pt x="3627" y="589"/>
                  <a:pt x="3628" y="590"/>
                </a:cubicBezTo>
                <a:cubicBezTo>
                  <a:pt x="3629" y="590"/>
                  <a:pt x="3631" y="590"/>
                  <a:pt x="3632" y="590"/>
                </a:cubicBezTo>
                <a:cubicBezTo>
                  <a:pt x="3632" y="591"/>
                  <a:pt x="3632" y="592"/>
                  <a:pt x="3632" y="592"/>
                </a:cubicBezTo>
                <a:cubicBezTo>
                  <a:pt x="3631" y="593"/>
                  <a:pt x="3630" y="592"/>
                  <a:pt x="3630" y="593"/>
                </a:cubicBezTo>
                <a:cubicBezTo>
                  <a:pt x="3631" y="594"/>
                  <a:pt x="3632" y="593"/>
                  <a:pt x="3633" y="594"/>
                </a:cubicBezTo>
                <a:cubicBezTo>
                  <a:pt x="3633" y="595"/>
                  <a:pt x="3633" y="595"/>
                  <a:pt x="3634" y="596"/>
                </a:cubicBezTo>
                <a:cubicBezTo>
                  <a:pt x="3635" y="596"/>
                  <a:pt x="3636" y="596"/>
                  <a:pt x="3636" y="597"/>
                </a:cubicBezTo>
                <a:cubicBezTo>
                  <a:pt x="3636" y="597"/>
                  <a:pt x="3637" y="598"/>
                  <a:pt x="3637" y="598"/>
                </a:cubicBezTo>
                <a:cubicBezTo>
                  <a:pt x="3638" y="598"/>
                  <a:pt x="3639" y="597"/>
                  <a:pt x="3640" y="597"/>
                </a:cubicBezTo>
                <a:cubicBezTo>
                  <a:pt x="3641" y="597"/>
                  <a:pt x="3643" y="598"/>
                  <a:pt x="3644" y="598"/>
                </a:cubicBezTo>
                <a:cubicBezTo>
                  <a:pt x="3646" y="598"/>
                  <a:pt x="3647" y="598"/>
                  <a:pt x="3649" y="598"/>
                </a:cubicBezTo>
                <a:cubicBezTo>
                  <a:pt x="3652" y="598"/>
                  <a:pt x="3655" y="596"/>
                  <a:pt x="3659" y="595"/>
                </a:cubicBezTo>
                <a:cubicBezTo>
                  <a:pt x="3659" y="595"/>
                  <a:pt x="3660" y="594"/>
                  <a:pt x="3661" y="594"/>
                </a:cubicBezTo>
                <a:cubicBezTo>
                  <a:pt x="3662" y="594"/>
                  <a:pt x="3662" y="594"/>
                  <a:pt x="3663" y="594"/>
                </a:cubicBezTo>
                <a:cubicBezTo>
                  <a:pt x="3665" y="594"/>
                  <a:pt x="3666" y="593"/>
                  <a:pt x="3667" y="592"/>
                </a:cubicBezTo>
                <a:cubicBezTo>
                  <a:pt x="3670" y="591"/>
                  <a:pt x="3674" y="592"/>
                  <a:pt x="3677" y="590"/>
                </a:cubicBezTo>
                <a:cubicBezTo>
                  <a:pt x="3678" y="589"/>
                  <a:pt x="3679" y="588"/>
                  <a:pt x="3680" y="587"/>
                </a:cubicBezTo>
                <a:cubicBezTo>
                  <a:pt x="3681" y="586"/>
                  <a:pt x="3682" y="585"/>
                  <a:pt x="3684" y="585"/>
                </a:cubicBezTo>
                <a:cubicBezTo>
                  <a:pt x="3686" y="585"/>
                  <a:pt x="3688" y="585"/>
                  <a:pt x="3689" y="583"/>
                </a:cubicBezTo>
                <a:cubicBezTo>
                  <a:pt x="3690" y="583"/>
                  <a:pt x="3690" y="582"/>
                  <a:pt x="3690" y="581"/>
                </a:cubicBezTo>
                <a:cubicBezTo>
                  <a:pt x="3691" y="580"/>
                  <a:pt x="3691" y="579"/>
                  <a:pt x="3692" y="578"/>
                </a:cubicBezTo>
                <a:cubicBezTo>
                  <a:pt x="3693" y="576"/>
                  <a:pt x="3692" y="575"/>
                  <a:pt x="3690" y="576"/>
                </a:cubicBezTo>
                <a:cubicBezTo>
                  <a:pt x="3689" y="576"/>
                  <a:pt x="3689" y="576"/>
                  <a:pt x="3688" y="576"/>
                </a:cubicBezTo>
                <a:cubicBezTo>
                  <a:pt x="3687" y="576"/>
                  <a:pt x="3687" y="576"/>
                  <a:pt x="3686" y="576"/>
                </a:cubicBezTo>
                <a:cubicBezTo>
                  <a:pt x="3685" y="577"/>
                  <a:pt x="3683" y="577"/>
                  <a:pt x="3682" y="577"/>
                </a:cubicBezTo>
                <a:cubicBezTo>
                  <a:pt x="3681" y="577"/>
                  <a:pt x="3680" y="577"/>
                  <a:pt x="3680" y="576"/>
                </a:cubicBezTo>
                <a:cubicBezTo>
                  <a:pt x="3680" y="575"/>
                  <a:pt x="3682" y="576"/>
                  <a:pt x="3682" y="576"/>
                </a:cubicBezTo>
                <a:cubicBezTo>
                  <a:pt x="3684" y="576"/>
                  <a:pt x="3684" y="575"/>
                  <a:pt x="3685" y="574"/>
                </a:cubicBezTo>
                <a:cubicBezTo>
                  <a:pt x="3686" y="573"/>
                  <a:pt x="3688" y="573"/>
                  <a:pt x="3689" y="573"/>
                </a:cubicBezTo>
                <a:cubicBezTo>
                  <a:pt x="3691" y="573"/>
                  <a:pt x="3692" y="572"/>
                  <a:pt x="3693" y="571"/>
                </a:cubicBezTo>
                <a:cubicBezTo>
                  <a:pt x="3695" y="570"/>
                  <a:pt x="3697" y="570"/>
                  <a:pt x="3696" y="568"/>
                </a:cubicBezTo>
                <a:cubicBezTo>
                  <a:pt x="3695" y="566"/>
                  <a:pt x="3694" y="566"/>
                  <a:pt x="3693" y="565"/>
                </a:cubicBezTo>
                <a:cubicBezTo>
                  <a:pt x="3692" y="565"/>
                  <a:pt x="3691" y="564"/>
                  <a:pt x="3690" y="563"/>
                </a:cubicBezTo>
                <a:cubicBezTo>
                  <a:pt x="3688" y="562"/>
                  <a:pt x="3688" y="562"/>
                  <a:pt x="3687" y="560"/>
                </a:cubicBezTo>
                <a:cubicBezTo>
                  <a:pt x="3687" y="558"/>
                  <a:pt x="3687" y="557"/>
                  <a:pt x="3688" y="556"/>
                </a:cubicBezTo>
                <a:cubicBezTo>
                  <a:pt x="3688" y="554"/>
                  <a:pt x="3688" y="553"/>
                  <a:pt x="3688" y="551"/>
                </a:cubicBezTo>
                <a:cubicBezTo>
                  <a:pt x="3688" y="551"/>
                  <a:pt x="3688" y="550"/>
                  <a:pt x="3689" y="550"/>
                </a:cubicBezTo>
                <a:cubicBezTo>
                  <a:pt x="3689" y="550"/>
                  <a:pt x="3688" y="551"/>
                  <a:pt x="3689" y="552"/>
                </a:cubicBezTo>
                <a:cubicBezTo>
                  <a:pt x="3690" y="553"/>
                  <a:pt x="3692" y="552"/>
                  <a:pt x="3693" y="552"/>
                </a:cubicBezTo>
                <a:cubicBezTo>
                  <a:pt x="3693" y="551"/>
                  <a:pt x="3694" y="551"/>
                  <a:pt x="3695" y="550"/>
                </a:cubicBezTo>
                <a:cubicBezTo>
                  <a:pt x="3695" y="550"/>
                  <a:pt x="3696" y="550"/>
                  <a:pt x="3696" y="549"/>
                </a:cubicBezTo>
                <a:cubicBezTo>
                  <a:pt x="3698" y="548"/>
                  <a:pt x="3696" y="547"/>
                  <a:pt x="3695" y="546"/>
                </a:cubicBezTo>
                <a:cubicBezTo>
                  <a:pt x="3695" y="545"/>
                  <a:pt x="3696" y="543"/>
                  <a:pt x="3697" y="543"/>
                </a:cubicBezTo>
                <a:cubicBezTo>
                  <a:pt x="3698" y="543"/>
                  <a:pt x="3699" y="543"/>
                  <a:pt x="3699" y="544"/>
                </a:cubicBezTo>
                <a:cubicBezTo>
                  <a:pt x="3700" y="545"/>
                  <a:pt x="3700" y="545"/>
                  <a:pt x="3699" y="546"/>
                </a:cubicBezTo>
                <a:cubicBezTo>
                  <a:pt x="3699" y="547"/>
                  <a:pt x="3699" y="547"/>
                  <a:pt x="3699" y="548"/>
                </a:cubicBezTo>
                <a:cubicBezTo>
                  <a:pt x="3700" y="548"/>
                  <a:pt x="3700" y="548"/>
                  <a:pt x="3700" y="548"/>
                </a:cubicBezTo>
                <a:cubicBezTo>
                  <a:pt x="3701" y="548"/>
                  <a:pt x="3700" y="549"/>
                  <a:pt x="3701" y="549"/>
                </a:cubicBezTo>
                <a:cubicBezTo>
                  <a:pt x="3702" y="550"/>
                  <a:pt x="3703" y="549"/>
                  <a:pt x="3704" y="548"/>
                </a:cubicBezTo>
                <a:cubicBezTo>
                  <a:pt x="3705" y="547"/>
                  <a:pt x="3706" y="546"/>
                  <a:pt x="3707" y="546"/>
                </a:cubicBezTo>
                <a:cubicBezTo>
                  <a:pt x="3708" y="545"/>
                  <a:pt x="3710" y="543"/>
                  <a:pt x="3711" y="543"/>
                </a:cubicBezTo>
                <a:cubicBezTo>
                  <a:pt x="3713" y="543"/>
                  <a:pt x="3711" y="546"/>
                  <a:pt x="3711" y="547"/>
                </a:cubicBezTo>
                <a:cubicBezTo>
                  <a:pt x="3710" y="548"/>
                  <a:pt x="3711" y="550"/>
                  <a:pt x="3710" y="551"/>
                </a:cubicBezTo>
                <a:cubicBezTo>
                  <a:pt x="3708" y="552"/>
                  <a:pt x="3708" y="553"/>
                  <a:pt x="3707" y="554"/>
                </a:cubicBezTo>
                <a:cubicBezTo>
                  <a:pt x="3707" y="555"/>
                  <a:pt x="3706" y="556"/>
                  <a:pt x="3705" y="555"/>
                </a:cubicBezTo>
                <a:cubicBezTo>
                  <a:pt x="3704" y="555"/>
                  <a:pt x="3704" y="554"/>
                  <a:pt x="3703" y="554"/>
                </a:cubicBezTo>
                <a:cubicBezTo>
                  <a:pt x="3702" y="553"/>
                  <a:pt x="3702" y="555"/>
                  <a:pt x="3703" y="555"/>
                </a:cubicBezTo>
                <a:cubicBezTo>
                  <a:pt x="3703" y="556"/>
                  <a:pt x="3704" y="556"/>
                  <a:pt x="3704" y="556"/>
                </a:cubicBezTo>
                <a:cubicBezTo>
                  <a:pt x="3704" y="558"/>
                  <a:pt x="3704" y="559"/>
                  <a:pt x="3705" y="560"/>
                </a:cubicBezTo>
                <a:cubicBezTo>
                  <a:pt x="3705" y="561"/>
                  <a:pt x="3706" y="561"/>
                  <a:pt x="3707" y="561"/>
                </a:cubicBezTo>
                <a:cubicBezTo>
                  <a:pt x="3707" y="561"/>
                  <a:pt x="3708" y="562"/>
                  <a:pt x="3708" y="563"/>
                </a:cubicBezTo>
                <a:cubicBezTo>
                  <a:pt x="3709" y="563"/>
                  <a:pt x="3709" y="563"/>
                  <a:pt x="3710" y="564"/>
                </a:cubicBezTo>
                <a:cubicBezTo>
                  <a:pt x="3712" y="564"/>
                  <a:pt x="3712" y="566"/>
                  <a:pt x="3711" y="567"/>
                </a:cubicBezTo>
                <a:cubicBezTo>
                  <a:pt x="3711" y="568"/>
                  <a:pt x="3711" y="569"/>
                  <a:pt x="3712" y="569"/>
                </a:cubicBezTo>
                <a:cubicBezTo>
                  <a:pt x="3714" y="569"/>
                  <a:pt x="3715" y="570"/>
                  <a:pt x="3717" y="569"/>
                </a:cubicBezTo>
                <a:cubicBezTo>
                  <a:pt x="3718" y="569"/>
                  <a:pt x="3720" y="569"/>
                  <a:pt x="3722" y="569"/>
                </a:cubicBezTo>
                <a:cubicBezTo>
                  <a:pt x="3724" y="569"/>
                  <a:pt x="3725" y="569"/>
                  <a:pt x="3727" y="569"/>
                </a:cubicBezTo>
                <a:cubicBezTo>
                  <a:pt x="3732" y="569"/>
                  <a:pt x="3736" y="569"/>
                  <a:pt x="3740" y="569"/>
                </a:cubicBezTo>
                <a:cubicBezTo>
                  <a:pt x="3744" y="569"/>
                  <a:pt x="3748" y="571"/>
                  <a:pt x="3751" y="571"/>
                </a:cubicBezTo>
                <a:cubicBezTo>
                  <a:pt x="3753" y="571"/>
                  <a:pt x="3754" y="572"/>
                  <a:pt x="3756" y="573"/>
                </a:cubicBezTo>
                <a:cubicBezTo>
                  <a:pt x="3757" y="573"/>
                  <a:pt x="3758" y="573"/>
                  <a:pt x="3760" y="574"/>
                </a:cubicBezTo>
                <a:cubicBezTo>
                  <a:pt x="3762" y="575"/>
                  <a:pt x="3764" y="578"/>
                  <a:pt x="3764" y="580"/>
                </a:cubicBezTo>
                <a:cubicBezTo>
                  <a:pt x="3765" y="581"/>
                  <a:pt x="3765" y="582"/>
                  <a:pt x="3765" y="582"/>
                </a:cubicBezTo>
                <a:cubicBezTo>
                  <a:pt x="3765" y="583"/>
                  <a:pt x="3764" y="584"/>
                  <a:pt x="3765" y="584"/>
                </a:cubicBezTo>
                <a:cubicBezTo>
                  <a:pt x="3765" y="585"/>
                  <a:pt x="3765" y="585"/>
                  <a:pt x="3766" y="586"/>
                </a:cubicBezTo>
                <a:cubicBezTo>
                  <a:pt x="3766" y="587"/>
                  <a:pt x="3766" y="587"/>
                  <a:pt x="3766" y="588"/>
                </a:cubicBezTo>
                <a:cubicBezTo>
                  <a:pt x="3767" y="589"/>
                  <a:pt x="3768" y="590"/>
                  <a:pt x="3769" y="591"/>
                </a:cubicBezTo>
                <a:cubicBezTo>
                  <a:pt x="3770" y="592"/>
                  <a:pt x="3770" y="592"/>
                  <a:pt x="3770" y="593"/>
                </a:cubicBezTo>
                <a:cubicBezTo>
                  <a:pt x="3771" y="595"/>
                  <a:pt x="3774" y="595"/>
                  <a:pt x="3776" y="595"/>
                </a:cubicBezTo>
                <a:cubicBezTo>
                  <a:pt x="3777" y="595"/>
                  <a:pt x="3779" y="595"/>
                  <a:pt x="3780" y="595"/>
                </a:cubicBezTo>
                <a:cubicBezTo>
                  <a:pt x="3782" y="595"/>
                  <a:pt x="3783" y="595"/>
                  <a:pt x="3784" y="595"/>
                </a:cubicBezTo>
                <a:cubicBezTo>
                  <a:pt x="3785" y="596"/>
                  <a:pt x="3787" y="596"/>
                  <a:pt x="3788" y="596"/>
                </a:cubicBezTo>
                <a:cubicBezTo>
                  <a:pt x="3789" y="597"/>
                  <a:pt x="3791" y="597"/>
                  <a:pt x="3792" y="598"/>
                </a:cubicBezTo>
                <a:cubicBezTo>
                  <a:pt x="3794" y="599"/>
                  <a:pt x="3795" y="600"/>
                  <a:pt x="3796" y="601"/>
                </a:cubicBezTo>
                <a:cubicBezTo>
                  <a:pt x="3796" y="602"/>
                  <a:pt x="3797" y="602"/>
                  <a:pt x="3798" y="603"/>
                </a:cubicBezTo>
                <a:cubicBezTo>
                  <a:pt x="3798" y="603"/>
                  <a:pt x="3799" y="604"/>
                  <a:pt x="3799" y="604"/>
                </a:cubicBezTo>
                <a:cubicBezTo>
                  <a:pt x="3800" y="605"/>
                  <a:pt x="3801" y="606"/>
                  <a:pt x="3802" y="607"/>
                </a:cubicBezTo>
                <a:cubicBezTo>
                  <a:pt x="3803" y="608"/>
                  <a:pt x="3804" y="608"/>
                  <a:pt x="3806" y="609"/>
                </a:cubicBezTo>
                <a:cubicBezTo>
                  <a:pt x="3806" y="609"/>
                  <a:pt x="3807" y="609"/>
                  <a:pt x="3808" y="609"/>
                </a:cubicBezTo>
                <a:cubicBezTo>
                  <a:pt x="3808" y="609"/>
                  <a:pt x="3809" y="608"/>
                  <a:pt x="3809" y="608"/>
                </a:cubicBezTo>
                <a:cubicBezTo>
                  <a:pt x="3811" y="607"/>
                  <a:pt x="3812" y="606"/>
                  <a:pt x="3812" y="604"/>
                </a:cubicBezTo>
                <a:cubicBezTo>
                  <a:pt x="3812" y="604"/>
                  <a:pt x="3813" y="601"/>
                  <a:pt x="3814" y="602"/>
                </a:cubicBezTo>
                <a:cubicBezTo>
                  <a:pt x="3814" y="602"/>
                  <a:pt x="3814" y="603"/>
                  <a:pt x="3814" y="604"/>
                </a:cubicBezTo>
                <a:cubicBezTo>
                  <a:pt x="3813" y="604"/>
                  <a:pt x="3813" y="605"/>
                  <a:pt x="3814" y="605"/>
                </a:cubicBezTo>
                <a:cubicBezTo>
                  <a:pt x="3814" y="605"/>
                  <a:pt x="3814" y="605"/>
                  <a:pt x="3814" y="606"/>
                </a:cubicBezTo>
                <a:cubicBezTo>
                  <a:pt x="3815" y="607"/>
                  <a:pt x="3814" y="609"/>
                  <a:pt x="3815" y="610"/>
                </a:cubicBezTo>
                <a:cubicBezTo>
                  <a:pt x="3815" y="610"/>
                  <a:pt x="3816" y="610"/>
                  <a:pt x="3817" y="611"/>
                </a:cubicBezTo>
                <a:cubicBezTo>
                  <a:pt x="3817" y="611"/>
                  <a:pt x="3818" y="612"/>
                  <a:pt x="3819" y="611"/>
                </a:cubicBezTo>
                <a:cubicBezTo>
                  <a:pt x="3819" y="611"/>
                  <a:pt x="3820" y="610"/>
                  <a:pt x="3820" y="610"/>
                </a:cubicBezTo>
                <a:cubicBezTo>
                  <a:pt x="3821" y="610"/>
                  <a:pt x="3822" y="610"/>
                  <a:pt x="3822" y="609"/>
                </a:cubicBezTo>
                <a:cubicBezTo>
                  <a:pt x="3822" y="608"/>
                  <a:pt x="3822" y="608"/>
                  <a:pt x="3822" y="607"/>
                </a:cubicBezTo>
                <a:cubicBezTo>
                  <a:pt x="3822" y="607"/>
                  <a:pt x="3821" y="606"/>
                  <a:pt x="3822" y="606"/>
                </a:cubicBezTo>
                <a:cubicBezTo>
                  <a:pt x="3822" y="605"/>
                  <a:pt x="3823" y="606"/>
                  <a:pt x="3824" y="606"/>
                </a:cubicBezTo>
                <a:cubicBezTo>
                  <a:pt x="3824" y="607"/>
                  <a:pt x="3825" y="606"/>
                  <a:pt x="3825" y="607"/>
                </a:cubicBezTo>
                <a:cubicBezTo>
                  <a:pt x="3826" y="607"/>
                  <a:pt x="3826" y="607"/>
                  <a:pt x="3827" y="607"/>
                </a:cubicBezTo>
                <a:cubicBezTo>
                  <a:pt x="3828" y="607"/>
                  <a:pt x="3829" y="608"/>
                  <a:pt x="3829" y="607"/>
                </a:cubicBezTo>
                <a:cubicBezTo>
                  <a:pt x="3830" y="607"/>
                  <a:pt x="3831" y="607"/>
                  <a:pt x="3831" y="607"/>
                </a:cubicBezTo>
                <a:cubicBezTo>
                  <a:pt x="3832" y="606"/>
                  <a:pt x="3833" y="607"/>
                  <a:pt x="3833" y="606"/>
                </a:cubicBezTo>
                <a:cubicBezTo>
                  <a:pt x="3834" y="606"/>
                  <a:pt x="3833" y="605"/>
                  <a:pt x="3832" y="605"/>
                </a:cubicBezTo>
                <a:cubicBezTo>
                  <a:pt x="3831" y="605"/>
                  <a:pt x="3831" y="605"/>
                  <a:pt x="3830" y="605"/>
                </a:cubicBezTo>
                <a:cubicBezTo>
                  <a:pt x="3828" y="604"/>
                  <a:pt x="3825" y="603"/>
                  <a:pt x="3822" y="602"/>
                </a:cubicBezTo>
                <a:cubicBezTo>
                  <a:pt x="3822" y="601"/>
                  <a:pt x="3821" y="601"/>
                  <a:pt x="3821" y="600"/>
                </a:cubicBezTo>
                <a:cubicBezTo>
                  <a:pt x="3820" y="600"/>
                  <a:pt x="3820" y="600"/>
                  <a:pt x="3819" y="600"/>
                </a:cubicBezTo>
                <a:cubicBezTo>
                  <a:pt x="3819" y="599"/>
                  <a:pt x="3820" y="598"/>
                  <a:pt x="3820" y="598"/>
                </a:cubicBezTo>
                <a:cubicBezTo>
                  <a:pt x="3821" y="598"/>
                  <a:pt x="3821" y="598"/>
                  <a:pt x="3822" y="597"/>
                </a:cubicBezTo>
                <a:cubicBezTo>
                  <a:pt x="3822" y="596"/>
                  <a:pt x="3822" y="596"/>
                  <a:pt x="3823" y="595"/>
                </a:cubicBezTo>
                <a:cubicBezTo>
                  <a:pt x="3824" y="595"/>
                  <a:pt x="3824" y="595"/>
                  <a:pt x="3824" y="594"/>
                </a:cubicBezTo>
                <a:cubicBezTo>
                  <a:pt x="3823" y="593"/>
                  <a:pt x="3821" y="594"/>
                  <a:pt x="3820" y="593"/>
                </a:cubicBezTo>
                <a:cubicBezTo>
                  <a:pt x="3820" y="592"/>
                  <a:pt x="3820" y="592"/>
                  <a:pt x="3821" y="592"/>
                </a:cubicBezTo>
                <a:cubicBezTo>
                  <a:pt x="3821" y="592"/>
                  <a:pt x="3822" y="593"/>
                  <a:pt x="3822" y="593"/>
                </a:cubicBezTo>
                <a:cubicBezTo>
                  <a:pt x="3823" y="593"/>
                  <a:pt x="3824" y="593"/>
                  <a:pt x="3825" y="592"/>
                </a:cubicBezTo>
                <a:cubicBezTo>
                  <a:pt x="3825" y="592"/>
                  <a:pt x="3825" y="592"/>
                  <a:pt x="3826" y="591"/>
                </a:cubicBezTo>
                <a:cubicBezTo>
                  <a:pt x="3827" y="590"/>
                  <a:pt x="3829" y="591"/>
                  <a:pt x="3830" y="591"/>
                </a:cubicBezTo>
                <a:cubicBezTo>
                  <a:pt x="3832" y="591"/>
                  <a:pt x="3833" y="589"/>
                  <a:pt x="3834" y="588"/>
                </a:cubicBezTo>
                <a:cubicBezTo>
                  <a:pt x="3835" y="587"/>
                  <a:pt x="3835" y="587"/>
                  <a:pt x="3836" y="586"/>
                </a:cubicBezTo>
                <a:cubicBezTo>
                  <a:pt x="3836" y="585"/>
                  <a:pt x="3836" y="585"/>
                  <a:pt x="3836" y="584"/>
                </a:cubicBezTo>
                <a:cubicBezTo>
                  <a:pt x="3836" y="583"/>
                  <a:pt x="3835" y="581"/>
                  <a:pt x="3834" y="581"/>
                </a:cubicBezTo>
                <a:cubicBezTo>
                  <a:pt x="3833" y="581"/>
                  <a:pt x="3832" y="581"/>
                  <a:pt x="3832" y="581"/>
                </a:cubicBezTo>
                <a:cubicBezTo>
                  <a:pt x="3831" y="581"/>
                  <a:pt x="3830" y="581"/>
                  <a:pt x="3830" y="580"/>
                </a:cubicBezTo>
                <a:cubicBezTo>
                  <a:pt x="3829" y="580"/>
                  <a:pt x="3830" y="580"/>
                  <a:pt x="3831" y="580"/>
                </a:cubicBezTo>
                <a:cubicBezTo>
                  <a:pt x="3832" y="579"/>
                  <a:pt x="3832" y="579"/>
                  <a:pt x="3833" y="579"/>
                </a:cubicBezTo>
                <a:cubicBezTo>
                  <a:pt x="3833" y="579"/>
                  <a:pt x="3834" y="579"/>
                  <a:pt x="3835" y="578"/>
                </a:cubicBezTo>
                <a:cubicBezTo>
                  <a:pt x="3835" y="577"/>
                  <a:pt x="3835" y="576"/>
                  <a:pt x="3836" y="575"/>
                </a:cubicBezTo>
                <a:cubicBezTo>
                  <a:pt x="3836" y="574"/>
                  <a:pt x="3837" y="574"/>
                  <a:pt x="3837" y="573"/>
                </a:cubicBezTo>
                <a:cubicBezTo>
                  <a:pt x="3837" y="571"/>
                  <a:pt x="3836" y="572"/>
                  <a:pt x="3836" y="573"/>
                </a:cubicBezTo>
                <a:cubicBezTo>
                  <a:pt x="3836" y="573"/>
                  <a:pt x="3834" y="573"/>
                  <a:pt x="3834" y="573"/>
                </a:cubicBezTo>
                <a:cubicBezTo>
                  <a:pt x="3833" y="573"/>
                  <a:pt x="3833" y="574"/>
                  <a:pt x="3832" y="573"/>
                </a:cubicBezTo>
                <a:cubicBezTo>
                  <a:pt x="3831" y="573"/>
                  <a:pt x="3831" y="573"/>
                  <a:pt x="3832" y="573"/>
                </a:cubicBezTo>
                <a:cubicBezTo>
                  <a:pt x="3832" y="572"/>
                  <a:pt x="3833" y="572"/>
                  <a:pt x="3833" y="571"/>
                </a:cubicBezTo>
                <a:cubicBezTo>
                  <a:pt x="3833" y="571"/>
                  <a:pt x="3833" y="570"/>
                  <a:pt x="3832" y="570"/>
                </a:cubicBezTo>
                <a:cubicBezTo>
                  <a:pt x="3832" y="569"/>
                  <a:pt x="3832" y="569"/>
                  <a:pt x="3831" y="569"/>
                </a:cubicBezTo>
                <a:cubicBezTo>
                  <a:pt x="3831" y="568"/>
                  <a:pt x="3831" y="568"/>
                  <a:pt x="3830" y="568"/>
                </a:cubicBezTo>
                <a:cubicBezTo>
                  <a:pt x="3829" y="566"/>
                  <a:pt x="3828" y="567"/>
                  <a:pt x="3827" y="567"/>
                </a:cubicBezTo>
                <a:cubicBezTo>
                  <a:pt x="3827" y="566"/>
                  <a:pt x="3828" y="566"/>
                  <a:pt x="3828" y="566"/>
                </a:cubicBezTo>
                <a:close/>
                <a:moveTo>
                  <a:pt x="256" y="687"/>
                </a:moveTo>
                <a:cubicBezTo>
                  <a:pt x="255" y="687"/>
                  <a:pt x="254" y="689"/>
                  <a:pt x="253" y="689"/>
                </a:cubicBezTo>
                <a:cubicBezTo>
                  <a:pt x="252" y="689"/>
                  <a:pt x="255" y="687"/>
                  <a:pt x="253" y="686"/>
                </a:cubicBezTo>
                <a:cubicBezTo>
                  <a:pt x="253" y="686"/>
                  <a:pt x="253" y="687"/>
                  <a:pt x="252" y="687"/>
                </a:cubicBezTo>
                <a:cubicBezTo>
                  <a:pt x="252" y="687"/>
                  <a:pt x="252" y="686"/>
                  <a:pt x="252" y="686"/>
                </a:cubicBezTo>
                <a:cubicBezTo>
                  <a:pt x="251" y="686"/>
                  <a:pt x="251" y="686"/>
                  <a:pt x="250" y="686"/>
                </a:cubicBezTo>
                <a:cubicBezTo>
                  <a:pt x="250" y="686"/>
                  <a:pt x="249" y="686"/>
                  <a:pt x="249" y="685"/>
                </a:cubicBezTo>
                <a:cubicBezTo>
                  <a:pt x="248" y="685"/>
                  <a:pt x="248" y="685"/>
                  <a:pt x="247" y="685"/>
                </a:cubicBezTo>
                <a:cubicBezTo>
                  <a:pt x="248" y="683"/>
                  <a:pt x="251" y="685"/>
                  <a:pt x="252" y="685"/>
                </a:cubicBezTo>
                <a:cubicBezTo>
                  <a:pt x="253" y="685"/>
                  <a:pt x="254" y="685"/>
                  <a:pt x="256" y="685"/>
                </a:cubicBezTo>
                <a:cubicBezTo>
                  <a:pt x="257" y="685"/>
                  <a:pt x="260" y="684"/>
                  <a:pt x="260" y="685"/>
                </a:cubicBezTo>
                <a:cubicBezTo>
                  <a:pt x="260" y="686"/>
                  <a:pt x="257" y="686"/>
                  <a:pt x="256" y="687"/>
                </a:cubicBezTo>
                <a:close/>
                <a:moveTo>
                  <a:pt x="265" y="675"/>
                </a:moveTo>
                <a:cubicBezTo>
                  <a:pt x="265" y="674"/>
                  <a:pt x="263" y="672"/>
                  <a:pt x="264" y="672"/>
                </a:cubicBezTo>
                <a:cubicBezTo>
                  <a:pt x="264" y="672"/>
                  <a:pt x="265" y="674"/>
                  <a:pt x="265" y="674"/>
                </a:cubicBezTo>
                <a:cubicBezTo>
                  <a:pt x="266" y="675"/>
                  <a:pt x="266" y="675"/>
                  <a:pt x="266" y="676"/>
                </a:cubicBezTo>
                <a:cubicBezTo>
                  <a:pt x="265" y="676"/>
                  <a:pt x="265" y="675"/>
                  <a:pt x="265" y="675"/>
                </a:cubicBezTo>
                <a:close/>
                <a:moveTo>
                  <a:pt x="274" y="678"/>
                </a:moveTo>
                <a:cubicBezTo>
                  <a:pt x="274" y="676"/>
                  <a:pt x="275" y="676"/>
                  <a:pt x="275" y="677"/>
                </a:cubicBezTo>
                <a:cubicBezTo>
                  <a:pt x="275" y="678"/>
                  <a:pt x="274" y="678"/>
                  <a:pt x="274" y="678"/>
                </a:cubicBezTo>
                <a:close/>
                <a:moveTo>
                  <a:pt x="274" y="672"/>
                </a:moveTo>
                <a:cubicBezTo>
                  <a:pt x="274" y="672"/>
                  <a:pt x="274" y="672"/>
                  <a:pt x="274" y="672"/>
                </a:cubicBezTo>
                <a:cubicBezTo>
                  <a:pt x="275" y="672"/>
                  <a:pt x="275" y="672"/>
                  <a:pt x="275" y="672"/>
                </a:cubicBezTo>
                <a:cubicBezTo>
                  <a:pt x="276" y="673"/>
                  <a:pt x="274" y="673"/>
                  <a:pt x="274" y="672"/>
                </a:cubicBezTo>
                <a:close/>
                <a:moveTo>
                  <a:pt x="271" y="727"/>
                </a:moveTo>
                <a:cubicBezTo>
                  <a:pt x="270" y="728"/>
                  <a:pt x="269" y="729"/>
                  <a:pt x="269" y="730"/>
                </a:cubicBezTo>
                <a:cubicBezTo>
                  <a:pt x="268" y="730"/>
                  <a:pt x="267" y="731"/>
                  <a:pt x="267" y="733"/>
                </a:cubicBezTo>
                <a:cubicBezTo>
                  <a:pt x="267" y="734"/>
                  <a:pt x="266" y="735"/>
                  <a:pt x="266" y="736"/>
                </a:cubicBezTo>
                <a:cubicBezTo>
                  <a:pt x="265" y="736"/>
                  <a:pt x="266" y="733"/>
                  <a:pt x="266" y="733"/>
                </a:cubicBezTo>
                <a:cubicBezTo>
                  <a:pt x="267" y="732"/>
                  <a:pt x="268" y="731"/>
                  <a:pt x="267" y="730"/>
                </a:cubicBezTo>
                <a:cubicBezTo>
                  <a:pt x="266" y="728"/>
                  <a:pt x="264" y="730"/>
                  <a:pt x="263" y="730"/>
                </a:cubicBezTo>
                <a:cubicBezTo>
                  <a:pt x="263" y="731"/>
                  <a:pt x="262" y="732"/>
                  <a:pt x="261" y="732"/>
                </a:cubicBezTo>
                <a:cubicBezTo>
                  <a:pt x="261" y="731"/>
                  <a:pt x="262" y="731"/>
                  <a:pt x="262" y="730"/>
                </a:cubicBezTo>
                <a:cubicBezTo>
                  <a:pt x="263" y="730"/>
                  <a:pt x="263" y="729"/>
                  <a:pt x="264" y="729"/>
                </a:cubicBezTo>
                <a:cubicBezTo>
                  <a:pt x="265" y="728"/>
                  <a:pt x="265" y="728"/>
                  <a:pt x="266" y="728"/>
                </a:cubicBezTo>
                <a:cubicBezTo>
                  <a:pt x="267" y="727"/>
                  <a:pt x="268" y="727"/>
                  <a:pt x="270" y="727"/>
                </a:cubicBezTo>
                <a:cubicBezTo>
                  <a:pt x="271" y="727"/>
                  <a:pt x="273" y="726"/>
                  <a:pt x="274" y="727"/>
                </a:cubicBezTo>
                <a:cubicBezTo>
                  <a:pt x="274" y="727"/>
                  <a:pt x="272" y="727"/>
                  <a:pt x="271" y="727"/>
                </a:cubicBezTo>
                <a:close/>
                <a:moveTo>
                  <a:pt x="292" y="660"/>
                </a:moveTo>
                <a:cubicBezTo>
                  <a:pt x="291" y="660"/>
                  <a:pt x="290" y="660"/>
                  <a:pt x="289" y="660"/>
                </a:cubicBezTo>
                <a:cubicBezTo>
                  <a:pt x="290" y="659"/>
                  <a:pt x="290" y="659"/>
                  <a:pt x="291" y="659"/>
                </a:cubicBezTo>
                <a:cubicBezTo>
                  <a:pt x="292" y="659"/>
                  <a:pt x="292" y="659"/>
                  <a:pt x="293" y="659"/>
                </a:cubicBezTo>
                <a:cubicBezTo>
                  <a:pt x="293" y="659"/>
                  <a:pt x="293" y="659"/>
                  <a:pt x="293" y="658"/>
                </a:cubicBezTo>
                <a:cubicBezTo>
                  <a:pt x="293" y="658"/>
                  <a:pt x="294" y="658"/>
                  <a:pt x="294" y="658"/>
                </a:cubicBezTo>
                <a:cubicBezTo>
                  <a:pt x="294" y="659"/>
                  <a:pt x="292" y="660"/>
                  <a:pt x="292" y="660"/>
                </a:cubicBezTo>
                <a:close/>
                <a:moveTo>
                  <a:pt x="459" y="782"/>
                </a:moveTo>
                <a:cubicBezTo>
                  <a:pt x="459" y="782"/>
                  <a:pt x="457" y="781"/>
                  <a:pt x="457" y="780"/>
                </a:cubicBezTo>
                <a:cubicBezTo>
                  <a:pt x="456" y="780"/>
                  <a:pt x="459" y="780"/>
                  <a:pt x="459" y="780"/>
                </a:cubicBezTo>
                <a:cubicBezTo>
                  <a:pt x="460" y="781"/>
                  <a:pt x="460" y="782"/>
                  <a:pt x="459" y="782"/>
                </a:cubicBezTo>
                <a:close/>
                <a:moveTo>
                  <a:pt x="518" y="445"/>
                </a:moveTo>
                <a:cubicBezTo>
                  <a:pt x="518" y="445"/>
                  <a:pt x="518" y="445"/>
                  <a:pt x="518" y="444"/>
                </a:cubicBezTo>
                <a:cubicBezTo>
                  <a:pt x="517" y="444"/>
                  <a:pt x="517" y="444"/>
                  <a:pt x="517" y="443"/>
                </a:cubicBezTo>
                <a:cubicBezTo>
                  <a:pt x="516" y="443"/>
                  <a:pt x="515" y="442"/>
                  <a:pt x="515" y="442"/>
                </a:cubicBezTo>
                <a:cubicBezTo>
                  <a:pt x="516" y="441"/>
                  <a:pt x="517" y="443"/>
                  <a:pt x="518" y="443"/>
                </a:cubicBezTo>
                <a:cubicBezTo>
                  <a:pt x="518" y="444"/>
                  <a:pt x="519" y="444"/>
                  <a:pt x="519" y="444"/>
                </a:cubicBezTo>
                <a:cubicBezTo>
                  <a:pt x="519" y="445"/>
                  <a:pt x="519" y="445"/>
                  <a:pt x="518" y="445"/>
                </a:cubicBezTo>
                <a:close/>
                <a:moveTo>
                  <a:pt x="250" y="950"/>
                </a:moveTo>
                <a:cubicBezTo>
                  <a:pt x="250" y="950"/>
                  <a:pt x="250" y="949"/>
                  <a:pt x="249" y="948"/>
                </a:cubicBezTo>
                <a:cubicBezTo>
                  <a:pt x="249" y="948"/>
                  <a:pt x="248" y="948"/>
                  <a:pt x="248" y="948"/>
                </a:cubicBezTo>
                <a:cubicBezTo>
                  <a:pt x="246" y="948"/>
                  <a:pt x="245" y="948"/>
                  <a:pt x="244" y="949"/>
                </a:cubicBezTo>
                <a:cubicBezTo>
                  <a:pt x="243" y="949"/>
                  <a:pt x="243" y="949"/>
                  <a:pt x="242" y="950"/>
                </a:cubicBezTo>
                <a:cubicBezTo>
                  <a:pt x="242" y="950"/>
                  <a:pt x="241" y="950"/>
                  <a:pt x="241" y="950"/>
                </a:cubicBezTo>
                <a:cubicBezTo>
                  <a:pt x="240" y="951"/>
                  <a:pt x="240" y="951"/>
                  <a:pt x="239" y="952"/>
                </a:cubicBezTo>
                <a:cubicBezTo>
                  <a:pt x="239" y="952"/>
                  <a:pt x="238" y="952"/>
                  <a:pt x="238" y="953"/>
                </a:cubicBezTo>
                <a:cubicBezTo>
                  <a:pt x="237" y="953"/>
                  <a:pt x="237" y="953"/>
                  <a:pt x="237" y="954"/>
                </a:cubicBezTo>
                <a:cubicBezTo>
                  <a:pt x="237" y="955"/>
                  <a:pt x="238" y="955"/>
                  <a:pt x="238" y="955"/>
                </a:cubicBezTo>
                <a:cubicBezTo>
                  <a:pt x="239" y="955"/>
                  <a:pt x="240" y="955"/>
                  <a:pt x="240" y="955"/>
                </a:cubicBezTo>
                <a:cubicBezTo>
                  <a:pt x="240" y="956"/>
                  <a:pt x="241" y="957"/>
                  <a:pt x="241" y="956"/>
                </a:cubicBezTo>
                <a:cubicBezTo>
                  <a:pt x="242" y="956"/>
                  <a:pt x="242" y="955"/>
                  <a:pt x="243" y="955"/>
                </a:cubicBezTo>
                <a:cubicBezTo>
                  <a:pt x="243" y="955"/>
                  <a:pt x="244" y="956"/>
                  <a:pt x="244" y="956"/>
                </a:cubicBezTo>
                <a:cubicBezTo>
                  <a:pt x="244" y="956"/>
                  <a:pt x="244" y="955"/>
                  <a:pt x="245" y="955"/>
                </a:cubicBezTo>
                <a:cubicBezTo>
                  <a:pt x="245" y="955"/>
                  <a:pt x="245" y="955"/>
                  <a:pt x="246" y="955"/>
                </a:cubicBezTo>
                <a:cubicBezTo>
                  <a:pt x="246" y="956"/>
                  <a:pt x="245" y="956"/>
                  <a:pt x="245" y="956"/>
                </a:cubicBezTo>
                <a:cubicBezTo>
                  <a:pt x="245" y="956"/>
                  <a:pt x="244" y="957"/>
                  <a:pt x="243" y="957"/>
                </a:cubicBezTo>
                <a:cubicBezTo>
                  <a:pt x="243" y="957"/>
                  <a:pt x="242" y="957"/>
                  <a:pt x="241" y="957"/>
                </a:cubicBezTo>
                <a:cubicBezTo>
                  <a:pt x="241" y="957"/>
                  <a:pt x="240" y="956"/>
                  <a:pt x="240" y="956"/>
                </a:cubicBezTo>
                <a:cubicBezTo>
                  <a:pt x="239" y="956"/>
                  <a:pt x="238" y="956"/>
                  <a:pt x="238" y="956"/>
                </a:cubicBezTo>
                <a:cubicBezTo>
                  <a:pt x="237" y="956"/>
                  <a:pt x="237" y="955"/>
                  <a:pt x="237" y="955"/>
                </a:cubicBezTo>
                <a:cubicBezTo>
                  <a:pt x="236" y="955"/>
                  <a:pt x="236" y="955"/>
                  <a:pt x="236" y="955"/>
                </a:cubicBezTo>
                <a:cubicBezTo>
                  <a:pt x="235" y="955"/>
                  <a:pt x="235" y="955"/>
                  <a:pt x="235" y="954"/>
                </a:cubicBezTo>
                <a:cubicBezTo>
                  <a:pt x="235" y="953"/>
                  <a:pt x="235" y="953"/>
                  <a:pt x="236" y="953"/>
                </a:cubicBezTo>
                <a:cubicBezTo>
                  <a:pt x="236" y="952"/>
                  <a:pt x="236" y="952"/>
                  <a:pt x="236" y="951"/>
                </a:cubicBezTo>
                <a:cubicBezTo>
                  <a:pt x="236" y="950"/>
                  <a:pt x="236" y="949"/>
                  <a:pt x="235" y="948"/>
                </a:cubicBezTo>
                <a:cubicBezTo>
                  <a:pt x="233" y="945"/>
                  <a:pt x="241" y="947"/>
                  <a:pt x="240" y="945"/>
                </a:cubicBezTo>
                <a:cubicBezTo>
                  <a:pt x="239" y="944"/>
                  <a:pt x="239" y="944"/>
                  <a:pt x="238" y="944"/>
                </a:cubicBezTo>
                <a:cubicBezTo>
                  <a:pt x="238" y="944"/>
                  <a:pt x="237" y="944"/>
                  <a:pt x="237" y="943"/>
                </a:cubicBezTo>
                <a:cubicBezTo>
                  <a:pt x="237" y="943"/>
                  <a:pt x="236" y="943"/>
                  <a:pt x="236" y="942"/>
                </a:cubicBezTo>
                <a:cubicBezTo>
                  <a:pt x="236" y="942"/>
                  <a:pt x="236" y="941"/>
                  <a:pt x="236" y="941"/>
                </a:cubicBezTo>
                <a:cubicBezTo>
                  <a:pt x="236" y="940"/>
                  <a:pt x="235" y="940"/>
                  <a:pt x="235" y="939"/>
                </a:cubicBezTo>
                <a:cubicBezTo>
                  <a:pt x="235" y="939"/>
                  <a:pt x="235" y="939"/>
                  <a:pt x="236" y="939"/>
                </a:cubicBezTo>
                <a:cubicBezTo>
                  <a:pt x="236" y="939"/>
                  <a:pt x="236" y="938"/>
                  <a:pt x="236" y="938"/>
                </a:cubicBezTo>
                <a:cubicBezTo>
                  <a:pt x="237" y="938"/>
                  <a:pt x="238" y="937"/>
                  <a:pt x="239" y="937"/>
                </a:cubicBezTo>
                <a:cubicBezTo>
                  <a:pt x="240" y="936"/>
                  <a:pt x="241" y="937"/>
                  <a:pt x="242" y="937"/>
                </a:cubicBezTo>
                <a:cubicBezTo>
                  <a:pt x="243" y="938"/>
                  <a:pt x="242" y="940"/>
                  <a:pt x="243" y="941"/>
                </a:cubicBezTo>
                <a:cubicBezTo>
                  <a:pt x="243" y="941"/>
                  <a:pt x="243" y="941"/>
                  <a:pt x="244" y="941"/>
                </a:cubicBezTo>
                <a:cubicBezTo>
                  <a:pt x="244" y="941"/>
                  <a:pt x="244" y="942"/>
                  <a:pt x="244" y="942"/>
                </a:cubicBezTo>
                <a:cubicBezTo>
                  <a:pt x="244" y="942"/>
                  <a:pt x="245" y="942"/>
                  <a:pt x="246" y="942"/>
                </a:cubicBezTo>
                <a:cubicBezTo>
                  <a:pt x="246" y="941"/>
                  <a:pt x="247" y="941"/>
                  <a:pt x="247" y="942"/>
                </a:cubicBezTo>
                <a:cubicBezTo>
                  <a:pt x="248" y="943"/>
                  <a:pt x="247" y="943"/>
                  <a:pt x="246" y="943"/>
                </a:cubicBezTo>
                <a:cubicBezTo>
                  <a:pt x="245" y="943"/>
                  <a:pt x="246" y="944"/>
                  <a:pt x="246" y="945"/>
                </a:cubicBezTo>
                <a:cubicBezTo>
                  <a:pt x="245" y="945"/>
                  <a:pt x="245" y="946"/>
                  <a:pt x="246" y="946"/>
                </a:cubicBezTo>
                <a:cubicBezTo>
                  <a:pt x="246" y="947"/>
                  <a:pt x="247" y="946"/>
                  <a:pt x="248" y="946"/>
                </a:cubicBezTo>
                <a:cubicBezTo>
                  <a:pt x="248" y="946"/>
                  <a:pt x="248" y="947"/>
                  <a:pt x="249" y="947"/>
                </a:cubicBezTo>
                <a:cubicBezTo>
                  <a:pt x="249" y="948"/>
                  <a:pt x="250" y="947"/>
                  <a:pt x="251" y="948"/>
                </a:cubicBezTo>
                <a:cubicBezTo>
                  <a:pt x="251" y="948"/>
                  <a:pt x="251" y="950"/>
                  <a:pt x="250" y="950"/>
                </a:cubicBezTo>
                <a:close/>
                <a:moveTo>
                  <a:pt x="423" y="919"/>
                </a:moveTo>
                <a:cubicBezTo>
                  <a:pt x="423" y="919"/>
                  <a:pt x="423" y="920"/>
                  <a:pt x="422" y="920"/>
                </a:cubicBezTo>
                <a:cubicBezTo>
                  <a:pt x="421" y="920"/>
                  <a:pt x="421" y="919"/>
                  <a:pt x="421" y="919"/>
                </a:cubicBezTo>
                <a:cubicBezTo>
                  <a:pt x="420" y="918"/>
                  <a:pt x="419" y="918"/>
                  <a:pt x="419" y="918"/>
                </a:cubicBezTo>
                <a:cubicBezTo>
                  <a:pt x="418" y="918"/>
                  <a:pt x="417" y="918"/>
                  <a:pt x="416" y="918"/>
                </a:cubicBezTo>
                <a:cubicBezTo>
                  <a:pt x="416" y="918"/>
                  <a:pt x="415" y="918"/>
                  <a:pt x="414" y="918"/>
                </a:cubicBezTo>
                <a:cubicBezTo>
                  <a:pt x="414" y="917"/>
                  <a:pt x="414" y="917"/>
                  <a:pt x="413" y="917"/>
                </a:cubicBezTo>
                <a:cubicBezTo>
                  <a:pt x="413" y="916"/>
                  <a:pt x="409" y="916"/>
                  <a:pt x="410" y="915"/>
                </a:cubicBezTo>
                <a:cubicBezTo>
                  <a:pt x="410" y="915"/>
                  <a:pt x="411" y="915"/>
                  <a:pt x="412" y="914"/>
                </a:cubicBezTo>
                <a:cubicBezTo>
                  <a:pt x="412" y="914"/>
                  <a:pt x="413" y="914"/>
                  <a:pt x="413" y="914"/>
                </a:cubicBezTo>
                <a:cubicBezTo>
                  <a:pt x="414" y="913"/>
                  <a:pt x="416" y="914"/>
                  <a:pt x="416" y="914"/>
                </a:cubicBezTo>
                <a:cubicBezTo>
                  <a:pt x="417" y="915"/>
                  <a:pt x="417" y="916"/>
                  <a:pt x="418" y="915"/>
                </a:cubicBezTo>
                <a:cubicBezTo>
                  <a:pt x="419" y="915"/>
                  <a:pt x="419" y="914"/>
                  <a:pt x="419" y="914"/>
                </a:cubicBezTo>
                <a:cubicBezTo>
                  <a:pt x="420" y="914"/>
                  <a:pt x="420" y="914"/>
                  <a:pt x="420" y="914"/>
                </a:cubicBezTo>
                <a:cubicBezTo>
                  <a:pt x="421" y="915"/>
                  <a:pt x="422" y="915"/>
                  <a:pt x="422" y="915"/>
                </a:cubicBezTo>
                <a:cubicBezTo>
                  <a:pt x="424" y="915"/>
                  <a:pt x="423" y="917"/>
                  <a:pt x="423" y="919"/>
                </a:cubicBezTo>
                <a:close/>
                <a:moveTo>
                  <a:pt x="533" y="894"/>
                </a:moveTo>
                <a:cubicBezTo>
                  <a:pt x="531" y="895"/>
                  <a:pt x="529" y="897"/>
                  <a:pt x="526" y="898"/>
                </a:cubicBezTo>
                <a:cubicBezTo>
                  <a:pt x="526" y="898"/>
                  <a:pt x="525" y="898"/>
                  <a:pt x="524" y="898"/>
                </a:cubicBezTo>
                <a:cubicBezTo>
                  <a:pt x="524" y="899"/>
                  <a:pt x="523" y="899"/>
                  <a:pt x="523" y="900"/>
                </a:cubicBezTo>
                <a:cubicBezTo>
                  <a:pt x="522" y="901"/>
                  <a:pt x="521" y="901"/>
                  <a:pt x="520" y="902"/>
                </a:cubicBezTo>
                <a:cubicBezTo>
                  <a:pt x="519" y="902"/>
                  <a:pt x="518" y="903"/>
                  <a:pt x="517" y="904"/>
                </a:cubicBezTo>
                <a:cubicBezTo>
                  <a:pt x="516" y="904"/>
                  <a:pt x="515" y="904"/>
                  <a:pt x="515" y="903"/>
                </a:cubicBezTo>
                <a:cubicBezTo>
                  <a:pt x="515" y="903"/>
                  <a:pt x="516" y="901"/>
                  <a:pt x="516" y="901"/>
                </a:cubicBezTo>
                <a:cubicBezTo>
                  <a:pt x="516" y="900"/>
                  <a:pt x="519" y="900"/>
                  <a:pt x="520" y="900"/>
                </a:cubicBezTo>
                <a:cubicBezTo>
                  <a:pt x="521" y="899"/>
                  <a:pt x="522" y="899"/>
                  <a:pt x="523" y="898"/>
                </a:cubicBezTo>
                <a:cubicBezTo>
                  <a:pt x="525" y="896"/>
                  <a:pt x="526" y="895"/>
                  <a:pt x="527" y="893"/>
                </a:cubicBezTo>
                <a:cubicBezTo>
                  <a:pt x="528" y="892"/>
                  <a:pt x="529" y="891"/>
                  <a:pt x="530" y="891"/>
                </a:cubicBezTo>
                <a:cubicBezTo>
                  <a:pt x="531" y="891"/>
                  <a:pt x="531" y="892"/>
                  <a:pt x="532" y="892"/>
                </a:cubicBezTo>
                <a:cubicBezTo>
                  <a:pt x="533" y="892"/>
                  <a:pt x="534" y="892"/>
                  <a:pt x="534" y="892"/>
                </a:cubicBezTo>
                <a:cubicBezTo>
                  <a:pt x="537" y="892"/>
                  <a:pt x="535" y="893"/>
                  <a:pt x="533" y="894"/>
                </a:cubicBezTo>
                <a:close/>
                <a:moveTo>
                  <a:pt x="554" y="877"/>
                </a:moveTo>
                <a:cubicBezTo>
                  <a:pt x="554" y="878"/>
                  <a:pt x="553" y="879"/>
                  <a:pt x="553" y="879"/>
                </a:cubicBezTo>
                <a:cubicBezTo>
                  <a:pt x="553" y="880"/>
                  <a:pt x="553" y="881"/>
                  <a:pt x="553" y="881"/>
                </a:cubicBezTo>
                <a:cubicBezTo>
                  <a:pt x="553" y="883"/>
                  <a:pt x="551" y="883"/>
                  <a:pt x="550" y="884"/>
                </a:cubicBezTo>
                <a:cubicBezTo>
                  <a:pt x="548" y="884"/>
                  <a:pt x="548" y="885"/>
                  <a:pt x="546" y="885"/>
                </a:cubicBezTo>
                <a:cubicBezTo>
                  <a:pt x="545" y="885"/>
                  <a:pt x="544" y="885"/>
                  <a:pt x="544" y="885"/>
                </a:cubicBezTo>
                <a:cubicBezTo>
                  <a:pt x="543" y="885"/>
                  <a:pt x="542" y="884"/>
                  <a:pt x="541" y="884"/>
                </a:cubicBezTo>
                <a:cubicBezTo>
                  <a:pt x="540" y="883"/>
                  <a:pt x="541" y="882"/>
                  <a:pt x="542" y="882"/>
                </a:cubicBezTo>
                <a:cubicBezTo>
                  <a:pt x="543" y="881"/>
                  <a:pt x="544" y="880"/>
                  <a:pt x="545" y="879"/>
                </a:cubicBezTo>
                <a:cubicBezTo>
                  <a:pt x="547" y="878"/>
                  <a:pt x="548" y="875"/>
                  <a:pt x="550" y="874"/>
                </a:cubicBezTo>
                <a:cubicBezTo>
                  <a:pt x="551" y="873"/>
                  <a:pt x="551" y="872"/>
                  <a:pt x="552" y="871"/>
                </a:cubicBezTo>
                <a:cubicBezTo>
                  <a:pt x="552" y="870"/>
                  <a:pt x="552" y="870"/>
                  <a:pt x="552" y="869"/>
                </a:cubicBezTo>
                <a:cubicBezTo>
                  <a:pt x="552" y="868"/>
                  <a:pt x="553" y="868"/>
                  <a:pt x="553" y="869"/>
                </a:cubicBezTo>
                <a:cubicBezTo>
                  <a:pt x="554" y="870"/>
                  <a:pt x="553" y="872"/>
                  <a:pt x="554" y="873"/>
                </a:cubicBezTo>
                <a:cubicBezTo>
                  <a:pt x="554" y="874"/>
                  <a:pt x="554" y="876"/>
                  <a:pt x="554" y="877"/>
                </a:cubicBezTo>
                <a:close/>
                <a:moveTo>
                  <a:pt x="48" y="1990"/>
                </a:moveTo>
                <a:cubicBezTo>
                  <a:pt x="46" y="1990"/>
                  <a:pt x="45" y="1990"/>
                  <a:pt x="43" y="1990"/>
                </a:cubicBezTo>
                <a:cubicBezTo>
                  <a:pt x="43" y="1990"/>
                  <a:pt x="40" y="1990"/>
                  <a:pt x="41" y="1989"/>
                </a:cubicBezTo>
                <a:cubicBezTo>
                  <a:pt x="41" y="1988"/>
                  <a:pt x="44" y="1989"/>
                  <a:pt x="44" y="1989"/>
                </a:cubicBezTo>
                <a:cubicBezTo>
                  <a:pt x="46" y="1989"/>
                  <a:pt x="46" y="1989"/>
                  <a:pt x="48" y="1988"/>
                </a:cubicBezTo>
                <a:cubicBezTo>
                  <a:pt x="48" y="1988"/>
                  <a:pt x="49" y="1988"/>
                  <a:pt x="49" y="1989"/>
                </a:cubicBezTo>
                <a:cubicBezTo>
                  <a:pt x="49" y="1989"/>
                  <a:pt x="48" y="1990"/>
                  <a:pt x="48" y="1990"/>
                </a:cubicBezTo>
                <a:close/>
                <a:moveTo>
                  <a:pt x="74" y="1991"/>
                </a:moveTo>
                <a:cubicBezTo>
                  <a:pt x="73" y="1992"/>
                  <a:pt x="73" y="1992"/>
                  <a:pt x="72" y="1991"/>
                </a:cubicBezTo>
                <a:cubicBezTo>
                  <a:pt x="72" y="1991"/>
                  <a:pt x="71" y="1992"/>
                  <a:pt x="71" y="1991"/>
                </a:cubicBezTo>
                <a:cubicBezTo>
                  <a:pt x="71" y="1991"/>
                  <a:pt x="71" y="1990"/>
                  <a:pt x="71" y="1989"/>
                </a:cubicBezTo>
                <a:cubicBezTo>
                  <a:pt x="72" y="1989"/>
                  <a:pt x="72" y="1989"/>
                  <a:pt x="72" y="1988"/>
                </a:cubicBezTo>
                <a:cubicBezTo>
                  <a:pt x="72" y="1988"/>
                  <a:pt x="72" y="1987"/>
                  <a:pt x="72" y="1986"/>
                </a:cubicBezTo>
                <a:cubicBezTo>
                  <a:pt x="73" y="1986"/>
                  <a:pt x="73" y="1987"/>
                  <a:pt x="73" y="1988"/>
                </a:cubicBezTo>
                <a:cubicBezTo>
                  <a:pt x="73" y="1989"/>
                  <a:pt x="74" y="1990"/>
                  <a:pt x="74" y="1991"/>
                </a:cubicBezTo>
                <a:close/>
                <a:moveTo>
                  <a:pt x="763" y="1454"/>
                </a:moveTo>
                <a:cubicBezTo>
                  <a:pt x="763" y="1452"/>
                  <a:pt x="763" y="1451"/>
                  <a:pt x="765" y="1452"/>
                </a:cubicBezTo>
                <a:cubicBezTo>
                  <a:pt x="766" y="1452"/>
                  <a:pt x="767" y="1454"/>
                  <a:pt x="769" y="1455"/>
                </a:cubicBezTo>
                <a:cubicBezTo>
                  <a:pt x="771" y="1456"/>
                  <a:pt x="773" y="1458"/>
                  <a:pt x="769" y="1459"/>
                </a:cubicBezTo>
                <a:cubicBezTo>
                  <a:pt x="768" y="1459"/>
                  <a:pt x="768" y="1458"/>
                  <a:pt x="767" y="1458"/>
                </a:cubicBezTo>
                <a:cubicBezTo>
                  <a:pt x="766" y="1457"/>
                  <a:pt x="764" y="1457"/>
                  <a:pt x="763" y="1457"/>
                </a:cubicBezTo>
                <a:cubicBezTo>
                  <a:pt x="762" y="1456"/>
                  <a:pt x="763" y="1455"/>
                  <a:pt x="763" y="1454"/>
                </a:cubicBezTo>
                <a:close/>
                <a:moveTo>
                  <a:pt x="778" y="2090"/>
                </a:moveTo>
                <a:cubicBezTo>
                  <a:pt x="778" y="2090"/>
                  <a:pt x="779" y="2088"/>
                  <a:pt x="780" y="2090"/>
                </a:cubicBezTo>
                <a:cubicBezTo>
                  <a:pt x="780" y="2090"/>
                  <a:pt x="780" y="2091"/>
                  <a:pt x="781" y="2091"/>
                </a:cubicBezTo>
                <a:cubicBezTo>
                  <a:pt x="782" y="2091"/>
                  <a:pt x="783" y="2091"/>
                  <a:pt x="784" y="2091"/>
                </a:cubicBezTo>
                <a:cubicBezTo>
                  <a:pt x="786" y="2091"/>
                  <a:pt x="788" y="2090"/>
                  <a:pt x="789" y="2088"/>
                </a:cubicBezTo>
                <a:cubicBezTo>
                  <a:pt x="790" y="2087"/>
                  <a:pt x="790" y="2086"/>
                  <a:pt x="791" y="2085"/>
                </a:cubicBezTo>
                <a:cubicBezTo>
                  <a:pt x="791" y="2083"/>
                  <a:pt x="792" y="2083"/>
                  <a:pt x="793" y="2084"/>
                </a:cubicBezTo>
                <a:cubicBezTo>
                  <a:pt x="793" y="2086"/>
                  <a:pt x="794" y="2086"/>
                  <a:pt x="795" y="2087"/>
                </a:cubicBezTo>
                <a:cubicBezTo>
                  <a:pt x="795" y="2088"/>
                  <a:pt x="795" y="2089"/>
                  <a:pt x="796" y="2089"/>
                </a:cubicBezTo>
                <a:cubicBezTo>
                  <a:pt x="797" y="2091"/>
                  <a:pt x="798" y="2087"/>
                  <a:pt x="799" y="2086"/>
                </a:cubicBezTo>
                <a:cubicBezTo>
                  <a:pt x="800" y="2086"/>
                  <a:pt x="800" y="2089"/>
                  <a:pt x="801" y="2089"/>
                </a:cubicBezTo>
                <a:cubicBezTo>
                  <a:pt x="802" y="2090"/>
                  <a:pt x="804" y="2088"/>
                  <a:pt x="805" y="2089"/>
                </a:cubicBezTo>
                <a:cubicBezTo>
                  <a:pt x="806" y="2090"/>
                  <a:pt x="804" y="2092"/>
                  <a:pt x="805" y="2093"/>
                </a:cubicBezTo>
                <a:cubicBezTo>
                  <a:pt x="805" y="2095"/>
                  <a:pt x="807" y="2095"/>
                  <a:pt x="808" y="2096"/>
                </a:cubicBezTo>
                <a:cubicBezTo>
                  <a:pt x="808" y="2096"/>
                  <a:pt x="808" y="2096"/>
                  <a:pt x="808" y="2097"/>
                </a:cubicBezTo>
                <a:cubicBezTo>
                  <a:pt x="808" y="2097"/>
                  <a:pt x="809" y="2097"/>
                  <a:pt x="809" y="2097"/>
                </a:cubicBezTo>
                <a:cubicBezTo>
                  <a:pt x="810" y="2098"/>
                  <a:pt x="809" y="2099"/>
                  <a:pt x="810" y="2099"/>
                </a:cubicBezTo>
                <a:cubicBezTo>
                  <a:pt x="810" y="2101"/>
                  <a:pt x="812" y="2099"/>
                  <a:pt x="812" y="2098"/>
                </a:cubicBezTo>
                <a:cubicBezTo>
                  <a:pt x="813" y="2097"/>
                  <a:pt x="812" y="2095"/>
                  <a:pt x="814" y="2096"/>
                </a:cubicBezTo>
                <a:cubicBezTo>
                  <a:pt x="815" y="2096"/>
                  <a:pt x="816" y="2096"/>
                  <a:pt x="816" y="2096"/>
                </a:cubicBezTo>
                <a:cubicBezTo>
                  <a:pt x="817" y="2096"/>
                  <a:pt x="817" y="2095"/>
                  <a:pt x="818" y="2095"/>
                </a:cubicBezTo>
                <a:cubicBezTo>
                  <a:pt x="820" y="2095"/>
                  <a:pt x="820" y="2096"/>
                  <a:pt x="821" y="2097"/>
                </a:cubicBezTo>
                <a:cubicBezTo>
                  <a:pt x="821" y="2098"/>
                  <a:pt x="822" y="2098"/>
                  <a:pt x="821" y="2098"/>
                </a:cubicBezTo>
                <a:cubicBezTo>
                  <a:pt x="821" y="2099"/>
                  <a:pt x="820" y="2098"/>
                  <a:pt x="820" y="2099"/>
                </a:cubicBezTo>
                <a:cubicBezTo>
                  <a:pt x="820" y="2099"/>
                  <a:pt x="820" y="2099"/>
                  <a:pt x="819" y="2099"/>
                </a:cubicBezTo>
                <a:cubicBezTo>
                  <a:pt x="818" y="2099"/>
                  <a:pt x="818" y="2099"/>
                  <a:pt x="817" y="2099"/>
                </a:cubicBezTo>
                <a:cubicBezTo>
                  <a:pt x="817" y="2099"/>
                  <a:pt x="816" y="2098"/>
                  <a:pt x="815" y="2099"/>
                </a:cubicBezTo>
                <a:cubicBezTo>
                  <a:pt x="814" y="2099"/>
                  <a:pt x="815" y="2100"/>
                  <a:pt x="815" y="2101"/>
                </a:cubicBezTo>
                <a:cubicBezTo>
                  <a:pt x="815" y="2101"/>
                  <a:pt x="815" y="2102"/>
                  <a:pt x="814" y="2102"/>
                </a:cubicBezTo>
                <a:cubicBezTo>
                  <a:pt x="813" y="2102"/>
                  <a:pt x="814" y="2101"/>
                  <a:pt x="813" y="2101"/>
                </a:cubicBezTo>
                <a:cubicBezTo>
                  <a:pt x="813" y="2100"/>
                  <a:pt x="812" y="2101"/>
                  <a:pt x="812" y="2101"/>
                </a:cubicBezTo>
                <a:cubicBezTo>
                  <a:pt x="811" y="2101"/>
                  <a:pt x="811" y="2101"/>
                  <a:pt x="810" y="2101"/>
                </a:cubicBezTo>
                <a:cubicBezTo>
                  <a:pt x="810" y="2101"/>
                  <a:pt x="809" y="2101"/>
                  <a:pt x="809" y="2101"/>
                </a:cubicBezTo>
                <a:cubicBezTo>
                  <a:pt x="808" y="2101"/>
                  <a:pt x="808" y="2102"/>
                  <a:pt x="808" y="2102"/>
                </a:cubicBezTo>
                <a:cubicBezTo>
                  <a:pt x="808" y="2103"/>
                  <a:pt x="807" y="2103"/>
                  <a:pt x="807" y="2104"/>
                </a:cubicBezTo>
                <a:cubicBezTo>
                  <a:pt x="806" y="2105"/>
                  <a:pt x="806" y="2106"/>
                  <a:pt x="807" y="2107"/>
                </a:cubicBezTo>
                <a:cubicBezTo>
                  <a:pt x="807" y="2108"/>
                  <a:pt x="808" y="2108"/>
                  <a:pt x="809" y="2109"/>
                </a:cubicBezTo>
                <a:cubicBezTo>
                  <a:pt x="809" y="2110"/>
                  <a:pt x="809" y="2110"/>
                  <a:pt x="808" y="2111"/>
                </a:cubicBezTo>
                <a:cubicBezTo>
                  <a:pt x="808" y="2111"/>
                  <a:pt x="807" y="2111"/>
                  <a:pt x="807" y="2111"/>
                </a:cubicBezTo>
                <a:cubicBezTo>
                  <a:pt x="806" y="2112"/>
                  <a:pt x="806" y="2113"/>
                  <a:pt x="806" y="2113"/>
                </a:cubicBezTo>
                <a:cubicBezTo>
                  <a:pt x="806" y="2114"/>
                  <a:pt x="806" y="2115"/>
                  <a:pt x="806" y="2115"/>
                </a:cubicBezTo>
                <a:cubicBezTo>
                  <a:pt x="805" y="2116"/>
                  <a:pt x="805" y="2116"/>
                  <a:pt x="805" y="2117"/>
                </a:cubicBezTo>
                <a:cubicBezTo>
                  <a:pt x="805" y="2118"/>
                  <a:pt x="806" y="2118"/>
                  <a:pt x="805" y="2119"/>
                </a:cubicBezTo>
                <a:cubicBezTo>
                  <a:pt x="804" y="2119"/>
                  <a:pt x="804" y="2119"/>
                  <a:pt x="803" y="2118"/>
                </a:cubicBezTo>
                <a:cubicBezTo>
                  <a:pt x="803" y="2118"/>
                  <a:pt x="802" y="2118"/>
                  <a:pt x="801" y="2118"/>
                </a:cubicBezTo>
                <a:cubicBezTo>
                  <a:pt x="801" y="2119"/>
                  <a:pt x="802" y="2120"/>
                  <a:pt x="802" y="2120"/>
                </a:cubicBezTo>
                <a:cubicBezTo>
                  <a:pt x="803" y="2122"/>
                  <a:pt x="800" y="2121"/>
                  <a:pt x="800" y="2121"/>
                </a:cubicBezTo>
                <a:cubicBezTo>
                  <a:pt x="799" y="2122"/>
                  <a:pt x="800" y="2124"/>
                  <a:pt x="799" y="2125"/>
                </a:cubicBezTo>
                <a:cubicBezTo>
                  <a:pt x="799" y="2126"/>
                  <a:pt x="798" y="2126"/>
                  <a:pt x="798" y="2127"/>
                </a:cubicBezTo>
                <a:cubicBezTo>
                  <a:pt x="797" y="2127"/>
                  <a:pt x="797" y="2128"/>
                  <a:pt x="796" y="2128"/>
                </a:cubicBezTo>
                <a:cubicBezTo>
                  <a:pt x="795" y="2128"/>
                  <a:pt x="794" y="2127"/>
                  <a:pt x="793" y="2128"/>
                </a:cubicBezTo>
                <a:cubicBezTo>
                  <a:pt x="793" y="2128"/>
                  <a:pt x="793" y="2129"/>
                  <a:pt x="792" y="2129"/>
                </a:cubicBezTo>
                <a:cubicBezTo>
                  <a:pt x="792" y="2129"/>
                  <a:pt x="791" y="2129"/>
                  <a:pt x="791" y="2130"/>
                </a:cubicBezTo>
                <a:cubicBezTo>
                  <a:pt x="791" y="2131"/>
                  <a:pt x="793" y="2130"/>
                  <a:pt x="793" y="2130"/>
                </a:cubicBezTo>
                <a:cubicBezTo>
                  <a:pt x="795" y="2130"/>
                  <a:pt x="794" y="2131"/>
                  <a:pt x="793" y="2132"/>
                </a:cubicBezTo>
                <a:cubicBezTo>
                  <a:pt x="793" y="2133"/>
                  <a:pt x="792" y="2133"/>
                  <a:pt x="791" y="2133"/>
                </a:cubicBezTo>
                <a:cubicBezTo>
                  <a:pt x="791" y="2133"/>
                  <a:pt x="790" y="2132"/>
                  <a:pt x="789" y="2132"/>
                </a:cubicBezTo>
                <a:cubicBezTo>
                  <a:pt x="789" y="2133"/>
                  <a:pt x="790" y="2133"/>
                  <a:pt x="790" y="2134"/>
                </a:cubicBezTo>
                <a:cubicBezTo>
                  <a:pt x="791" y="2134"/>
                  <a:pt x="791" y="2134"/>
                  <a:pt x="791" y="2135"/>
                </a:cubicBezTo>
                <a:cubicBezTo>
                  <a:pt x="793" y="2135"/>
                  <a:pt x="794" y="2135"/>
                  <a:pt x="796" y="2135"/>
                </a:cubicBezTo>
                <a:cubicBezTo>
                  <a:pt x="797" y="2135"/>
                  <a:pt x="798" y="2136"/>
                  <a:pt x="800" y="2135"/>
                </a:cubicBezTo>
                <a:cubicBezTo>
                  <a:pt x="800" y="2135"/>
                  <a:pt x="801" y="2134"/>
                  <a:pt x="801" y="2134"/>
                </a:cubicBezTo>
                <a:cubicBezTo>
                  <a:pt x="802" y="2135"/>
                  <a:pt x="801" y="2135"/>
                  <a:pt x="801" y="2136"/>
                </a:cubicBezTo>
                <a:cubicBezTo>
                  <a:pt x="800" y="2136"/>
                  <a:pt x="800" y="2137"/>
                  <a:pt x="800" y="2137"/>
                </a:cubicBezTo>
                <a:cubicBezTo>
                  <a:pt x="799" y="2138"/>
                  <a:pt x="799" y="2138"/>
                  <a:pt x="798" y="2138"/>
                </a:cubicBezTo>
                <a:cubicBezTo>
                  <a:pt x="797" y="2139"/>
                  <a:pt x="796" y="2140"/>
                  <a:pt x="795" y="2141"/>
                </a:cubicBezTo>
                <a:cubicBezTo>
                  <a:pt x="795" y="2142"/>
                  <a:pt x="794" y="2143"/>
                  <a:pt x="793" y="2143"/>
                </a:cubicBezTo>
                <a:cubicBezTo>
                  <a:pt x="792" y="2143"/>
                  <a:pt x="793" y="2141"/>
                  <a:pt x="791" y="2141"/>
                </a:cubicBezTo>
                <a:cubicBezTo>
                  <a:pt x="790" y="2141"/>
                  <a:pt x="790" y="2141"/>
                  <a:pt x="789" y="2141"/>
                </a:cubicBezTo>
                <a:cubicBezTo>
                  <a:pt x="788" y="2140"/>
                  <a:pt x="787" y="2141"/>
                  <a:pt x="786" y="2140"/>
                </a:cubicBezTo>
                <a:cubicBezTo>
                  <a:pt x="785" y="2140"/>
                  <a:pt x="785" y="2140"/>
                  <a:pt x="785" y="2140"/>
                </a:cubicBezTo>
                <a:cubicBezTo>
                  <a:pt x="784" y="2140"/>
                  <a:pt x="784" y="2141"/>
                  <a:pt x="784" y="2141"/>
                </a:cubicBezTo>
                <a:cubicBezTo>
                  <a:pt x="784" y="2142"/>
                  <a:pt x="784" y="2143"/>
                  <a:pt x="784" y="2143"/>
                </a:cubicBezTo>
                <a:cubicBezTo>
                  <a:pt x="783" y="2144"/>
                  <a:pt x="783" y="2143"/>
                  <a:pt x="783" y="2143"/>
                </a:cubicBezTo>
                <a:cubicBezTo>
                  <a:pt x="782" y="2142"/>
                  <a:pt x="780" y="2144"/>
                  <a:pt x="779" y="2142"/>
                </a:cubicBezTo>
                <a:cubicBezTo>
                  <a:pt x="779" y="2141"/>
                  <a:pt x="780" y="2140"/>
                  <a:pt x="779" y="2140"/>
                </a:cubicBezTo>
                <a:cubicBezTo>
                  <a:pt x="779" y="2139"/>
                  <a:pt x="778" y="2140"/>
                  <a:pt x="778" y="2141"/>
                </a:cubicBezTo>
                <a:cubicBezTo>
                  <a:pt x="778" y="2141"/>
                  <a:pt x="777" y="2142"/>
                  <a:pt x="777" y="2141"/>
                </a:cubicBezTo>
                <a:cubicBezTo>
                  <a:pt x="776" y="2141"/>
                  <a:pt x="776" y="2141"/>
                  <a:pt x="776" y="2141"/>
                </a:cubicBezTo>
                <a:cubicBezTo>
                  <a:pt x="775" y="2141"/>
                  <a:pt x="775" y="2141"/>
                  <a:pt x="774" y="2141"/>
                </a:cubicBezTo>
                <a:cubicBezTo>
                  <a:pt x="773" y="2140"/>
                  <a:pt x="773" y="2140"/>
                  <a:pt x="773" y="2139"/>
                </a:cubicBezTo>
                <a:cubicBezTo>
                  <a:pt x="773" y="2138"/>
                  <a:pt x="773" y="2138"/>
                  <a:pt x="772" y="2138"/>
                </a:cubicBezTo>
                <a:cubicBezTo>
                  <a:pt x="771" y="2137"/>
                  <a:pt x="771" y="2137"/>
                  <a:pt x="771" y="2137"/>
                </a:cubicBezTo>
                <a:cubicBezTo>
                  <a:pt x="771" y="2137"/>
                  <a:pt x="771" y="2136"/>
                  <a:pt x="770" y="2136"/>
                </a:cubicBezTo>
                <a:cubicBezTo>
                  <a:pt x="770" y="2136"/>
                  <a:pt x="770" y="2138"/>
                  <a:pt x="769" y="2138"/>
                </a:cubicBezTo>
                <a:cubicBezTo>
                  <a:pt x="769" y="2139"/>
                  <a:pt x="769" y="2139"/>
                  <a:pt x="768" y="2139"/>
                </a:cubicBezTo>
                <a:cubicBezTo>
                  <a:pt x="768" y="2139"/>
                  <a:pt x="766" y="2138"/>
                  <a:pt x="767" y="2140"/>
                </a:cubicBezTo>
                <a:cubicBezTo>
                  <a:pt x="767" y="2140"/>
                  <a:pt x="767" y="2140"/>
                  <a:pt x="768" y="2140"/>
                </a:cubicBezTo>
                <a:cubicBezTo>
                  <a:pt x="768" y="2140"/>
                  <a:pt x="768" y="2140"/>
                  <a:pt x="768" y="2141"/>
                </a:cubicBezTo>
                <a:cubicBezTo>
                  <a:pt x="768" y="2141"/>
                  <a:pt x="769" y="2142"/>
                  <a:pt x="768" y="2142"/>
                </a:cubicBezTo>
                <a:cubicBezTo>
                  <a:pt x="768" y="2143"/>
                  <a:pt x="766" y="2140"/>
                  <a:pt x="765" y="2142"/>
                </a:cubicBezTo>
                <a:cubicBezTo>
                  <a:pt x="765" y="2143"/>
                  <a:pt x="766" y="2146"/>
                  <a:pt x="765" y="2146"/>
                </a:cubicBezTo>
                <a:cubicBezTo>
                  <a:pt x="765" y="2146"/>
                  <a:pt x="765" y="2144"/>
                  <a:pt x="764" y="2144"/>
                </a:cubicBezTo>
                <a:cubicBezTo>
                  <a:pt x="764" y="2144"/>
                  <a:pt x="764" y="2146"/>
                  <a:pt x="763" y="2146"/>
                </a:cubicBezTo>
                <a:cubicBezTo>
                  <a:pt x="763" y="2146"/>
                  <a:pt x="762" y="2145"/>
                  <a:pt x="762" y="2144"/>
                </a:cubicBezTo>
                <a:cubicBezTo>
                  <a:pt x="761" y="2144"/>
                  <a:pt x="762" y="2143"/>
                  <a:pt x="762" y="2142"/>
                </a:cubicBezTo>
                <a:cubicBezTo>
                  <a:pt x="761" y="2140"/>
                  <a:pt x="760" y="2140"/>
                  <a:pt x="760" y="2139"/>
                </a:cubicBezTo>
                <a:cubicBezTo>
                  <a:pt x="759" y="2138"/>
                  <a:pt x="760" y="2137"/>
                  <a:pt x="760" y="2136"/>
                </a:cubicBezTo>
                <a:cubicBezTo>
                  <a:pt x="760" y="2136"/>
                  <a:pt x="759" y="2135"/>
                  <a:pt x="759" y="2135"/>
                </a:cubicBezTo>
                <a:cubicBezTo>
                  <a:pt x="758" y="2133"/>
                  <a:pt x="758" y="2132"/>
                  <a:pt x="759" y="2131"/>
                </a:cubicBezTo>
                <a:cubicBezTo>
                  <a:pt x="760" y="2129"/>
                  <a:pt x="760" y="2128"/>
                  <a:pt x="761" y="2126"/>
                </a:cubicBezTo>
                <a:cubicBezTo>
                  <a:pt x="761" y="2124"/>
                  <a:pt x="762" y="2123"/>
                  <a:pt x="762" y="2121"/>
                </a:cubicBezTo>
                <a:cubicBezTo>
                  <a:pt x="762" y="2119"/>
                  <a:pt x="762" y="2117"/>
                  <a:pt x="762" y="2116"/>
                </a:cubicBezTo>
                <a:cubicBezTo>
                  <a:pt x="763" y="2114"/>
                  <a:pt x="763" y="2113"/>
                  <a:pt x="762" y="2112"/>
                </a:cubicBezTo>
                <a:cubicBezTo>
                  <a:pt x="761" y="2110"/>
                  <a:pt x="761" y="2106"/>
                  <a:pt x="762" y="2104"/>
                </a:cubicBezTo>
                <a:cubicBezTo>
                  <a:pt x="763" y="2103"/>
                  <a:pt x="764" y="2102"/>
                  <a:pt x="765" y="2101"/>
                </a:cubicBezTo>
                <a:cubicBezTo>
                  <a:pt x="766" y="2100"/>
                  <a:pt x="767" y="2099"/>
                  <a:pt x="767" y="2097"/>
                </a:cubicBezTo>
                <a:cubicBezTo>
                  <a:pt x="766" y="2096"/>
                  <a:pt x="765" y="2096"/>
                  <a:pt x="766" y="2094"/>
                </a:cubicBezTo>
                <a:cubicBezTo>
                  <a:pt x="767" y="2093"/>
                  <a:pt x="768" y="2092"/>
                  <a:pt x="769" y="2092"/>
                </a:cubicBezTo>
                <a:cubicBezTo>
                  <a:pt x="772" y="2092"/>
                  <a:pt x="776" y="2093"/>
                  <a:pt x="778" y="2090"/>
                </a:cubicBezTo>
                <a:close/>
                <a:moveTo>
                  <a:pt x="810" y="671"/>
                </a:moveTo>
                <a:cubicBezTo>
                  <a:pt x="810" y="671"/>
                  <a:pt x="811" y="672"/>
                  <a:pt x="811" y="672"/>
                </a:cubicBezTo>
                <a:cubicBezTo>
                  <a:pt x="811" y="672"/>
                  <a:pt x="812" y="673"/>
                  <a:pt x="812" y="673"/>
                </a:cubicBezTo>
                <a:cubicBezTo>
                  <a:pt x="813" y="675"/>
                  <a:pt x="812" y="676"/>
                  <a:pt x="813" y="677"/>
                </a:cubicBezTo>
                <a:cubicBezTo>
                  <a:pt x="814" y="678"/>
                  <a:pt x="815" y="678"/>
                  <a:pt x="816" y="679"/>
                </a:cubicBezTo>
                <a:cubicBezTo>
                  <a:pt x="817" y="679"/>
                  <a:pt x="819" y="681"/>
                  <a:pt x="819" y="680"/>
                </a:cubicBezTo>
                <a:cubicBezTo>
                  <a:pt x="819" y="680"/>
                  <a:pt x="818" y="679"/>
                  <a:pt x="818" y="679"/>
                </a:cubicBezTo>
                <a:cubicBezTo>
                  <a:pt x="818" y="678"/>
                  <a:pt x="818" y="678"/>
                  <a:pt x="818" y="678"/>
                </a:cubicBezTo>
                <a:cubicBezTo>
                  <a:pt x="818" y="677"/>
                  <a:pt x="818" y="677"/>
                  <a:pt x="818" y="676"/>
                </a:cubicBezTo>
                <a:cubicBezTo>
                  <a:pt x="818" y="675"/>
                  <a:pt x="819" y="676"/>
                  <a:pt x="820" y="676"/>
                </a:cubicBezTo>
                <a:cubicBezTo>
                  <a:pt x="821" y="675"/>
                  <a:pt x="820" y="675"/>
                  <a:pt x="819" y="675"/>
                </a:cubicBezTo>
                <a:cubicBezTo>
                  <a:pt x="818" y="674"/>
                  <a:pt x="818" y="674"/>
                  <a:pt x="818" y="673"/>
                </a:cubicBezTo>
                <a:cubicBezTo>
                  <a:pt x="818" y="672"/>
                  <a:pt x="817" y="671"/>
                  <a:pt x="818" y="671"/>
                </a:cubicBezTo>
                <a:cubicBezTo>
                  <a:pt x="819" y="672"/>
                  <a:pt x="821" y="675"/>
                  <a:pt x="820" y="672"/>
                </a:cubicBezTo>
                <a:cubicBezTo>
                  <a:pt x="820" y="671"/>
                  <a:pt x="820" y="671"/>
                  <a:pt x="819" y="670"/>
                </a:cubicBezTo>
                <a:cubicBezTo>
                  <a:pt x="819" y="669"/>
                  <a:pt x="819" y="669"/>
                  <a:pt x="818" y="668"/>
                </a:cubicBezTo>
                <a:cubicBezTo>
                  <a:pt x="817" y="668"/>
                  <a:pt x="815" y="666"/>
                  <a:pt x="816" y="665"/>
                </a:cubicBezTo>
                <a:cubicBezTo>
                  <a:pt x="816" y="665"/>
                  <a:pt x="816" y="665"/>
                  <a:pt x="816" y="665"/>
                </a:cubicBezTo>
                <a:cubicBezTo>
                  <a:pt x="817" y="665"/>
                  <a:pt x="818" y="667"/>
                  <a:pt x="818" y="668"/>
                </a:cubicBezTo>
                <a:cubicBezTo>
                  <a:pt x="819" y="669"/>
                  <a:pt x="820" y="669"/>
                  <a:pt x="821" y="671"/>
                </a:cubicBezTo>
                <a:cubicBezTo>
                  <a:pt x="821" y="672"/>
                  <a:pt x="821" y="673"/>
                  <a:pt x="822" y="675"/>
                </a:cubicBezTo>
                <a:cubicBezTo>
                  <a:pt x="822" y="676"/>
                  <a:pt x="823" y="677"/>
                  <a:pt x="824" y="678"/>
                </a:cubicBezTo>
                <a:cubicBezTo>
                  <a:pt x="825" y="678"/>
                  <a:pt x="825" y="679"/>
                  <a:pt x="825" y="679"/>
                </a:cubicBezTo>
                <a:cubicBezTo>
                  <a:pt x="826" y="680"/>
                  <a:pt x="826" y="680"/>
                  <a:pt x="827" y="680"/>
                </a:cubicBezTo>
                <a:cubicBezTo>
                  <a:pt x="828" y="680"/>
                  <a:pt x="828" y="681"/>
                  <a:pt x="829" y="680"/>
                </a:cubicBezTo>
                <a:cubicBezTo>
                  <a:pt x="829" y="680"/>
                  <a:pt x="829" y="679"/>
                  <a:pt x="829" y="678"/>
                </a:cubicBezTo>
                <a:cubicBezTo>
                  <a:pt x="829" y="677"/>
                  <a:pt x="828" y="677"/>
                  <a:pt x="828" y="677"/>
                </a:cubicBezTo>
                <a:cubicBezTo>
                  <a:pt x="827" y="676"/>
                  <a:pt x="826" y="676"/>
                  <a:pt x="827" y="675"/>
                </a:cubicBezTo>
                <a:cubicBezTo>
                  <a:pt x="827" y="674"/>
                  <a:pt x="828" y="674"/>
                  <a:pt x="828" y="675"/>
                </a:cubicBezTo>
                <a:cubicBezTo>
                  <a:pt x="828" y="675"/>
                  <a:pt x="829" y="676"/>
                  <a:pt x="829" y="676"/>
                </a:cubicBezTo>
                <a:cubicBezTo>
                  <a:pt x="829" y="676"/>
                  <a:pt x="830" y="676"/>
                  <a:pt x="830" y="676"/>
                </a:cubicBezTo>
                <a:cubicBezTo>
                  <a:pt x="831" y="676"/>
                  <a:pt x="831" y="677"/>
                  <a:pt x="831" y="677"/>
                </a:cubicBezTo>
                <a:cubicBezTo>
                  <a:pt x="832" y="677"/>
                  <a:pt x="831" y="678"/>
                  <a:pt x="832" y="678"/>
                </a:cubicBezTo>
                <a:cubicBezTo>
                  <a:pt x="833" y="678"/>
                  <a:pt x="833" y="676"/>
                  <a:pt x="833" y="676"/>
                </a:cubicBezTo>
                <a:cubicBezTo>
                  <a:pt x="833" y="675"/>
                  <a:pt x="834" y="674"/>
                  <a:pt x="834" y="672"/>
                </a:cubicBezTo>
                <a:cubicBezTo>
                  <a:pt x="834" y="672"/>
                  <a:pt x="834" y="671"/>
                  <a:pt x="834" y="670"/>
                </a:cubicBezTo>
                <a:cubicBezTo>
                  <a:pt x="834" y="669"/>
                  <a:pt x="835" y="668"/>
                  <a:pt x="834" y="667"/>
                </a:cubicBezTo>
                <a:cubicBezTo>
                  <a:pt x="833" y="666"/>
                  <a:pt x="832" y="665"/>
                  <a:pt x="832" y="665"/>
                </a:cubicBezTo>
                <a:cubicBezTo>
                  <a:pt x="831" y="663"/>
                  <a:pt x="831" y="664"/>
                  <a:pt x="830" y="664"/>
                </a:cubicBezTo>
                <a:cubicBezTo>
                  <a:pt x="829" y="665"/>
                  <a:pt x="827" y="665"/>
                  <a:pt x="826" y="663"/>
                </a:cubicBezTo>
                <a:cubicBezTo>
                  <a:pt x="826" y="663"/>
                  <a:pt x="825" y="661"/>
                  <a:pt x="825" y="661"/>
                </a:cubicBezTo>
                <a:cubicBezTo>
                  <a:pt x="823" y="660"/>
                  <a:pt x="824" y="662"/>
                  <a:pt x="823" y="662"/>
                </a:cubicBezTo>
                <a:cubicBezTo>
                  <a:pt x="823" y="663"/>
                  <a:pt x="824" y="663"/>
                  <a:pt x="823" y="663"/>
                </a:cubicBezTo>
                <a:cubicBezTo>
                  <a:pt x="823" y="664"/>
                  <a:pt x="822" y="663"/>
                  <a:pt x="822" y="663"/>
                </a:cubicBezTo>
                <a:cubicBezTo>
                  <a:pt x="821" y="662"/>
                  <a:pt x="820" y="661"/>
                  <a:pt x="819" y="660"/>
                </a:cubicBezTo>
                <a:cubicBezTo>
                  <a:pt x="818" y="659"/>
                  <a:pt x="818" y="658"/>
                  <a:pt x="817" y="657"/>
                </a:cubicBezTo>
                <a:cubicBezTo>
                  <a:pt x="817" y="656"/>
                  <a:pt x="817" y="656"/>
                  <a:pt x="816" y="655"/>
                </a:cubicBezTo>
                <a:cubicBezTo>
                  <a:pt x="816" y="655"/>
                  <a:pt x="815" y="654"/>
                  <a:pt x="815" y="654"/>
                </a:cubicBezTo>
                <a:cubicBezTo>
                  <a:pt x="815" y="653"/>
                  <a:pt x="816" y="653"/>
                  <a:pt x="816" y="654"/>
                </a:cubicBezTo>
                <a:cubicBezTo>
                  <a:pt x="817" y="655"/>
                  <a:pt x="818" y="655"/>
                  <a:pt x="819" y="656"/>
                </a:cubicBezTo>
                <a:cubicBezTo>
                  <a:pt x="821" y="656"/>
                  <a:pt x="822" y="657"/>
                  <a:pt x="823" y="657"/>
                </a:cubicBezTo>
                <a:cubicBezTo>
                  <a:pt x="824" y="657"/>
                  <a:pt x="825" y="658"/>
                  <a:pt x="826" y="659"/>
                </a:cubicBezTo>
                <a:cubicBezTo>
                  <a:pt x="827" y="660"/>
                  <a:pt x="829" y="661"/>
                  <a:pt x="830" y="661"/>
                </a:cubicBezTo>
                <a:cubicBezTo>
                  <a:pt x="831" y="662"/>
                  <a:pt x="832" y="662"/>
                  <a:pt x="833" y="663"/>
                </a:cubicBezTo>
                <a:cubicBezTo>
                  <a:pt x="836" y="664"/>
                  <a:pt x="839" y="665"/>
                  <a:pt x="840" y="667"/>
                </a:cubicBezTo>
                <a:cubicBezTo>
                  <a:pt x="841" y="669"/>
                  <a:pt x="841" y="670"/>
                  <a:pt x="840" y="672"/>
                </a:cubicBezTo>
                <a:cubicBezTo>
                  <a:pt x="840" y="673"/>
                  <a:pt x="841" y="675"/>
                  <a:pt x="840" y="676"/>
                </a:cubicBezTo>
                <a:cubicBezTo>
                  <a:pt x="840" y="677"/>
                  <a:pt x="838" y="678"/>
                  <a:pt x="838" y="680"/>
                </a:cubicBezTo>
                <a:cubicBezTo>
                  <a:pt x="838" y="681"/>
                  <a:pt x="840" y="682"/>
                  <a:pt x="841" y="683"/>
                </a:cubicBezTo>
                <a:cubicBezTo>
                  <a:pt x="842" y="684"/>
                  <a:pt x="842" y="685"/>
                  <a:pt x="843" y="687"/>
                </a:cubicBezTo>
                <a:cubicBezTo>
                  <a:pt x="844" y="688"/>
                  <a:pt x="845" y="689"/>
                  <a:pt x="846" y="690"/>
                </a:cubicBezTo>
                <a:cubicBezTo>
                  <a:pt x="846" y="691"/>
                  <a:pt x="847" y="692"/>
                  <a:pt x="848" y="693"/>
                </a:cubicBezTo>
                <a:cubicBezTo>
                  <a:pt x="849" y="694"/>
                  <a:pt x="850" y="696"/>
                  <a:pt x="851" y="697"/>
                </a:cubicBezTo>
                <a:cubicBezTo>
                  <a:pt x="852" y="698"/>
                  <a:pt x="852" y="699"/>
                  <a:pt x="852" y="700"/>
                </a:cubicBezTo>
                <a:cubicBezTo>
                  <a:pt x="852" y="701"/>
                  <a:pt x="851" y="702"/>
                  <a:pt x="851" y="704"/>
                </a:cubicBezTo>
                <a:cubicBezTo>
                  <a:pt x="852" y="705"/>
                  <a:pt x="853" y="705"/>
                  <a:pt x="853" y="706"/>
                </a:cubicBezTo>
                <a:cubicBezTo>
                  <a:pt x="853" y="707"/>
                  <a:pt x="852" y="707"/>
                  <a:pt x="851" y="708"/>
                </a:cubicBezTo>
                <a:cubicBezTo>
                  <a:pt x="850" y="708"/>
                  <a:pt x="849" y="709"/>
                  <a:pt x="849" y="710"/>
                </a:cubicBezTo>
                <a:cubicBezTo>
                  <a:pt x="848" y="710"/>
                  <a:pt x="847" y="710"/>
                  <a:pt x="846" y="711"/>
                </a:cubicBezTo>
                <a:cubicBezTo>
                  <a:pt x="846" y="712"/>
                  <a:pt x="845" y="712"/>
                  <a:pt x="845" y="713"/>
                </a:cubicBezTo>
                <a:cubicBezTo>
                  <a:pt x="843" y="714"/>
                  <a:pt x="842" y="714"/>
                  <a:pt x="841" y="714"/>
                </a:cubicBezTo>
                <a:cubicBezTo>
                  <a:pt x="839" y="714"/>
                  <a:pt x="838" y="713"/>
                  <a:pt x="837" y="713"/>
                </a:cubicBezTo>
                <a:cubicBezTo>
                  <a:pt x="836" y="713"/>
                  <a:pt x="836" y="714"/>
                  <a:pt x="835" y="713"/>
                </a:cubicBezTo>
                <a:cubicBezTo>
                  <a:pt x="835" y="712"/>
                  <a:pt x="835" y="711"/>
                  <a:pt x="836" y="711"/>
                </a:cubicBezTo>
                <a:cubicBezTo>
                  <a:pt x="837" y="710"/>
                  <a:pt x="838" y="709"/>
                  <a:pt x="838" y="708"/>
                </a:cubicBezTo>
                <a:cubicBezTo>
                  <a:pt x="839" y="706"/>
                  <a:pt x="837" y="706"/>
                  <a:pt x="837" y="705"/>
                </a:cubicBezTo>
                <a:cubicBezTo>
                  <a:pt x="836" y="704"/>
                  <a:pt x="835" y="703"/>
                  <a:pt x="833" y="703"/>
                </a:cubicBezTo>
                <a:cubicBezTo>
                  <a:pt x="831" y="701"/>
                  <a:pt x="830" y="699"/>
                  <a:pt x="828" y="697"/>
                </a:cubicBezTo>
                <a:cubicBezTo>
                  <a:pt x="826" y="696"/>
                  <a:pt x="825" y="696"/>
                  <a:pt x="824" y="695"/>
                </a:cubicBezTo>
                <a:cubicBezTo>
                  <a:pt x="822" y="695"/>
                  <a:pt x="821" y="695"/>
                  <a:pt x="820" y="694"/>
                </a:cubicBezTo>
                <a:cubicBezTo>
                  <a:pt x="819" y="693"/>
                  <a:pt x="818" y="692"/>
                  <a:pt x="818" y="691"/>
                </a:cubicBezTo>
                <a:cubicBezTo>
                  <a:pt x="817" y="690"/>
                  <a:pt x="816" y="690"/>
                  <a:pt x="815" y="689"/>
                </a:cubicBezTo>
                <a:cubicBezTo>
                  <a:pt x="814" y="689"/>
                  <a:pt x="812" y="687"/>
                  <a:pt x="813" y="687"/>
                </a:cubicBezTo>
                <a:cubicBezTo>
                  <a:pt x="814" y="687"/>
                  <a:pt x="815" y="688"/>
                  <a:pt x="816" y="688"/>
                </a:cubicBezTo>
                <a:cubicBezTo>
                  <a:pt x="817" y="687"/>
                  <a:pt x="816" y="685"/>
                  <a:pt x="816" y="684"/>
                </a:cubicBezTo>
                <a:cubicBezTo>
                  <a:pt x="816" y="683"/>
                  <a:pt x="816" y="683"/>
                  <a:pt x="816" y="683"/>
                </a:cubicBezTo>
                <a:cubicBezTo>
                  <a:pt x="815" y="682"/>
                  <a:pt x="816" y="681"/>
                  <a:pt x="815" y="681"/>
                </a:cubicBezTo>
                <a:cubicBezTo>
                  <a:pt x="815" y="679"/>
                  <a:pt x="813" y="679"/>
                  <a:pt x="812" y="678"/>
                </a:cubicBezTo>
                <a:cubicBezTo>
                  <a:pt x="810" y="677"/>
                  <a:pt x="812" y="675"/>
                  <a:pt x="811" y="673"/>
                </a:cubicBezTo>
                <a:cubicBezTo>
                  <a:pt x="811" y="673"/>
                  <a:pt x="811" y="672"/>
                  <a:pt x="810" y="672"/>
                </a:cubicBezTo>
                <a:cubicBezTo>
                  <a:pt x="810" y="672"/>
                  <a:pt x="808" y="671"/>
                  <a:pt x="810" y="671"/>
                </a:cubicBezTo>
                <a:close/>
                <a:moveTo>
                  <a:pt x="832" y="710"/>
                </a:moveTo>
                <a:cubicBezTo>
                  <a:pt x="831" y="710"/>
                  <a:pt x="831" y="710"/>
                  <a:pt x="830" y="710"/>
                </a:cubicBezTo>
                <a:cubicBezTo>
                  <a:pt x="830" y="710"/>
                  <a:pt x="830" y="711"/>
                  <a:pt x="829" y="711"/>
                </a:cubicBezTo>
                <a:cubicBezTo>
                  <a:pt x="828" y="712"/>
                  <a:pt x="828" y="711"/>
                  <a:pt x="827" y="710"/>
                </a:cubicBezTo>
                <a:cubicBezTo>
                  <a:pt x="827" y="709"/>
                  <a:pt x="826" y="709"/>
                  <a:pt x="825" y="709"/>
                </a:cubicBezTo>
                <a:cubicBezTo>
                  <a:pt x="824" y="709"/>
                  <a:pt x="822" y="709"/>
                  <a:pt x="822" y="708"/>
                </a:cubicBezTo>
                <a:cubicBezTo>
                  <a:pt x="821" y="708"/>
                  <a:pt x="821" y="706"/>
                  <a:pt x="822" y="705"/>
                </a:cubicBezTo>
                <a:cubicBezTo>
                  <a:pt x="823" y="705"/>
                  <a:pt x="823" y="705"/>
                  <a:pt x="824" y="706"/>
                </a:cubicBezTo>
                <a:cubicBezTo>
                  <a:pt x="824" y="706"/>
                  <a:pt x="825" y="707"/>
                  <a:pt x="825" y="707"/>
                </a:cubicBezTo>
                <a:cubicBezTo>
                  <a:pt x="827" y="707"/>
                  <a:pt x="827" y="708"/>
                  <a:pt x="828" y="708"/>
                </a:cubicBezTo>
                <a:cubicBezTo>
                  <a:pt x="829" y="709"/>
                  <a:pt x="832" y="709"/>
                  <a:pt x="832" y="710"/>
                </a:cubicBezTo>
                <a:close/>
                <a:moveTo>
                  <a:pt x="803" y="1112"/>
                </a:moveTo>
                <a:cubicBezTo>
                  <a:pt x="805" y="1112"/>
                  <a:pt x="806" y="1112"/>
                  <a:pt x="807" y="1112"/>
                </a:cubicBezTo>
                <a:cubicBezTo>
                  <a:pt x="808" y="1112"/>
                  <a:pt x="809" y="1112"/>
                  <a:pt x="809" y="1111"/>
                </a:cubicBezTo>
                <a:cubicBezTo>
                  <a:pt x="809" y="1110"/>
                  <a:pt x="807" y="1110"/>
                  <a:pt x="808" y="1110"/>
                </a:cubicBezTo>
                <a:cubicBezTo>
                  <a:pt x="808" y="1109"/>
                  <a:pt x="809" y="1109"/>
                  <a:pt x="810" y="1110"/>
                </a:cubicBezTo>
                <a:cubicBezTo>
                  <a:pt x="810" y="1110"/>
                  <a:pt x="811" y="1110"/>
                  <a:pt x="811" y="1111"/>
                </a:cubicBezTo>
                <a:cubicBezTo>
                  <a:pt x="812" y="1111"/>
                  <a:pt x="812" y="1112"/>
                  <a:pt x="812" y="1112"/>
                </a:cubicBezTo>
                <a:cubicBezTo>
                  <a:pt x="813" y="1112"/>
                  <a:pt x="814" y="1111"/>
                  <a:pt x="815" y="1112"/>
                </a:cubicBezTo>
                <a:cubicBezTo>
                  <a:pt x="815" y="1112"/>
                  <a:pt x="814" y="1113"/>
                  <a:pt x="814" y="1114"/>
                </a:cubicBezTo>
                <a:cubicBezTo>
                  <a:pt x="814" y="1114"/>
                  <a:pt x="814" y="1115"/>
                  <a:pt x="814" y="1115"/>
                </a:cubicBezTo>
                <a:cubicBezTo>
                  <a:pt x="814" y="1115"/>
                  <a:pt x="813" y="1115"/>
                  <a:pt x="813" y="1115"/>
                </a:cubicBezTo>
                <a:cubicBezTo>
                  <a:pt x="813" y="1115"/>
                  <a:pt x="812" y="1116"/>
                  <a:pt x="812" y="1116"/>
                </a:cubicBezTo>
                <a:cubicBezTo>
                  <a:pt x="813" y="1117"/>
                  <a:pt x="813" y="1116"/>
                  <a:pt x="813" y="1116"/>
                </a:cubicBezTo>
                <a:cubicBezTo>
                  <a:pt x="814" y="1116"/>
                  <a:pt x="814" y="1116"/>
                  <a:pt x="815" y="1116"/>
                </a:cubicBezTo>
                <a:cubicBezTo>
                  <a:pt x="816" y="1116"/>
                  <a:pt x="817" y="1116"/>
                  <a:pt x="817" y="1116"/>
                </a:cubicBezTo>
                <a:cubicBezTo>
                  <a:pt x="818" y="1115"/>
                  <a:pt x="817" y="1114"/>
                  <a:pt x="818" y="1113"/>
                </a:cubicBezTo>
                <a:cubicBezTo>
                  <a:pt x="819" y="1112"/>
                  <a:pt x="820" y="1114"/>
                  <a:pt x="820" y="1115"/>
                </a:cubicBezTo>
                <a:cubicBezTo>
                  <a:pt x="821" y="1116"/>
                  <a:pt x="822" y="1117"/>
                  <a:pt x="822" y="1118"/>
                </a:cubicBezTo>
                <a:cubicBezTo>
                  <a:pt x="822" y="1119"/>
                  <a:pt x="823" y="1120"/>
                  <a:pt x="824" y="1121"/>
                </a:cubicBezTo>
                <a:cubicBezTo>
                  <a:pt x="825" y="1122"/>
                  <a:pt x="825" y="1123"/>
                  <a:pt x="826" y="1124"/>
                </a:cubicBezTo>
                <a:cubicBezTo>
                  <a:pt x="827" y="1126"/>
                  <a:pt x="826" y="1126"/>
                  <a:pt x="825" y="1125"/>
                </a:cubicBezTo>
                <a:cubicBezTo>
                  <a:pt x="823" y="1124"/>
                  <a:pt x="823" y="1123"/>
                  <a:pt x="822" y="1122"/>
                </a:cubicBezTo>
                <a:cubicBezTo>
                  <a:pt x="821" y="1122"/>
                  <a:pt x="821" y="1122"/>
                  <a:pt x="820" y="1121"/>
                </a:cubicBezTo>
                <a:cubicBezTo>
                  <a:pt x="820" y="1121"/>
                  <a:pt x="820" y="1120"/>
                  <a:pt x="820" y="1119"/>
                </a:cubicBezTo>
                <a:cubicBezTo>
                  <a:pt x="819" y="1118"/>
                  <a:pt x="819" y="1120"/>
                  <a:pt x="818" y="1120"/>
                </a:cubicBezTo>
                <a:cubicBezTo>
                  <a:pt x="818" y="1121"/>
                  <a:pt x="817" y="1121"/>
                  <a:pt x="817" y="1120"/>
                </a:cubicBezTo>
                <a:cubicBezTo>
                  <a:pt x="817" y="1119"/>
                  <a:pt x="819" y="1119"/>
                  <a:pt x="818" y="1118"/>
                </a:cubicBezTo>
                <a:cubicBezTo>
                  <a:pt x="817" y="1117"/>
                  <a:pt x="817" y="1118"/>
                  <a:pt x="816" y="1118"/>
                </a:cubicBezTo>
                <a:cubicBezTo>
                  <a:pt x="816" y="1119"/>
                  <a:pt x="815" y="1119"/>
                  <a:pt x="814" y="1119"/>
                </a:cubicBezTo>
                <a:cubicBezTo>
                  <a:pt x="814" y="1119"/>
                  <a:pt x="813" y="1118"/>
                  <a:pt x="813" y="1118"/>
                </a:cubicBezTo>
                <a:cubicBezTo>
                  <a:pt x="811" y="1115"/>
                  <a:pt x="807" y="1119"/>
                  <a:pt x="805" y="1116"/>
                </a:cubicBezTo>
                <a:cubicBezTo>
                  <a:pt x="805" y="1115"/>
                  <a:pt x="805" y="1115"/>
                  <a:pt x="804" y="1114"/>
                </a:cubicBezTo>
                <a:cubicBezTo>
                  <a:pt x="804" y="1113"/>
                  <a:pt x="803" y="1113"/>
                  <a:pt x="802" y="1113"/>
                </a:cubicBezTo>
                <a:cubicBezTo>
                  <a:pt x="801" y="1112"/>
                  <a:pt x="802" y="1112"/>
                  <a:pt x="803" y="1112"/>
                </a:cubicBezTo>
                <a:close/>
                <a:moveTo>
                  <a:pt x="730" y="710"/>
                </a:moveTo>
                <a:cubicBezTo>
                  <a:pt x="729" y="709"/>
                  <a:pt x="728" y="709"/>
                  <a:pt x="727" y="708"/>
                </a:cubicBezTo>
                <a:cubicBezTo>
                  <a:pt x="725" y="707"/>
                  <a:pt x="723" y="706"/>
                  <a:pt x="725" y="704"/>
                </a:cubicBezTo>
                <a:cubicBezTo>
                  <a:pt x="726" y="702"/>
                  <a:pt x="726" y="705"/>
                  <a:pt x="727" y="705"/>
                </a:cubicBezTo>
                <a:cubicBezTo>
                  <a:pt x="729" y="705"/>
                  <a:pt x="729" y="703"/>
                  <a:pt x="729" y="702"/>
                </a:cubicBezTo>
                <a:cubicBezTo>
                  <a:pt x="730" y="700"/>
                  <a:pt x="731" y="700"/>
                  <a:pt x="731" y="699"/>
                </a:cubicBezTo>
                <a:cubicBezTo>
                  <a:pt x="731" y="698"/>
                  <a:pt x="731" y="698"/>
                  <a:pt x="731" y="697"/>
                </a:cubicBezTo>
                <a:cubicBezTo>
                  <a:pt x="731" y="696"/>
                  <a:pt x="731" y="696"/>
                  <a:pt x="732" y="696"/>
                </a:cubicBezTo>
                <a:cubicBezTo>
                  <a:pt x="733" y="696"/>
                  <a:pt x="734" y="695"/>
                  <a:pt x="736" y="696"/>
                </a:cubicBezTo>
                <a:cubicBezTo>
                  <a:pt x="737" y="696"/>
                  <a:pt x="738" y="696"/>
                  <a:pt x="739" y="695"/>
                </a:cubicBezTo>
                <a:cubicBezTo>
                  <a:pt x="740" y="694"/>
                  <a:pt x="740" y="693"/>
                  <a:pt x="741" y="692"/>
                </a:cubicBezTo>
                <a:cubicBezTo>
                  <a:pt x="742" y="691"/>
                  <a:pt x="742" y="690"/>
                  <a:pt x="742" y="689"/>
                </a:cubicBezTo>
                <a:cubicBezTo>
                  <a:pt x="743" y="688"/>
                  <a:pt x="744" y="688"/>
                  <a:pt x="744" y="689"/>
                </a:cubicBezTo>
                <a:cubicBezTo>
                  <a:pt x="745" y="689"/>
                  <a:pt x="745" y="690"/>
                  <a:pt x="745" y="690"/>
                </a:cubicBezTo>
                <a:cubicBezTo>
                  <a:pt x="747" y="691"/>
                  <a:pt x="748" y="691"/>
                  <a:pt x="750" y="692"/>
                </a:cubicBezTo>
                <a:cubicBezTo>
                  <a:pt x="752" y="694"/>
                  <a:pt x="755" y="695"/>
                  <a:pt x="758" y="697"/>
                </a:cubicBezTo>
                <a:cubicBezTo>
                  <a:pt x="759" y="698"/>
                  <a:pt x="760" y="699"/>
                  <a:pt x="761" y="700"/>
                </a:cubicBezTo>
                <a:cubicBezTo>
                  <a:pt x="762" y="701"/>
                  <a:pt x="764" y="702"/>
                  <a:pt x="765" y="702"/>
                </a:cubicBezTo>
                <a:cubicBezTo>
                  <a:pt x="768" y="704"/>
                  <a:pt x="771" y="705"/>
                  <a:pt x="773" y="707"/>
                </a:cubicBezTo>
                <a:cubicBezTo>
                  <a:pt x="774" y="709"/>
                  <a:pt x="774" y="710"/>
                  <a:pt x="775" y="711"/>
                </a:cubicBezTo>
                <a:cubicBezTo>
                  <a:pt x="776" y="712"/>
                  <a:pt x="778" y="713"/>
                  <a:pt x="779" y="714"/>
                </a:cubicBezTo>
                <a:cubicBezTo>
                  <a:pt x="780" y="715"/>
                  <a:pt x="780" y="717"/>
                  <a:pt x="781" y="718"/>
                </a:cubicBezTo>
                <a:cubicBezTo>
                  <a:pt x="782" y="719"/>
                  <a:pt x="783" y="720"/>
                  <a:pt x="783" y="721"/>
                </a:cubicBezTo>
                <a:cubicBezTo>
                  <a:pt x="783" y="722"/>
                  <a:pt x="783" y="724"/>
                  <a:pt x="782" y="725"/>
                </a:cubicBezTo>
                <a:cubicBezTo>
                  <a:pt x="782" y="726"/>
                  <a:pt x="781" y="727"/>
                  <a:pt x="781" y="726"/>
                </a:cubicBezTo>
                <a:cubicBezTo>
                  <a:pt x="780" y="726"/>
                  <a:pt x="780" y="725"/>
                  <a:pt x="779" y="725"/>
                </a:cubicBezTo>
                <a:cubicBezTo>
                  <a:pt x="777" y="725"/>
                  <a:pt x="779" y="728"/>
                  <a:pt x="779" y="728"/>
                </a:cubicBezTo>
                <a:cubicBezTo>
                  <a:pt x="779" y="730"/>
                  <a:pt x="778" y="731"/>
                  <a:pt x="778" y="732"/>
                </a:cubicBezTo>
                <a:cubicBezTo>
                  <a:pt x="778" y="734"/>
                  <a:pt x="778" y="735"/>
                  <a:pt x="776" y="735"/>
                </a:cubicBezTo>
                <a:cubicBezTo>
                  <a:pt x="775" y="736"/>
                  <a:pt x="775" y="736"/>
                  <a:pt x="774" y="736"/>
                </a:cubicBezTo>
                <a:cubicBezTo>
                  <a:pt x="773" y="735"/>
                  <a:pt x="773" y="735"/>
                  <a:pt x="772" y="735"/>
                </a:cubicBezTo>
                <a:cubicBezTo>
                  <a:pt x="771" y="734"/>
                  <a:pt x="770" y="735"/>
                  <a:pt x="768" y="735"/>
                </a:cubicBezTo>
                <a:cubicBezTo>
                  <a:pt x="767" y="735"/>
                  <a:pt x="766" y="734"/>
                  <a:pt x="764" y="734"/>
                </a:cubicBezTo>
                <a:cubicBezTo>
                  <a:pt x="763" y="734"/>
                  <a:pt x="761" y="734"/>
                  <a:pt x="760" y="735"/>
                </a:cubicBezTo>
                <a:cubicBezTo>
                  <a:pt x="759" y="735"/>
                  <a:pt x="760" y="736"/>
                  <a:pt x="759" y="737"/>
                </a:cubicBezTo>
                <a:cubicBezTo>
                  <a:pt x="759" y="737"/>
                  <a:pt x="759" y="738"/>
                  <a:pt x="758" y="738"/>
                </a:cubicBezTo>
                <a:cubicBezTo>
                  <a:pt x="757" y="739"/>
                  <a:pt x="758" y="741"/>
                  <a:pt x="757" y="742"/>
                </a:cubicBezTo>
                <a:cubicBezTo>
                  <a:pt x="756" y="743"/>
                  <a:pt x="755" y="744"/>
                  <a:pt x="754" y="744"/>
                </a:cubicBezTo>
                <a:cubicBezTo>
                  <a:pt x="753" y="744"/>
                  <a:pt x="753" y="744"/>
                  <a:pt x="752" y="743"/>
                </a:cubicBezTo>
                <a:cubicBezTo>
                  <a:pt x="751" y="743"/>
                  <a:pt x="751" y="743"/>
                  <a:pt x="750" y="743"/>
                </a:cubicBezTo>
                <a:cubicBezTo>
                  <a:pt x="748" y="743"/>
                  <a:pt x="749" y="742"/>
                  <a:pt x="749" y="740"/>
                </a:cubicBezTo>
                <a:cubicBezTo>
                  <a:pt x="749" y="739"/>
                  <a:pt x="748" y="738"/>
                  <a:pt x="747" y="737"/>
                </a:cubicBezTo>
                <a:cubicBezTo>
                  <a:pt x="746" y="736"/>
                  <a:pt x="746" y="735"/>
                  <a:pt x="746" y="734"/>
                </a:cubicBezTo>
                <a:cubicBezTo>
                  <a:pt x="745" y="731"/>
                  <a:pt x="742" y="730"/>
                  <a:pt x="741" y="727"/>
                </a:cubicBezTo>
                <a:cubicBezTo>
                  <a:pt x="741" y="726"/>
                  <a:pt x="740" y="725"/>
                  <a:pt x="740" y="723"/>
                </a:cubicBezTo>
                <a:cubicBezTo>
                  <a:pt x="740" y="722"/>
                  <a:pt x="739" y="721"/>
                  <a:pt x="739" y="720"/>
                </a:cubicBezTo>
                <a:cubicBezTo>
                  <a:pt x="739" y="719"/>
                  <a:pt x="739" y="718"/>
                  <a:pt x="738" y="718"/>
                </a:cubicBezTo>
                <a:cubicBezTo>
                  <a:pt x="737" y="717"/>
                  <a:pt x="737" y="717"/>
                  <a:pt x="736" y="716"/>
                </a:cubicBezTo>
                <a:cubicBezTo>
                  <a:pt x="736" y="715"/>
                  <a:pt x="735" y="713"/>
                  <a:pt x="733" y="712"/>
                </a:cubicBezTo>
                <a:cubicBezTo>
                  <a:pt x="732" y="712"/>
                  <a:pt x="731" y="712"/>
                  <a:pt x="730" y="710"/>
                </a:cubicBezTo>
                <a:close/>
                <a:moveTo>
                  <a:pt x="958" y="1218"/>
                </a:moveTo>
                <a:cubicBezTo>
                  <a:pt x="957" y="1219"/>
                  <a:pt x="956" y="1220"/>
                  <a:pt x="955" y="1221"/>
                </a:cubicBezTo>
                <a:cubicBezTo>
                  <a:pt x="954" y="1223"/>
                  <a:pt x="954" y="1224"/>
                  <a:pt x="953" y="1225"/>
                </a:cubicBezTo>
                <a:cubicBezTo>
                  <a:pt x="952" y="1226"/>
                  <a:pt x="950" y="1227"/>
                  <a:pt x="949" y="1227"/>
                </a:cubicBezTo>
                <a:cubicBezTo>
                  <a:pt x="947" y="1228"/>
                  <a:pt x="946" y="1229"/>
                  <a:pt x="945" y="1230"/>
                </a:cubicBezTo>
                <a:cubicBezTo>
                  <a:pt x="944" y="1231"/>
                  <a:pt x="943" y="1232"/>
                  <a:pt x="941" y="1232"/>
                </a:cubicBezTo>
                <a:cubicBezTo>
                  <a:pt x="940" y="1232"/>
                  <a:pt x="939" y="1233"/>
                  <a:pt x="938" y="1233"/>
                </a:cubicBezTo>
                <a:cubicBezTo>
                  <a:pt x="936" y="1233"/>
                  <a:pt x="936" y="1234"/>
                  <a:pt x="935" y="1235"/>
                </a:cubicBezTo>
                <a:cubicBezTo>
                  <a:pt x="934" y="1236"/>
                  <a:pt x="934" y="1236"/>
                  <a:pt x="933" y="1236"/>
                </a:cubicBezTo>
                <a:cubicBezTo>
                  <a:pt x="932" y="1237"/>
                  <a:pt x="930" y="1237"/>
                  <a:pt x="929" y="1237"/>
                </a:cubicBezTo>
                <a:cubicBezTo>
                  <a:pt x="927" y="1238"/>
                  <a:pt x="926" y="1238"/>
                  <a:pt x="924" y="1238"/>
                </a:cubicBezTo>
                <a:cubicBezTo>
                  <a:pt x="922" y="1238"/>
                  <a:pt x="921" y="1237"/>
                  <a:pt x="919" y="1237"/>
                </a:cubicBezTo>
                <a:cubicBezTo>
                  <a:pt x="918" y="1236"/>
                  <a:pt x="917" y="1236"/>
                  <a:pt x="915" y="1235"/>
                </a:cubicBezTo>
                <a:cubicBezTo>
                  <a:pt x="914" y="1234"/>
                  <a:pt x="913" y="1234"/>
                  <a:pt x="911" y="1234"/>
                </a:cubicBezTo>
                <a:cubicBezTo>
                  <a:pt x="909" y="1234"/>
                  <a:pt x="908" y="1234"/>
                  <a:pt x="907" y="1234"/>
                </a:cubicBezTo>
                <a:cubicBezTo>
                  <a:pt x="905" y="1235"/>
                  <a:pt x="903" y="1236"/>
                  <a:pt x="902" y="1236"/>
                </a:cubicBezTo>
                <a:cubicBezTo>
                  <a:pt x="900" y="1237"/>
                  <a:pt x="899" y="1237"/>
                  <a:pt x="897" y="1237"/>
                </a:cubicBezTo>
                <a:cubicBezTo>
                  <a:pt x="896" y="1238"/>
                  <a:pt x="894" y="1237"/>
                  <a:pt x="893" y="1238"/>
                </a:cubicBezTo>
                <a:cubicBezTo>
                  <a:pt x="891" y="1238"/>
                  <a:pt x="890" y="1238"/>
                  <a:pt x="888" y="1238"/>
                </a:cubicBezTo>
                <a:cubicBezTo>
                  <a:pt x="887" y="1237"/>
                  <a:pt x="886" y="1237"/>
                  <a:pt x="885" y="1237"/>
                </a:cubicBezTo>
                <a:cubicBezTo>
                  <a:pt x="884" y="1237"/>
                  <a:pt x="883" y="1237"/>
                  <a:pt x="882" y="1236"/>
                </a:cubicBezTo>
                <a:cubicBezTo>
                  <a:pt x="881" y="1236"/>
                  <a:pt x="881" y="1236"/>
                  <a:pt x="880" y="1235"/>
                </a:cubicBezTo>
                <a:cubicBezTo>
                  <a:pt x="878" y="1235"/>
                  <a:pt x="877" y="1235"/>
                  <a:pt x="875" y="1235"/>
                </a:cubicBezTo>
                <a:cubicBezTo>
                  <a:pt x="874" y="1234"/>
                  <a:pt x="872" y="1235"/>
                  <a:pt x="871" y="1234"/>
                </a:cubicBezTo>
                <a:cubicBezTo>
                  <a:pt x="869" y="1233"/>
                  <a:pt x="868" y="1233"/>
                  <a:pt x="866" y="1232"/>
                </a:cubicBezTo>
                <a:cubicBezTo>
                  <a:pt x="864" y="1230"/>
                  <a:pt x="862" y="1227"/>
                  <a:pt x="859" y="1228"/>
                </a:cubicBezTo>
                <a:cubicBezTo>
                  <a:pt x="858" y="1228"/>
                  <a:pt x="857" y="1229"/>
                  <a:pt x="855" y="1230"/>
                </a:cubicBezTo>
                <a:cubicBezTo>
                  <a:pt x="854" y="1230"/>
                  <a:pt x="853" y="1230"/>
                  <a:pt x="851" y="1229"/>
                </a:cubicBezTo>
                <a:cubicBezTo>
                  <a:pt x="850" y="1228"/>
                  <a:pt x="849" y="1227"/>
                  <a:pt x="848" y="1226"/>
                </a:cubicBezTo>
                <a:cubicBezTo>
                  <a:pt x="847" y="1225"/>
                  <a:pt x="847" y="1224"/>
                  <a:pt x="847" y="1222"/>
                </a:cubicBezTo>
                <a:cubicBezTo>
                  <a:pt x="846" y="1219"/>
                  <a:pt x="842" y="1218"/>
                  <a:pt x="840" y="1220"/>
                </a:cubicBezTo>
                <a:cubicBezTo>
                  <a:pt x="837" y="1222"/>
                  <a:pt x="834" y="1221"/>
                  <a:pt x="832" y="1220"/>
                </a:cubicBezTo>
                <a:cubicBezTo>
                  <a:pt x="830" y="1219"/>
                  <a:pt x="827" y="1217"/>
                  <a:pt x="827" y="1215"/>
                </a:cubicBezTo>
                <a:cubicBezTo>
                  <a:pt x="827" y="1213"/>
                  <a:pt x="829" y="1213"/>
                  <a:pt x="829" y="1212"/>
                </a:cubicBezTo>
                <a:cubicBezTo>
                  <a:pt x="828" y="1212"/>
                  <a:pt x="828" y="1212"/>
                  <a:pt x="827" y="1212"/>
                </a:cubicBezTo>
                <a:cubicBezTo>
                  <a:pt x="826" y="1213"/>
                  <a:pt x="825" y="1213"/>
                  <a:pt x="825" y="1213"/>
                </a:cubicBezTo>
                <a:cubicBezTo>
                  <a:pt x="823" y="1212"/>
                  <a:pt x="822" y="1212"/>
                  <a:pt x="820" y="1213"/>
                </a:cubicBezTo>
                <a:cubicBezTo>
                  <a:pt x="818" y="1213"/>
                  <a:pt x="817" y="1214"/>
                  <a:pt x="815" y="1214"/>
                </a:cubicBezTo>
                <a:cubicBezTo>
                  <a:pt x="815" y="1214"/>
                  <a:pt x="814" y="1214"/>
                  <a:pt x="813" y="1214"/>
                </a:cubicBezTo>
                <a:cubicBezTo>
                  <a:pt x="812" y="1213"/>
                  <a:pt x="811" y="1213"/>
                  <a:pt x="810" y="1213"/>
                </a:cubicBezTo>
                <a:cubicBezTo>
                  <a:pt x="808" y="1213"/>
                  <a:pt x="806" y="1213"/>
                  <a:pt x="804" y="1213"/>
                </a:cubicBezTo>
                <a:cubicBezTo>
                  <a:pt x="803" y="1213"/>
                  <a:pt x="801" y="1213"/>
                  <a:pt x="800" y="1213"/>
                </a:cubicBezTo>
                <a:cubicBezTo>
                  <a:pt x="796" y="1212"/>
                  <a:pt x="792" y="1212"/>
                  <a:pt x="789" y="1213"/>
                </a:cubicBezTo>
                <a:cubicBezTo>
                  <a:pt x="786" y="1214"/>
                  <a:pt x="784" y="1216"/>
                  <a:pt x="781" y="1216"/>
                </a:cubicBezTo>
                <a:cubicBezTo>
                  <a:pt x="779" y="1217"/>
                  <a:pt x="778" y="1217"/>
                  <a:pt x="777" y="1217"/>
                </a:cubicBezTo>
                <a:cubicBezTo>
                  <a:pt x="776" y="1217"/>
                  <a:pt x="775" y="1218"/>
                  <a:pt x="774" y="1219"/>
                </a:cubicBezTo>
                <a:cubicBezTo>
                  <a:pt x="773" y="1219"/>
                  <a:pt x="772" y="1220"/>
                  <a:pt x="770" y="1220"/>
                </a:cubicBezTo>
                <a:cubicBezTo>
                  <a:pt x="769" y="1221"/>
                  <a:pt x="767" y="1222"/>
                  <a:pt x="766" y="1223"/>
                </a:cubicBezTo>
                <a:cubicBezTo>
                  <a:pt x="764" y="1224"/>
                  <a:pt x="762" y="1225"/>
                  <a:pt x="761" y="1226"/>
                </a:cubicBezTo>
                <a:cubicBezTo>
                  <a:pt x="759" y="1227"/>
                  <a:pt x="758" y="1228"/>
                  <a:pt x="756" y="1230"/>
                </a:cubicBezTo>
                <a:cubicBezTo>
                  <a:pt x="756" y="1231"/>
                  <a:pt x="755" y="1232"/>
                  <a:pt x="754" y="1233"/>
                </a:cubicBezTo>
                <a:cubicBezTo>
                  <a:pt x="753" y="1234"/>
                  <a:pt x="751" y="1234"/>
                  <a:pt x="750" y="1234"/>
                </a:cubicBezTo>
                <a:cubicBezTo>
                  <a:pt x="747" y="1234"/>
                  <a:pt x="744" y="1235"/>
                  <a:pt x="741" y="1234"/>
                </a:cubicBezTo>
                <a:cubicBezTo>
                  <a:pt x="740" y="1233"/>
                  <a:pt x="738" y="1233"/>
                  <a:pt x="737" y="1233"/>
                </a:cubicBezTo>
                <a:cubicBezTo>
                  <a:pt x="736" y="1232"/>
                  <a:pt x="736" y="1232"/>
                  <a:pt x="735" y="1232"/>
                </a:cubicBezTo>
                <a:cubicBezTo>
                  <a:pt x="734" y="1232"/>
                  <a:pt x="734" y="1232"/>
                  <a:pt x="733" y="1232"/>
                </a:cubicBezTo>
                <a:cubicBezTo>
                  <a:pt x="730" y="1231"/>
                  <a:pt x="727" y="1232"/>
                  <a:pt x="725" y="1233"/>
                </a:cubicBezTo>
                <a:cubicBezTo>
                  <a:pt x="724" y="1233"/>
                  <a:pt x="723" y="1233"/>
                  <a:pt x="721" y="1233"/>
                </a:cubicBezTo>
                <a:cubicBezTo>
                  <a:pt x="720" y="1233"/>
                  <a:pt x="719" y="1232"/>
                  <a:pt x="718" y="1232"/>
                </a:cubicBezTo>
                <a:cubicBezTo>
                  <a:pt x="717" y="1231"/>
                  <a:pt x="715" y="1231"/>
                  <a:pt x="714" y="1231"/>
                </a:cubicBezTo>
                <a:cubicBezTo>
                  <a:pt x="712" y="1230"/>
                  <a:pt x="711" y="1231"/>
                  <a:pt x="709" y="1231"/>
                </a:cubicBezTo>
                <a:cubicBezTo>
                  <a:pt x="708" y="1231"/>
                  <a:pt x="706" y="1230"/>
                  <a:pt x="705" y="1229"/>
                </a:cubicBezTo>
                <a:cubicBezTo>
                  <a:pt x="702" y="1228"/>
                  <a:pt x="699" y="1228"/>
                  <a:pt x="696" y="1226"/>
                </a:cubicBezTo>
                <a:cubicBezTo>
                  <a:pt x="695" y="1225"/>
                  <a:pt x="694" y="1224"/>
                  <a:pt x="693" y="1224"/>
                </a:cubicBezTo>
                <a:cubicBezTo>
                  <a:pt x="691" y="1223"/>
                  <a:pt x="690" y="1222"/>
                  <a:pt x="689" y="1221"/>
                </a:cubicBezTo>
                <a:cubicBezTo>
                  <a:pt x="688" y="1219"/>
                  <a:pt x="687" y="1216"/>
                  <a:pt x="687" y="1213"/>
                </a:cubicBezTo>
                <a:cubicBezTo>
                  <a:pt x="687" y="1210"/>
                  <a:pt x="684" y="1209"/>
                  <a:pt x="683" y="1207"/>
                </a:cubicBezTo>
                <a:cubicBezTo>
                  <a:pt x="682" y="1206"/>
                  <a:pt x="682" y="1204"/>
                  <a:pt x="681" y="1203"/>
                </a:cubicBezTo>
                <a:cubicBezTo>
                  <a:pt x="681" y="1202"/>
                  <a:pt x="680" y="1202"/>
                  <a:pt x="678" y="1202"/>
                </a:cubicBezTo>
                <a:cubicBezTo>
                  <a:pt x="677" y="1202"/>
                  <a:pt x="678" y="1200"/>
                  <a:pt x="679" y="1200"/>
                </a:cubicBezTo>
                <a:cubicBezTo>
                  <a:pt x="680" y="1199"/>
                  <a:pt x="681" y="1198"/>
                  <a:pt x="683" y="1197"/>
                </a:cubicBezTo>
                <a:cubicBezTo>
                  <a:pt x="683" y="1197"/>
                  <a:pt x="684" y="1197"/>
                  <a:pt x="684" y="1196"/>
                </a:cubicBezTo>
                <a:cubicBezTo>
                  <a:pt x="685" y="1195"/>
                  <a:pt x="685" y="1193"/>
                  <a:pt x="685" y="1192"/>
                </a:cubicBezTo>
                <a:cubicBezTo>
                  <a:pt x="685" y="1191"/>
                  <a:pt x="685" y="1190"/>
                  <a:pt x="685" y="1190"/>
                </a:cubicBezTo>
                <a:cubicBezTo>
                  <a:pt x="685" y="1188"/>
                  <a:pt x="685" y="1187"/>
                  <a:pt x="686" y="1186"/>
                </a:cubicBezTo>
                <a:cubicBezTo>
                  <a:pt x="687" y="1184"/>
                  <a:pt x="687" y="1183"/>
                  <a:pt x="688" y="1182"/>
                </a:cubicBezTo>
                <a:cubicBezTo>
                  <a:pt x="689" y="1182"/>
                  <a:pt x="690" y="1182"/>
                  <a:pt x="690" y="1182"/>
                </a:cubicBezTo>
                <a:cubicBezTo>
                  <a:pt x="691" y="1181"/>
                  <a:pt x="691" y="1181"/>
                  <a:pt x="692" y="1180"/>
                </a:cubicBezTo>
                <a:cubicBezTo>
                  <a:pt x="693" y="1180"/>
                  <a:pt x="694" y="1179"/>
                  <a:pt x="695" y="1180"/>
                </a:cubicBezTo>
                <a:cubicBezTo>
                  <a:pt x="695" y="1180"/>
                  <a:pt x="695" y="1181"/>
                  <a:pt x="696" y="1181"/>
                </a:cubicBezTo>
                <a:cubicBezTo>
                  <a:pt x="697" y="1181"/>
                  <a:pt x="697" y="1180"/>
                  <a:pt x="697" y="1179"/>
                </a:cubicBezTo>
                <a:cubicBezTo>
                  <a:pt x="697" y="1178"/>
                  <a:pt x="698" y="1177"/>
                  <a:pt x="698" y="1176"/>
                </a:cubicBezTo>
                <a:cubicBezTo>
                  <a:pt x="699" y="1174"/>
                  <a:pt x="699" y="1172"/>
                  <a:pt x="699" y="1171"/>
                </a:cubicBezTo>
                <a:cubicBezTo>
                  <a:pt x="699" y="1169"/>
                  <a:pt x="699" y="1167"/>
                  <a:pt x="699" y="1165"/>
                </a:cubicBezTo>
                <a:cubicBezTo>
                  <a:pt x="699" y="1163"/>
                  <a:pt x="699" y="1161"/>
                  <a:pt x="699" y="1160"/>
                </a:cubicBezTo>
                <a:cubicBezTo>
                  <a:pt x="700" y="1157"/>
                  <a:pt x="702" y="1155"/>
                  <a:pt x="704" y="1152"/>
                </a:cubicBezTo>
                <a:cubicBezTo>
                  <a:pt x="704" y="1152"/>
                  <a:pt x="705" y="1152"/>
                  <a:pt x="705" y="1151"/>
                </a:cubicBezTo>
                <a:cubicBezTo>
                  <a:pt x="705" y="1150"/>
                  <a:pt x="704" y="1151"/>
                  <a:pt x="704" y="1151"/>
                </a:cubicBezTo>
                <a:cubicBezTo>
                  <a:pt x="703" y="1151"/>
                  <a:pt x="702" y="1152"/>
                  <a:pt x="702" y="1151"/>
                </a:cubicBezTo>
                <a:cubicBezTo>
                  <a:pt x="702" y="1151"/>
                  <a:pt x="703" y="1150"/>
                  <a:pt x="704" y="1150"/>
                </a:cubicBezTo>
                <a:cubicBezTo>
                  <a:pt x="705" y="1149"/>
                  <a:pt x="706" y="1150"/>
                  <a:pt x="706" y="1148"/>
                </a:cubicBezTo>
                <a:cubicBezTo>
                  <a:pt x="707" y="1147"/>
                  <a:pt x="706" y="1147"/>
                  <a:pt x="706" y="1148"/>
                </a:cubicBezTo>
                <a:cubicBezTo>
                  <a:pt x="705" y="1148"/>
                  <a:pt x="705" y="1149"/>
                  <a:pt x="704" y="1149"/>
                </a:cubicBezTo>
                <a:cubicBezTo>
                  <a:pt x="703" y="1149"/>
                  <a:pt x="703" y="1148"/>
                  <a:pt x="703" y="1148"/>
                </a:cubicBezTo>
                <a:cubicBezTo>
                  <a:pt x="703" y="1147"/>
                  <a:pt x="703" y="1147"/>
                  <a:pt x="704" y="1146"/>
                </a:cubicBezTo>
                <a:cubicBezTo>
                  <a:pt x="705" y="1146"/>
                  <a:pt x="705" y="1145"/>
                  <a:pt x="705" y="1144"/>
                </a:cubicBezTo>
                <a:cubicBezTo>
                  <a:pt x="705" y="1144"/>
                  <a:pt x="705" y="1143"/>
                  <a:pt x="706" y="1143"/>
                </a:cubicBezTo>
                <a:cubicBezTo>
                  <a:pt x="706" y="1142"/>
                  <a:pt x="706" y="1142"/>
                  <a:pt x="707" y="1142"/>
                </a:cubicBezTo>
                <a:cubicBezTo>
                  <a:pt x="707" y="1141"/>
                  <a:pt x="707" y="1140"/>
                  <a:pt x="708" y="1140"/>
                </a:cubicBezTo>
                <a:cubicBezTo>
                  <a:pt x="708" y="1140"/>
                  <a:pt x="709" y="1141"/>
                  <a:pt x="709" y="1142"/>
                </a:cubicBezTo>
                <a:cubicBezTo>
                  <a:pt x="709" y="1142"/>
                  <a:pt x="708" y="1142"/>
                  <a:pt x="708" y="1143"/>
                </a:cubicBezTo>
                <a:cubicBezTo>
                  <a:pt x="707" y="1144"/>
                  <a:pt x="708" y="1144"/>
                  <a:pt x="709" y="1144"/>
                </a:cubicBezTo>
                <a:cubicBezTo>
                  <a:pt x="710" y="1144"/>
                  <a:pt x="710" y="1144"/>
                  <a:pt x="711" y="1144"/>
                </a:cubicBezTo>
                <a:cubicBezTo>
                  <a:pt x="711" y="1145"/>
                  <a:pt x="712" y="1145"/>
                  <a:pt x="713" y="1145"/>
                </a:cubicBezTo>
                <a:cubicBezTo>
                  <a:pt x="713" y="1145"/>
                  <a:pt x="714" y="1145"/>
                  <a:pt x="715" y="1145"/>
                </a:cubicBezTo>
                <a:cubicBezTo>
                  <a:pt x="716" y="1145"/>
                  <a:pt x="718" y="1145"/>
                  <a:pt x="719" y="1144"/>
                </a:cubicBezTo>
                <a:cubicBezTo>
                  <a:pt x="719" y="1143"/>
                  <a:pt x="719" y="1142"/>
                  <a:pt x="719" y="1142"/>
                </a:cubicBezTo>
                <a:cubicBezTo>
                  <a:pt x="719" y="1141"/>
                  <a:pt x="720" y="1140"/>
                  <a:pt x="720" y="1140"/>
                </a:cubicBezTo>
                <a:cubicBezTo>
                  <a:pt x="721" y="1138"/>
                  <a:pt x="720" y="1135"/>
                  <a:pt x="721" y="1133"/>
                </a:cubicBezTo>
                <a:cubicBezTo>
                  <a:pt x="721" y="1132"/>
                  <a:pt x="722" y="1130"/>
                  <a:pt x="721" y="1129"/>
                </a:cubicBezTo>
                <a:cubicBezTo>
                  <a:pt x="721" y="1128"/>
                  <a:pt x="721" y="1128"/>
                  <a:pt x="721" y="1127"/>
                </a:cubicBezTo>
                <a:cubicBezTo>
                  <a:pt x="721" y="1126"/>
                  <a:pt x="720" y="1126"/>
                  <a:pt x="720" y="1125"/>
                </a:cubicBezTo>
                <a:cubicBezTo>
                  <a:pt x="719" y="1124"/>
                  <a:pt x="721" y="1123"/>
                  <a:pt x="722" y="1123"/>
                </a:cubicBezTo>
                <a:cubicBezTo>
                  <a:pt x="724" y="1123"/>
                  <a:pt x="724" y="1121"/>
                  <a:pt x="726" y="1120"/>
                </a:cubicBezTo>
                <a:cubicBezTo>
                  <a:pt x="727" y="1120"/>
                  <a:pt x="729" y="1120"/>
                  <a:pt x="730" y="1120"/>
                </a:cubicBezTo>
                <a:cubicBezTo>
                  <a:pt x="732" y="1120"/>
                  <a:pt x="732" y="1118"/>
                  <a:pt x="733" y="1117"/>
                </a:cubicBezTo>
                <a:cubicBezTo>
                  <a:pt x="733" y="1116"/>
                  <a:pt x="734" y="1116"/>
                  <a:pt x="734" y="1116"/>
                </a:cubicBezTo>
                <a:cubicBezTo>
                  <a:pt x="735" y="1116"/>
                  <a:pt x="735" y="1115"/>
                  <a:pt x="735" y="1115"/>
                </a:cubicBezTo>
                <a:cubicBezTo>
                  <a:pt x="735" y="1114"/>
                  <a:pt x="735" y="1115"/>
                  <a:pt x="734" y="1114"/>
                </a:cubicBezTo>
                <a:cubicBezTo>
                  <a:pt x="733" y="1113"/>
                  <a:pt x="733" y="1112"/>
                  <a:pt x="732" y="1111"/>
                </a:cubicBezTo>
                <a:cubicBezTo>
                  <a:pt x="731" y="1110"/>
                  <a:pt x="730" y="1110"/>
                  <a:pt x="729" y="1108"/>
                </a:cubicBezTo>
                <a:cubicBezTo>
                  <a:pt x="729" y="1108"/>
                  <a:pt x="729" y="1107"/>
                  <a:pt x="730" y="1107"/>
                </a:cubicBezTo>
                <a:cubicBezTo>
                  <a:pt x="730" y="1106"/>
                  <a:pt x="731" y="1107"/>
                  <a:pt x="731" y="1107"/>
                </a:cubicBezTo>
                <a:cubicBezTo>
                  <a:pt x="732" y="1108"/>
                  <a:pt x="732" y="1108"/>
                  <a:pt x="733" y="1108"/>
                </a:cubicBezTo>
                <a:cubicBezTo>
                  <a:pt x="733" y="1109"/>
                  <a:pt x="733" y="1110"/>
                  <a:pt x="734" y="1110"/>
                </a:cubicBezTo>
                <a:cubicBezTo>
                  <a:pt x="734" y="1111"/>
                  <a:pt x="735" y="1111"/>
                  <a:pt x="736" y="1111"/>
                </a:cubicBezTo>
                <a:cubicBezTo>
                  <a:pt x="737" y="1110"/>
                  <a:pt x="736" y="1109"/>
                  <a:pt x="737" y="1108"/>
                </a:cubicBezTo>
                <a:cubicBezTo>
                  <a:pt x="738" y="1106"/>
                  <a:pt x="740" y="1105"/>
                  <a:pt x="742" y="1104"/>
                </a:cubicBezTo>
                <a:cubicBezTo>
                  <a:pt x="744" y="1102"/>
                  <a:pt x="746" y="1101"/>
                  <a:pt x="749" y="1101"/>
                </a:cubicBezTo>
                <a:cubicBezTo>
                  <a:pt x="750" y="1101"/>
                  <a:pt x="752" y="1102"/>
                  <a:pt x="753" y="1101"/>
                </a:cubicBezTo>
                <a:cubicBezTo>
                  <a:pt x="755" y="1101"/>
                  <a:pt x="755" y="1100"/>
                  <a:pt x="756" y="1099"/>
                </a:cubicBezTo>
                <a:cubicBezTo>
                  <a:pt x="757" y="1098"/>
                  <a:pt x="758" y="1098"/>
                  <a:pt x="759" y="1099"/>
                </a:cubicBezTo>
                <a:cubicBezTo>
                  <a:pt x="760" y="1099"/>
                  <a:pt x="760" y="1099"/>
                  <a:pt x="761" y="1100"/>
                </a:cubicBezTo>
                <a:cubicBezTo>
                  <a:pt x="762" y="1100"/>
                  <a:pt x="762" y="1100"/>
                  <a:pt x="763" y="1100"/>
                </a:cubicBezTo>
                <a:cubicBezTo>
                  <a:pt x="766" y="1101"/>
                  <a:pt x="763" y="1095"/>
                  <a:pt x="765" y="1095"/>
                </a:cubicBezTo>
                <a:cubicBezTo>
                  <a:pt x="766" y="1096"/>
                  <a:pt x="765" y="1098"/>
                  <a:pt x="766" y="1099"/>
                </a:cubicBezTo>
                <a:cubicBezTo>
                  <a:pt x="766" y="1100"/>
                  <a:pt x="767" y="1099"/>
                  <a:pt x="767" y="1100"/>
                </a:cubicBezTo>
                <a:cubicBezTo>
                  <a:pt x="768" y="1100"/>
                  <a:pt x="768" y="1101"/>
                  <a:pt x="768" y="1102"/>
                </a:cubicBezTo>
                <a:cubicBezTo>
                  <a:pt x="769" y="1102"/>
                  <a:pt x="772" y="1102"/>
                  <a:pt x="773" y="1102"/>
                </a:cubicBezTo>
                <a:cubicBezTo>
                  <a:pt x="773" y="1102"/>
                  <a:pt x="774" y="1102"/>
                  <a:pt x="775" y="1102"/>
                </a:cubicBezTo>
                <a:cubicBezTo>
                  <a:pt x="775" y="1101"/>
                  <a:pt x="776" y="1101"/>
                  <a:pt x="776" y="1102"/>
                </a:cubicBezTo>
                <a:cubicBezTo>
                  <a:pt x="776" y="1103"/>
                  <a:pt x="775" y="1103"/>
                  <a:pt x="774" y="1103"/>
                </a:cubicBezTo>
                <a:cubicBezTo>
                  <a:pt x="774" y="1104"/>
                  <a:pt x="773" y="1104"/>
                  <a:pt x="772" y="1105"/>
                </a:cubicBezTo>
                <a:cubicBezTo>
                  <a:pt x="771" y="1105"/>
                  <a:pt x="769" y="1105"/>
                  <a:pt x="768" y="1104"/>
                </a:cubicBezTo>
                <a:cubicBezTo>
                  <a:pt x="767" y="1104"/>
                  <a:pt x="765" y="1104"/>
                  <a:pt x="764" y="1103"/>
                </a:cubicBezTo>
                <a:cubicBezTo>
                  <a:pt x="763" y="1103"/>
                  <a:pt x="761" y="1103"/>
                  <a:pt x="760" y="1103"/>
                </a:cubicBezTo>
                <a:cubicBezTo>
                  <a:pt x="759" y="1103"/>
                  <a:pt x="757" y="1101"/>
                  <a:pt x="756" y="1101"/>
                </a:cubicBezTo>
                <a:cubicBezTo>
                  <a:pt x="756" y="1102"/>
                  <a:pt x="757" y="1102"/>
                  <a:pt x="757" y="1102"/>
                </a:cubicBezTo>
                <a:cubicBezTo>
                  <a:pt x="758" y="1103"/>
                  <a:pt x="757" y="1104"/>
                  <a:pt x="758" y="1104"/>
                </a:cubicBezTo>
                <a:cubicBezTo>
                  <a:pt x="758" y="1105"/>
                  <a:pt x="759" y="1104"/>
                  <a:pt x="760" y="1104"/>
                </a:cubicBezTo>
                <a:cubicBezTo>
                  <a:pt x="761" y="1105"/>
                  <a:pt x="761" y="1105"/>
                  <a:pt x="762" y="1105"/>
                </a:cubicBezTo>
                <a:cubicBezTo>
                  <a:pt x="763" y="1105"/>
                  <a:pt x="765" y="1107"/>
                  <a:pt x="764" y="1107"/>
                </a:cubicBezTo>
                <a:cubicBezTo>
                  <a:pt x="763" y="1108"/>
                  <a:pt x="762" y="1107"/>
                  <a:pt x="761" y="1108"/>
                </a:cubicBezTo>
                <a:cubicBezTo>
                  <a:pt x="761" y="1108"/>
                  <a:pt x="760" y="1109"/>
                  <a:pt x="759" y="1108"/>
                </a:cubicBezTo>
                <a:cubicBezTo>
                  <a:pt x="759" y="1108"/>
                  <a:pt x="758" y="1108"/>
                  <a:pt x="757" y="1108"/>
                </a:cubicBezTo>
                <a:cubicBezTo>
                  <a:pt x="757" y="1107"/>
                  <a:pt x="757" y="1107"/>
                  <a:pt x="756" y="1106"/>
                </a:cubicBezTo>
                <a:cubicBezTo>
                  <a:pt x="755" y="1106"/>
                  <a:pt x="756" y="1107"/>
                  <a:pt x="756" y="1108"/>
                </a:cubicBezTo>
                <a:cubicBezTo>
                  <a:pt x="757" y="1108"/>
                  <a:pt x="757" y="1108"/>
                  <a:pt x="758" y="1109"/>
                </a:cubicBezTo>
                <a:cubicBezTo>
                  <a:pt x="759" y="1110"/>
                  <a:pt x="760" y="1111"/>
                  <a:pt x="761" y="1111"/>
                </a:cubicBezTo>
                <a:cubicBezTo>
                  <a:pt x="763" y="1111"/>
                  <a:pt x="764" y="1112"/>
                  <a:pt x="765" y="1112"/>
                </a:cubicBezTo>
                <a:cubicBezTo>
                  <a:pt x="766" y="1111"/>
                  <a:pt x="767" y="1111"/>
                  <a:pt x="768" y="1111"/>
                </a:cubicBezTo>
                <a:cubicBezTo>
                  <a:pt x="769" y="1112"/>
                  <a:pt x="770" y="1113"/>
                  <a:pt x="771" y="1113"/>
                </a:cubicBezTo>
                <a:cubicBezTo>
                  <a:pt x="772" y="1113"/>
                  <a:pt x="773" y="1114"/>
                  <a:pt x="774" y="1115"/>
                </a:cubicBezTo>
                <a:cubicBezTo>
                  <a:pt x="776" y="1115"/>
                  <a:pt x="778" y="1114"/>
                  <a:pt x="779" y="1114"/>
                </a:cubicBezTo>
                <a:cubicBezTo>
                  <a:pt x="782" y="1113"/>
                  <a:pt x="785" y="1112"/>
                  <a:pt x="788" y="1112"/>
                </a:cubicBezTo>
                <a:cubicBezTo>
                  <a:pt x="790" y="1111"/>
                  <a:pt x="790" y="1112"/>
                  <a:pt x="791" y="1113"/>
                </a:cubicBezTo>
                <a:cubicBezTo>
                  <a:pt x="791" y="1115"/>
                  <a:pt x="793" y="1115"/>
                  <a:pt x="794" y="1115"/>
                </a:cubicBezTo>
                <a:cubicBezTo>
                  <a:pt x="795" y="1115"/>
                  <a:pt x="795" y="1115"/>
                  <a:pt x="796" y="1115"/>
                </a:cubicBezTo>
                <a:cubicBezTo>
                  <a:pt x="797" y="1115"/>
                  <a:pt x="797" y="1114"/>
                  <a:pt x="798" y="1115"/>
                </a:cubicBezTo>
                <a:cubicBezTo>
                  <a:pt x="799" y="1115"/>
                  <a:pt x="798" y="1116"/>
                  <a:pt x="798" y="1117"/>
                </a:cubicBezTo>
                <a:cubicBezTo>
                  <a:pt x="798" y="1118"/>
                  <a:pt x="798" y="1118"/>
                  <a:pt x="799" y="1119"/>
                </a:cubicBezTo>
                <a:cubicBezTo>
                  <a:pt x="799" y="1121"/>
                  <a:pt x="796" y="1120"/>
                  <a:pt x="795" y="1120"/>
                </a:cubicBezTo>
                <a:cubicBezTo>
                  <a:pt x="794" y="1120"/>
                  <a:pt x="794" y="1120"/>
                  <a:pt x="793" y="1121"/>
                </a:cubicBezTo>
                <a:cubicBezTo>
                  <a:pt x="792" y="1121"/>
                  <a:pt x="792" y="1122"/>
                  <a:pt x="791" y="1122"/>
                </a:cubicBezTo>
                <a:cubicBezTo>
                  <a:pt x="790" y="1123"/>
                  <a:pt x="788" y="1123"/>
                  <a:pt x="787" y="1123"/>
                </a:cubicBezTo>
                <a:cubicBezTo>
                  <a:pt x="785" y="1124"/>
                  <a:pt x="784" y="1124"/>
                  <a:pt x="783" y="1126"/>
                </a:cubicBezTo>
                <a:cubicBezTo>
                  <a:pt x="782" y="1127"/>
                  <a:pt x="781" y="1128"/>
                  <a:pt x="780" y="1128"/>
                </a:cubicBezTo>
                <a:cubicBezTo>
                  <a:pt x="779" y="1128"/>
                  <a:pt x="777" y="1129"/>
                  <a:pt x="776" y="1130"/>
                </a:cubicBezTo>
                <a:cubicBezTo>
                  <a:pt x="775" y="1131"/>
                  <a:pt x="776" y="1132"/>
                  <a:pt x="777" y="1132"/>
                </a:cubicBezTo>
                <a:cubicBezTo>
                  <a:pt x="778" y="1133"/>
                  <a:pt x="778" y="1133"/>
                  <a:pt x="779" y="1134"/>
                </a:cubicBezTo>
                <a:cubicBezTo>
                  <a:pt x="779" y="1134"/>
                  <a:pt x="780" y="1134"/>
                  <a:pt x="781" y="1134"/>
                </a:cubicBezTo>
                <a:cubicBezTo>
                  <a:pt x="782" y="1135"/>
                  <a:pt x="784" y="1134"/>
                  <a:pt x="785" y="1135"/>
                </a:cubicBezTo>
                <a:cubicBezTo>
                  <a:pt x="786" y="1135"/>
                  <a:pt x="786" y="1136"/>
                  <a:pt x="787" y="1136"/>
                </a:cubicBezTo>
                <a:cubicBezTo>
                  <a:pt x="787" y="1136"/>
                  <a:pt x="788" y="1136"/>
                  <a:pt x="789" y="1136"/>
                </a:cubicBezTo>
                <a:cubicBezTo>
                  <a:pt x="790" y="1137"/>
                  <a:pt x="792" y="1137"/>
                  <a:pt x="793" y="1137"/>
                </a:cubicBezTo>
                <a:cubicBezTo>
                  <a:pt x="794" y="1137"/>
                  <a:pt x="796" y="1138"/>
                  <a:pt x="797" y="1139"/>
                </a:cubicBezTo>
                <a:cubicBezTo>
                  <a:pt x="797" y="1140"/>
                  <a:pt x="798" y="1142"/>
                  <a:pt x="797" y="1143"/>
                </a:cubicBezTo>
                <a:cubicBezTo>
                  <a:pt x="797" y="1144"/>
                  <a:pt x="797" y="1145"/>
                  <a:pt x="796" y="1145"/>
                </a:cubicBezTo>
                <a:cubicBezTo>
                  <a:pt x="796" y="1146"/>
                  <a:pt x="796" y="1147"/>
                  <a:pt x="796" y="1148"/>
                </a:cubicBezTo>
                <a:cubicBezTo>
                  <a:pt x="796" y="1149"/>
                  <a:pt x="796" y="1151"/>
                  <a:pt x="794" y="1151"/>
                </a:cubicBezTo>
                <a:cubicBezTo>
                  <a:pt x="793" y="1151"/>
                  <a:pt x="792" y="1152"/>
                  <a:pt x="793" y="1152"/>
                </a:cubicBezTo>
                <a:cubicBezTo>
                  <a:pt x="794" y="1152"/>
                  <a:pt x="795" y="1152"/>
                  <a:pt x="795" y="1152"/>
                </a:cubicBezTo>
                <a:cubicBezTo>
                  <a:pt x="795" y="1153"/>
                  <a:pt x="796" y="1153"/>
                  <a:pt x="796" y="1153"/>
                </a:cubicBezTo>
                <a:cubicBezTo>
                  <a:pt x="798" y="1155"/>
                  <a:pt x="800" y="1156"/>
                  <a:pt x="803" y="1155"/>
                </a:cubicBezTo>
                <a:cubicBezTo>
                  <a:pt x="803" y="1154"/>
                  <a:pt x="804" y="1154"/>
                  <a:pt x="805" y="1153"/>
                </a:cubicBezTo>
                <a:cubicBezTo>
                  <a:pt x="806" y="1153"/>
                  <a:pt x="807" y="1152"/>
                  <a:pt x="809" y="1152"/>
                </a:cubicBezTo>
                <a:cubicBezTo>
                  <a:pt x="810" y="1151"/>
                  <a:pt x="812" y="1150"/>
                  <a:pt x="813" y="1149"/>
                </a:cubicBezTo>
                <a:cubicBezTo>
                  <a:pt x="814" y="1149"/>
                  <a:pt x="815" y="1148"/>
                  <a:pt x="816" y="1147"/>
                </a:cubicBezTo>
                <a:cubicBezTo>
                  <a:pt x="818" y="1147"/>
                  <a:pt x="819" y="1147"/>
                  <a:pt x="821" y="1146"/>
                </a:cubicBezTo>
                <a:cubicBezTo>
                  <a:pt x="822" y="1145"/>
                  <a:pt x="823" y="1144"/>
                  <a:pt x="824" y="1143"/>
                </a:cubicBezTo>
                <a:cubicBezTo>
                  <a:pt x="826" y="1143"/>
                  <a:pt x="827" y="1142"/>
                  <a:pt x="829" y="1142"/>
                </a:cubicBezTo>
                <a:cubicBezTo>
                  <a:pt x="831" y="1142"/>
                  <a:pt x="833" y="1139"/>
                  <a:pt x="835" y="1138"/>
                </a:cubicBezTo>
                <a:cubicBezTo>
                  <a:pt x="837" y="1138"/>
                  <a:pt x="838" y="1138"/>
                  <a:pt x="839" y="1139"/>
                </a:cubicBezTo>
                <a:cubicBezTo>
                  <a:pt x="840" y="1140"/>
                  <a:pt x="840" y="1140"/>
                  <a:pt x="841" y="1140"/>
                </a:cubicBezTo>
                <a:cubicBezTo>
                  <a:pt x="841" y="1140"/>
                  <a:pt x="842" y="1141"/>
                  <a:pt x="842" y="1141"/>
                </a:cubicBezTo>
                <a:cubicBezTo>
                  <a:pt x="844" y="1142"/>
                  <a:pt x="846" y="1141"/>
                  <a:pt x="847" y="1140"/>
                </a:cubicBezTo>
                <a:cubicBezTo>
                  <a:pt x="848" y="1140"/>
                  <a:pt x="849" y="1140"/>
                  <a:pt x="849" y="1140"/>
                </a:cubicBezTo>
                <a:cubicBezTo>
                  <a:pt x="851" y="1140"/>
                  <a:pt x="852" y="1140"/>
                  <a:pt x="852" y="1138"/>
                </a:cubicBezTo>
                <a:cubicBezTo>
                  <a:pt x="852" y="1138"/>
                  <a:pt x="852" y="1137"/>
                  <a:pt x="853" y="1136"/>
                </a:cubicBezTo>
                <a:cubicBezTo>
                  <a:pt x="853" y="1136"/>
                  <a:pt x="854" y="1135"/>
                  <a:pt x="854" y="1135"/>
                </a:cubicBezTo>
                <a:cubicBezTo>
                  <a:pt x="855" y="1134"/>
                  <a:pt x="855" y="1134"/>
                  <a:pt x="855" y="1133"/>
                </a:cubicBezTo>
                <a:cubicBezTo>
                  <a:pt x="856" y="1132"/>
                  <a:pt x="857" y="1133"/>
                  <a:pt x="857" y="1133"/>
                </a:cubicBezTo>
                <a:cubicBezTo>
                  <a:pt x="858" y="1132"/>
                  <a:pt x="859" y="1132"/>
                  <a:pt x="858" y="1132"/>
                </a:cubicBezTo>
                <a:cubicBezTo>
                  <a:pt x="857" y="1131"/>
                  <a:pt x="856" y="1132"/>
                  <a:pt x="856" y="1132"/>
                </a:cubicBezTo>
                <a:cubicBezTo>
                  <a:pt x="854" y="1132"/>
                  <a:pt x="853" y="1132"/>
                  <a:pt x="851" y="1132"/>
                </a:cubicBezTo>
                <a:cubicBezTo>
                  <a:pt x="850" y="1132"/>
                  <a:pt x="848" y="1132"/>
                  <a:pt x="847" y="1132"/>
                </a:cubicBezTo>
                <a:cubicBezTo>
                  <a:pt x="846" y="1132"/>
                  <a:pt x="844" y="1132"/>
                  <a:pt x="843" y="1132"/>
                </a:cubicBezTo>
                <a:cubicBezTo>
                  <a:pt x="842" y="1131"/>
                  <a:pt x="840" y="1132"/>
                  <a:pt x="839" y="1132"/>
                </a:cubicBezTo>
                <a:cubicBezTo>
                  <a:pt x="838" y="1132"/>
                  <a:pt x="836" y="1134"/>
                  <a:pt x="835" y="1133"/>
                </a:cubicBezTo>
                <a:cubicBezTo>
                  <a:pt x="834" y="1133"/>
                  <a:pt x="834" y="1132"/>
                  <a:pt x="833" y="1132"/>
                </a:cubicBezTo>
                <a:cubicBezTo>
                  <a:pt x="832" y="1131"/>
                  <a:pt x="832" y="1130"/>
                  <a:pt x="831" y="1129"/>
                </a:cubicBezTo>
                <a:cubicBezTo>
                  <a:pt x="830" y="1128"/>
                  <a:pt x="829" y="1127"/>
                  <a:pt x="828" y="1126"/>
                </a:cubicBezTo>
                <a:cubicBezTo>
                  <a:pt x="827" y="1124"/>
                  <a:pt x="826" y="1122"/>
                  <a:pt x="824" y="1120"/>
                </a:cubicBezTo>
                <a:cubicBezTo>
                  <a:pt x="823" y="1119"/>
                  <a:pt x="820" y="1113"/>
                  <a:pt x="823" y="1111"/>
                </a:cubicBezTo>
                <a:cubicBezTo>
                  <a:pt x="823" y="1111"/>
                  <a:pt x="824" y="1111"/>
                  <a:pt x="825" y="1111"/>
                </a:cubicBezTo>
                <a:cubicBezTo>
                  <a:pt x="825" y="1110"/>
                  <a:pt x="826" y="1110"/>
                  <a:pt x="826" y="1110"/>
                </a:cubicBezTo>
                <a:cubicBezTo>
                  <a:pt x="827" y="1109"/>
                  <a:pt x="828" y="1110"/>
                  <a:pt x="828" y="1109"/>
                </a:cubicBezTo>
                <a:cubicBezTo>
                  <a:pt x="829" y="1109"/>
                  <a:pt x="829" y="1108"/>
                  <a:pt x="828" y="1107"/>
                </a:cubicBezTo>
                <a:cubicBezTo>
                  <a:pt x="828" y="1106"/>
                  <a:pt x="830" y="1104"/>
                  <a:pt x="830" y="1106"/>
                </a:cubicBezTo>
                <a:cubicBezTo>
                  <a:pt x="830" y="1107"/>
                  <a:pt x="831" y="1107"/>
                  <a:pt x="831" y="1108"/>
                </a:cubicBezTo>
                <a:cubicBezTo>
                  <a:pt x="831" y="1108"/>
                  <a:pt x="831" y="1108"/>
                  <a:pt x="831" y="1109"/>
                </a:cubicBezTo>
                <a:cubicBezTo>
                  <a:pt x="831" y="1109"/>
                  <a:pt x="830" y="1109"/>
                  <a:pt x="829" y="1110"/>
                </a:cubicBezTo>
                <a:cubicBezTo>
                  <a:pt x="828" y="1110"/>
                  <a:pt x="828" y="1111"/>
                  <a:pt x="827" y="1112"/>
                </a:cubicBezTo>
                <a:cubicBezTo>
                  <a:pt x="827" y="1113"/>
                  <a:pt x="826" y="1113"/>
                  <a:pt x="825" y="1113"/>
                </a:cubicBezTo>
                <a:cubicBezTo>
                  <a:pt x="826" y="1114"/>
                  <a:pt x="828" y="1113"/>
                  <a:pt x="828" y="1112"/>
                </a:cubicBezTo>
                <a:cubicBezTo>
                  <a:pt x="829" y="1111"/>
                  <a:pt x="829" y="1111"/>
                  <a:pt x="830" y="1110"/>
                </a:cubicBezTo>
                <a:cubicBezTo>
                  <a:pt x="832" y="1110"/>
                  <a:pt x="833" y="1109"/>
                  <a:pt x="834" y="1108"/>
                </a:cubicBezTo>
                <a:cubicBezTo>
                  <a:pt x="835" y="1107"/>
                  <a:pt x="835" y="1105"/>
                  <a:pt x="837" y="1104"/>
                </a:cubicBezTo>
                <a:cubicBezTo>
                  <a:pt x="838" y="1104"/>
                  <a:pt x="839" y="1103"/>
                  <a:pt x="839" y="1103"/>
                </a:cubicBezTo>
                <a:cubicBezTo>
                  <a:pt x="840" y="1103"/>
                  <a:pt x="840" y="1102"/>
                  <a:pt x="841" y="1102"/>
                </a:cubicBezTo>
                <a:cubicBezTo>
                  <a:pt x="842" y="1101"/>
                  <a:pt x="844" y="1100"/>
                  <a:pt x="845" y="1101"/>
                </a:cubicBezTo>
                <a:cubicBezTo>
                  <a:pt x="847" y="1101"/>
                  <a:pt x="848" y="1101"/>
                  <a:pt x="850" y="1100"/>
                </a:cubicBezTo>
                <a:cubicBezTo>
                  <a:pt x="851" y="1100"/>
                  <a:pt x="853" y="1098"/>
                  <a:pt x="854" y="1098"/>
                </a:cubicBezTo>
                <a:cubicBezTo>
                  <a:pt x="855" y="1098"/>
                  <a:pt x="855" y="1097"/>
                  <a:pt x="856" y="1097"/>
                </a:cubicBezTo>
                <a:cubicBezTo>
                  <a:pt x="857" y="1097"/>
                  <a:pt x="857" y="1096"/>
                  <a:pt x="858" y="1097"/>
                </a:cubicBezTo>
                <a:cubicBezTo>
                  <a:pt x="859" y="1097"/>
                  <a:pt x="859" y="1098"/>
                  <a:pt x="859" y="1098"/>
                </a:cubicBezTo>
                <a:cubicBezTo>
                  <a:pt x="860" y="1099"/>
                  <a:pt x="860" y="1099"/>
                  <a:pt x="860" y="1100"/>
                </a:cubicBezTo>
                <a:cubicBezTo>
                  <a:pt x="860" y="1100"/>
                  <a:pt x="860" y="1101"/>
                  <a:pt x="861" y="1101"/>
                </a:cubicBezTo>
                <a:cubicBezTo>
                  <a:pt x="862" y="1101"/>
                  <a:pt x="862" y="1100"/>
                  <a:pt x="862" y="1099"/>
                </a:cubicBezTo>
                <a:cubicBezTo>
                  <a:pt x="862" y="1098"/>
                  <a:pt x="863" y="1097"/>
                  <a:pt x="864" y="1096"/>
                </a:cubicBezTo>
                <a:cubicBezTo>
                  <a:pt x="866" y="1096"/>
                  <a:pt x="866" y="1095"/>
                  <a:pt x="868" y="1095"/>
                </a:cubicBezTo>
                <a:cubicBezTo>
                  <a:pt x="869" y="1095"/>
                  <a:pt x="870" y="1095"/>
                  <a:pt x="871" y="1094"/>
                </a:cubicBezTo>
                <a:cubicBezTo>
                  <a:pt x="872" y="1094"/>
                  <a:pt x="873" y="1093"/>
                  <a:pt x="874" y="1093"/>
                </a:cubicBezTo>
                <a:cubicBezTo>
                  <a:pt x="874" y="1092"/>
                  <a:pt x="875" y="1091"/>
                  <a:pt x="877" y="1090"/>
                </a:cubicBezTo>
                <a:cubicBezTo>
                  <a:pt x="877" y="1090"/>
                  <a:pt x="878" y="1090"/>
                  <a:pt x="879" y="1090"/>
                </a:cubicBezTo>
                <a:cubicBezTo>
                  <a:pt x="880" y="1089"/>
                  <a:pt x="882" y="1090"/>
                  <a:pt x="883" y="1090"/>
                </a:cubicBezTo>
                <a:cubicBezTo>
                  <a:pt x="884" y="1090"/>
                  <a:pt x="886" y="1090"/>
                  <a:pt x="887" y="1089"/>
                </a:cubicBezTo>
                <a:cubicBezTo>
                  <a:pt x="888" y="1089"/>
                  <a:pt x="890" y="1089"/>
                  <a:pt x="891" y="1088"/>
                </a:cubicBezTo>
                <a:cubicBezTo>
                  <a:pt x="892" y="1088"/>
                  <a:pt x="893" y="1088"/>
                  <a:pt x="893" y="1088"/>
                </a:cubicBezTo>
                <a:cubicBezTo>
                  <a:pt x="894" y="1088"/>
                  <a:pt x="895" y="1088"/>
                  <a:pt x="895" y="1088"/>
                </a:cubicBezTo>
                <a:cubicBezTo>
                  <a:pt x="896" y="1089"/>
                  <a:pt x="899" y="1089"/>
                  <a:pt x="900" y="1088"/>
                </a:cubicBezTo>
                <a:cubicBezTo>
                  <a:pt x="901" y="1088"/>
                  <a:pt x="902" y="1087"/>
                  <a:pt x="903" y="1086"/>
                </a:cubicBezTo>
                <a:cubicBezTo>
                  <a:pt x="904" y="1086"/>
                  <a:pt x="906" y="1085"/>
                  <a:pt x="907" y="1086"/>
                </a:cubicBezTo>
                <a:cubicBezTo>
                  <a:pt x="908" y="1086"/>
                  <a:pt x="909" y="1086"/>
                  <a:pt x="909" y="1086"/>
                </a:cubicBezTo>
                <a:cubicBezTo>
                  <a:pt x="909" y="1087"/>
                  <a:pt x="909" y="1088"/>
                  <a:pt x="908" y="1088"/>
                </a:cubicBezTo>
                <a:cubicBezTo>
                  <a:pt x="908" y="1089"/>
                  <a:pt x="909" y="1090"/>
                  <a:pt x="908" y="1090"/>
                </a:cubicBezTo>
                <a:cubicBezTo>
                  <a:pt x="908" y="1091"/>
                  <a:pt x="907" y="1091"/>
                  <a:pt x="906" y="1092"/>
                </a:cubicBezTo>
                <a:cubicBezTo>
                  <a:pt x="904" y="1093"/>
                  <a:pt x="900" y="1094"/>
                  <a:pt x="898" y="1095"/>
                </a:cubicBezTo>
                <a:cubicBezTo>
                  <a:pt x="897" y="1095"/>
                  <a:pt x="896" y="1095"/>
                  <a:pt x="895" y="1095"/>
                </a:cubicBezTo>
                <a:cubicBezTo>
                  <a:pt x="894" y="1095"/>
                  <a:pt x="893" y="1095"/>
                  <a:pt x="893" y="1095"/>
                </a:cubicBezTo>
                <a:cubicBezTo>
                  <a:pt x="891" y="1096"/>
                  <a:pt x="894" y="1097"/>
                  <a:pt x="894" y="1098"/>
                </a:cubicBezTo>
                <a:cubicBezTo>
                  <a:pt x="896" y="1099"/>
                  <a:pt x="895" y="1100"/>
                  <a:pt x="893" y="1100"/>
                </a:cubicBezTo>
                <a:cubicBezTo>
                  <a:pt x="892" y="1100"/>
                  <a:pt x="891" y="1100"/>
                  <a:pt x="889" y="1101"/>
                </a:cubicBezTo>
                <a:cubicBezTo>
                  <a:pt x="886" y="1101"/>
                  <a:pt x="883" y="1100"/>
                  <a:pt x="880" y="1100"/>
                </a:cubicBezTo>
                <a:cubicBezTo>
                  <a:pt x="878" y="1100"/>
                  <a:pt x="880" y="1101"/>
                  <a:pt x="880" y="1102"/>
                </a:cubicBezTo>
                <a:cubicBezTo>
                  <a:pt x="881" y="1103"/>
                  <a:pt x="881" y="1104"/>
                  <a:pt x="881" y="1104"/>
                </a:cubicBezTo>
                <a:cubicBezTo>
                  <a:pt x="881" y="1105"/>
                  <a:pt x="882" y="1105"/>
                  <a:pt x="883" y="1106"/>
                </a:cubicBezTo>
                <a:cubicBezTo>
                  <a:pt x="884" y="1107"/>
                  <a:pt x="885" y="1108"/>
                  <a:pt x="887" y="1108"/>
                </a:cubicBezTo>
                <a:cubicBezTo>
                  <a:pt x="888" y="1109"/>
                  <a:pt x="889" y="1109"/>
                  <a:pt x="890" y="1110"/>
                </a:cubicBezTo>
                <a:cubicBezTo>
                  <a:pt x="891" y="1111"/>
                  <a:pt x="891" y="1111"/>
                  <a:pt x="892" y="1111"/>
                </a:cubicBezTo>
                <a:cubicBezTo>
                  <a:pt x="893" y="1112"/>
                  <a:pt x="893" y="1112"/>
                  <a:pt x="894" y="1112"/>
                </a:cubicBezTo>
                <a:cubicBezTo>
                  <a:pt x="894" y="1113"/>
                  <a:pt x="895" y="1113"/>
                  <a:pt x="895" y="1114"/>
                </a:cubicBezTo>
                <a:cubicBezTo>
                  <a:pt x="895" y="1115"/>
                  <a:pt x="894" y="1115"/>
                  <a:pt x="893" y="1115"/>
                </a:cubicBezTo>
                <a:cubicBezTo>
                  <a:pt x="892" y="1114"/>
                  <a:pt x="891" y="1114"/>
                  <a:pt x="890" y="1113"/>
                </a:cubicBezTo>
                <a:cubicBezTo>
                  <a:pt x="888" y="1112"/>
                  <a:pt x="888" y="1114"/>
                  <a:pt x="887" y="1115"/>
                </a:cubicBezTo>
                <a:cubicBezTo>
                  <a:pt x="887" y="1115"/>
                  <a:pt x="886" y="1115"/>
                  <a:pt x="885" y="1115"/>
                </a:cubicBezTo>
                <a:cubicBezTo>
                  <a:pt x="885" y="1115"/>
                  <a:pt x="884" y="1115"/>
                  <a:pt x="883" y="1115"/>
                </a:cubicBezTo>
                <a:cubicBezTo>
                  <a:pt x="882" y="1115"/>
                  <a:pt x="882" y="1117"/>
                  <a:pt x="882" y="1118"/>
                </a:cubicBezTo>
                <a:cubicBezTo>
                  <a:pt x="881" y="1120"/>
                  <a:pt x="881" y="1121"/>
                  <a:pt x="880" y="1123"/>
                </a:cubicBezTo>
                <a:cubicBezTo>
                  <a:pt x="879" y="1123"/>
                  <a:pt x="879" y="1123"/>
                  <a:pt x="878" y="1124"/>
                </a:cubicBezTo>
                <a:cubicBezTo>
                  <a:pt x="877" y="1124"/>
                  <a:pt x="877" y="1124"/>
                  <a:pt x="876" y="1124"/>
                </a:cubicBezTo>
                <a:cubicBezTo>
                  <a:pt x="875" y="1125"/>
                  <a:pt x="877" y="1126"/>
                  <a:pt x="877" y="1127"/>
                </a:cubicBezTo>
                <a:cubicBezTo>
                  <a:pt x="877" y="1128"/>
                  <a:pt x="877" y="1128"/>
                  <a:pt x="878" y="1129"/>
                </a:cubicBezTo>
                <a:cubicBezTo>
                  <a:pt x="878" y="1129"/>
                  <a:pt x="879" y="1130"/>
                  <a:pt x="879" y="1130"/>
                </a:cubicBezTo>
                <a:cubicBezTo>
                  <a:pt x="880" y="1134"/>
                  <a:pt x="874" y="1133"/>
                  <a:pt x="872" y="1133"/>
                </a:cubicBezTo>
                <a:cubicBezTo>
                  <a:pt x="871" y="1133"/>
                  <a:pt x="870" y="1132"/>
                  <a:pt x="868" y="1132"/>
                </a:cubicBezTo>
                <a:cubicBezTo>
                  <a:pt x="867" y="1132"/>
                  <a:pt x="866" y="1131"/>
                  <a:pt x="865" y="1131"/>
                </a:cubicBezTo>
                <a:cubicBezTo>
                  <a:pt x="864" y="1131"/>
                  <a:pt x="863" y="1131"/>
                  <a:pt x="863" y="1131"/>
                </a:cubicBezTo>
                <a:cubicBezTo>
                  <a:pt x="862" y="1130"/>
                  <a:pt x="862" y="1130"/>
                  <a:pt x="861" y="1130"/>
                </a:cubicBezTo>
                <a:cubicBezTo>
                  <a:pt x="860" y="1130"/>
                  <a:pt x="858" y="1131"/>
                  <a:pt x="860" y="1132"/>
                </a:cubicBezTo>
                <a:cubicBezTo>
                  <a:pt x="861" y="1132"/>
                  <a:pt x="861" y="1132"/>
                  <a:pt x="862" y="1133"/>
                </a:cubicBezTo>
                <a:cubicBezTo>
                  <a:pt x="862" y="1133"/>
                  <a:pt x="863" y="1133"/>
                  <a:pt x="863" y="1134"/>
                </a:cubicBezTo>
                <a:cubicBezTo>
                  <a:pt x="863" y="1135"/>
                  <a:pt x="862" y="1134"/>
                  <a:pt x="861" y="1135"/>
                </a:cubicBezTo>
                <a:cubicBezTo>
                  <a:pt x="861" y="1135"/>
                  <a:pt x="860" y="1135"/>
                  <a:pt x="860" y="1136"/>
                </a:cubicBezTo>
                <a:cubicBezTo>
                  <a:pt x="859" y="1136"/>
                  <a:pt x="856" y="1136"/>
                  <a:pt x="857" y="1137"/>
                </a:cubicBezTo>
                <a:cubicBezTo>
                  <a:pt x="858" y="1137"/>
                  <a:pt x="859" y="1137"/>
                  <a:pt x="859" y="1137"/>
                </a:cubicBezTo>
                <a:cubicBezTo>
                  <a:pt x="860" y="1137"/>
                  <a:pt x="860" y="1138"/>
                  <a:pt x="861" y="1138"/>
                </a:cubicBezTo>
                <a:cubicBezTo>
                  <a:pt x="862" y="1138"/>
                  <a:pt x="862" y="1138"/>
                  <a:pt x="863" y="1139"/>
                </a:cubicBezTo>
                <a:cubicBezTo>
                  <a:pt x="863" y="1139"/>
                  <a:pt x="864" y="1139"/>
                  <a:pt x="865" y="1140"/>
                </a:cubicBezTo>
                <a:cubicBezTo>
                  <a:pt x="865" y="1140"/>
                  <a:pt x="866" y="1140"/>
                  <a:pt x="866" y="1141"/>
                </a:cubicBezTo>
                <a:cubicBezTo>
                  <a:pt x="867" y="1141"/>
                  <a:pt x="867" y="1142"/>
                  <a:pt x="867" y="1142"/>
                </a:cubicBezTo>
                <a:cubicBezTo>
                  <a:pt x="868" y="1143"/>
                  <a:pt x="869" y="1143"/>
                  <a:pt x="869" y="1143"/>
                </a:cubicBezTo>
                <a:cubicBezTo>
                  <a:pt x="870" y="1144"/>
                  <a:pt x="870" y="1145"/>
                  <a:pt x="870" y="1145"/>
                </a:cubicBezTo>
                <a:cubicBezTo>
                  <a:pt x="871" y="1146"/>
                  <a:pt x="871" y="1146"/>
                  <a:pt x="872" y="1147"/>
                </a:cubicBezTo>
                <a:cubicBezTo>
                  <a:pt x="872" y="1147"/>
                  <a:pt x="873" y="1148"/>
                  <a:pt x="873" y="1148"/>
                </a:cubicBezTo>
                <a:cubicBezTo>
                  <a:pt x="874" y="1149"/>
                  <a:pt x="876" y="1149"/>
                  <a:pt x="877" y="1149"/>
                </a:cubicBezTo>
                <a:cubicBezTo>
                  <a:pt x="879" y="1149"/>
                  <a:pt x="880" y="1148"/>
                  <a:pt x="881" y="1149"/>
                </a:cubicBezTo>
                <a:cubicBezTo>
                  <a:pt x="882" y="1149"/>
                  <a:pt x="882" y="1150"/>
                  <a:pt x="882" y="1150"/>
                </a:cubicBezTo>
                <a:cubicBezTo>
                  <a:pt x="883" y="1150"/>
                  <a:pt x="883" y="1151"/>
                  <a:pt x="884" y="1151"/>
                </a:cubicBezTo>
                <a:cubicBezTo>
                  <a:pt x="886" y="1153"/>
                  <a:pt x="887" y="1156"/>
                  <a:pt x="891" y="1157"/>
                </a:cubicBezTo>
                <a:cubicBezTo>
                  <a:pt x="893" y="1157"/>
                  <a:pt x="896" y="1157"/>
                  <a:pt x="899" y="1158"/>
                </a:cubicBezTo>
                <a:cubicBezTo>
                  <a:pt x="900" y="1159"/>
                  <a:pt x="901" y="1161"/>
                  <a:pt x="902" y="1162"/>
                </a:cubicBezTo>
                <a:cubicBezTo>
                  <a:pt x="903" y="1163"/>
                  <a:pt x="904" y="1163"/>
                  <a:pt x="905" y="1164"/>
                </a:cubicBezTo>
                <a:cubicBezTo>
                  <a:pt x="906" y="1165"/>
                  <a:pt x="907" y="1165"/>
                  <a:pt x="908" y="1166"/>
                </a:cubicBezTo>
                <a:cubicBezTo>
                  <a:pt x="909" y="1168"/>
                  <a:pt x="911" y="1168"/>
                  <a:pt x="912" y="1169"/>
                </a:cubicBezTo>
                <a:cubicBezTo>
                  <a:pt x="913" y="1170"/>
                  <a:pt x="914" y="1171"/>
                  <a:pt x="915" y="1172"/>
                </a:cubicBezTo>
                <a:cubicBezTo>
                  <a:pt x="916" y="1173"/>
                  <a:pt x="917" y="1174"/>
                  <a:pt x="918" y="1175"/>
                </a:cubicBezTo>
                <a:cubicBezTo>
                  <a:pt x="920" y="1177"/>
                  <a:pt x="922" y="1179"/>
                  <a:pt x="924" y="1181"/>
                </a:cubicBezTo>
                <a:cubicBezTo>
                  <a:pt x="927" y="1183"/>
                  <a:pt x="929" y="1184"/>
                  <a:pt x="932" y="1185"/>
                </a:cubicBezTo>
                <a:cubicBezTo>
                  <a:pt x="934" y="1186"/>
                  <a:pt x="936" y="1187"/>
                  <a:pt x="939" y="1187"/>
                </a:cubicBezTo>
                <a:cubicBezTo>
                  <a:pt x="940" y="1188"/>
                  <a:pt x="942" y="1188"/>
                  <a:pt x="944" y="1190"/>
                </a:cubicBezTo>
                <a:cubicBezTo>
                  <a:pt x="945" y="1191"/>
                  <a:pt x="945" y="1192"/>
                  <a:pt x="946" y="1194"/>
                </a:cubicBezTo>
                <a:cubicBezTo>
                  <a:pt x="948" y="1197"/>
                  <a:pt x="951" y="1195"/>
                  <a:pt x="953" y="1198"/>
                </a:cubicBezTo>
                <a:cubicBezTo>
                  <a:pt x="954" y="1199"/>
                  <a:pt x="953" y="1201"/>
                  <a:pt x="954" y="1202"/>
                </a:cubicBezTo>
                <a:cubicBezTo>
                  <a:pt x="954" y="1204"/>
                  <a:pt x="954" y="1205"/>
                  <a:pt x="955" y="1206"/>
                </a:cubicBezTo>
                <a:cubicBezTo>
                  <a:pt x="956" y="1208"/>
                  <a:pt x="957" y="1209"/>
                  <a:pt x="957" y="1210"/>
                </a:cubicBezTo>
                <a:cubicBezTo>
                  <a:pt x="958" y="1211"/>
                  <a:pt x="958" y="1212"/>
                  <a:pt x="958" y="1214"/>
                </a:cubicBezTo>
                <a:cubicBezTo>
                  <a:pt x="958" y="1215"/>
                  <a:pt x="959" y="1216"/>
                  <a:pt x="958" y="1218"/>
                </a:cubicBezTo>
                <a:close/>
                <a:moveTo>
                  <a:pt x="827" y="1128"/>
                </a:moveTo>
                <a:cubicBezTo>
                  <a:pt x="827" y="1128"/>
                  <a:pt x="827" y="1128"/>
                  <a:pt x="827" y="1127"/>
                </a:cubicBezTo>
                <a:cubicBezTo>
                  <a:pt x="828" y="1127"/>
                  <a:pt x="830" y="1130"/>
                  <a:pt x="830" y="1130"/>
                </a:cubicBezTo>
                <a:cubicBezTo>
                  <a:pt x="831" y="1131"/>
                  <a:pt x="832" y="1132"/>
                  <a:pt x="833" y="1133"/>
                </a:cubicBezTo>
                <a:cubicBezTo>
                  <a:pt x="833" y="1133"/>
                  <a:pt x="834" y="1133"/>
                  <a:pt x="834" y="1134"/>
                </a:cubicBezTo>
                <a:cubicBezTo>
                  <a:pt x="834" y="1135"/>
                  <a:pt x="833" y="1135"/>
                  <a:pt x="832" y="1134"/>
                </a:cubicBezTo>
                <a:cubicBezTo>
                  <a:pt x="832" y="1134"/>
                  <a:pt x="831" y="1134"/>
                  <a:pt x="831" y="1134"/>
                </a:cubicBezTo>
                <a:cubicBezTo>
                  <a:pt x="830" y="1134"/>
                  <a:pt x="830" y="1133"/>
                  <a:pt x="829" y="1133"/>
                </a:cubicBezTo>
                <a:cubicBezTo>
                  <a:pt x="828" y="1131"/>
                  <a:pt x="826" y="1133"/>
                  <a:pt x="827" y="1130"/>
                </a:cubicBezTo>
                <a:cubicBezTo>
                  <a:pt x="827" y="1130"/>
                  <a:pt x="827" y="1129"/>
                  <a:pt x="827" y="1128"/>
                </a:cubicBezTo>
                <a:close/>
                <a:moveTo>
                  <a:pt x="1070" y="1175"/>
                </a:moveTo>
                <a:cubicBezTo>
                  <a:pt x="1070" y="1175"/>
                  <a:pt x="1069" y="1175"/>
                  <a:pt x="1069" y="1175"/>
                </a:cubicBezTo>
                <a:cubicBezTo>
                  <a:pt x="1068" y="1175"/>
                  <a:pt x="1069" y="1175"/>
                  <a:pt x="1069" y="1174"/>
                </a:cubicBezTo>
                <a:cubicBezTo>
                  <a:pt x="1069" y="1174"/>
                  <a:pt x="1070" y="1172"/>
                  <a:pt x="1071" y="1173"/>
                </a:cubicBezTo>
                <a:cubicBezTo>
                  <a:pt x="1071" y="1173"/>
                  <a:pt x="1070" y="1175"/>
                  <a:pt x="1070" y="1175"/>
                </a:cubicBezTo>
                <a:close/>
                <a:moveTo>
                  <a:pt x="1213" y="1238"/>
                </a:moveTo>
                <a:cubicBezTo>
                  <a:pt x="1212" y="1239"/>
                  <a:pt x="1210" y="1238"/>
                  <a:pt x="1209" y="1238"/>
                </a:cubicBezTo>
                <a:cubicBezTo>
                  <a:pt x="1208" y="1239"/>
                  <a:pt x="1206" y="1239"/>
                  <a:pt x="1205" y="1240"/>
                </a:cubicBezTo>
                <a:cubicBezTo>
                  <a:pt x="1205" y="1240"/>
                  <a:pt x="1205" y="1241"/>
                  <a:pt x="1205" y="1242"/>
                </a:cubicBezTo>
                <a:cubicBezTo>
                  <a:pt x="1205" y="1242"/>
                  <a:pt x="1206" y="1242"/>
                  <a:pt x="1206" y="1243"/>
                </a:cubicBezTo>
                <a:cubicBezTo>
                  <a:pt x="1207" y="1245"/>
                  <a:pt x="1205" y="1244"/>
                  <a:pt x="1203" y="1244"/>
                </a:cubicBezTo>
                <a:cubicBezTo>
                  <a:pt x="1203" y="1244"/>
                  <a:pt x="1203" y="1243"/>
                  <a:pt x="1202" y="1243"/>
                </a:cubicBezTo>
                <a:cubicBezTo>
                  <a:pt x="1201" y="1243"/>
                  <a:pt x="1200" y="1243"/>
                  <a:pt x="1200" y="1243"/>
                </a:cubicBezTo>
                <a:cubicBezTo>
                  <a:pt x="1199" y="1244"/>
                  <a:pt x="1199" y="1244"/>
                  <a:pt x="1198" y="1244"/>
                </a:cubicBezTo>
                <a:cubicBezTo>
                  <a:pt x="1197" y="1244"/>
                  <a:pt x="1197" y="1244"/>
                  <a:pt x="1196" y="1245"/>
                </a:cubicBezTo>
                <a:cubicBezTo>
                  <a:pt x="1196" y="1245"/>
                  <a:pt x="1195" y="1245"/>
                  <a:pt x="1194" y="1245"/>
                </a:cubicBezTo>
                <a:cubicBezTo>
                  <a:pt x="1194" y="1245"/>
                  <a:pt x="1194" y="1244"/>
                  <a:pt x="1194" y="1243"/>
                </a:cubicBezTo>
                <a:cubicBezTo>
                  <a:pt x="1194" y="1242"/>
                  <a:pt x="1194" y="1242"/>
                  <a:pt x="1194" y="1241"/>
                </a:cubicBezTo>
                <a:cubicBezTo>
                  <a:pt x="1193" y="1241"/>
                  <a:pt x="1193" y="1241"/>
                  <a:pt x="1193" y="1240"/>
                </a:cubicBezTo>
                <a:cubicBezTo>
                  <a:pt x="1192" y="1240"/>
                  <a:pt x="1192" y="1238"/>
                  <a:pt x="1191" y="1239"/>
                </a:cubicBezTo>
                <a:cubicBezTo>
                  <a:pt x="1191" y="1239"/>
                  <a:pt x="1191" y="1240"/>
                  <a:pt x="1191" y="1241"/>
                </a:cubicBezTo>
                <a:cubicBezTo>
                  <a:pt x="1191" y="1242"/>
                  <a:pt x="1191" y="1241"/>
                  <a:pt x="1190" y="1242"/>
                </a:cubicBezTo>
                <a:cubicBezTo>
                  <a:pt x="1189" y="1242"/>
                  <a:pt x="1189" y="1243"/>
                  <a:pt x="1188" y="1243"/>
                </a:cubicBezTo>
                <a:cubicBezTo>
                  <a:pt x="1187" y="1243"/>
                  <a:pt x="1186" y="1242"/>
                  <a:pt x="1185" y="1242"/>
                </a:cubicBezTo>
                <a:cubicBezTo>
                  <a:pt x="1184" y="1241"/>
                  <a:pt x="1183" y="1242"/>
                  <a:pt x="1182" y="1241"/>
                </a:cubicBezTo>
                <a:cubicBezTo>
                  <a:pt x="1181" y="1240"/>
                  <a:pt x="1181" y="1239"/>
                  <a:pt x="1180" y="1238"/>
                </a:cubicBezTo>
                <a:cubicBezTo>
                  <a:pt x="1180" y="1237"/>
                  <a:pt x="1178" y="1235"/>
                  <a:pt x="1177" y="1235"/>
                </a:cubicBezTo>
                <a:cubicBezTo>
                  <a:pt x="1177" y="1235"/>
                  <a:pt x="1177" y="1235"/>
                  <a:pt x="1177" y="1235"/>
                </a:cubicBezTo>
                <a:cubicBezTo>
                  <a:pt x="1177" y="1236"/>
                  <a:pt x="1178" y="1236"/>
                  <a:pt x="1178" y="1237"/>
                </a:cubicBezTo>
                <a:cubicBezTo>
                  <a:pt x="1178" y="1238"/>
                  <a:pt x="1178" y="1238"/>
                  <a:pt x="1177" y="1239"/>
                </a:cubicBezTo>
                <a:cubicBezTo>
                  <a:pt x="1177" y="1240"/>
                  <a:pt x="1177" y="1241"/>
                  <a:pt x="1177" y="1243"/>
                </a:cubicBezTo>
                <a:cubicBezTo>
                  <a:pt x="1177" y="1244"/>
                  <a:pt x="1176" y="1245"/>
                  <a:pt x="1175" y="1246"/>
                </a:cubicBezTo>
                <a:cubicBezTo>
                  <a:pt x="1175" y="1246"/>
                  <a:pt x="1175" y="1247"/>
                  <a:pt x="1175" y="1248"/>
                </a:cubicBezTo>
                <a:cubicBezTo>
                  <a:pt x="1174" y="1250"/>
                  <a:pt x="1174" y="1252"/>
                  <a:pt x="1174" y="1254"/>
                </a:cubicBezTo>
                <a:cubicBezTo>
                  <a:pt x="1174" y="1255"/>
                  <a:pt x="1175" y="1255"/>
                  <a:pt x="1175" y="1256"/>
                </a:cubicBezTo>
                <a:cubicBezTo>
                  <a:pt x="1175" y="1257"/>
                  <a:pt x="1175" y="1257"/>
                  <a:pt x="1176" y="1258"/>
                </a:cubicBezTo>
                <a:cubicBezTo>
                  <a:pt x="1176" y="1260"/>
                  <a:pt x="1178" y="1260"/>
                  <a:pt x="1179" y="1260"/>
                </a:cubicBezTo>
                <a:cubicBezTo>
                  <a:pt x="1181" y="1260"/>
                  <a:pt x="1182" y="1260"/>
                  <a:pt x="1184" y="1260"/>
                </a:cubicBezTo>
                <a:cubicBezTo>
                  <a:pt x="1185" y="1261"/>
                  <a:pt x="1187" y="1260"/>
                  <a:pt x="1188" y="1261"/>
                </a:cubicBezTo>
                <a:cubicBezTo>
                  <a:pt x="1188" y="1261"/>
                  <a:pt x="1189" y="1262"/>
                  <a:pt x="1189" y="1263"/>
                </a:cubicBezTo>
                <a:cubicBezTo>
                  <a:pt x="1189" y="1264"/>
                  <a:pt x="1188" y="1264"/>
                  <a:pt x="1188" y="1265"/>
                </a:cubicBezTo>
                <a:cubicBezTo>
                  <a:pt x="1188" y="1266"/>
                  <a:pt x="1189" y="1267"/>
                  <a:pt x="1190" y="1268"/>
                </a:cubicBezTo>
                <a:cubicBezTo>
                  <a:pt x="1191" y="1268"/>
                  <a:pt x="1192" y="1269"/>
                  <a:pt x="1192" y="1269"/>
                </a:cubicBezTo>
                <a:cubicBezTo>
                  <a:pt x="1192" y="1270"/>
                  <a:pt x="1192" y="1271"/>
                  <a:pt x="1191" y="1270"/>
                </a:cubicBezTo>
                <a:cubicBezTo>
                  <a:pt x="1190" y="1270"/>
                  <a:pt x="1190" y="1269"/>
                  <a:pt x="1190" y="1269"/>
                </a:cubicBezTo>
                <a:cubicBezTo>
                  <a:pt x="1189" y="1269"/>
                  <a:pt x="1189" y="1268"/>
                  <a:pt x="1188" y="1269"/>
                </a:cubicBezTo>
                <a:cubicBezTo>
                  <a:pt x="1187" y="1269"/>
                  <a:pt x="1186" y="1271"/>
                  <a:pt x="1185" y="1270"/>
                </a:cubicBezTo>
                <a:cubicBezTo>
                  <a:pt x="1183" y="1269"/>
                  <a:pt x="1186" y="1268"/>
                  <a:pt x="1186" y="1267"/>
                </a:cubicBezTo>
                <a:cubicBezTo>
                  <a:pt x="1186" y="1266"/>
                  <a:pt x="1185" y="1266"/>
                  <a:pt x="1185" y="1267"/>
                </a:cubicBezTo>
                <a:cubicBezTo>
                  <a:pt x="1184" y="1268"/>
                  <a:pt x="1184" y="1268"/>
                  <a:pt x="1184" y="1269"/>
                </a:cubicBezTo>
                <a:cubicBezTo>
                  <a:pt x="1183" y="1270"/>
                  <a:pt x="1182" y="1271"/>
                  <a:pt x="1182" y="1273"/>
                </a:cubicBezTo>
                <a:cubicBezTo>
                  <a:pt x="1182" y="1274"/>
                  <a:pt x="1182" y="1274"/>
                  <a:pt x="1183" y="1275"/>
                </a:cubicBezTo>
                <a:cubicBezTo>
                  <a:pt x="1183" y="1275"/>
                  <a:pt x="1183" y="1276"/>
                  <a:pt x="1183" y="1277"/>
                </a:cubicBezTo>
                <a:cubicBezTo>
                  <a:pt x="1183" y="1278"/>
                  <a:pt x="1184" y="1278"/>
                  <a:pt x="1185" y="1277"/>
                </a:cubicBezTo>
                <a:cubicBezTo>
                  <a:pt x="1185" y="1277"/>
                  <a:pt x="1185" y="1276"/>
                  <a:pt x="1185" y="1275"/>
                </a:cubicBezTo>
                <a:cubicBezTo>
                  <a:pt x="1185" y="1275"/>
                  <a:pt x="1184" y="1274"/>
                  <a:pt x="1185" y="1273"/>
                </a:cubicBezTo>
                <a:cubicBezTo>
                  <a:pt x="1186" y="1273"/>
                  <a:pt x="1186" y="1274"/>
                  <a:pt x="1187" y="1275"/>
                </a:cubicBezTo>
                <a:cubicBezTo>
                  <a:pt x="1187" y="1276"/>
                  <a:pt x="1189" y="1275"/>
                  <a:pt x="1190" y="1276"/>
                </a:cubicBezTo>
                <a:cubicBezTo>
                  <a:pt x="1192" y="1277"/>
                  <a:pt x="1192" y="1279"/>
                  <a:pt x="1193" y="1280"/>
                </a:cubicBezTo>
                <a:cubicBezTo>
                  <a:pt x="1194" y="1281"/>
                  <a:pt x="1195" y="1281"/>
                  <a:pt x="1196" y="1282"/>
                </a:cubicBezTo>
                <a:cubicBezTo>
                  <a:pt x="1197" y="1283"/>
                  <a:pt x="1198" y="1285"/>
                  <a:pt x="1198" y="1286"/>
                </a:cubicBezTo>
                <a:cubicBezTo>
                  <a:pt x="1198" y="1287"/>
                  <a:pt x="1197" y="1287"/>
                  <a:pt x="1197" y="1288"/>
                </a:cubicBezTo>
                <a:cubicBezTo>
                  <a:pt x="1197" y="1289"/>
                  <a:pt x="1196" y="1290"/>
                  <a:pt x="1196" y="1291"/>
                </a:cubicBezTo>
                <a:cubicBezTo>
                  <a:pt x="1196" y="1292"/>
                  <a:pt x="1196" y="1293"/>
                  <a:pt x="1196" y="1294"/>
                </a:cubicBezTo>
                <a:cubicBezTo>
                  <a:pt x="1196" y="1296"/>
                  <a:pt x="1195" y="1297"/>
                  <a:pt x="1195" y="1299"/>
                </a:cubicBezTo>
                <a:cubicBezTo>
                  <a:pt x="1195" y="1303"/>
                  <a:pt x="1195" y="1306"/>
                  <a:pt x="1196" y="1309"/>
                </a:cubicBezTo>
                <a:cubicBezTo>
                  <a:pt x="1196" y="1311"/>
                  <a:pt x="1196" y="1313"/>
                  <a:pt x="1197" y="1316"/>
                </a:cubicBezTo>
                <a:cubicBezTo>
                  <a:pt x="1197" y="1318"/>
                  <a:pt x="1197" y="1319"/>
                  <a:pt x="1197" y="1321"/>
                </a:cubicBezTo>
                <a:cubicBezTo>
                  <a:pt x="1198" y="1323"/>
                  <a:pt x="1198" y="1325"/>
                  <a:pt x="1198" y="1326"/>
                </a:cubicBezTo>
                <a:cubicBezTo>
                  <a:pt x="1199" y="1327"/>
                  <a:pt x="1199" y="1329"/>
                  <a:pt x="1199" y="1330"/>
                </a:cubicBezTo>
                <a:cubicBezTo>
                  <a:pt x="1200" y="1332"/>
                  <a:pt x="1198" y="1333"/>
                  <a:pt x="1197" y="1333"/>
                </a:cubicBezTo>
                <a:cubicBezTo>
                  <a:pt x="1196" y="1333"/>
                  <a:pt x="1196" y="1333"/>
                  <a:pt x="1195" y="1332"/>
                </a:cubicBezTo>
                <a:cubicBezTo>
                  <a:pt x="1194" y="1332"/>
                  <a:pt x="1194" y="1332"/>
                  <a:pt x="1195" y="1331"/>
                </a:cubicBezTo>
                <a:cubicBezTo>
                  <a:pt x="1195" y="1331"/>
                  <a:pt x="1196" y="1331"/>
                  <a:pt x="1195" y="1330"/>
                </a:cubicBezTo>
                <a:cubicBezTo>
                  <a:pt x="1195" y="1330"/>
                  <a:pt x="1194" y="1330"/>
                  <a:pt x="1193" y="1330"/>
                </a:cubicBezTo>
                <a:cubicBezTo>
                  <a:pt x="1192" y="1331"/>
                  <a:pt x="1191" y="1331"/>
                  <a:pt x="1189" y="1331"/>
                </a:cubicBezTo>
                <a:cubicBezTo>
                  <a:pt x="1185" y="1330"/>
                  <a:pt x="1182" y="1333"/>
                  <a:pt x="1178" y="1334"/>
                </a:cubicBezTo>
                <a:cubicBezTo>
                  <a:pt x="1177" y="1334"/>
                  <a:pt x="1175" y="1334"/>
                  <a:pt x="1173" y="1334"/>
                </a:cubicBezTo>
                <a:cubicBezTo>
                  <a:pt x="1171" y="1335"/>
                  <a:pt x="1169" y="1335"/>
                  <a:pt x="1167" y="1336"/>
                </a:cubicBezTo>
                <a:cubicBezTo>
                  <a:pt x="1164" y="1337"/>
                  <a:pt x="1160" y="1337"/>
                  <a:pt x="1156" y="1337"/>
                </a:cubicBezTo>
                <a:cubicBezTo>
                  <a:pt x="1154" y="1337"/>
                  <a:pt x="1152" y="1336"/>
                  <a:pt x="1150" y="1336"/>
                </a:cubicBezTo>
                <a:cubicBezTo>
                  <a:pt x="1148" y="1335"/>
                  <a:pt x="1146" y="1335"/>
                  <a:pt x="1144" y="1334"/>
                </a:cubicBezTo>
                <a:cubicBezTo>
                  <a:pt x="1142" y="1333"/>
                  <a:pt x="1140" y="1333"/>
                  <a:pt x="1139" y="1332"/>
                </a:cubicBezTo>
                <a:cubicBezTo>
                  <a:pt x="1137" y="1331"/>
                  <a:pt x="1135" y="1331"/>
                  <a:pt x="1134" y="1330"/>
                </a:cubicBezTo>
                <a:cubicBezTo>
                  <a:pt x="1132" y="1330"/>
                  <a:pt x="1131" y="1329"/>
                  <a:pt x="1129" y="1328"/>
                </a:cubicBezTo>
                <a:cubicBezTo>
                  <a:pt x="1128" y="1327"/>
                  <a:pt x="1128" y="1326"/>
                  <a:pt x="1127" y="1324"/>
                </a:cubicBezTo>
                <a:cubicBezTo>
                  <a:pt x="1126" y="1323"/>
                  <a:pt x="1125" y="1322"/>
                  <a:pt x="1124" y="1321"/>
                </a:cubicBezTo>
                <a:cubicBezTo>
                  <a:pt x="1121" y="1319"/>
                  <a:pt x="1118" y="1318"/>
                  <a:pt x="1115" y="1318"/>
                </a:cubicBezTo>
                <a:cubicBezTo>
                  <a:pt x="1113" y="1317"/>
                  <a:pt x="1112" y="1317"/>
                  <a:pt x="1110" y="1316"/>
                </a:cubicBezTo>
                <a:cubicBezTo>
                  <a:pt x="1109" y="1316"/>
                  <a:pt x="1108" y="1316"/>
                  <a:pt x="1106" y="1316"/>
                </a:cubicBezTo>
                <a:cubicBezTo>
                  <a:pt x="1105" y="1315"/>
                  <a:pt x="1104" y="1315"/>
                  <a:pt x="1103" y="1314"/>
                </a:cubicBezTo>
                <a:cubicBezTo>
                  <a:pt x="1102" y="1312"/>
                  <a:pt x="1102" y="1311"/>
                  <a:pt x="1102" y="1310"/>
                </a:cubicBezTo>
                <a:cubicBezTo>
                  <a:pt x="1100" y="1307"/>
                  <a:pt x="1100" y="1304"/>
                  <a:pt x="1099" y="1301"/>
                </a:cubicBezTo>
                <a:cubicBezTo>
                  <a:pt x="1099" y="1300"/>
                  <a:pt x="1098" y="1299"/>
                  <a:pt x="1098" y="1297"/>
                </a:cubicBezTo>
                <a:cubicBezTo>
                  <a:pt x="1098" y="1296"/>
                  <a:pt x="1098" y="1294"/>
                  <a:pt x="1098" y="1293"/>
                </a:cubicBezTo>
                <a:cubicBezTo>
                  <a:pt x="1099" y="1290"/>
                  <a:pt x="1099" y="1287"/>
                  <a:pt x="1100" y="1285"/>
                </a:cubicBezTo>
                <a:cubicBezTo>
                  <a:pt x="1100" y="1283"/>
                  <a:pt x="1100" y="1282"/>
                  <a:pt x="1100" y="1280"/>
                </a:cubicBezTo>
                <a:cubicBezTo>
                  <a:pt x="1101" y="1279"/>
                  <a:pt x="1102" y="1278"/>
                  <a:pt x="1103" y="1280"/>
                </a:cubicBezTo>
                <a:cubicBezTo>
                  <a:pt x="1103" y="1281"/>
                  <a:pt x="1103" y="1281"/>
                  <a:pt x="1103" y="1282"/>
                </a:cubicBezTo>
                <a:cubicBezTo>
                  <a:pt x="1104" y="1282"/>
                  <a:pt x="1104" y="1284"/>
                  <a:pt x="1104" y="1284"/>
                </a:cubicBezTo>
                <a:cubicBezTo>
                  <a:pt x="1105" y="1282"/>
                  <a:pt x="1104" y="1282"/>
                  <a:pt x="1104" y="1280"/>
                </a:cubicBezTo>
                <a:cubicBezTo>
                  <a:pt x="1104" y="1279"/>
                  <a:pt x="1106" y="1279"/>
                  <a:pt x="1106" y="1278"/>
                </a:cubicBezTo>
                <a:cubicBezTo>
                  <a:pt x="1106" y="1277"/>
                  <a:pt x="1106" y="1275"/>
                  <a:pt x="1107" y="1275"/>
                </a:cubicBezTo>
                <a:cubicBezTo>
                  <a:pt x="1108" y="1275"/>
                  <a:pt x="1110" y="1277"/>
                  <a:pt x="1109" y="1275"/>
                </a:cubicBezTo>
                <a:cubicBezTo>
                  <a:pt x="1109" y="1274"/>
                  <a:pt x="1109" y="1274"/>
                  <a:pt x="1109" y="1274"/>
                </a:cubicBezTo>
                <a:cubicBezTo>
                  <a:pt x="1108" y="1273"/>
                  <a:pt x="1108" y="1273"/>
                  <a:pt x="1108" y="1272"/>
                </a:cubicBezTo>
                <a:cubicBezTo>
                  <a:pt x="1108" y="1271"/>
                  <a:pt x="1107" y="1271"/>
                  <a:pt x="1107" y="1270"/>
                </a:cubicBezTo>
                <a:cubicBezTo>
                  <a:pt x="1106" y="1269"/>
                  <a:pt x="1108" y="1268"/>
                  <a:pt x="1108" y="1266"/>
                </a:cubicBezTo>
                <a:cubicBezTo>
                  <a:pt x="1109" y="1265"/>
                  <a:pt x="1109" y="1264"/>
                  <a:pt x="1109" y="1263"/>
                </a:cubicBezTo>
                <a:cubicBezTo>
                  <a:pt x="1109" y="1261"/>
                  <a:pt x="1111" y="1261"/>
                  <a:pt x="1111" y="1259"/>
                </a:cubicBezTo>
                <a:cubicBezTo>
                  <a:pt x="1112" y="1258"/>
                  <a:pt x="1112" y="1256"/>
                  <a:pt x="1113" y="1255"/>
                </a:cubicBezTo>
                <a:cubicBezTo>
                  <a:pt x="1113" y="1254"/>
                  <a:pt x="1114" y="1254"/>
                  <a:pt x="1114" y="1254"/>
                </a:cubicBezTo>
                <a:cubicBezTo>
                  <a:pt x="1115" y="1254"/>
                  <a:pt x="1116" y="1254"/>
                  <a:pt x="1116" y="1253"/>
                </a:cubicBezTo>
                <a:cubicBezTo>
                  <a:pt x="1117" y="1253"/>
                  <a:pt x="1117" y="1252"/>
                  <a:pt x="1118" y="1252"/>
                </a:cubicBezTo>
                <a:cubicBezTo>
                  <a:pt x="1119" y="1252"/>
                  <a:pt x="1119" y="1252"/>
                  <a:pt x="1120" y="1252"/>
                </a:cubicBezTo>
                <a:cubicBezTo>
                  <a:pt x="1121" y="1252"/>
                  <a:pt x="1122" y="1252"/>
                  <a:pt x="1122" y="1252"/>
                </a:cubicBezTo>
                <a:cubicBezTo>
                  <a:pt x="1123" y="1252"/>
                  <a:pt x="1124" y="1252"/>
                  <a:pt x="1125" y="1252"/>
                </a:cubicBezTo>
                <a:cubicBezTo>
                  <a:pt x="1126" y="1252"/>
                  <a:pt x="1127" y="1254"/>
                  <a:pt x="1128" y="1254"/>
                </a:cubicBezTo>
                <a:cubicBezTo>
                  <a:pt x="1129" y="1254"/>
                  <a:pt x="1128" y="1253"/>
                  <a:pt x="1128" y="1253"/>
                </a:cubicBezTo>
                <a:cubicBezTo>
                  <a:pt x="1128" y="1252"/>
                  <a:pt x="1128" y="1251"/>
                  <a:pt x="1128" y="1251"/>
                </a:cubicBezTo>
                <a:cubicBezTo>
                  <a:pt x="1128" y="1251"/>
                  <a:pt x="1127" y="1250"/>
                  <a:pt x="1127" y="1250"/>
                </a:cubicBezTo>
                <a:cubicBezTo>
                  <a:pt x="1126" y="1250"/>
                  <a:pt x="1126" y="1249"/>
                  <a:pt x="1126" y="1249"/>
                </a:cubicBezTo>
                <a:cubicBezTo>
                  <a:pt x="1125" y="1247"/>
                  <a:pt x="1123" y="1247"/>
                  <a:pt x="1122" y="1246"/>
                </a:cubicBezTo>
                <a:cubicBezTo>
                  <a:pt x="1121" y="1246"/>
                  <a:pt x="1121" y="1246"/>
                  <a:pt x="1120" y="1246"/>
                </a:cubicBezTo>
                <a:cubicBezTo>
                  <a:pt x="1119" y="1246"/>
                  <a:pt x="1117" y="1246"/>
                  <a:pt x="1116" y="1246"/>
                </a:cubicBezTo>
                <a:cubicBezTo>
                  <a:pt x="1114" y="1246"/>
                  <a:pt x="1113" y="1244"/>
                  <a:pt x="1112" y="1243"/>
                </a:cubicBezTo>
                <a:cubicBezTo>
                  <a:pt x="1111" y="1242"/>
                  <a:pt x="1110" y="1241"/>
                  <a:pt x="1109" y="1240"/>
                </a:cubicBezTo>
                <a:cubicBezTo>
                  <a:pt x="1108" y="1239"/>
                  <a:pt x="1108" y="1238"/>
                  <a:pt x="1107" y="1236"/>
                </a:cubicBezTo>
                <a:cubicBezTo>
                  <a:pt x="1106" y="1235"/>
                  <a:pt x="1105" y="1234"/>
                  <a:pt x="1104" y="1233"/>
                </a:cubicBezTo>
                <a:cubicBezTo>
                  <a:pt x="1104" y="1231"/>
                  <a:pt x="1103" y="1230"/>
                  <a:pt x="1103" y="1229"/>
                </a:cubicBezTo>
                <a:cubicBezTo>
                  <a:pt x="1102" y="1227"/>
                  <a:pt x="1101" y="1226"/>
                  <a:pt x="1101" y="1225"/>
                </a:cubicBezTo>
                <a:cubicBezTo>
                  <a:pt x="1100" y="1224"/>
                  <a:pt x="1099" y="1223"/>
                  <a:pt x="1098" y="1222"/>
                </a:cubicBezTo>
                <a:cubicBezTo>
                  <a:pt x="1097" y="1221"/>
                  <a:pt x="1096" y="1220"/>
                  <a:pt x="1095" y="1218"/>
                </a:cubicBezTo>
                <a:cubicBezTo>
                  <a:pt x="1094" y="1216"/>
                  <a:pt x="1092" y="1215"/>
                  <a:pt x="1090" y="1213"/>
                </a:cubicBezTo>
                <a:cubicBezTo>
                  <a:pt x="1087" y="1211"/>
                  <a:pt x="1086" y="1208"/>
                  <a:pt x="1084" y="1205"/>
                </a:cubicBezTo>
                <a:cubicBezTo>
                  <a:pt x="1083" y="1204"/>
                  <a:pt x="1082" y="1203"/>
                  <a:pt x="1081" y="1202"/>
                </a:cubicBezTo>
                <a:cubicBezTo>
                  <a:pt x="1080" y="1201"/>
                  <a:pt x="1078" y="1200"/>
                  <a:pt x="1077" y="1198"/>
                </a:cubicBezTo>
                <a:cubicBezTo>
                  <a:pt x="1076" y="1197"/>
                  <a:pt x="1077" y="1196"/>
                  <a:pt x="1076" y="1194"/>
                </a:cubicBezTo>
                <a:cubicBezTo>
                  <a:pt x="1076" y="1193"/>
                  <a:pt x="1075" y="1192"/>
                  <a:pt x="1074" y="1191"/>
                </a:cubicBezTo>
                <a:cubicBezTo>
                  <a:pt x="1073" y="1190"/>
                  <a:pt x="1071" y="1190"/>
                  <a:pt x="1072" y="1189"/>
                </a:cubicBezTo>
                <a:cubicBezTo>
                  <a:pt x="1072" y="1188"/>
                  <a:pt x="1073" y="1187"/>
                  <a:pt x="1073" y="1186"/>
                </a:cubicBezTo>
                <a:cubicBezTo>
                  <a:pt x="1073" y="1186"/>
                  <a:pt x="1073" y="1185"/>
                  <a:pt x="1073" y="1184"/>
                </a:cubicBezTo>
                <a:cubicBezTo>
                  <a:pt x="1073" y="1183"/>
                  <a:pt x="1073" y="1181"/>
                  <a:pt x="1073" y="1180"/>
                </a:cubicBezTo>
                <a:cubicBezTo>
                  <a:pt x="1073" y="1178"/>
                  <a:pt x="1073" y="1177"/>
                  <a:pt x="1073" y="1176"/>
                </a:cubicBezTo>
                <a:cubicBezTo>
                  <a:pt x="1074" y="1174"/>
                  <a:pt x="1074" y="1173"/>
                  <a:pt x="1074" y="1172"/>
                </a:cubicBezTo>
                <a:cubicBezTo>
                  <a:pt x="1074" y="1171"/>
                  <a:pt x="1074" y="1171"/>
                  <a:pt x="1074" y="1170"/>
                </a:cubicBezTo>
                <a:cubicBezTo>
                  <a:pt x="1074" y="1170"/>
                  <a:pt x="1075" y="1169"/>
                  <a:pt x="1075" y="1169"/>
                </a:cubicBezTo>
                <a:cubicBezTo>
                  <a:pt x="1075" y="1168"/>
                  <a:pt x="1074" y="1167"/>
                  <a:pt x="1073" y="1168"/>
                </a:cubicBezTo>
                <a:cubicBezTo>
                  <a:pt x="1072" y="1168"/>
                  <a:pt x="1072" y="1170"/>
                  <a:pt x="1071" y="1169"/>
                </a:cubicBezTo>
                <a:cubicBezTo>
                  <a:pt x="1070" y="1169"/>
                  <a:pt x="1070" y="1169"/>
                  <a:pt x="1070" y="1168"/>
                </a:cubicBezTo>
                <a:cubicBezTo>
                  <a:pt x="1070" y="1168"/>
                  <a:pt x="1070" y="1168"/>
                  <a:pt x="1070" y="1167"/>
                </a:cubicBezTo>
                <a:cubicBezTo>
                  <a:pt x="1069" y="1166"/>
                  <a:pt x="1069" y="1165"/>
                  <a:pt x="1069" y="1164"/>
                </a:cubicBezTo>
                <a:cubicBezTo>
                  <a:pt x="1068" y="1163"/>
                  <a:pt x="1068" y="1162"/>
                  <a:pt x="1067" y="1161"/>
                </a:cubicBezTo>
                <a:cubicBezTo>
                  <a:pt x="1066" y="1160"/>
                  <a:pt x="1065" y="1159"/>
                  <a:pt x="1064" y="1158"/>
                </a:cubicBezTo>
                <a:cubicBezTo>
                  <a:pt x="1063" y="1157"/>
                  <a:pt x="1062" y="1157"/>
                  <a:pt x="1061" y="1156"/>
                </a:cubicBezTo>
                <a:cubicBezTo>
                  <a:pt x="1060" y="1156"/>
                  <a:pt x="1058" y="1155"/>
                  <a:pt x="1057" y="1155"/>
                </a:cubicBezTo>
                <a:cubicBezTo>
                  <a:pt x="1055" y="1154"/>
                  <a:pt x="1056" y="1153"/>
                  <a:pt x="1056" y="1152"/>
                </a:cubicBezTo>
                <a:cubicBezTo>
                  <a:pt x="1057" y="1150"/>
                  <a:pt x="1058" y="1150"/>
                  <a:pt x="1059" y="1148"/>
                </a:cubicBezTo>
                <a:cubicBezTo>
                  <a:pt x="1060" y="1147"/>
                  <a:pt x="1061" y="1146"/>
                  <a:pt x="1062" y="1145"/>
                </a:cubicBezTo>
                <a:cubicBezTo>
                  <a:pt x="1063" y="1143"/>
                  <a:pt x="1065" y="1141"/>
                  <a:pt x="1066" y="1139"/>
                </a:cubicBezTo>
                <a:cubicBezTo>
                  <a:pt x="1068" y="1137"/>
                  <a:pt x="1069" y="1134"/>
                  <a:pt x="1070" y="1131"/>
                </a:cubicBezTo>
                <a:cubicBezTo>
                  <a:pt x="1070" y="1130"/>
                  <a:pt x="1071" y="1129"/>
                  <a:pt x="1071" y="1127"/>
                </a:cubicBezTo>
                <a:cubicBezTo>
                  <a:pt x="1071" y="1127"/>
                  <a:pt x="1070" y="1124"/>
                  <a:pt x="1071" y="1123"/>
                </a:cubicBezTo>
                <a:cubicBezTo>
                  <a:pt x="1071" y="1123"/>
                  <a:pt x="1072" y="1124"/>
                  <a:pt x="1072" y="1125"/>
                </a:cubicBezTo>
                <a:cubicBezTo>
                  <a:pt x="1072" y="1126"/>
                  <a:pt x="1073" y="1126"/>
                  <a:pt x="1073" y="1127"/>
                </a:cubicBezTo>
                <a:cubicBezTo>
                  <a:pt x="1073" y="1127"/>
                  <a:pt x="1073" y="1128"/>
                  <a:pt x="1074" y="1128"/>
                </a:cubicBezTo>
                <a:cubicBezTo>
                  <a:pt x="1074" y="1128"/>
                  <a:pt x="1074" y="1127"/>
                  <a:pt x="1074" y="1127"/>
                </a:cubicBezTo>
                <a:cubicBezTo>
                  <a:pt x="1074" y="1126"/>
                  <a:pt x="1074" y="1125"/>
                  <a:pt x="1074" y="1124"/>
                </a:cubicBezTo>
                <a:cubicBezTo>
                  <a:pt x="1075" y="1123"/>
                  <a:pt x="1075" y="1124"/>
                  <a:pt x="1076" y="1125"/>
                </a:cubicBezTo>
                <a:cubicBezTo>
                  <a:pt x="1076" y="1125"/>
                  <a:pt x="1076" y="1125"/>
                  <a:pt x="1076" y="1125"/>
                </a:cubicBezTo>
                <a:cubicBezTo>
                  <a:pt x="1077" y="1125"/>
                  <a:pt x="1077" y="1125"/>
                  <a:pt x="1077" y="1126"/>
                </a:cubicBezTo>
                <a:cubicBezTo>
                  <a:pt x="1078" y="1126"/>
                  <a:pt x="1077" y="1127"/>
                  <a:pt x="1078" y="1127"/>
                </a:cubicBezTo>
                <a:cubicBezTo>
                  <a:pt x="1079" y="1127"/>
                  <a:pt x="1079" y="1126"/>
                  <a:pt x="1079" y="1125"/>
                </a:cubicBezTo>
                <a:cubicBezTo>
                  <a:pt x="1079" y="1123"/>
                  <a:pt x="1080" y="1124"/>
                  <a:pt x="1081" y="1124"/>
                </a:cubicBezTo>
                <a:cubicBezTo>
                  <a:pt x="1082" y="1124"/>
                  <a:pt x="1082" y="1123"/>
                  <a:pt x="1083" y="1123"/>
                </a:cubicBezTo>
                <a:cubicBezTo>
                  <a:pt x="1084" y="1123"/>
                  <a:pt x="1084" y="1124"/>
                  <a:pt x="1085" y="1124"/>
                </a:cubicBezTo>
                <a:cubicBezTo>
                  <a:pt x="1086" y="1124"/>
                  <a:pt x="1087" y="1123"/>
                  <a:pt x="1088" y="1122"/>
                </a:cubicBezTo>
                <a:cubicBezTo>
                  <a:pt x="1088" y="1120"/>
                  <a:pt x="1090" y="1120"/>
                  <a:pt x="1091" y="1118"/>
                </a:cubicBezTo>
                <a:cubicBezTo>
                  <a:pt x="1091" y="1118"/>
                  <a:pt x="1092" y="1117"/>
                  <a:pt x="1093" y="1117"/>
                </a:cubicBezTo>
                <a:cubicBezTo>
                  <a:pt x="1093" y="1117"/>
                  <a:pt x="1094" y="1118"/>
                  <a:pt x="1094" y="1118"/>
                </a:cubicBezTo>
                <a:cubicBezTo>
                  <a:pt x="1095" y="1119"/>
                  <a:pt x="1095" y="1119"/>
                  <a:pt x="1096" y="1119"/>
                </a:cubicBezTo>
                <a:cubicBezTo>
                  <a:pt x="1096" y="1120"/>
                  <a:pt x="1096" y="1120"/>
                  <a:pt x="1097" y="1120"/>
                </a:cubicBezTo>
                <a:cubicBezTo>
                  <a:pt x="1097" y="1120"/>
                  <a:pt x="1097" y="1120"/>
                  <a:pt x="1097" y="1119"/>
                </a:cubicBezTo>
                <a:cubicBezTo>
                  <a:pt x="1097" y="1119"/>
                  <a:pt x="1096" y="1119"/>
                  <a:pt x="1096" y="1118"/>
                </a:cubicBezTo>
                <a:cubicBezTo>
                  <a:pt x="1096" y="1118"/>
                  <a:pt x="1096" y="1117"/>
                  <a:pt x="1096" y="1116"/>
                </a:cubicBezTo>
                <a:cubicBezTo>
                  <a:pt x="1095" y="1116"/>
                  <a:pt x="1095" y="1116"/>
                  <a:pt x="1095" y="1115"/>
                </a:cubicBezTo>
                <a:cubicBezTo>
                  <a:pt x="1095" y="1114"/>
                  <a:pt x="1095" y="1114"/>
                  <a:pt x="1096" y="1114"/>
                </a:cubicBezTo>
                <a:cubicBezTo>
                  <a:pt x="1098" y="1113"/>
                  <a:pt x="1099" y="1112"/>
                  <a:pt x="1101" y="1113"/>
                </a:cubicBezTo>
                <a:cubicBezTo>
                  <a:pt x="1102" y="1113"/>
                  <a:pt x="1104" y="1113"/>
                  <a:pt x="1104" y="1111"/>
                </a:cubicBezTo>
                <a:cubicBezTo>
                  <a:pt x="1104" y="1110"/>
                  <a:pt x="1104" y="1110"/>
                  <a:pt x="1105" y="1109"/>
                </a:cubicBezTo>
                <a:cubicBezTo>
                  <a:pt x="1105" y="1109"/>
                  <a:pt x="1106" y="1110"/>
                  <a:pt x="1106" y="1110"/>
                </a:cubicBezTo>
                <a:cubicBezTo>
                  <a:pt x="1107" y="1110"/>
                  <a:pt x="1107" y="1110"/>
                  <a:pt x="1107" y="1110"/>
                </a:cubicBezTo>
                <a:cubicBezTo>
                  <a:pt x="1108" y="1109"/>
                  <a:pt x="1106" y="1109"/>
                  <a:pt x="1106" y="1108"/>
                </a:cubicBezTo>
                <a:cubicBezTo>
                  <a:pt x="1105" y="1107"/>
                  <a:pt x="1106" y="1106"/>
                  <a:pt x="1106" y="1105"/>
                </a:cubicBezTo>
                <a:cubicBezTo>
                  <a:pt x="1107" y="1105"/>
                  <a:pt x="1107" y="1105"/>
                  <a:pt x="1107" y="1104"/>
                </a:cubicBezTo>
                <a:cubicBezTo>
                  <a:pt x="1108" y="1104"/>
                  <a:pt x="1107" y="1103"/>
                  <a:pt x="1108" y="1102"/>
                </a:cubicBezTo>
                <a:cubicBezTo>
                  <a:pt x="1108" y="1102"/>
                  <a:pt x="1109" y="1102"/>
                  <a:pt x="1110" y="1102"/>
                </a:cubicBezTo>
                <a:cubicBezTo>
                  <a:pt x="1113" y="1102"/>
                  <a:pt x="1116" y="1103"/>
                  <a:pt x="1120" y="1102"/>
                </a:cubicBezTo>
                <a:cubicBezTo>
                  <a:pt x="1122" y="1101"/>
                  <a:pt x="1123" y="1100"/>
                  <a:pt x="1124" y="1098"/>
                </a:cubicBezTo>
                <a:cubicBezTo>
                  <a:pt x="1126" y="1097"/>
                  <a:pt x="1128" y="1096"/>
                  <a:pt x="1129" y="1095"/>
                </a:cubicBezTo>
                <a:cubicBezTo>
                  <a:pt x="1130" y="1095"/>
                  <a:pt x="1131" y="1095"/>
                  <a:pt x="1132" y="1095"/>
                </a:cubicBezTo>
                <a:cubicBezTo>
                  <a:pt x="1133" y="1094"/>
                  <a:pt x="1134" y="1093"/>
                  <a:pt x="1134" y="1093"/>
                </a:cubicBezTo>
                <a:cubicBezTo>
                  <a:pt x="1135" y="1092"/>
                  <a:pt x="1136" y="1093"/>
                  <a:pt x="1137" y="1092"/>
                </a:cubicBezTo>
                <a:cubicBezTo>
                  <a:pt x="1138" y="1092"/>
                  <a:pt x="1138" y="1092"/>
                  <a:pt x="1138" y="1091"/>
                </a:cubicBezTo>
                <a:cubicBezTo>
                  <a:pt x="1139" y="1090"/>
                  <a:pt x="1141" y="1091"/>
                  <a:pt x="1143" y="1090"/>
                </a:cubicBezTo>
                <a:cubicBezTo>
                  <a:pt x="1144" y="1089"/>
                  <a:pt x="1144" y="1088"/>
                  <a:pt x="1146" y="1089"/>
                </a:cubicBezTo>
                <a:cubicBezTo>
                  <a:pt x="1147" y="1089"/>
                  <a:pt x="1147" y="1089"/>
                  <a:pt x="1148" y="1090"/>
                </a:cubicBezTo>
                <a:cubicBezTo>
                  <a:pt x="1149" y="1090"/>
                  <a:pt x="1149" y="1090"/>
                  <a:pt x="1150" y="1090"/>
                </a:cubicBezTo>
                <a:cubicBezTo>
                  <a:pt x="1152" y="1090"/>
                  <a:pt x="1153" y="1091"/>
                  <a:pt x="1154" y="1091"/>
                </a:cubicBezTo>
                <a:cubicBezTo>
                  <a:pt x="1156" y="1092"/>
                  <a:pt x="1157" y="1092"/>
                  <a:pt x="1158" y="1092"/>
                </a:cubicBezTo>
                <a:cubicBezTo>
                  <a:pt x="1160" y="1093"/>
                  <a:pt x="1161" y="1094"/>
                  <a:pt x="1162" y="1095"/>
                </a:cubicBezTo>
                <a:cubicBezTo>
                  <a:pt x="1163" y="1095"/>
                  <a:pt x="1164" y="1097"/>
                  <a:pt x="1166" y="1096"/>
                </a:cubicBezTo>
                <a:cubicBezTo>
                  <a:pt x="1166" y="1095"/>
                  <a:pt x="1166" y="1095"/>
                  <a:pt x="1166" y="1095"/>
                </a:cubicBezTo>
                <a:cubicBezTo>
                  <a:pt x="1168" y="1094"/>
                  <a:pt x="1168" y="1092"/>
                  <a:pt x="1170" y="1091"/>
                </a:cubicBezTo>
                <a:cubicBezTo>
                  <a:pt x="1172" y="1091"/>
                  <a:pt x="1172" y="1093"/>
                  <a:pt x="1173" y="1094"/>
                </a:cubicBezTo>
                <a:cubicBezTo>
                  <a:pt x="1175" y="1094"/>
                  <a:pt x="1176" y="1093"/>
                  <a:pt x="1177" y="1094"/>
                </a:cubicBezTo>
                <a:cubicBezTo>
                  <a:pt x="1179" y="1095"/>
                  <a:pt x="1180" y="1096"/>
                  <a:pt x="1181" y="1097"/>
                </a:cubicBezTo>
                <a:cubicBezTo>
                  <a:pt x="1181" y="1098"/>
                  <a:pt x="1182" y="1099"/>
                  <a:pt x="1182" y="1101"/>
                </a:cubicBezTo>
                <a:cubicBezTo>
                  <a:pt x="1183" y="1101"/>
                  <a:pt x="1183" y="1102"/>
                  <a:pt x="1183" y="1102"/>
                </a:cubicBezTo>
                <a:cubicBezTo>
                  <a:pt x="1183" y="1103"/>
                  <a:pt x="1184" y="1104"/>
                  <a:pt x="1184" y="1106"/>
                </a:cubicBezTo>
                <a:cubicBezTo>
                  <a:pt x="1184" y="1107"/>
                  <a:pt x="1185" y="1108"/>
                  <a:pt x="1185" y="1109"/>
                </a:cubicBezTo>
                <a:cubicBezTo>
                  <a:pt x="1185" y="1111"/>
                  <a:pt x="1185" y="1114"/>
                  <a:pt x="1184" y="1117"/>
                </a:cubicBezTo>
                <a:cubicBezTo>
                  <a:pt x="1182" y="1119"/>
                  <a:pt x="1181" y="1122"/>
                  <a:pt x="1181" y="1125"/>
                </a:cubicBezTo>
                <a:cubicBezTo>
                  <a:pt x="1181" y="1127"/>
                  <a:pt x="1182" y="1130"/>
                  <a:pt x="1183" y="1131"/>
                </a:cubicBezTo>
                <a:cubicBezTo>
                  <a:pt x="1185" y="1132"/>
                  <a:pt x="1186" y="1132"/>
                  <a:pt x="1188" y="1132"/>
                </a:cubicBezTo>
                <a:cubicBezTo>
                  <a:pt x="1189" y="1133"/>
                  <a:pt x="1191" y="1133"/>
                  <a:pt x="1192" y="1133"/>
                </a:cubicBezTo>
                <a:cubicBezTo>
                  <a:pt x="1194" y="1132"/>
                  <a:pt x="1195" y="1132"/>
                  <a:pt x="1196" y="1131"/>
                </a:cubicBezTo>
                <a:cubicBezTo>
                  <a:pt x="1197" y="1131"/>
                  <a:pt x="1198" y="1130"/>
                  <a:pt x="1199" y="1129"/>
                </a:cubicBezTo>
                <a:cubicBezTo>
                  <a:pt x="1200" y="1128"/>
                  <a:pt x="1202" y="1128"/>
                  <a:pt x="1203" y="1129"/>
                </a:cubicBezTo>
                <a:cubicBezTo>
                  <a:pt x="1203" y="1130"/>
                  <a:pt x="1203" y="1131"/>
                  <a:pt x="1203" y="1131"/>
                </a:cubicBezTo>
                <a:cubicBezTo>
                  <a:pt x="1204" y="1132"/>
                  <a:pt x="1204" y="1132"/>
                  <a:pt x="1204" y="1133"/>
                </a:cubicBezTo>
                <a:cubicBezTo>
                  <a:pt x="1204" y="1135"/>
                  <a:pt x="1203" y="1136"/>
                  <a:pt x="1204" y="1137"/>
                </a:cubicBezTo>
                <a:cubicBezTo>
                  <a:pt x="1205" y="1138"/>
                  <a:pt x="1207" y="1139"/>
                  <a:pt x="1205" y="1140"/>
                </a:cubicBezTo>
                <a:cubicBezTo>
                  <a:pt x="1204" y="1140"/>
                  <a:pt x="1202" y="1140"/>
                  <a:pt x="1201" y="1140"/>
                </a:cubicBezTo>
                <a:cubicBezTo>
                  <a:pt x="1200" y="1141"/>
                  <a:pt x="1198" y="1141"/>
                  <a:pt x="1197" y="1142"/>
                </a:cubicBezTo>
                <a:cubicBezTo>
                  <a:pt x="1196" y="1142"/>
                  <a:pt x="1195" y="1141"/>
                  <a:pt x="1193" y="1142"/>
                </a:cubicBezTo>
                <a:cubicBezTo>
                  <a:pt x="1190" y="1143"/>
                  <a:pt x="1189" y="1147"/>
                  <a:pt x="1188" y="1149"/>
                </a:cubicBezTo>
                <a:cubicBezTo>
                  <a:pt x="1187" y="1151"/>
                  <a:pt x="1187" y="1152"/>
                  <a:pt x="1186" y="1153"/>
                </a:cubicBezTo>
                <a:cubicBezTo>
                  <a:pt x="1185" y="1155"/>
                  <a:pt x="1183" y="1155"/>
                  <a:pt x="1184" y="1153"/>
                </a:cubicBezTo>
                <a:cubicBezTo>
                  <a:pt x="1185" y="1152"/>
                  <a:pt x="1185" y="1152"/>
                  <a:pt x="1186" y="1151"/>
                </a:cubicBezTo>
                <a:cubicBezTo>
                  <a:pt x="1186" y="1150"/>
                  <a:pt x="1187" y="1150"/>
                  <a:pt x="1187" y="1149"/>
                </a:cubicBezTo>
                <a:cubicBezTo>
                  <a:pt x="1187" y="1148"/>
                  <a:pt x="1188" y="1147"/>
                  <a:pt x="1188" y="1145"/>
                </a:cubicBezTo>
                <a:cubicBezTo>
                  <a:pt x="1189" y="1143"/>
                  <a:pt x="1192" y="1141"/>
                  <a:pt x="1194" y="1140"/>
                </a:cubicBezTo>
                <a:cubicBezTo>
                  <a:pt x="1195" y="1140"/>
                  <a:pt x="1195" y="1141"/>
                  <a:pt x="1196" y="1141"/>
                </a:cubicBezTo>
                <a:cubicBezTo>
                  <a:pt x="1197" y="1141"/>
                  <a:pt x="1197" y="1141"/>
                  <a:pt x="1198" y="1140"/>
                </a:cubicBezTo>
                <a:cubicBezTo>
                  <a:pt x="1199" y="1140"/>
                  <a:pt x="1200" y="1138"/>
                  <a:pt x="1200" y="1137"/>
                </a:cubicBezTo>
                <a:cubicBezTo>
                  <a:pt x="1200" y="1136"/>
                  <a:pt x="1199" y="1134"/>
                  <a:pt x="1198" y="1134"/>
                </a:cubicBezTo>
                <a:cubicBezTo>
                  <a:pt x="1196" y="1134"/>
                  <a:pt x="1195" y="1136"/>
                  <a:pt x="1193" y="1136"/>
                </a:cubicBezTo>
                <a:cubicBezTo>
                  <a:pt x="1192" y="1137"/>
                  <a:pt x="1191" y="1135"/>
                  <a:pt x="1189" y="1135"/>
                </a:cubicBezTo>
                <a:cubicBezTo>
                  <a:pt x="1188" y="1134"/>
                  <a:pt x="1186" y="1135"/>
                  <a:pt x="1184" y="1135"/>
                </a:cubicBezTo>
                <a:cubicBezTo>
                  <a:pt x="1183" y="1135"/>
                  <a:pt x="1181" y="1135"/>
                  <a:pt x="1179" y="1134"/>
                </a:cubicBezTo>
                <a:cubicBezTo>
                  <a:pt x="1177" y="1134"/>
                  <a:pt x="1176" y="1134"/>
                  <a:pt x="1174" y="1133"/>
                </a:cubicBezTo>
                <a:cubicBezTo>
                  <a:pt x="1171" y="1133"/>
                  <a:pt x="1168" y="1133"/>
                  <a:pt x="1165" y="1133"/>
                </a:cubicBezTo>
                <a:cubicBezTo>
                  <a:pt x="1163" y="1133"/>
                  <a:pt x="1163" y="1132"/>
                  <a:pt x="1161" y="1132"/>
                </a:cubicBezTo>
                <a:cubicBezTo>
                  <a:pt x="1160" y="1132"/>
                  <a:pt x="1159" y="1132"/>
                  <a:pt x="1158" y="1131"/>
                </a:cubicBezTo>
                <a:cubicBezTo>
                  <a:pt x="1157" y="1131"/>
                  <a:pt x="1155" y="1128"/>
                  <a:pt x="1154" y="1130"/>
                </a:cubicBezTo>
                <a:cubicBezTo>
                  <a:pt x="1154" y="1131"/>
                  <a:pt x="1154" y="1132"/>
                  <a:pt x="1153" y="1132"/>
                </a:cubicBezTo>
                <a:cubicBezTo>
                  <a:pt x="1152" y="1132"/>
                  <a:pt x="1152" y="1133"/>
                  <a:pt x="1151" y="1132"/>
                </a:cubicBezTo>
                <a:cubicBezTo>
                  <a:pt x="1150" y="1132"/>
                  <a:pt x="1150" y="1132"/>
                  <a:pt x="1149" y="1132"/>
                </a:cubicBezTo>
                <a:cubicBezTo>
                  <a:pt x="1148" y="1132"/>
                  <a:pt x="1147" y="1134"/>
                  <a:pt x="1146" y="1135"/>
                </a:cubicBezTo>
                <a:cubicBezTo>
                  <a:pt x="1145" y="1136"/>
                  <a:pt x="1145" y="1138"/>
                  <a:pt x="1145" y="1139"/>
                </a:cubicBezTo>
                <a:cubicBezTo>
                  <a:pt x="1144" y="1140"/>
                  <a:pt x="1142" y="1140"/>
                  <a:pt x="1141" y="1141"/>
                </a:cubicBezTo>
                <a:cubicBezTo>
                  <a:pt x="1140" y="1141"/>
                  <a:pt x="1139" y="1142"/>
                  <a:pt x="1140" y="1144"/>
                </a:cubicBezTo>
                <a:cubicBezTo>
                  <a:pt x="1141" y="1144"/>
                  <a:pt x="1141" y="1144"/>
                  <a:pt x="1142" y="1145"/>
                </a:cubicBezTo>
                <a:cubicBezTo>
                  <a:pt x="1143" y="1145"/>
                  <a:pt x="1143" y="1146"/>
                  <a:pt x="1144" y="1146"/>
                </a:cubicBezTo>
                <a:cubicBezTo>
                  <a:pt x="1144" y="1147"/>
                  <a:pt x="1145" y="1147"/>
                  <a:pt x="1145" y="1148"/>
                </a:cubicBezTo>
                <a:cubicBezTo>
                  <a:pt x="1146" y="1149"/>
                  <a:pt x="1145" y="1149"/>
                  <a:pt x="1146" y="1150"/>
                </a:cubicBezTo>
                <a:cubicBezTo>
                  <a:pt x="1147" y="1151"/>
                  <a:pt x="1148" y="1151"/>
                  <a:pt x="1149" y="1151"/>
                </a:cubicBezTo>
                <a:cubicBezTo>
                  <a:pt x="1150" y="1151"/>
                  <a:pt x="1151" y="1151"/>
                  <a:pt x="1151" y="1152"/>
                </a:cubicBezTo>
                <a:cubicBezTo>
                  <a:pt x="1150" y="1152"/>
                  <a:pt x="1149" y="1152"/>
                  <a:pt x="1149" y="1153"/>
                </a:cubicBezTo>
                <a:cubicBezTo>
                  <a:pt x="1148" y="1153"/>
                  <a:pt x="1148" y="1153"/>
                  <a:pt x="1148" y="1153"/>
                </a:cubicBezTo>
                <a:cubicBezTo>
                  <a:pt x="1147" y="1152"/>
                  <a:pt x="1147" y="1151"/>
                  <a:pt x="1146" y="1152"/>
                </a:cubicBezTo>
                <a:cubicBezTo>
                  <a:pt x="1145" y="1152"/>
                  <a:pt x="1145" y="1152"/>
                  <a:pt x="1145" y="1153"/>
                </a:cubicBezTo>
                <a:cubicBezTo>
                  <a:pt x="1144" y="1153"/>
                  <a:pt x="1143" y="1153"/>
                  <a:pt x="1142" y="1153"/>
                </a:cubicBezTo>
                <a:cubicBezTo>
                  <a:pt x="1141" y="1153"/>
                  <a:pt x="1141" y="1152"/>
                  <a:pt x="1140" y="1151"/>
                </a:cubicBezTo>
                <a:cubicBezTo>
                  <a:pt x="1139" y="1150"/>
                  <a:pt x="1138" y="1150"/>
                  <a:pt x="1136" y="1150"/>
                </a:cubicBezTo>
                <a:cubicBezTo>
                  <a:pt x="1135" y="1150"/>
                  <a:pt x="1133" y="1150"/>
                  <a:pt x="1131" y="1150"/>
                </a:cubicBezTo>
                <a:cubicBezTo>
                  <a:pt x="1130" y="1149"/>
                  <a:pt x="1129" y="1148"/>
                  <a:pt x="1127" y="1149"/>
                </a:cubicBezTo>
                <a:cubicBezTo>
                  <a:pt x="1126" y="1150"/>
                  <a:pt x="1126" y="1151"/>
                  <a:pt x="1125" y="1152"/>
                </a:cubicBezTo>
                <a:cubicBezTo>
                  <a:pt x="1124" y="1154"/>
                  <a:pt x="1125" y="1155"/>
                  <a:pt x="1126" y="1156"/>
                </a:cubicBezTo>
                <a:cubicBezTo>
                  <a:pt x="1127" y="1157"/>
                  <a:pt x="1128" y="1158"/>
                  <a:pt x="1130" y="1158"/>
                </a:cubicBezTo>
                <a:cubicBezTo>
                  <a:pt x="1131" y="1158"/>
                  <a:pt x="1133" y="1157"/>
                  <a:pt x="1134" y="1158"/>
                </a:cubicBezTo>
                <a:cubicBezTo>
                  <a:pt x="1135" y="1159"/>
                  <a:pt x="1137" y="1161"/>
                  <a:pt x="1138" y="1162"/>
                </a:cubicBezTo>
                <a:cubicBezTo>
                  <a:pt x="1139" y="1163"/>
                  <a:pt x="1141" y="1166"/>
                  <a:pt x="1141" y="1168"/>
                </a:cubicBezTo>
                <a:cubicBezTo>
                  <a:pt x="1141" y="1169"/>
                  <a:pt x="1141" y="1170"/>
                  <a:pt x="1142" y="1171"/>
                </a:cubicBezTo>
                <a:cubicBezTo>
                  <a:pt x="1142" y="1172"/>
                  <a:pt x="1142" y="1172"/>
                  <a:pt x="1143" y="1173"/>
                </a:cubicBezTo>
                <a:cubicBezTo>
                  <a:pt x="1144" y="1176"/>
                  <a:pt x="1146" y="1179"/>
                  <a:pt x="1146" y="1183"/>
                </a:cubicBezTo>
                <a:cubicBezTo>
                  <a:pt x="1146" y="1184"/>
                  <a:pt x="1145" y="1186"/>
                  <a:pt x="1147" y="1186"/>
                </a:cubicBezTo>
                <a:cubicBezTo>
                  <a:pt x="1147" y="1186"/>
                  <a:pt x="1148" y="1185"/>
                  <a:pt x="1149" y="1185"/>
                </a:cubicBezTo>
                <a:cubicBezTo>
                  <a:pt x="1149" y="1185"/>
                  <a:pt x="1150" y="1185"/>
                  <a:pt x="1151" y="1185"/>
                </a:cubicBezTo>
                <a:cubicBezTo>
                  <a:pt x="1152" y="1185"/>
                  <a:pt x="1153" y="1185"/>
                  <a:pt x="1154" y="1187"/>
                </a:cubicBezTo>
                <a:cubicBezTo>
                  <a:pt x="1155" y="1188"/>
                  <a:pt x="1156" y="1189"/>
                  <a:pt x="1157" y="1190"/>
                </a:cubicBezTo>
                <a:cubicBezTo>
                  <a:pt x="1157" y="1191"/>
                  <a:pt x="1158" y="1193"/>
                  <a:pt x="1159" y="1193"/>
                </a:cubicBezTo>
                <a:cubicBezTo>
                  <a:pt x="1161" y="1193"/>
                  <a:pt x="1162" y="1192"/>
                  <a:pt x="1163" y="1192"/>
                </a:cubicBezTo>
                <a:cubicBezTo>
                  <a:pt x="1164" y="1192"/>
                  <a:pt x="1165" y="1194"/>
                  <a:pt x="1166" y="1194"/>
                </a:cubicBezTo>
                <a:cubicBezTo>
                  <a:pt x="1168" y="1194"/>
                  <a:pt x="1169" y="1193"/>
                  <a:pt x="1170" y="1193"/>
                </a:cubicBezTo>
                <a:cubicBezTo>
                  <a:pt x="1171" y="1194"/>
                  <a:pt x="1173" y="1194"/>
                  <a:pt x="1173" y="1196"/>
                </a:cubicBezTo>
                <a:cubicBezTo>
                  <a:pt x="1173" y="1196"/>
                  <a:pt x="1172" y="1196"/>
                  <a:pt x="1172" y="1196"/>
                </a:cubicBezTo>
                <a:cubicBezTo>
                  <a:pt x="1171" y="1197"/>
                  <a:pt x="1172" y="1197"/>
                  <a:pt x="1172" y="1198"/>
                </a:cubicBezTo>
                <a:cubicBezTo>
                  <a:pt x="1173" y="1199"/>
                  <a:pt x="1173" y="1201"/>
                  <a:pt x="1173" y="1202"/>
                </a:cubicBezTo>
                <a:cubicBezTo>
                  <a:pt x="1172" y="1203"/>
                  <a:pt x="1171" y="1204"/>
                  <a:pt x="1170" y="1206"/>
                </a:cubicBezTo>
                <a:cubicBezTo>
                  <a:pt x="1170" y="1206"/>
                  <a:pt x="1169" y="1207"/>
                  <a:pt x="1169" y="1208"/>
                </a:cubicBezTo>
                <a:cubicBezTo>
                  <a:pt x="1168" y="1209"/>
                  <a:pt x="1168" y="1210"/>
                  <a:pt x="1168" y="1211"/>
                </a:cubicBezTo>
                <a:cubicBezTo>
                  <a:pt x="1168" y="1213"/>
                  <a:pt x="1168" y="1215"/>
                  <a:pt x="1168" y="1218"/>
                </a:cubicBezTo>
                <a:cubicBezTo>
                  <a:pt x="1168" y="1219"/>
                  <a:pt x="1169" y="1220"/>
                  <a:pt x="1170" y="1221"/>
                </a:cubicBezTo>
                <a:cubicBezTo>
                  <a:pt x="1171" y="1223"/>
                  <a:pt x="1171" y="1224"/>
                  <a:pt x="1172" y="1225"/>
                </a:cubicBezTo>
                <a:cubicBezTo>
                  <a:pt x="1172" y="1227"/>
                  <a:pt x="1174" y="1228"/>
                  <a:pt x="1175" y="1230"/>
                </a:cubicBezTo>
                <a:cubicBezTo>
                  <a:pt x="1175" y="1231"/>
                  <a:pt x="1176" y="1233"/>
                  <a:pt x="1177" y="1235"/>
                </a:cubicBezTo>
                <a:cubicBezTo>
                  <a:pt x="1177" y="1235"/>
                  <a:pt x="1177" y="1235"/>
                  <a:pt x="1177" y="1235"/>
                </a:cubicBezTo>
                <a:cubicBezTo>
                  <a:pt x="1177" y="1234"/>
                  <a:pt x="1178" y="1233"/>
                  <a:pt x="1177" y="1232"/>
                </a:cubicBezTo>
                <a:cubicBezTo>
                  <a:pt x="1177" y="1232"/>
                  <a:pt x="1177" y="1231"/>
                  <a:pt x="1177" y="1230"/>
                </a:cubicBezTo>
                <a:cubicBezTo>
                  <a:pt x="1176" y="1229"/>
                  <a:pt x="1176" y="1227"/>
                  <a:pt x="1177" y="1226"/>
                </a:cubicBezTo>
                <a:cubicBezTo>
                  <a:pt x="1177" y="1225"/>
                  <a:pt x="1177" y="1225"/>
                  <a:pt x="1178" y="1224"/>
                </a:cubicBezTo>
                <a:cubicBezTo>
                  <a:pt x="1178" y="1224"/>
                  <a:pt x="1178" y="1223"/>
                  <a:pt x="1178" y="1222"/>
                </a:cubicBezTo>
                <a:cubicBezTo>
                  <a:pt x="1178" y="1221"/>
                  <a:pt x="1179" y="1219"/>
                  <a:pt x="1177" y="1220"/>
                </a:cubicBezTo>
                <a:cubicBezTo>
                  <a:pt x="1176" y="1221"/>
                  <a:pt x="1176" y="1221"/>
                  <a:pt x="1176" y="1220"/>
                </a:cubicBezTo>
                <a:cubicBezTo>
                  <a:pt x="1176" y="1219"/>
                  <a:pt x="1177" y="1219"/>
                  <a:pt x="1177" y="1218"/>
                </a:cubicBezTo>
                <a:cubicBezTo>
                  <a:pt x="1177" y="1218"/>
                  <a:pt x="1177" y="1217"/>
                  <a:pt x="1177" y="1216"/>
                </a:cubicBezTo>
                <a:cubicBezTo>
                  <a:pt x="1178" y="1215"/>
                  <a:pt x="1179" y="1214"/>
                  <a:pt x="1180" y="1213"/>
                </a:cubicBezTo>
                <a:cubicBezTo>
                  <a:pt x="1180" y="1213"/>
                  <a:pt x="1181" y="1212"/>
                  <a:pt x="1181" y="1212"/>
                </a:cubicBezTo>
                <a:cubicBezTo>
                  <a:pt x="1183" y="1211"/>
                  <a:pt x="1184" y="1212"/>
                  <a:pt x="1186" y="1211"/>
                </a:cubicBezTo>
                <a:cubicBezTo>
                  <a:pt x="1186" y="1211"/>
                  <a:pt x="1187" y="1211"/>
                  <a:pt x="1187" y="1210"/>
                </a:cubicBezTo>
                <a:cubicBezTo>
                  <a:pt x="1188" y="1210"/>
                  <a:pt x="1189" y="1210"/>
                  <a:pt x="1190" y="1210"/>
                </a:cubicBezTo>
                <a:cubicBezTo>
                  <a:pt x="1191" y="1210"/>
                  <a:pt x="1192" y="1209"/>
                  <a:pt x="1194" y="1209"/>
                </a:cubicBezTo>
                <a:cubicBezTo>
                  <a:pt x="1194" y="1209"/>
                  <a:pt x="1195" y="1209"/>
                  <a:pt x="1195" y="1210"/>
                </a:cubicBezTo>
                <a:cubicBezTo>
                  <a:pt x="1195" y="1210"/>
                  <a:pt x="1195" y="1210"/>
                  <a:pt x="1195" y="1210"/>
                </a:cubicBezTo>
                <a:cubicBezTo>
                  <a:pt x="1196" y="1211"/>
                  <a:pt x="1196" y="1211"/>
                  <a:pt x="1197" y="1211"/>
                </a:cubicBezTo>
                <a:cubicBezTo>
                  <a:pt x="1198" y="1212"/>
                  <a:pt x="1198" y="1214"/>
                  <a:pt x="1198" y="1216"/>
                </a:cubicBezTo>
                <a:cubicBezTo>
                  <a:pt x="1198" y="1217"/>
                  <a:pt x="1198" y="1217"/>
                  <a:pt x="1198" y="1218"/>
                </a:cubicBezTo>
                <a:cubicBezTo>
                  <a:pt x="1199" y="1219"/>
                  <a:pt x="1199" y="1220"/>
                  <a:pt x="1200" y="1220"/>
                </a:cubicBezTo>
                <a:cubicBezTo>
                  <a:pt x="1200" y="1221"/>
                  <a:pt x="1200" y="1222"/>
                  <a:pt x="1200" y="1223"/>
                </a:cubicBezTo>
                <a:cubicBezTo>
                  <a:pt x="1200" y="1225"/>
                  <a:pt x="1201" y="1225"/>
                  <a:pt x="1202" y="1226"/>
                </a:cubicBezTo>
                <a:cubicBezTo>
                  <a:pt x="1203" y="1227"/>
                  <a:pt x="1204" y="1229"/>
                  <a:pt x="1205" y="1229"/>
                </a:cubicBezTo>
                <a:cubicBezTo>
                  <a:pt x="1207" y="1230"/>
                  <a:pt x="1208" y="1230"/>
                  <a:pt x="1209" y="1231"/>
                </a:cubicBezTo>
                <a:cubicBezTo>
                  <a:pt x="1211" y="1232"/>
                  <a:pt x="1212" y="1233"/>
                  <a:pt x="1213" y="1235"/>
                </a:cubicBezTo>
                <a:cubicBezTo>
                  <a:pt x="1214" y="1236"/>
                  <a:pt x="1214" y="1237"/>
                  <a:pt x="1213" y="1238"/>
                </a:cubicBezTo>
                <a:close/>
                <a:moveTo>
                  <a:pt x="1342" y="1108"/>
                </a:moveTo>
                <a:cubicBezTo>
                  <a:pt x="1341" y="1109"/>
                  <a:pt x="1341" y="1110"/>
                  <a:pt x="1340" y="1112"/>
                </a:cubicBezTo>
                <a:cubicBezTo>
                  <a:pt x="1339" y="1113"/>
                  <a:pt x="1338" y="1113"/>
                  <a:pt x="1336" y="1113"/>
                </a:cubicBezTo>
                <a:cubicBezTo>
                  <a:pt x="1334" y="1113"/>
                  <a:pt x="1334" y="1114"/>
                  <a:pt x="1333" y="1115"/>
                </a:cubicBezTo>
                <a:cubicBezTo>
                  <a:pt x="1332" y="1116"/>
                  <a:pt x="1331" y="1117"/>
                  <a:pt x="1329" y="1118"/>
                </a:cubicBezTo>
                <a:cubicBezTo>
                  <a:pt x="1329" y="1118"/>
                  <a:pt x="1328" y="1118"/>
                  <a:pt x="1327" y="1119"/>
                </a:cubicBezTo>
                <a:cubicBezTo>
                  <a:pt x="1326" y="1120"/>
                  <a:pt x="1326" y="1121"/>
                  <a:pt x="1324" y="1122"/>
                </a:cubicBezTo>
                <a:cubicBezTo>
                  <a:pt x="1323" y="1122"/>
                  <a:pt x="1321" y="1121"/>
                  <a:pt x="1320" y="1120"/>
                </a:cubicBezTo>
                <a:cubicBezTo>
                  <a:pt x="1319" y="1120"/>
                  <a:pt x="1318" y="1120"/>
                  <a:pt x="1316" y="1120"/>
                </a:cubicBezTo>
                <a:cubicBezTo>
                  <a:pt x="1315" y="1120"/>
                  <a:pt x="1315" y="1119"/>
                  <a:pt x="1314" y="1119"/>
                </a:cubicBezTo>
                <a:cubicBezTo>
                  <a:pt x="1311" y="1119"/>
                  <a:pt x="1313" y="1120"/>
                  <a:pt x="1313" y="1121"/>
                </a:cubicBezTo>
                <a:cubicBezTo>
                  <a:pt x="1314" y="1123"/>
                  <a:pt x="1312" y="1122"/>
                  <a:pt x="1311" y="1123"/>
                </a:cubicBezTo>
                <a:cubicBezTo>
                  <a:pt x="1311" y="1124"/>
                  <a:pt x="1312" y="1125"/>
                  <a:pt x="1312" y="1126"/>
                </a:cubicBezTo>
                <a:cubicBezTo>
                  <a:pt x="1312" y="1127"/>
                  <a:pt x="1310" y="1127"/>
                  <a:pt x="1311" y="1129"/>
                </a:cubicBezTo>
                <a:cubicBezTo>
                  <a:pt x="1313" y="1130"/>
                  <a:pt x="1316" y="1128"/>
                  <a:pt x="1317" y="1129"/>
                </a:cubicBezTo>
                <a:cubicBezTo>
                  <a:pt x="1319" y="1130"/>
                  <a:pt x="1320" y="1132"/>
                  <a:pt x="1320" y="1134"/>
                </a:cubicBezTo>
                <a:cubicBezTo>
                  <a:pt x="1320" y="1136"/>
                  <a:pt x="1319" y="1138"/>
                  <a:pt x="1319" y="1140"/>
                </a:cubicBezTo>
                <a:cubicBezTo>
                  <a:pt x="1318" y="1142"/>
                  <a:pt x="1317" y="1143"/>
                  <a:pt x="1317" y="1145"/>
                </a:cubicBezTo>
                <a:cubicBezTo>
                  <a:pt x="1317" y="1146"/>
                  <a:pt x="1318" y="1147"/>
                  <a:pt x="1318" y="1148"/>
                </a:cubicBezTo>
                <a:cubicBezTo>
                  <a:pt x="1319" y="1150"/>
                  <a:pt x="1319" y="1153"/>
                  <a:pt x="1319" y="1155"/>
                </a:cubicBezTo>
                <a:cubicBezTo>
                  <a:pt x="1318" y="1156"/>
                  <a:pt x="1318" y="1157"/>
                  <a:pt x="1318" y="1158"/>
                </a:cubicBezTo>
                <a:cubicBezTo>
                  <a:pt x="1317" y="1160"/>
                  <a:pt x="1317" y="1161"/>
                  <a:pt x="1316" y="1161"/>
                </a:cubicBezTo>
                <a:cubicBezTo>
                  <a:pt x="1315" y="1162"/>
                  <a:pt x="1314" y="1162"/>
                  <a:pt x="1314" y="1163"/>
                </a:cubicBezTo>
                <a:cubicBezTo>
                  <a:pt x="1313" y="1164"/>
                  <a:pt x="1315" y="1165"/>
                  <a:pt x="1313" y="1166"/>
                </a:cubicBezTo>
                <a:cubicBezTo>
                  <a:pt x="1311" y="1166"/>
                  <a:pt x="1312" y="1164"/>
                  <a:pt x="1311" y="1164"/>
                </a:cubicBezTo>
                <a:cubicBezTo>
                  <a:pt x="1310" y="1163"/>
                  <a:pt x="1309" y="1165"/>
                  <a:pt x="1308" y="1164"/>
                </a:cubicBezTo>
                <a:cubicBezTo>
                  <a:pt x="1307" y="1164"/>
                  <a:pt x="1306" y="1163"/>
                  <a:pt x="1306" y="1162"/>
                </a:cubicBezTo>
                <a:cubicBezTo>
                  <a:pt x="1306" y="1161"/>
                  <a:pt x="1305" y="1160"/>
                  <a:pt x="1304" y="1159"/>
                </a:cubicBezTo>
                <a:cubicBezTo>
                  <a:pt x="1303" y="1157"/>
                  <a:pt x="1302" y="1155"/>
                  <a:pt x="1301" y="1154"/>
                </a:cubicBezTo>
                <a:cubicBezTo>
                  <a:pt x="1301" y="1151"/>
                  <a:pt x="1302" y="1150"/>
                  <a:pt x="1302" y="1147"/>
                </a:cubicBezTo>
                <a:cubicBezTo>
                  <a:pt x="1302" y="1145"/>
                  <a:pt x="1302" y="1144"/>
                  <a:pt x="1303" y="1142"/>
                </a:cubicBezTo>
                <a:cubicBezTo>
                  <a:pt x="1304" y="1141"/>
                  <a:pt x="1307" y="1138"/>
                  <a:pt x="1306" y="1136"/>
                </a:cubicBezTo>
                <a:cubicBezTo>
                  <a:pt x="1306" y="1135"/>
                  <a:pt x="1305" y="1136"/>
                  <a:pt x="1304" y="1135"/>
                </a:cubicBezTo>
                <a:cubicBezTo>
                  <a:pt x="1304" y="1133"/>
                  <a:pt x="1305" y="1133"/>
                  <a:pt x="1305" y="1132"/>
                </a:cubicBezTo>
                <a:cubicBezTo>
                  <a:pt x="1306" y="1129"/>
                  <a:pt x="1301" y="1127"/>
                  <a:pt x="1300" y="1124"/>
                </a:cubicBezTo>
                <a:cubicBezTo>
                  <a:pt x="1300" y="1123"/>
                  <a:pt x="1299" y="1121"/>
                  <a:pt x="1298" y="1123"/>
                </a:cubicBezTo>
                <a:cubicBezTo>
                  <a:pt x="1298" y="1123"/>
                  <a:pt x="1299" y="1125"/>
                  <a:pt x="1298" y="1126"/>
                </a:cubicBezTo>
                <a:cubicBezTo>
                  <a:pt x="1297" y="1125"/>
                  <a:pt x="1297" y="1123"/>
                  <a:pt x="1296" y="1123"/>
                </a:cubicBezTo>
                <a:cubicBezTo>
                  <a:pt x="1295" y="1126"/>
                  <a:pt x="1297" y="1128"/>
                  <a:pt x="1294" y="1129"/>
                </a:cubicBezTo>
                <a:cubicBezTo>
                  <a:pt x="1291" y="1130"/>
                  <a:pt x="1291" y="1132"/>
                  <a:pt x="1291" y="1135"/>
                </a:cubicBezTo>
                <a:cubicBezTo>
                  <a:pt x="1291" y="1137"/>
                  <a:pt x="1293" y="1139"/>
                  <a:pt x="1291" y="1141"/>
                </a:cubicBezTo>
                <a:cubicBezTo>
                  <a:pt x="1291" y="1141"/>
                  <a:pt x="1289" y="1142"/>
                  <a:pt x="1290" y="1143"/>
                </a:cubicBezTo>
                <a:cubicBezTo>
                  <a:pt x="1291" y="1145"/>
                  <a:pt x="1292" y="1142"/>
                  <a:pt x="1293" y="1142"/>
                </a:cubicBezTo>
                <a:cubicBezTo>
                  <a:pt x="1295" y="1142"/>
                  <a:pt x="1293" y="1144"/>
                  <a:pt x="1292" y="1144"/>
                </a:cubicBezTo>
                <a:cubicBezTo>
                  <a:pt x="1291" y="1146"/>
                  <a:pt x="1291" y="1146"/>
                  <a:pt x="1292" y="1147"/>
                </a:cubicBezTo>
                <a:cubicBezTo>
                  <a:pt x="1293" y="1148"/>
                  <a:pt x="1294" y="1150"/>
                  <a:pt x="1293" y="1150"/>
                </a:cubicBezTo>
                <a:cubicBezTo>
                  <a:pt x="1291" y="1150"/>
                  <a:pt x="1291" y="1149"/>
                  <a:pt x="1290" y="1148"/>
                </a:cubicBezTo>
                <a:cubicBezTo>
                  <a:pt x="1289" y="1148"/>
                  <a:pt x="1288" y="1148"/>
                  <a:pt x="1289" y="1150"/>
                </a:cubicBezTo>
                <a:cubicBezTo>
                  <a:pt x="1289" y="1150"/>
                  <a:pt x="1291" y="1150"/>
                  <a:pt x="1290" y="1152"/>
                </a:cubicBezTo>
                <a:cubicBezTo>
                  <a:pt x="1290" y="1153"/>
                  <a:pt x="1289" y="1153"/>
                  <a:pt x="1288" y="1154"/>
                </a:cubicBezTo>
                <a:cubicBezTo>
                  <a:pt x="1287" y="1155"/>
                  <a:pt x="1286" y="1157"/>
                  <a:pt x="1284" y="1157"/>
                </a:cubicBezTo>
                <a:cubicBezTo>
                  <a:pt x="1282" y="1157"/>
                  <a:pt x="1281" y="1155"/>
                  <a:pt x="1282" y="1153"/>
                </a:cubicBezTo>
                <a:cubicBezTo>
                  <a:pt x="1283" y="1152"/>
                  <a:pt x="1283" y="1151"/>
                  <a:pt x="1283" y="1150"/>
                </a:cubicBezTo>
                <a:cubicBezTo>
                  <a:pt x="1283" y="1149"/>
                  <a:pt x="1282" y="1148"/>
                  <a:pt x="1282" y="1147"/>
                </a:cubicBezTo>
                <a:cubicBezTo>
                  <a:pt x="1281" y="1145"/>
                  <a:pt x="1283" y="1143"/>
                  <a:pt x="1283" y="1141"/>
                </a:cubicBezTo>
                <a:cubicBezTo>
                  <a:pt x="1283" y="1140"/>
                  <a:pt x="1284" y="1139"/>
                  <a:pt x="1285" y="1138"/>
                </a:cubicBezTo>
                <a:cubicBezTo>
                  <a:pt x="1285" y="1137"/>
                  <a:pt x="1285" y="1136"/>
                  <a:pt x="1286" y="1136"/>
                </a:cubicBezTo>
                <a:cubicBezTo>
                  <a:pt x="1287" y="1132"/>
                  <a:pt x="1290" y="1129"/>
                  <a:pt x="1291" y="1125"/>
                </a:cubicBezTo>
                <a:cubicBezTo>
                  <a:pt x="1291" y="1122"/>
                  <a:pt x="1292" y="1120"/>
                  <a:pt x="1294" y="1120"/>
                </a:cubicBezTo>
                <a:cubicBezTo>
                  <a:pt x="1295" y="1120"/>
                  <a:pt x="1296" y="1120"/>
                  <a:pt x="1296" y="1120"/>
                </a:cubicBezTo>
                <a:cubicBezTo>
                  <a:pt x="1297" y="1120"/>
                  <a:pt x="1297" y="1120"/>
                  <a:pt x="1298" y="1120"/>
                </a:cubicBezTo>
                <a:cubicBezTo>
                  <a:pt x="1299" y="1119"/>
                  <a:pt x="1300" y="1120"/>
                  <a:pt x="1301" y="1119"/>
                </a:cubicBezTo>
                <a:cubicBezTo>
                  <a:pt x="1301" y="1119"/>
                  <a:pt x="1302" y="1119"/>
                  <a:pt x="1303" y="1119"/>
                </a:cubicBezTo>
                <a:cubicBezTo>
                  <a:pt x="1304" y="1121"/>
                  <a:pt x="1301" y="1122"/>
                  <a:pt x="1301" y="1124"/>
                </a:cubicBezTo>
                <a:cubicBezTo>
                  <a:pt x="1301" y="1125"/>
                  <a:pt x="1302" y="1126"/>
                  <a:pt x="1303" y="1125"/>
                </a:cubicBezTo>
                <a:cubicBezTo>
                  <a:pt x="1304" y="1125"/>
                  <a:pt x="1304" y="1124"/>
                  <a:pt x="1304" y="1124"/>
                </a:cubicBezTo>
                <a:cubicBezTo>
                  <a:pt x="1305" y="1124"/>
                  <a:pt x="1305" y="1125"/>
                  <a:pt x="1305" y="1126"/>
                </a:cubicBezTo>
                <a:cubicBezTo>
                  <a:pt x="1305" y="1126"/>
                  <a:pt x="1305" y="1126"/>
                  <a:pt x="1305" y="1127"/>
                </a:cubicBezTo>
                <a:cubicBezTo>
                  <a:pt x="1306" y="1127"/>
                  <a:pt x="1306" y="1126"/>
                  <a:pt x="1307" y="1126"/>
                </a:cubicBezTo>
                <a:cubicBezTo>
                  <a:pt x="1307" y="1125"/>
                  <a:pt x="1307" y="1125"/>
                  <a:pt x="1307" y="1124"/>
                </a:cubicBezTo>
                <a:cubicBezTo>
                  <a:pt x="1308" y="1124"/>
                  <a:pt x="1308" y="1124"/>
                  <a:pt x="1309" y="1124"/>
                </a:cubicBezTo>
                <a:cubicBezTo>
                  <a:pt x="1310" y="1124"/>
                  <a:pt x="1310" y="1124"/>
                  <a:pt x="1310" y="1122"/>
                </a:cubicBezTo>
                <a:cubicBezTo>
                  <a:pt x="1309" y="1121"/>
                  <a:pt x="1309" y="1120"/>
                  <a:pt x="1310" y="1119"/>
                </a:cubicBezTo>
                <a:cubicBezTo>
                  <a:pt x="1312" y="1117"/>
                  <a:pt x="1311" y="1117"/>
                  <a:pt x="1310" y="1114"/>
                </a:cubicBezTo>
                <a:cubicBezTo>
                  <a:pt x="1309" y="1113"/>
                  <a:pt x="1309" y="1113"/>
                  <a:pt x="1308" y="1112"/>
                </a:cubicBezTo>
                <a:cubicBezTo>
                  <a:pt x="1307" y="1111"/>
                  <a:pt x="1307" y="1110"/>
                  <a:pt x="1309" y="1110"/>
                </a:cubicBezTo>
                <a:cubicBezTo>
                  <a:pt x="1311" y="1111"/>
                  <a:pt x="1312" y="1112"/>
                  <a:pt x="1312" y="1115"/>
                </a:cubicBezTo>
                <a:cubicBezTo>
                  <a:pt x="1313" y="1116"/>
                  <a:pt x="1312" y="1117"/>
                  <a:pt x="1313" y="1117"/>
                </a:cubicBezTo>
                <a:cubicBezTo>
                  <a:pt x="1315" y="1118"/>
                  <a:pt x="1315" y="1117"/>
                  <a:pt x="1316" y="1117"/>
                </a:cubicBezTo>
                <a:cubicBezTo>
                  <a:pt x="1317" y="1116"/>
                  <a:pt x="1318" y="1117"/>
                  <a:pt x="1319" y="1117"/>
                </a:cubicBezTo>
                <a:cubicBezTo>
                  <a:pt x="1320" y="1117"/>
                  <a:pt x="1321" y="1117"/>
                  <a:pt x="1322" y="1116"/>
                </a:cubicBezTo>
                <a:cubicBezTo>
                  <a:pt x="1325" y="1115"/>
                  <a:pt x="1326" y="1116"/>
                  <a:pt x="1329" y="1116"/>
                </a:cubicBezTo>
                <a:cubicBezTo>
                  <a:pt x="1330" y="1116"/>
                  <a:pt x="1331" y="1116"/>
                  <a:pt x="1332" y="1115"/>
                </a:cubicBezTo>
                <a:cubicBezTo>
                  <a:pt x="1333" y="1114"/>
                  <a:pt x="1333" y="1112"/>
                  <a:pt x="1332" y="1110"/>
                </a:cubicBezTo>
                <a:cubicBezTo>
                  <a:pt x="1330" y="1107"/>
                  <a:pt x="1329" y="1111"/>
                  <a:pt x="1327" y="1111"/>
                </a:cubicBezTo>
                <a:cubicBezTo>
                  <a:pt x="1326" y="1110"/>
                  <a:pt x="1326" y="1109"/>
                  <a:pt x="1325" y="1109"/>
                </a:cubicBezTo>
                <a:cubicBezTo>
                  <a:pt x="1324" y="1108"/>
                  <a:pt x="1322" y="1108"/>
                  <a:pt x="1321" y="1109"/>
                </a:cubicBezTo>
                <a:cubicBezTo>
                  <a:pt x="1319" y="1110"/>
                  <a:pt x="1318" y="1110"/>
                  <a:pt x="1317" y="1107"/>
                </a:cubicBezTo>
                <a:cubicBezTo>
                  <a:pt x="1316" y="1104"/>
                  <a:pt x="1318" y="1104"/>
                  <a:pt x="1320" y="1102"/>
                </a:cubicBezTo>
                <a:cubicBezTo>
                  <a:pt x="1323" y="1101"/>
                  <a:pt x="1324" y="1103"/>
                  <a:pt x="1324" y="1105"/>
                </a:cubicBezTo>
                <a:cubicBezTo>
                  <a:pt x="1324" y="1106"/>
                  <a:pt x="1325" y="1107"/>
                  <a:pt x="1326" y="1106"/>
                </a:cubicBezTo>
                <a:cubicBezTo>
                  <a:pt x="1327" y="1105"/>
                  <a:pt x="1326" y="1104"/>
                  <a:pt x="1328" y="1104"/>
                </a:cubicBezTo>
                <a:cubicBezTo>
                  <a:pt x="1329" y="1105"/>
                  <a:pt x="1330" y="1105"/>
                  <a:pt x="1331" y="1104"/>
                </a:cubicBezTo>
                <a:cubicBezTo>
                  <a:pt x="1332" y="1102"/>
                  <a:pt x="1331" y="1102"/>
                  <a:pt x="1329" y="1102"/>
                </a:cubicBezTo>
                <a:cubicBezTo>
                  <a:pt x="1329" y="1101"/>
                  <a:pt x="1326" y="1101"/>
                  <a:pt x="1328" y="1100"/>
                </a:cubicBezTo>
                <a:cubicBezTo>
                  <a:pt x="1329" y="1099"/>
                  <a:pt x="1330" y="1101"/>
                  <a:pt x="1331" y="1101"/>
                </a:cubicBezTo>
                <a:cubicBezTo>
                  <a:pt x="1331" y="1102"/>
                  <a:pt x="1333" y="1101"/>
                  <a:pt x="1333" y="1102"/>
                </a:cubicBezTo>
                <a:cubicBezTo>
                  <a:pt x="1334" y="1103"/>
                  <a:pt x="1333" y="1104"/>
                  <a:pt x="1333" y="1105"/>
                </a:cubicBezTo>
                <a:cubicBezTo>
                  <a:pt x="1333" y="1107"/>
                  <a:pt x="1337" y="1108"/>
                  <a:pt x="1338" y="1108"/>
                </a:cubicBezTo>
                <a:cubicBezTo>
                  <a:pt x="1339" y="1108"/>
                  <a:pt x="1340" y="1107"/>
                  <a:pt x="1341" y="1107"/>
                </a:cubicBezTo>
                <a:cubicBezTo>
                  <a:pt x="1342" y="1106"/>
                  <a:pt x="1343" y="1104"/>
                  <a:pt x="1344" y="1104"/>
                </a:cubicBezTo>
                <a:cubicBezTo>
                  <a:pt x="1344" y="1106"/>
                  <a:pt x="1343" y="1107"/>
                  <a:pt x="1342" y="1108"/>
                </a:cubicBezTo>
                <a:close/>
                <a:moveTo>
                  <a:pt x="1694" y="1102"/>
                </a:moveTo>
                <a:cubicBezTo>
                  <a:pt x="1693" y="1103"/>
                  <a:pt x="1693" y="1104"/>
                  <a:pt x="1692" y="1105"/>
                </a:cubicBezTo>
                <a:cubicBezTo>
                  <a:pt x="1690" y="1110"/>
                  <a:pt x="1684" y="1108"/>
                  <a:pt x="1680" y="1108"/>
                </a:cubicBezTo>
                <a:cubicBezTo>
                  <a:pt x="1679" y="1108"/>
                  <a:pt x="1677" y="1108"/>
                  <a:pt x="1676" y="1108"/>
                </a:cubicBezTo>
                <a:cubicBezTo>
                  <a:pt x="1675" y="1107"/>
                  <a:pt x="1673" y="1106"/>
                  <a:pt x="1672" y="1106"/>
                </a:cubicBezTo>
                <a:cubicBezTo>
                  <a:pt x="1669" y="1105"/>
                  <a:pt x="1666" y="1106"/>
                  <a:pt x="1663" y="1105"/>
                </a:cubicBezTo>
                <a:cubicBezTo>
                  <a:pt x="1662" y="1104"/>
                  <a:pt x="1660" y="1104"/>
                  <a:pt x="1659" y="1103"/>
                </a:cubicBezTo>
                <a:cubicBezTo>
                  <a:pt x="1657" y="1103"/>
                  <a:pt x="1656" y="1103"/>
                  <a:pt x="1654" y="1103"/>
                </a:cubicBezTo>
                <a:cubicBezTo>
                  <a:pt x="1650" y="1103"/>
                  <a:pt x="1647" y="1103"/>
                  <a:pt x="1643" y="1102"/>
                </a:cubicBezTo>
                <a:cubicBezTo>
                  <a:pt x="1640" y="1102"/>
                  <a:pt x="1637" y="1102"/>
                  <a:pt x="1634" y="1102"/>
                </a:cubicBezTo>
                <a:cubicBezTo>
                  <a:pt x="1632" y="1102"/>
                  <a:pt x="1629" y="1102"/>
                  <a:pt x="1627" y="1102"/>
                </a:cubicBezTo>
                <a:cubicBezTo>
                  <a:pt x="1627" y="1102"/>
                  <a:pt x="1626" y="1102"/>
                  <a:pt x="1625" y="1102"/>
                </a:cubicBezTo>
                <a:cubicBezTo>
                  <a:pt x="1624" y="1102"/>
                  <a:pt x="1624" y="1102"/>
                  <a:pt x="1623" y="1102"/>
                </a:cubicBezTo>
                <a:cubicBezTo>
                  <a:pt x="1622" y="1101"/>
                  <a:pt x="1623" y="1104"/>
                  <a:pt x="1622" y="1104"/>
                </a:cubicBezTo>
                <a:cubicBezTo>
                  <a:pt x="1622" y="1105"/>
                  <a:pt x="1621" y="1105"/>
                  <a:pt x="1620" y="1105"/>
                </a:cubicBezTo>
                <a:cubicBezTo>
                  <a:pt x="1619" y="1105"/>
                  <a:pt x="1618" y="1105"/>
                  <a:pt x="1617" y="1105"/>
                </a:cubicBezTo>
                <a:cubicBezTo>
                  <a:pt x="1616" y="1106"/>
                  <a:pt x="1614" y="1106"/>
                  <a:pt x="1613" y="1107"/>
                </a:cubicBezTo>
                <a:cubicBezTo>
                  <a:pt x="1612" y="1108"/>
                  <a:pt x="1611" y="1110"/>
                  <a:pt x="1611" y="1111"/>
                </a:cubicBezTo>
                <a:cubicBezTo>
                  <a:pt x="1610" y="1112"/>
                  <a:pt x="1610" y="1113"/>
                  <a:pt x="1609" y="1114"/>
                </a:cubicBezTo>
                <a:cubicBezTo>
                  <a:pt x="1607" y="1115"/>
                  <a:pt x="1606" y="1115"/>
                  <a:pt x="1604" y="1116"/>
                </a:cubicBezTo>
                <a:cubicBezTo>
                  <a:pt x="1603" y="1117"/>
                  <a:pt x="1602" y="1117"/>
                  <a:pt x="1600" y="1117"/>
                </a:cubicBezTo>
                <a:cubicBezTo>
                  <a:pt x="1599" y="1117"/>
                  <a:pt x="1596" y="1117"/>
                  <a:pt x="1598" y="1118"/>
                </a:cubicBezTo>
                <a:cubicBezTo>
                  <a:pt x="1599" y="1119"/>
                  <a:pt x="1599" y="1120"/>
                  <a:pt x="1599" y="1121"/>
                </a:cubicBezTo>
                <a:cubicBezTo>
                  <a:pt x="1598" y="1123"/>
                  <a:pt x="1597" y="1123"/>
                  <a:pt x="1597" y="1125"/>
                </a:cubicBezTo>
                <a:cubicBezTo>
                  <a:pt x="1596" y="1126"/>
                  <a:pt x="1596" y="1127"/>
                  <a:pt x="1595" y="1128"/>
                </a:cubicBezTo>
                <a:cubicBezTo>
                  <a:pt x="1595" y="1129"/>
                  <a:pt x="1594" y="1131"/>
                  <a:pt x="1595" y="1132"/>
                </a:cubicBezTo>
                <a:cubicBezTo>
                  <a:pt x="1595" y="1133"/>
                  <a:pt x="1596" y="1133"/>
                  <a:pt x="1597" y="1133"/>
                </a:cubicBezTo>
                <a:cubicBezTo>
                  <a:pt x="1597" y="1134"/>
                  <a:pt x="1596" y="1135"/>
                  <a:pt x="1596" y="1135"/>
                </a:cubicBezTo>
                <a:cubicBezTo>
                  <a:pt x="1596" y="1136"/>
                  <a:pt x="1596" y="1137"/>
                  <a:pt x="1596" y="1137"/>
                </a:cubicBezTo>
                <a:cubicBezTo>
                  <a:pt x="1596" y="1138"/>
                  <a:pt x="1596" y="1141"/>
                  <a:pt x="1595" y="1141"/>
                </a:cubicBezTo>
                <a:cubicBezTo>
                  <a:pt x="1594" y="1142"/>
                  <a:pt x="1594" y="1139"/>
                  <a:pt x="1593" y="1138"/>
                </a:cubicBezTo>
                <a:cubicBezTo>
                  <a:pt x="1592" y="1137"/>
                  <a:pt x="1592" y="1136"/>
                  <a:pt x="1591" y="1135"/>
                </a:cubicBezTo>
                <a:cubicBezTo>
                  <a:pt x="1591" y="1134"/>
                  <a:pt x="1590" y="1133"/>
                  <a:pt x="1589" y="1132"/>
                </a:cubicBezTo>
                <a:cubicBezTo>
                  <a:pt x="1588" y="1131"/>
                  <a:pt x="1588" y="1130"/>
                  <a:pt x="1587" y="1129"/>
                </a:cubicBezTo>
                <a:cubicBezTo>
                  <a:pt x="1586" y="1128"/>
                  <a:pt x="1585" y="1127"/>
                  <a:pt x="1584" y="1126"/>
                </a:cubicBezTo>
                <a:cubicBezTo>
                  <a:pt x="1583" y="1126"/>
                  <a:pt x="1583" y="1126"/>
                  <a:pt x="1582" y="1126"/>
                </a:cubicBezTo>
                <a:cubicBezTo>
                  <a:pt x="1582" y="1125"/>
                  <a:pt x="1582" y="1124"/>
                  <a:pt x="1583" y="1124"/>
                </a:cubicBezTo>
                <a:cubicBezTo>
                  <a:pt x="1583" y="1122"/>
                  <a:pt x="1583" y="1121"/>
                  <a:pt x="1584" y="1120"/>
                </a:cubicBezTo>
                <a:cubicBezTo>
                  <a:pt x="1584" y="1119"/>
                  <a:pt x="1586" y="1118"/>
                  <a:pt x="1587" y="1117"/>
                </a:cubicBezTo>
                <a:cubicBezTo>
                  <a:pt x="1587" y="1117"/>
                  <a:pt x="1588" y="1117"/>
                  <a:pt x="1588" y="1116"/>
                </a:cubicBezTo>
                <a:cubicBezTo>
                  <a:pt x="1589" y="1115"/>
                  <a:pt x="1588" y="1115"/>
                  <a:pt x="1587" y="1115"/>
                </a:cubicBezTo>
                <a:cubicBezTo>
                  <a:pt x="1586" y="1114"/>
                  <a:pt x="1587" y="1113"/>
                  <a:pt x="1588" y="1112"/>
                </a:cubicBezTo>
                <a:cubicBezTo>
                  <a:pt x="1589" y="1111"/>
                  <a:pt x="1590" y="1111"/>
                  <a:pt x="1592" y="1111"/>
                </a:cubicBezTo>
                <a:cubicBezTo>
                  <a:pt x="1593" y="1112"/>
                  <a:pt x="1594" y="1111"/>
                  <a:pt x="1594" y="1109"/>
                </a:cubicBezTo>
                <a:cubicBezTo>
                  <a:pt x="1594" y="1109"/>
                  <a:pt x="1593" y="1108"/>
                  <a:pt x="1594" y="1108"/>
                </a:cubicBezTo>
                <a:cubicBezTo>
                  <a:pt x="1594" y="1107"/>
                  <a:pt x="1595" y="1107"/>
                  <a:pt x="1596" y="1106"/>
                </a:cubicBezTo>
                <a:cubicBezTo>
                  <a:pt x="1596" y="1106"/>
                  <a:pt x="1597" y="1105"/>
                  <a:pt x="1597" y="1105"/>
                </a:cubicBezTo>
                <a:cubicBezTo>
                  <a:pt x="1598" y="1104"/>
                  <a:pt x="1599" y="1103"/>
                  <a:pt x="1600" y="1103"/>
                </a:cubicBezTo>
                <a:cubicBezTo>
                  <a:pt x="1600" y="1102"/>
                  <a:pt x="1601" y="1101"/>
                  <a:pt x="1602" y="1101"/>
                </a:cubicBezTo>
                <a:cubicBezTo>
                  <a:pt x="1602" y="1100"/>
                  <a:pt x="1603" y="1100"/>
                  <a:pt x="1604" y="1099"/>
                </a:cubicBezTo>
                <a:cubicBezTo>
                  <a:pt x="1605" y="1098"/>
                  <a:pt x="1606" y="1097"/>
                  <a:pt x="1607" y="1097"/>
                </a:cubicBezTo>
                <a:cubicBezTo>
                  <a:pt x="1609" y="1097"/>
                  <a:pt x="1610" y="1098"/>
                  <a:pt x="1611" y="1098"/>
                </a:cubicBezTo>
                <a:cubicBezTo>
                  <a:pt x="1613" y="1098"/>
                  <a:pt x="1615" y="1097"/>
                  <a:pt x="1616" y="1097"/>
                </a:cubicBezTo>
                <a:cubicBezTo>
                  <a:pt x="1618" y="1097"/>
                  <a:pt x="1619" y="1098"/>
                  <a:pt x="1620" y="1097"/>
                </a:cubicBezTo>
                <a:cubicBezTo>
                  <a:pt x="1622" y="1097"/>
                  <a:pt x="1624" y="1096"/>
                  <a:pt x="1625" y="1096"/>
                </a:cubicBezTo>
                <a:cubicBezTo>
                  <a:pt x="1628" y="1095"/>
                  <a:pt x="1632" y="1095"/>
                  <a:pt x="1634" y="1097"/>
                </a:cubicBezTo>
                <a:cubicBezTo>
                  <a:pt x="1635" y="1098"/>
                  <a:pt x="1636" y="1098"/>
                  <a:pt x="1638" y="1099"/>
                </a:cubicBezTo>
                <a:cubicBezTo>
                  <a:pt x="1639" y="1099"/>
                  <a:pt x="1640" y="1100"/>
                  <a:pt x="1641" y="1100"/>
                </a:cubicBezTo>
                <a:cubicBezTo>
                  <a:pt x="1642" y="1100"/>
                  <a:pt x="1643" y="1100"/>
                  <a:pt x="1644" y="1100"/>
                </a:cubicBezTo>
                <a:cubicBezTo>
                  <a:pt x="1645" y="1100"/>
                  <a:pt x="1646" y="1100"/>
                  <a:pt x="1647" y="1100"/>
                </a:cubicBezTo>
                <a:cubicBezTo>
                  <a:pt x="1648" y="1100"/>
                  <a:pt x="1650" y="1101"/>
                  <a:pt x="1652" y="1101"/>
                </a:cubicBezTo>
                <a:cubicBezTo>
                  <a:pt x="1656" y="1101"/>
                  <a:pt x="1660" y="1101"/>
                  <a:pt x="1664" y="1101"/>
                </a:cubicBezTo>
                <a:cubicBezTo>
                  <a:pt x="1667" y="1101"/>
                  <a:pt x="1670" y="1101"/>
                  <a:pt x="1673" y="1102"/>
                </a:cubicBezTo>
                <a:cubicBezTo>
                  <a:pt x="1675" y="1102"/>
                  <a:pt x="1676" y="1102"/>
                  <a:pt x="1677" y="1103"/>
                </a:cubicBezTo>
                <a:cubicBezTo>
                  <a:pt x="1677" y="1104"/>
                  <a:pt x="1677" y="1105"/>
                  <a:pt x="1678" y="1105"/>
                </a:cubicBezTo>
                <a:cubicBezTo>
                  <a:pt x="1678" y="1105"/>
                  <a:pt x="1679" y="1105"/>
                  <a:pt x="1679" y="1104"/>
                </a:cubicBezTo>
                <a:cubicBezTo>
                  <a:pt x="1679" y="1103"/>
                  <a:pt x="1679" y="1101"/>
                  <a:pt x="1679" y="1100"/>
                </a:cubicBezTo>
                <a:cubicBezTo>
                  <a:pt x="1680" y="1099"/>
                  <a:pt x="1682" y="1100"/>
                  <a:pt x="1683" y="1099"/>
                </a:cubicBezTo>
                <a:cubicBezTo>
                  <a:pt x="1684" y="1099"/>
                  <a:pt x="1685" y="1097"/>
                  <a:pt x="1687" y="1098"/>
                </a:cubicBezTo>
                <a:cubicBezTo>
                  <a:pt x="1688" y="1099"/>
                  <a:pt x="1688" y="1100"/>
                  <a:pt x="1689" y="1101"/>
                </a:cubicBezTo>
                <a:cubicBezTo>
                  <a:pt x="1690" y="1101"/>
                  <a:pt x="1691" y="1101"/>
                  <a:pt x="1691" y="1100"/>
                </a:cubicBezTo>
                <a:cubicBezTo>
                  <a:pt x="1690" y="1100"/>
                  <a:pt x="1689" y="1099"/>
                  <a:pt x="1689" y="1099"/>
                </a:cubicBezTo>
                <a:cubicBezTo>
                  <a:pt x="1689" y="1099"/>
                  <a:pt x="1688" y="1097"/>
                  <a:pt x="1688" y="1097"/>
                </a:cubicBezTo>
                <a:cubicBezTo>
                  <a:pt x="1688" y="1096"/>
                  <a:pt x="1690" y="1097"/>
                  <a:pt x="1690" y="1097"/>
                </a:cubicBezTo>
                <a:cubicBezTo>
                  <a:pt x="1691" y="1097"/>
                  <a:pt x="1693" y="1097"/>
                  <a:pt x="1694" y="1097"/>
                </a:cubicBezTo>
                <a:cubicBezTo>
                  <a:pt x="1695" y="1097"/>
                  <a:pt x="1695" y="1097"/>
                  <a:pt x="1695" y="1098"/>
                </a:cubicBezTo>
                <a:cubicBezTo>
                  <a:pt x="1696" y="1098"/>
                  <a:pt x="1696" y="1099"/>
                  <a:pt x="1696" y="1099"/>
                </a:cubicBezTo>
                <a:cubicBezTo>
                  <a:pt x="1697" y="1101"/>
                  <a:pt x="1695" y="1101"/>
                  <a:pt x="1694" y="1102"/>
                </a:cubicBezTo>
                <a:close/>
                <a:moveTo>
                  <a:pt x="1820" y="1698"/>
                </a:moveTo>
                <a:cubicBezTo>
                  <a:pt x="1820" y="1699"/>
                  <a:pt x="1820" y="1699"/>
                  <a:pt x="1819" y="1700"/>
                </a:cubicBezTo>
                <a:cubicBezTo>
                  <a:pt x="1819" y="1700"/>
                  <a:pt x="1818" y="1700"/>
                  <a:pt x="1818" y="1700"/>
                </a:cubicBezTo>
                <a:cubicBezTo>
                  <a:pt x="1817" y="1700"/>
                  <a:pt x="1817" y="1700"/>
                  <a:pt x="1816" y="1700"/>
                </a:cubicBezTo>
                <a:cubicBezTo>
                  <a:pt x="1816" y="1700"/>
                  <a:pt x="1814" y="1701"/>
                  <a:pt x="1815" y="1700"/>
                </a:cubicBezTo>
                <a:cubicBezTo>
                  <a:pt x="1815" y="1699"/>
                  <a:pt x="1816" y="1699"/>
                  <a:pt x="1816" y="1699"/>
                </a:cubicBezTo>
                <a:cubicBezTo>
                  <a:pt x="1817" y="1698"/>
                  <a:pt x="1817" y="1698"/>
                  <a:pt x="1817" y="1697"/>
                </a:cubicBezTo>
                <a:cubicBezTo>
                  <a:pt x="1818" y="1696"/>
                  <a:pt x="1819" y="1696"/>
                  <a:pt x="1820" y="1696"/>
                </a:cubicBezTo>
                <a:cubicBezTo>
                  <a:pt x="1822" y="1696"/>
                  <a:pt x="1821" y="1698"/>
                  <a:pt x="1820" y="1698"/>
                </a:cubicBezTo>
                <a:close/>
                <a:moveTo>
                  <a:pt x="2110" y="1940"/>
                </a:moveTo>
                <a:cubicBezTo>
                  <a:pt x="2110" y="1940"/>
                  <a:pt x="2110" y="1941"/>
                  <a:pt x="2111" y="1942"/>
                </a:cubicBezTo>
                <a:cubicBezTo>
                  <a:pt x="2111" y="1942"/>
                  <a:pt x="2112" y="1942"/>
                  <a:pt x="2112" y="1943"/>
                </a:cubicBezTo>
                <a:cubicBezTo>
                  <a:pt x="2113" y="1944"/>
                  <a:pt x="2113" y="1945"/>
                  <a:pt x="2114" y="1946"/>
                </a:cubicBezTo>
                <a:cubicBezTo>
                  <a:pt x="2115" y="1947"/>
                  <a:pt x="2115" y="1947"/>
                  <a:pt x="2116" y="1949"/>
                </a:cubicBezTo>
                <a:cubicBezTo>
                  <a:pt x="2116" y="1949"/>
                  <a:pt x="2116" y="1950"/>
                  <a:pt x="2116" y="1950"/>
                </a:cubicBezTo>
                <a:cubicBezTo>
                  <a:pt x="2116" y="1951"/>
                  <a:pt x="2116" y="1951"/>
                  <a:pt x="2115" y="1951"/>
                </a:cubicBezTo>
                <a:cubicBezTo>
                  <a:pt x="2114" y="1950"/>
                  <a:pt x="2114" y="1950"/>
                  <a:pt x="2114" y="1949"/>
                </a:cubicBezTo>
                <a:cubicBezTo>
                  <a:pt x="2114" y="1949"/>
                  <a:pt x="2113" y="1948"/>
                  <a:pt x="2113" y="1947"/>
                </a:cubicBezTo>
                <a:cubicBezTo>
                  <a:pt x="2112" y="1947"/>
                  <a:pt x="2112" y="1946"/>
                  <a:pt x="2112" y="1946"/>
                </a:cubicBezTo>
                <a:cubicBezTo>
                  <a:pt x="2111" y="1945"/>
                  <a:pt x="2110" y="1945"/>
                  <a:pt x="2110" y="1944"/>
                </a:cubicBezTo>
                <a:cubicBezTo>
                  <a:pt x="2110" y="1943"/>
                  <a:pt x="2109" y="1941"/>
                  <a:pt x="2110" y="1940"/>
                </a:cubicBezTo>
                <a:close/>
                <a:moveTo>
                  <a:pt x="2217" y="1885"/>
                </a:moveTo>
                <a:cubicBezTo>
                  <a:pt x="2218" y="1886"/>
                  <a:pt x="2218" y="1887"/>
                  <a:pt x="2219" y="1888"/>
                </a:cubicBezTo>
                <a:cubicBezTo>
                  <a:pt x="2220" y="1888"/>
                  <a:pt x="2221" y="1889"/>
                  <a:pt x="2222" y="1889"/>
                </a:cubicBezTo>
                <a:cubicBezTo>
                  <a:pt x="2223" y="1889"/>
                  <a:pt x="2224" y="1889"/>
                  <a:pt x="2224" y="1889"/>
                </a:cubicBezTo>
                <a:cubicBezTo>
                  <a:pt x="2225" y="1890"/>
                  <a:pt x="2225" y="1890"/>
                  <a:pt x="2226" y="1891"/>
                </a:cubicBezTo>
                <a:cubicBezTo>
                  <a:pt x="2226" y="1891"/>
                  <a:pt x="2226" y="1892"/>
                  <a:pt x="2227" y="1892"/>
                </a:cubicBezTo>
                <a:cubicBezTo>
                  <a:pt x="2227" y="1892"/>
                  <a:pt x="2228" y="1893"/>
                  <a:pt x="2228" y="1893"/>
                </a:cubicBezTo>
                <a:cubicBezTo>
                  <a:pt x="2229" y="1894"/>
                  <a:pt x="2228" y="1894"/>
                  <a:pt x="2227" y="1893"/>
                </a:cubicBezTo>
                <a:cubicBezTo>
                  <a:pt x="2227" y="1893"/>
                  <a:pt x="2226" y="1893"/>
                  <a:pt x="2226" y="1892"/>
                </a:cubicBezTo>
                <a:cubicBezTo>
                  <a:pt x="2225" y="1891"/>
                  <a:pt x="2224" y="1891"/>
                  <a:pt x="2223" y="1890"/>
                </a:cubicBezTo>
                <a:cubicBezTo>
                  <a:pt x="2222" y="1889"/>
                  <a:pt x="2221" y="1889"/>
                  <a:pt x="2220" y="1888"/>
                </a:cubicBezTo>
                <a:cubicBezTo>
                  <a:pt x="2218" y="1888"/>
                  <a:pt x="2218" y="1887"/>
                  <a:pt x="2216" y="1886"/>
                </a:cubicBezTo>
                <a:cubicBezTo>
                  <a:pt x="2215" y="1886"/>
                  <a:pt x="2214" y="1885"/>
                  <a:pt x="2213" y="1884"/>
                </a:cubicBezTo>
                <a:cubicBezTo>
                  <a:pt x="2212" y="1884"/>
                  <a:pt x="2212" y="1883"/>
                  <a:pt x="2212" y="1882"/>
                </a:cubicBezTo>
                <a:cubicBezTo>
                  <a:pt x="2212" y="1881"/>
                  <a:pt x="2211" y="1879"/>
                  <a:pt x="2212" y="1880"/>
                </a:cubicBezTo>
                <a:cubicBezTo>
                  <a:pt x="2213" y="1881"/>
                  <a:pt x="2213" y="1881"/>
                  <a:pt x="2213" y="1882"/>
                </a:cubicBezTo>
                <a:cubicBezTo>
                  <a:pt x="2213" y="1882"/>
                  <a:pt x="2214" y="1882"/>
                  <a:pt x="2214" y="1883"/>
                </a:cubicBezTo>
                <a:cubicBezTo>
                  <a:pt x="2215" y="1883"/>
                  <a:pt x="2215" y="1884"/>
                  <a:pt x="2216" y="1884"/>
                </a:cubicBezTo>
                <a:cubicBezTo>
                  <a:pt x="2216" y="1885"/>
                  <a:pt x="2216" y="1885"/>
                  <a:pt x="2217" y="1885"/>
                </a:cubicBezTo>
                <a:close/>
                <a:moveTo>
                  <a:pt x="2300" y="866"/>
                </a:moveTo>
                <a:cubicBezTo>
                  <a:pt x="2300" y="867"/>
                  <a:pt x="2301" y="869"/>
                  <a:pt x="2300" y="870"/>
                </a:cubicBezTo>
                <a:cubicBezTo>
                  <a:pt x="2300" y="871"/>
                  <a:pt x="2300" y="871"/>
                  <a:pt x="2299" y="871"/>
                </a:cubicBezTo>
                <a:cubicBezTo>
                  <a:pt x="2299" y="872"/>
                  <a:pt x="2299" y="873"/>
                  <a:pt x="2299" y="874"/>
                </a:cubicBezTo>
                <a:cubicBezTo>
                  <a:pt x="2300" y="876"/>
                  <a:pt x="2297" y="877"/>
                  <a:pt x="2298" y="879"/>
                </a:cubicBezTo>
                <a:cubicBezTo>
                  <a:pt x="2298" y="879"/>
                  <a:pt x="2299" y="880"/>
                  <a:pt x="2299" y="880"/>
                </a:cubicBezTo>
                <a:cubicBezTo>
                  <a:pt x="2299" y="881"/>
                  <a:pt x="2299" y="881"/>
                  <a:pt x="2299" y="882"/>
                </a:cubicBezTo>
                <a:cubicBezTo>
                  <a:pt x="2298" y="884"/>
                  <a:pt x="2297" y="885"/>
                  <a:pt x="2296" y="887"/>
                </a:cubicBezTo>
                <a:cubicBezTo>
                  <a:pt x="2296" y="888"/>
                  <a:pt x="2295" y="889"/>
                  <a:pt x="2295" y="891"/>
                </a:cubicBezTo>
                <a:cubicBezTo>
                  <a:pt x="2294" y="892"/>
                  <a:pt x="2294" y="894"/>
                  <a:pt x="2293" y="895"/>
                </a:cubicBezTo>
                <a:cubicBezTo>
                  <a:pt x="2293" y="896"/>
                  <a:pt x="2293" y="898"/>
                  <a:pt x="2293" y="899"/>
                </a:cubicBezTo>
                <a:cubicBezTo>
                  <a:pt x="2293" y="901"/>
                  <a:pt x="2294" y="902"/>
                  <a:pt x="2294" y="903"/>
                </a:cubicBezTo>
                <a:cubicBezTo>
                  <a:pt x="2293" y="905"/>
                  <a:pt x="2293" y="906"/>
                  <a:pt x="2293" y="908"/>
                </a:cubicBezTo>
                <a:cubicBezTo>
                  <a:pt x="2293" y="909"/>
                  <a:pt x="2292" y="910"/>
                  <a:pt x="2291" y="911"/>
                </a:cubicBezTo>
                <a:cubicBezTo>
                  <a:pt x="2290" y="913"/>
                  <a:pt x="2290" y="914"/>
                  <a:pt x="2290" y="915"/>
                </a:cubicBezTo>
                <a:cubicBezTo>
                  <a:pt x="2289" y="917"/>
                  <a:pt x="2288" y="918"/>
                  <a:pt x="2287" y="920"/>
                </a:cubicBezTo>
                <a:cubicBezTo>
                  <a:pt x="2286" y="921"/>
                  <a:pt x="2285" y="922"/>
                  <a:pt x="2284" y="921"/>
                </a:cubicBezTo>
                <a:cubicBezTo>
                  <a:pt x="2284" y="920"/>
                  <a:pt x="2284" y="919"/>
                  <a:pt x="2284" y="919"/>
                </a:cubicBezTo>
                <a:cubicBezTo>
                  <a:pt x="2284" y="918"/>
                  <a:pt x="2285" y="918"/>
                  <a:pt x="2285" y="918"/>
                </a:cubicBezTo>
                <a:cubicBezTo>
                  <a:pt x="2285" y="917"/>
                  <a:pt x="2284" y="917"/>
                  <a:pt x="2284" y="917"/>
                </a:cubicBezTo>
                <a:cubicBezTo>
                  <a:pt x="2283" y="916"/>
                  <a:pt x="2283" y="916"/>
                  <a:pt x="2282" y="916"/>
                </a:cubicBezTo>
                <a:cubicBezTo>
                  <a:pt x="2281" y="915"/>
                  <a:pt x="2280" y="916"/>
                  <a:pt x="2279" y="917"/>
                </a:cubicBezTo>
                <a:cubicBezTo>
                  <a:pt x="2278" y="919"/>
                  <a:pt x="2278" y="920"/>
                  <a:pt x="2277" y="921"/>
                </a:cubicBezTo>
                <a:cubicBezTo>
                  <a:pt x="2276" y="921"/>
                  <a:pt x="2273" y="923"/>
                  <a:pt x="2274" y="924"/>
                </a:cubicBezTo>
                <a:cubicBezTo>
                  <a:pt x="2275" y="924"/>
                  <a:pt x="2276" y="923"/>
                  <a:pt x="2276" y="923"/>
                </a:cubicBezTo>
                <a:cubicBezTo>
                  <a:pt x="2277" y="922"/>
                  <a:pt x="2278" y="921"/>
                  <a:pt x="2279" y="921"/>
                </a:cubicBezTo>
                <a:cubicBezTo>
                  <a:pt x="2281" y="921"/>
                  <a:pt x="2282" y="922"/>
                  <a:pt x="2283" y="924"/>
                </a:cubicBezTo>
                <a:cubicBezTo>
                  <a:pt x="2283" y="925"/>
                  <a:pt x="2283" y="927"/>
                  <a:pt x="2282" y="928"/>
                </a:cubicBezTo>
                <a:cubicBezTo>
                  <a:pt x="2281" y="929"/>
                  <a:pt x="2280" y="929"/>
                  <a:pt x="2279" y="930"/>
                </a:cubicBezTo>
                <a:cubicBezTo>
                  <a:pt x="2278" y="930"/>
                  <a:pt x="2276" y="930"/>
                  <a:pt x="2275" y="931"/>
                </a:cubicBezTo>
                <a:cubicBezTo>
                  <a:pt x="2273" y="932"/>
                  <a:pt x="2272" y="933"/>
                  <a:pt x="2271" y="934"/>
                </a:cubicBezTo>
                <a:cubicBezTo>
                  <a:pt x="2270" y="935"/>
                  <a:pt x="2268" y="936"/>
                  <a:pt x="2267" y="937"/>
                </a:cubicBezTo>
                <a:cubicBezTo>
                  <a:pt x="2266" y="939"/>
                  <a:pt x="2265" y="941"/>
                  <a:pt x="2264" y="942"/>
                </a:cubicBezTo>
                <a:cubicBezTo>
                  <a:pt x="2262" y="943"/>
                  <a:pt x="2261" y="944"/>
                  <a:pt x="2259" y="945"/>
                </a:cubicBezTo>
                <a:cubicBezTo>
                  <a:pt x="2259" y="945"/>
                  <a:pt x="2258" y="945"/>
                  <a:pt x="2257" y="945"/>
                </a:cubicBezTo>
                <a:cubicBezTo>
                  <a:pt x="2257" y="946"/>
                  <a:pt x="2256" y="945"/>
                  <a:pt x="2255" y="945"/>
                </a:cubicBezTo>
                <a:cubicBezTo>
                  <a:pt x="2254" y="945"/>
                  <a:pt x="2253" y="946"/>
                  <a:pt x="2252" y="946"/>
                </a:cubicBezTo>
                <a:cubicBezTo>
                  <a:pt x="2251" y="947"/>
                  <a:pt x="2250" y="947"/>
                  <a:pt x="2249" y="948"/>
                </a:cubicBezTo>
                <a:cubicBezTo>
                  <a:pt x="2246" y="950"/>
                  <a:pt x="2244" y="954"/>
                  <a:pt x="2240" y="955"/>
                </a:cubicBezTo>
                <a:cubicBezTo>
                  <a:pt x="2238" y="955"/>
                  <a:pt x="2237" y="955"/>
                  <a:pt x="2235" y="955"/>
                </a:cubicBezTo>
                <a:cubicBezTo>
                  <a:pt x="2233" y="955"/>
                  <a:pt x="2228" y="955"/>
                  <a:pt x="2229" y="958"/>
                </a:cubicBezTo>
                <a:cubicBezTo>
                  <a:pt x="2230" y="959"/>
                  <a:pt x="2230" y="959"/>
                  <a:pt x="2230" y="960"/>
                </a:cubicBezTo>
                <a:cubicBezTo>
                  <a:pt x="2230" y="961"/>
                  <a:pt x="2229" y="962"/>
                  <a:pt x="2228" y="962"/>
                </a:cubicBezTo>
                <a:cubicBezTo>
                  <a:pt x="2227" y="963"/>
                  <a:pt x="2227" y="965"/>
                  <a:pt x="2226" y="966"/>
                </a:cubicBezTo>
                <a:cubicBezTo>
                  <a:pt x="2224" y="968"/>
                  <a:pt x="2223" y="970"/>
                  <a:pt x="2221" y="971"/>
                </a:cubicBezTo>
                <a:cubicBezTo>
                  <a:pt x="2218" y="972"/>
                  <a:pt x="2216" y="973"/>
                  <a:pt x="2214" y="973"/>
                </a:cubicBezTo>
                <a:cubicBezTo>
                  <a:pt x="2212" y="973"/>
                  <a:pt x="2210" y="974"/>
                  <a:pt x="2209" y="975"/>
                </a:cubicBezTo>
                <a:cubicBezTo>
                  <a:pt x="2206" y="976"/>
                  <a:pt x="2203" y="977"/>
                  <a:pt x="2200" y="977"/>
                </a:cubicBezTo>
                <a:cubicBezTo>
                  <a:pt x="2197" y="977"/>
                  <a:pt x="2194" y="977"/>
                  <a:pt x="2191" y="977"/>
                </a:cubicBezTo>
                <a:cubicBezTo>
                  <a:pt x="2190" y="977"/>
                  <a:pt x="2189" y="976"/>
                  <a:pt x="2187" y="975"/>
                </a:cubicBezTo>
                <a:cubicBezTo>
                  <a:pt x="2186" y="975"/>
                  <a:pt x="2184" y="974"/>
                  <a:pt x="2183" y="973"/>
                </a:cubicBezTo>
                <a:cubicBezTo>
                  <a:pt x="2182" y="973"/>
                  <a:pt x="2181" y="972"/>
                  <a:pt x="2180" y="972"/>
                </a:cubicBezTo>
                <a:cubicBezTo>
                  <a:pt x="2179" y="970"/>
                  <a:pt x="2182" y="970"/>
                  <a:pt x="2183" y="970"/>
                </a:cubicBezTo>
                <a:cubicBezTo>
                  <a:pt x="2186" y="970"/>
                  <a:pt x="2189" y="969"/>
                  <a:pt x="2193" y="969"/>
                </a:cubicBezTo>
                <a:cubicBezTo>
                  <a:pt x="2196" y="969"/>
                  <a:pt x="2200" y="967"/>
                  <a:pt x="2203" y="967"/>
                </a:cubicBezTo>
                <a:cubicBezTo>
                  <a:pt x="2205" y="966"/>
                  <a:pt x="2207" y="966"/>
                  <a:pt x="2209" y="966"/>
                </a:cubicBezTo>
                <a:cubicBezTo>
                  <a:pt x="2211" y="965"/>
                  <a:pt x="2212" y="964"/>
                  <a:pt x="2213" y="963"/>
                </a:cubicBezTo>
                <a:cubicBezTo>
                  <a:pt x="2216" y="961"/>
                  <a:pt x="2218" y="957"/>
                  <a:pt x="2220" y="955"/>
                </a:cubicBezTo>
                <a:cubicBezTo>
                  <a:pt x="2222" y="953"/>
                  <a:pt x="2223" y="952"/>
                  <a:pt x="2224" y="951"/>
                </a:cubicBezTo>
                <a:cubicBezTo>
                  <a:pt x="2226" y="950"/>
                  <a:pt x="2227" y="949"/>
                  <a:pt x="2229" y="948"/>
                </a:cubicBezTo>
                <a:cubicBezTo>
                  <a:pt x="2230" y="948"/>
                  <a:pt x="2230" y="948"/>
                  <a:pt x="2231" y="948"/>
                </a:cubicBezTo>
                <a:cubicBezTo>
                  <a:pt x="2232" y="948"/>
                  <a:pt x="2232" y="947"/>
                  <a:pt x="2233" y="947"/>
                </a:cubicBezTo>
                <a:cubicBezTo>
                  <a:pt x="2234" y="946"/>
                  <a:pt x="2235" y="945"/>
                  <a:pt x="2236" y="944"/>
                </a:cubicBezTo>
                <a:cubicBezTo>
                  <a:pt x="2238" y="944"/>
                  <a:pt x="2238" y="943"/>
                  <a:pt x="2238" y="941"/>
                </a:cubicBezTo>
                <a:cubicBezTo>
                  <a:pt x="2239" y="940"/>
                  <a:pt x="2239" y="940"/>
                  <a:pt x="2240" y="939"/>
                </a:cubicBezTo>
                <a:cubicBezTo>
                  <a:pt x="2240" y="938"/>
                  <a:pt x="2239" y="937"/>
                  <a:pt x="2239" y="936"/>
                </a:cubicBezTo>
                <a:cubicBezTo>
                  <a:pt x="2240" y="936"/>
                  <a:pt x="2240" y="935"/>
                  <a:pt x="2241" y="935"/>
                </a:cubicBezTo>
                <a:cubicBezTo>
                  <a:pt x="2242" y="934"/>
                  <a:pt x="2243" y="933"/>
                  <a:pt x="2244" y="932"/>
                </a:cubicBezTo>
                <a:cubicBezTo>
                  <a:pt x="2246" y="931"/>
                  <a:pt x="2248" y="930"/>
                  <a:pt x="2249" y="929"/>
                </a:cubicBezTo>
                <a:cubicBezTo>
                  <a:pt x="2251" y="928"/>
                  <a:pt x="2252" y="927"/>
                  <a:pt x="2254" y="926"/>
                </a:cubicBezTo>
                <a:cubicBezTo>
                  <a:pt x="2254" y="925"/>
                  <a:pt x="2255" y="924"/>
                  <a:pt x="2256" y="924"/>
                </a:cubicBezTo>
                <a:cubicBezTo>
                  <a:pt x="2256" y="923"/>
                  <a:pt x="2257" y="922"/>
                  <a:pt x="2258" y="922"/>
                </a:cubicBezTo>
                <a:cubicBezTo>
                  <a:pt x="2260" y="920"/>
                  <a:pt x="2261" y="919"/>
                  <a:pt x="2263" y="918"/>
                </a:cubicBezTo>
                <a:cubicBezTo>
                  <a:pt x="2264" y="917"/>
                  <a:pt x="2265" y="915"/>
                  <a:pt x="2267" y="913"/>
                </a:cubicBezTo>
                <a:cubicBezTo>
                  <a:pt x="2268" y="912"/>
                  <a:pt x="2269" y="910"/>
                  <a:pt x="2270" y="908"/>
                </a:cubicBezTo>
                <a:cubicBezTo>
                  <a:pt x="2271" y="907"/>
                  <a:pt x="2272" y="906"/>
                  <a:pt x="2272" y="905"/>
                </a:cubicBezTo>
                <a:cubicBezTo>
                  <a:pt x="2273" y="903"/>
                  <a:pt x="2274" y="902"/>
                  <a:pt x="2275" y="901"/>
                </a:cubicBezTo>
                <a:cubicBezTo>
                  <a:pt x="2276" y="899"/>
                  <a:pt x="2277" y="896"/>
                  <a:pt x="2278" y="894"/>
                </a:cubicBezTo>
                <a:cubicBezTo>
                  <a:pt x="2279" y="893"/>
                  <a:pt x="2279" y="892"/>
                  <a:pt x="2280" y="891"/>
                </a:cubicBezTo>
                <a:cubicBezTo>
                  <a:pt x="2280" y="889"/>
                  <a:pt x="2280" y="889"/>
                  <a:pt x="2281" y="888"/>
                </a:cubicBezTo>
                <a:cubicBezTo>
                  <a:pt x="2282" y="887"/>
                  <a:pt x="2282" y="886"/>
                  <a:pt x="2282" y="885"/>
                </a:cubicBezTo>
                <a:cubicBezTo>
                  <a:pt x="2283" y="884"/>
                  <a:pt x="2283" y="883"/>
                  <a:pt x="2283" y="882"/>
                </a:cubicBezTo>
                <a:cubicBezTo>
                  <a:pt x="2283" y="880"/>
                  <a:pt x="2284" y="879"/>
                  <a:pt x="2284" y="878"/>
                </a:cubicBezTo>
                <a:cubicBezTo>
                  <a:pt x="2284" y="877"/>
                  <a:pt x="2285" y="876"/>
                  <a:pt x="2285" y="876"/>
                </a:cubicBezTo>
                <a:cubicBezTo>
                  <a:pt x="2285" y="875"/>
                  <a:pt x="2285" y="874"/>
                  <a:pt x="2285" y="874"/>
                </a:cubicBezTo>
                <a:cubicBezTo>
                  <a:pt x="2286" y="872"/>
                  <a:pt x="2287" y="870"/>
                  <a:pt x="2288" y="869"/>
                </a:cubicBezTo>
                <a:cubicBezTo>
                  <a:pt x="2288" y="868"/>
                  <a:pt x="2289" y="868"/>
                  <a:pt x="2290" y="867"/>
                </a:cubicBezTo>
                <a:cubicBezTo>
                  <a:pt x="2290" y="866"/>
                  <a:pt x="2291" y="865"/>
                  <a:pt x="2292" y="864"/>
                </a:cubicBezTo>
                <a:cubicBezTo>
                  <a:pt x="2292" y="863"/>
                  <a:pt x="2294" y="862"/>
                  <a:pt x="2295" y="862"/>
                </a:cubicBezTo>
                <a:cubicBezTo>
                  <a:pt x="2296" y="862"/>
                  <a:pt x="2297" y="862"/>
                  <a:pt x="2298" y="862"/>
                </a:cubicBezTo>
                <a:cubicBezTo>
                  <a:pt x="2299" y="862"/>
                  <a:pt x="2300" y="862"/>
                  <a:pt x="2300" y="863"/>
                </a:cubicBezTo>
                <a:cubicBezTo>
                  <a:pt x="2301" y="863"/>
                  <a:pt x="2301" y="863"/>
                  <a:pt x="2301" y="864"/>
                </a:cubicBezTo>
                <a:cubicBezTo>
                  <a:pt x="2302" y="865"/>
                  <a:pt x="2301" y="865"/>
                  <a:pt x="2300" y="866"/>
                </a:cubicBezTo>
                <a:close/>
                <a:moveTo>
                  <a:pt x="2837" y="880"/>
                </a:moveTo>
                <a:cubicBezTo>
                  <a:pt x="2835" y="880"/>
                  <a:pt x="2835" y="881"/>
                  <a:pt x="2833" y="881"/>
                </a:cubicBezTo>
                <a:cubicBezTo>
                  <a:pt x="2833" y="882"/>
                  <a:pt x="2832" y="881"/>
                  <a:pt x="2831" y="882"/>
                </a:cubicBezTo>
                <a:cubicBezTo>
                  <a:pt x="2830" y="883"/>
                  <a:pt x="2831" y="884"/>
                  <a:pt x="2830" y="885"/>
                </a:cubicBezTo>
                <a:cubicBezTo>
                  <a:pt x="2830" y="886"/>
                  <a:pt x="2829" y="886"/>
                  <a:pt x="2830" y="886"/>
                </a:cubicBezTo>
                <a:cubicBezTo>
                  <a:pt x="2830" y="887"/>
                  <a:pt x="2830" y="887"/>
                  <a:pt x="2831" y="887"/>
                </a:cubicBezTo>
                <a:cubicBezTo>
                  <a:pt x="2832" y="887"/>
                  <a:pt x="2833" y="886"/>
                  <a:pt x="2834" y="885"/>
                </a:cubicBezTo>
                <a:cubicBezTo>
                  <a:pt x="2835" y="885"/>
                  <a:pt x="2836" y="885"/>
                  <a:pt x="2836" y="884"/>
                </a:cubicBezTo>
                <a:cubicBezTo>
                  <a:pt x="2837" y="884"/>
                  <a:pt x="2837" y="883"/>
                  <a:pt x="2838" y="882"/>
                </a:cubicBezTo>
                <a:cubicBezTo>
                  <a:pt x="2838" y="882"/>
                  <a:pt x="2838" y="882"/>
                  <a:pt x="2838" y="881"/>
                </a:cubicBezTo>
                <a:cubicBezTo>
                  <a:pt x="2838" y="880"/>
                  <a:pt x="2838" y="879"/>
                  <a:pt x="2837" y="880"/>
                </a:cubicBezTo>
                <a:close/>
                <a:moveTo>
                  <a:pt x="2846" y="890"/>
                </a:moveTo>
                <a:cubicBezTo>
                  <a:pt x="2846" y="890"/>
                  <a:pt x="2846" y="891"/>
                  <a:pt x="2847" y="891"/>
                </a:cubicBezTo>
                <a:cubicBezTo>
                  <a:pt x="2848" y="892"/>
                  <a:pt x="2847" y="892"/>
                  <a:pt x="2848" y="893"/>
                </a:cubicBezTo>
                <a:cubicBezTo>
                  <a:pt x="2848" y="895"/>
                  <a:pt x="2850" y="892"/>
                  <a:pt x="2851" y="891"/>
                </a:cubicBezTo>
                <a:cubicBezTo>
                  <a:pt x="2852" y="890"/>
                  <a:pt x="2853" y="888"/>
                  <a:pt x="2854" y="886"/>
                </a:cubicBezTo>
                <a:cubicBezTo>
                  <a:pt x="2855" y="885"/>
                  <a:pt x="2856" y="885"/>
                  <a:pt x="2857" y="884"/>
                </a:cubicBezTo>
                <a:cubicBezTo>
                  <a:pt x="2857" y="884"/>
                  <a:pt x="2859" y="883"/>
                  <a:pt x="2859" y="882"/>
                </a:cubicBezTo>
                <a:cubicBezTo>
                  <a:pt x="2859" y="881"/>
                  <a:pt x="2858" y="881"/>
                  <a:pt x="2857" y="881"/>
                </a:cubicBezTo>
                <a:cubicBezTo>
                  <a:pt x="2856" y="881"/>
                  <a:pt x="2856" y="882"/>
                  <a:pt x="2855" y="882"/>
                </a:cubicBezTo>
                <a:cubicBezTo>
                  <a:pt x="2855" y="881"/>
                  <a:pt x="2854" y="881"/>
                  <a:pt x="2854" y="880"/>
                </a:cubicBezTo>
                <a:cubicBezTo>
                  <a:pt x="2852" y="879"/>
                  <a:pt x="2851" y="879"/>
                  <a:pt x="2850" y="879"/>
                </a:cubicBezTo>
                <a:cubicBezTo>
                  <a:pt x="2849" y="879"/>
                  <a:pt x="2849" y="878"/>
                  <a:pt x="2848" y="878"/>
                </a:cubicBezTo>
                <a:cubicBezTo>
                  <a:pt x="2847" y="877"/>
                  <a:pt x="2846" y="878"/>
                  <a:pt x="2846" y="878"/>
                </a:cubicBezTo>
                <a:cubicBezTo>
                  <a:pt x="2844" y="879"/>
                  <a:pt x="2845" y="881"/>
                  <a:pt x="2844" y="882"/>
                </a:cubicBezTo>
                <a:cubicBezTo>
                  <a:pt x="2843" y="883"/>
                  <a:pt x="2842" y="883"/>
                  <a:pt x="2842" y="884"/>
                </a:cubicBezTo>
                <a:cubicBezTo>
                  <a:pt x="2842" y="884"/>
                  <a:pt x="2842" y="885"/>
                  <a:pt x="2841" y="886"/>
                </a:cubicBezTo>
                <a:cubicBezTo>
                  <a:pt x="2841" y="886"/>
                  <a:pt x="2838" y="888"/>
                  <a:pt x="2840" y="889"/>
                </a:cubicBezTo>
                <a:cubicBezTo>
                  <a:pt x="2841" y="890"/>
                  <a:pt x="2842" y="887"/>
                  <a:pt x="2843" y="887"/>
                </a:cubicBezTo>
                <a:cubicBezTo>
                  <a:pt x="2844" y="887"/>
                  <a:pt x="2845" y="888"/>
                  <a:pt x="2846" y="889"/>
                </a:cubicBezTo>
                <a:cubicBezTo>
                  <a:pt x="2846" y="889"/>
                  <a:pt x="2846" y="889"/>
                  <a:pt x="2846" y="890"/>
                </a:cubicBezTo>
                <a:close/>
                <a:moveTo>
                  <a:pt x="162" y="1286"/>
                </a:moveTo>
                <a:cubicBezTo>
                  <a:pt x="163" y="1288"/>
                  <a:pt x="164" y="1285"/>
                  <a:pt x="165" y="1285"/>
                </a:cubicBezTo>
                <a:cubicBezTo>
                  <a:pt x="165" y="1284"/>
                  <a:pt x="166" y="1283"/>
                  <a:pt x="167" y="1282"/>
                </a:cubicBezTo>
                <a:cubicBezTo>
                  <a:pt x="167" y="1282"/>
                  <a:pt x="168" y="1282"/>
                  <a:pt x="168" y="1281"/>
                </a:cubicBezTo>
                <a:cubicBezTo>
                  <a:pt x="168" y="1281"/>
                  <a:pt x="167" y="1281"/>
                  <a:pt x="166" y="1280"/>
                </a:cubicBezTo>
                <a:cubicBezTo>
                  <a:pt x="166" y="1280"/>
                  <a:pt x="166" y="1280"/>
                  <a:pt x="165" y="1279"/>
                </a:cubicBezTo>
                <a:cubicBezTo>
                  <a:pt x="164" y="1279"/>
                  <a:pt x="163" y="1281"/>
                  <a:pt x="163" y="1281"/>
                </a:cubicBezTo>
                <a:cubicBezTo>
                  <a:pt x="162" y="1282"/>
                  <a:pt x="161" y="1282"/>
                  <a:pt x="161" y="1283"/>
                </a:cubicBezTo>
                <a:cubicBezTo>
                  <a:pt x="160" y="1284"/>
                  <a:pt x="161" y="1284"/>
                  <a:pt x="161" y="1284"/>
                </a:cubicBezTo>
                <a:cubicBezTo>
                  <a:pt x="162" y="1285"/>
                  <a:pt x="162" y="1285"/>
                  <a:pt x="162" y="1286"/>
                </a:cubicBezTo>
                <a:close/>
                <a:moveTo>
                  <a:pt x="3212" y="997"/>
                </a:moveTo>
                <a:cubicBezTo>
                  <a:pt x="3212" y="995"/>
                  <a:pt x="3210" y="996"/>
                  <a:pt x="3209" y="996"/>
                </a:cubicBezTo>
                <a:cubicBezTo>
                  <a:pt x="3207" y="996"/>
                  <a:pt x="3207" y="997"/>
                  <a:pt x="3206" y="999"/>
                </a:cubicBezTo>
                <a:cubicBezTo>
                  <a:pt x="3206" y="1001"/>
                  <a:pt x="3205" y="1002"/>
                  <a:pt x="3204" y="1003"/>
                </a:cubicBezTo>
                <a:cubicBezTo>
                  <a:pt x="3204" y="1005"/>
                  <a:pt x="3203" y="1007"/>
                  <a:pt x="3201" y="1007"/>
                </a:cubicBezTo>
                <a:cubicBezTo>
                  <a:pt x="3200" y="1007"/>
                  <a:pt x="3199" y="1006"/>
                  <a:pt x="3198" y="1006"/>
                </a:cubicBezTo>
                <a:cubicBezTo>
                  <a:pt x="3197" y="1007"/>
                  <a:pt x="3197" y="1007"/>
                  <a:pt x="3196" y="1008"/>
                </a:cubicBezTo>
                <a:cubicBezTo>
                  <a:pt x="3195" y="1008"/>
                  <a:pt x="3193" y="1009"/>
                  <a:pt x="3194" y="1010"/>
                </a:cubicBezTo>
                <a:cubicBezTo>
                  <a:pt x="3196" y="1011"/>
                  <a:pt x="3193" y="1012"/>
                  <a:pt x="3194" y="1013"/>
                </a:cubicBezTo>
                <a:cubicBezTo>
                  <a:pt x="3194" y="1014"/>
                  <a:pt x="3194" y="1014"/>
                  <a:pt x="3195" y="1015"/>
                </a:cubicBezTo>
                <a:cubicBezTo>
                  <a:pt x="3196" y="1015"/>
                  <a:pt x="3195" y="1016"/>
                  <a:pt x="3196" y="1016"/>
                </a:cubicBezTo>
                <a:cubicBezTo>
                  <a:pt x="3197" y="1018"/>
                  <a:pt x="3198" y="1016"/>
                  <a:pt x="3199" y="1015"/>
                </a:cubicBezTo>
                <a:cubicBezTo>
                  <a:pt x="3200" y="1014"/>
                  <a:pt x="3201" y="1013"/>
                  <a:pt x="3202" y="1012"/>
                </a:cubicBezTo>
                <a:cubicBezTo>
                  <a:pt x="3202" y="1011"/>
                  <a:pt x="3204" y="1009"/>
                  <a:pt x="3205" y="1008"/>
                </a:cubicBezTo>
                <a:cubicBezTo>
                  <a:pt x="3207" y="1006"/>
                  <a:pt x="3212" y="1006"/>
                  <a:pt x="3211" y="1002"/>
                </a:cubicBezTo>
                <a:cubicBezTo>
                  <a:pt x="3211" y="1001"/>
                  <a:pt x="3211" y="1000"/>
                  <a:pt x="3211" y="1000"/>
                </a:cubicBezTo>
                <a:cubicBezTo>
                  <a:pt x="3212" y="999"/>
                  <a:pt x="3212" y="998"/>
                  <a:pt x="3212" y="997"/>
                </a:cubicBezTo>
                <a:close/>
                <a:moveTo>
                  <a:pt x="3784" y="967"/>
                </a:moveTo>
                <a:cubicBezTo>
                  <a:pt x="3784" y="966"/>
                  <a:pt x="3785" y="965"/>
                  <a:pt x="3783" y="965"/>
                </a:cubicBezTo>
                <a:cubicBezTo>
                  <a:pt x="3783" y="965"/>
                  <a:pt x="3782" y="966"/>
                  <a:pt x="3782" y="967"/>
                </a:cubicBezTo>
                <a:cubicBezTo>
                  <a:pt x="3782" y="967"/>
                  <a:pt x="3783" y="967"/>
                  <a:pt x="3784" y="967"/>
                </a:cubicBezTo>
                <a:close/>
                <a:moveTo>
                  <a:pt x="3793" y="965"/>
                </a:moveTo>
                <a:cubicBezTo>
                  <a:pt x="3794" y="965"/>
                  <a:pt x="3794" y="964"/>
                  <a:pt x="3795" y="964"/>
                </a:cubicBezTo>
                <a:cubicBezTo>
                  <a:pt x="3796" y="963"/>
                  <a:pt x="3796" y="962"/>
                  <a:pt x="3796" y="961"/>
                </a:cubicBezTo>
                <a:cubicBezTo>
                  <a:pt x="3796" y="960"/>
                  <a:pt x="3794" y="960"/>
                  <a:pt x="3793" y="960"/>
                </a:cubicBezTo>
                <a:cubicBezTo>
                  <a:pt x="3792" y="959"/>
                  <a:pt x="3792" y="959"/>
                  <a:pt x="3792" y="959"/>
                </a:cubicBezTo>
                <a:cubicBezTo>
                  <a:pt x="3791" y="959"/>
                  <a:pt x="3790" y="960"/>
                  <a:pt x="3790" y="961"/>
                </a:cubicBezTo>
                <a:cubicBezTo>
                  <a:pt x="3790" y="962"/>
                  <a:pt x="3789" y="962"/>
                  <a:pt x="3788" y="962"/>
                </a:cubicBezTo>
                <a:cubicBezTo>
                  <a:pt x="3786" y="963"/>
                  <a:pt x="3788" y="963"/>
                  <a:pt x="3789" y="963"/>
                </a:cubicBezTo>
                <a:cubicBezTo>
                  <a:pt x="3791" y="963"/>
                  <a:pt x="3791" y="964"/>
                  <a:pt x="3791" y="964"/>
                </a:cubicBezTo>
                <a:cubicBezTo>
                  <a:pt x="3791" y="964"/>
                  <a:pt x="3791" y="964"/>
                  <a:pt x="3791" y="965"/>
                </a:cubicBezTo>
                <a:cubicBezTo>
                  <a:pt x="3791" y="966"/>
                  <a:pt x="3789" y="966"/>
                  <a:pt x="3788" y="966"/>
                </a:cubicBezTo>
                <a:cubicBezTo>
                  <a:pt x="3787" y="965"/>
                  <a:pt x="3785" y="967"/>
                  <a:pt x="3785" y="968"/>
                </a:cubicBezTo>
                <a:cubicBezTo>
                  <a:pt x="3784" y="969"/>
                  <a:pt x="3784" y="969"/>
                  <a:pt x="3783" y="968"/>
                </a:cubicBezTo>
                <a:cubicBezTo>
                  <a:pt x="3782" y="968"/>
                  <a:pt x="3781" y="969"/>
                  <a:pt x="3780" y="969"/>
                </a:cubicBezTo>
                <a:cubicBezTo>
                  <a:pt x="3780" y="969"/>
                  <a:pt x="3779" y="970"/>
                  <a:pt x="3778" y="969"/>
                </a:cubicBezTo>
                <a:cubicBezTo>
                  <a:pt x="3777" y="969"/>
                  <a:pt x="3777" y="970"/>
                  <a:pt x="3776" y="970"/>
                </a:cubicBezTo>
                <a:cubicBezTo>
                  <a:pt x="3775" y="971"/>
                  <a:pt x="3774" y="971"/>
                  <a:pt x="3774" y="971"/>
                </a:cubicBezTo>
                <a:cubicBezTo>
                  <a:pt x="3773" y="970"/>
                  <a:pt x="3772" y="970"/>
                  <a:pt x="3772" y="971"/>
                </a:cubicBezTo>
                <a:cubicBezTo>
                  <a:pt x="3771" y="971"/>
                  <a:pt x="3769" y="972"/>
                  <a:pt x="3769" y="972"/>
                </a:cubicBezTo>
                <a:cubicBezTo>
                  <a:pt x="3769" y="973"/>
                  <a:pt x="3771" y="973"/>
                  <a:pt x="3771" y="972"/>
                </a:cubicBezTo>
                <a:cubicBezTo>
                  <a:pt x="3772" y="972"/>
                  <a:pt x="3773" y="972"/>
                  <a:pt x="3774" y="972"/>
                </a:cubicBezTo>
                <a:cubicBezTo>
                  <a:pt x="3775" y="972"/>
                  <a:pt x="3776" y="972"/>
                  <a:pt x="3776" y="971"/>
                </a:cubicBezTo>
                <a:cubicBezTo>
                  <a:pt x="3777" y="971"/>
                  <a:pt x="3779" y="971"/>
                  <a:pt x="3779" y="971"/>
                </a:cubicBezTo>
                <a:cubicBezTo>
                  <a:pt x="3780" y="972"/>
                  <a:pt x="3781" y="971"/>
                  <a:pt x="3781" y="971"/>
                </a:cubicBezTo>
                <a:cubicBezTo>
                  <a:pt x="3781" y="970"/>
                  <a:pt x="3782" y="970"/>
                  <a:pt x="3783" y="970"/>
                </a:cubicBezTo>
                <a:cubicBezTo>
                  <a:pt x="3784" y="971"/>
                  <a:pt x="3784" y="970"/>
                  <a:pt x="3785" y="970"/>
                </a:cubicBezTo>
                <a:cubicBezTo>
                  <a:pt x="3786" y="969"/>
                  <a:pt x="3786" y="970"/>
                  <a:pt x="3787" y="971"/>
                </a:cubicBezTo>
                <a:cubicBezTo>
                  <a:pt x="3787" y="971"/>
                  <a:pt x="3788" y="969"/>
                  <a:pt x="3789" y="969"/>
                </a:cubicBezTo>
                <a:cubicBezTo>
                  <a:pt x="3789" y="968"/>
                  <a:pt x="3790" y="968"/>
                  <a:pt x="3791" y="968"/>
                </a:cubicBezTo>
                <a:cubicBezTo>
                  <a:pt x="3791" y="969"/>
                  <a:pt x="3793" y="969"/>
                  <a:pt x="3793" y="969"/>
                </a:cubicBezTo>
                <a:cubicBezTo>
                  <a:pt x="3794" y="968"/>
                  <a:pt x="3794" y="967"/>
                  <a:pt x="3793" y="967"/>
                </a:cubicBezTo>
                <a:cubicBezTo>
                  <a:pt x="3792" y="967"/>
                  <a:pt x="3792" y="966"/>
                  <a:pt x="3793" y="965"/>
                </a:cubicBezTo>
                <a:close/>
                <a:moveTo>
                  <a:pt x="3827" y="959"/>
                </a:moveTo>
                <a:cubicBezTo>
                  <a:pt x="3826" y="958"/>
                  <a:pt x="3826" y="959"/>
                  <a:pt x="3826" y="959"/>
                </a:cubicBezTo>
                <a:cubicBezTo>
                  <a:pt x="3824" y="959"/>
                  <a:pt x="3824" y="960"/>
                  <a:pt x="3823" y="961"/>
                </a:cubicBezTo>
                <a:cubicBezTo>
                  <a:pt x="3822" y="962"/>
                  <a:pt x="3823" y="963"/>
                  <a:pt x="3824" y="963"/>
                </a:cubicBezTo>
                <a:cubicBezTo>
                  <a:pt x="3825" y="963"/>
                  <a:pt x="3825" y="962"/>
                  <a:pt x="3826" y="961"/>
                </a:cubicBezTo>
                <a:cubicBezTo>
                  <a:pt x="3826" y="961"/>
                  <a:pt x="3827" y="961"/>
                  <a:pt x="3828" y="961"/>
                </a:cubicBezTo>
                <a:cubicBezTo>
                  <a:pt x="3829" y="961"/>
                  <a:pt x="3829" y="960"/>
                  <a:pt x="3829" y="959"/>
                </a:cubicBezTo>
                <a:cubicBezTo>
                  <a:pt x="3829" y="958"/>
                  <a:pt x="3828" y="959"/>
                  <a:pt x="3827" y="959"/>
                </a:cubicBezTo>
                <a:close/>
                <a:moveTo>
                  <a:pt x="3765" y="972"/>
                </a:moveTo>
                <a:cubicBezTo>
                  <a:pt x="3765" y="972"/>
                  <a:pt x="3765" y="972"/>
                  <a:pt x="3765" y="973"/>
                </a:cubicBezTo>
                <a:cubicBezTo>
                  <a:pt x="3765" y="974"/>
                  <a:pt x="3766" y="973"/>
                  <a:pt x="3766" y="973"/>
                </a:cubicBezTo>
                <a:cubicBezTo>
                  <a:pt x="3766" y="972"/>
                  <a:pt x="3766" y="971"/>
                  <a:pt x="3765" y="972"/>
                </a:cubicBezTo>
                <a:close/>
                <a:moveTo>
                  <a:pt x="3811" y="967"/>
                </a:moveTo>
                <a:cubicBezTo>
                  <a:pt x="3809" y="968"/>
                  <a:pt x="3807" y="967"/>
                  <a:pt x="3807" y="967"/>
                </a:cubicBezTo>
                <a:cubicBezTo>
                  <a:pt x="3806" y="967"/>
                  <a:pt x="3805" y="967"/>
                  <a:pt x="3805" y="967"/>
                </a:cubicBezTo>
                <a:cubicBezTo>
                  <a:pt x="3804" y="966"/>
                  <a:pt x="3803" y="967"/>
                  <a:pt x="3801" y="967"/>
                </a:cubicBezTo>
                <a:cubicBezTo>
                  <a:pt x="3800" y="968"/>
                  <a:pt x="3799" y="968"/>
                  <a:pt x="3798" y="968"/>
                </a:cubicBezTo>
                <a:cubicBezTo>
                  <a:pt x="3797" y="968"/>
                  <a:pt x="3797" y="967"/>
                  <a:pt x="3795" y="967"/>
                </a:cubicBezTo>
                <a:cubicBezTo>
                  <a:pt x="3794" y="968"/>
                  <a:pt x="3796" y="968"/>
                  <a:pt x="3797" y="969"/>
                </a:cubicBezTo>
                <a:cubicBezTo>
                  <a:pt x="3798" y="970"/>
                  <a:pt x="3799" y="970"/>
                  <a:pt x="3801" y="969"/>
                </a:cubicBezTo>
                <a:cubicBezTo>
                  <a:pt x="3802" y="969"/>
                  <a:pt x="3804" y="969"/>
                  <a:pt x="3805" y="970"/>
                </a:cubicBezTo>
                <a:cubicBezTo>
                  <a:pt x="3805" y="970"/>
                  <a:pt x="3809" y="969"/>
                  <a:pt x="3810" y="968"/>
                </a:cubicBezTo>
                <a:cubicBezTo>
                  <a:pt x="3812" y="968"/>
                  <a:pt x="3814" y="968"/>
                  <a:pt x="3816" y="968"/>
                </a:cubicBezTo>
                <a:cubicBezTo>
                  <a:pt x="3817" y="967"/>
                  <a:pt x="3816" y="967"/>
                  <a:pt x="3815" y="967"/>
                </a:cubicBezTo>
                <a:cubicBezTo>
                  <a:pt x="3814" y="967"/>
                  <a:pt x="3813" y="967"/>
                  <a:pt x="3811" y="967"/>
                </a:cubicBezTo>
                <a:close/>
                <a:moveTo>
                  <a:pt x="3565" y="943"/>
                </a:moveTo>
                <a:cubicBezTo>
                  <a:pt x="3565" y="943"/>
                  <a:pt x="3564" y="943"/>
                  <a:pt x="3564" y="944"/>
                </a:cubicBezTo>
                <a:cubicBezTo>
                  <a:pt x="3564" y="945"/>
                  <a:pt x="3565" y="944"/>
                  <a:pt x="3566" y="945"/>
                </a:cubicBezTo>
                <a:cubicBezTo>
                  <a:pt x="3566" y="946"/>
                  <a:pt x="3567" y="945"/>
                  <a:pt x="3566" y="944"/>
                </a:cubicBezTo>
                <a:cubicBezTo>
                  <a:pt x="3566" y="943"/>
                  <a:pt x="3565" y="943"/>
                  <a:pt x="3565" y="943"/>
                </a:cubicBezTo>
                <a:close/>
                <a:moveTo>
                  <a:pt x="3597" y="957"/>
                </a:moveTo>
                <a:cubicBezTo>
                  <a:pt x="3597" y="957"/>
                  <a:pt x="3597" y="957"/>
                  <a:pt x="3597" y="959"/>
                </a:cubicBezTo>
                <a:cubicBezTo>
                  <a:pt x="3598" y="960"/>
                  <a:pt x="3599" y="960"/>
                  <a:pt x="3599" y="959"/>
                </a:cubicBezTo>
                <a:cubicBezTo>
                  <a:pt x="3599" y="958"/>
                  <a:pt x="3599" y="957"/>
                  <a:pt x="3597" y="957"/>
                </a:cubicBezTo>
                <a:close/>
                <a:moveTo>
                  <a:pt x="3640" y="970"/>
                </a:moveTo>
                <a:cubicBezTo>
                  <a:pt x="3640" y="970"/>
                  <a:pt x="3639" y="969"/>
                  <a:pt x="3639" y="969"/>
                </a:cubicBezTo>
                <a:cubicBezTo>
                  <a:pt x="3637" y="969"/>
                  <a:pt x="3638" y="971"/>
                  <a:pt x="3638" y="971"/>
                </a:cubicBezTo>
                <a:cubicBezTo>
                  <a:pt x="3639" y="972"/>
                  <a:pt x="3640" y="971"/>
                  <a:pt x="3640" y="970"/>
                </a:cubicBezTo>
                <a:close/>
                <a:moveTo>
                  <a:pt x="3561" y="941"/>
                </a:moveTo>
                <a:cubicBezTo>
                  <a:pt x="3561" y="941"/>
                  <a:pt x="3560" y="942"/>
                  <a:pt x="3561" y="943"/>
                </a:cubicBezTo>
                <a:cubicBezTo>
                  <a:pt x="3561" y="943"/>
                  <a:pt x="3561" y="943"/>
                  <a:pt x="3562" y="943"/>
                </a:cubicBezTo>
                <a:cubicBezTo>
                  <a:pt x="3562" y="943"/>
                  <a:pt x="3562" y="942"/>
                  <a:pt x="3562" y="941"/>
                </a:cubicBezTo>
                <a:cubicBezTo>
                  <a:pt x="3562" y="941"/>
                  <a:pt x="3561" y="941"/>
                  <a:pt x="3561" y="941"/>
                </a:cubicBezTo>
                <a:close/>
                <a:moveTo>
                  <a:pt x="3627" y="971"/>
                </a:moveTo>
                <a:cubicBezTo>
                  <a:pt x="3626" y="970"/>
                  <a:pt x="3629" y="969"/>
                  <a:pt x="3629" y="969"/>
                </a:cubicBezTo>
                <a:cubicBezTo>
                  <a:pt x="3631" y="968"/>
                  <a:pt x="3628" y="967"/>
                  <a:pt x="3627" y="968"/>
                </a:cubicBezTo>
                <a:cubicBezTo>
                  <a:pt x="3625" y="969"/>
                  <a:pt x="3625" y="970"/>
                  <a:pt x="3624" y="971"/>
                </a:cubicBezTo>
                <a:cubicBezTo>
                  <a:pt x="3623" y="972"/>
                  <a:pt x="3620" y="973"/>
                  <a:pt x="3619" y="974"/>
                </a:cubicBezTo>
                <a:cubicBezTo>
                  <a:pt x="3618" y="975"/>
                  <a:pt x="3620" y="975"/>
                  <a:pt x="3621" y="975"/>
                </a:cubicBezTo>
                <a:cubicBezTo>
                  <a:pt x="3622" y="976"/>
                  <a:pt x="3622" y="975"/>
                  <a:pt x="3622" y="974"/>
                </a:cubicBezTo>
                <a:cubicBezTo>
                  <a:pt x="3623" y="973"/>
                  <a:pt x="3624" y="973"/>
                  <a:pt x="3624" y="973"/>
                </a:cubicBezTo>
                <a:cubicBezTo>
                  <a:pt x="3625" y="974"/>
                  <a:pt x="3625" y="973"/>
                  <a:pt x="3626" y="973"/>
                </a:cubicBezTo>
                <a:cubicBezTo>
                  <a:pt x="3627" y="974"/>
                  <a:pt x="3629" y="973"/>
                  <a:pt x="3630" y="972"/>
                </a:cubicBezTo>
                <a:cubicBezTo>
                  <a:pt x="3630" y="971"/>
                  <a:pt x="3628" y="971"/>
                  <a:pt x="3627" y="971"/>
                </a:cubicBezTo>
                <a:close/>
                <a:moveTo>
                  <a:pt x="3641" y="976"/>
                </a:moveTo>
                <a:cubicBezTo>
                  <a:pt x="3640" y="976"/>
                  <a:pt x="3640" y="975"/>
                  <a:pt x="3639" y="975"/>
                </a:cubicBezTo>
                <a:cubicBezTo>
                  <a:pt x="3639" y="975"/>
                  <a:pt x="3639" y="977"/>
                  <a:pt x="3639" y="977"/>
                </a:cubicBezTo>
                <a:cubicBezTo>
                  <a:pt x="3640" y="977"/>
                  <a:pt x="3641" y="978"/>
                  <a:pt x="3642" y="978"/>
                </a:cubicBezTo>
                <a:cubicBezTo>
                  <a:pt x="3643" y="979"/>
                  <a:pt x="3643" y="978"/>
                  <a:pt x="3642" y="977"/>
                </a:cubicBezTo>
                <a:cubicBezTo>
                  <a:pt x="3642" y="976"/>
                  <a:pt x="3641" y="976"/>
                  <a:pt x="3641" y="976"/>
                </a:cubicBezTo>
                <a:close/>
                <a:moveTo>
                  <a:pt x="3418" y="887"/>
                </a:moveTo>
                <a:cubicBezTo>
                  <a:pt x="3417" y="886"/>
                  <a:pt x="3417" y="886"/>
                  <a:pt x="3417" y="886"/>
                </a:cubicBezTo>
                <a:cubicBezTo>
                  <a:pt x="3416" y="885"/>
                  <a:pt x="3415" y="885"/>
                  <a:pt x="3415" y="884"/>
                </a:cubicBezTo>
                <a:cubicBezTo>
                  <a:pt x="3414" y="882"/>
                  <a:pt x="3414" y="882"/>
                  <a:pt x="3413" y="881"/>
                </a:cubicBezTo>
                <a:cubicBezTo>
                  <a:pt x="3413" y="881"/>
                  <a:pt x="3413" y="880"/>
                  <a:pt x="3412" y="880"/>
                </a:cubicBezTo>
                <a:cubicBezTo>
                  <a:pt x="3412" y="879"/>
                  <a:pt x="3412" y="879"/>
                  <a:pt x="3411" y="879"/>
                </a:cubicBezTo>
                <a:cubicBezTo>
                  <a:pt x="3411" y="878"/>
                  <a:pt x="3411" y="877"/>
                  <a:pt x="3411" y="876"/>
                </a:cubicBezTo>
                <a:cubicBezTo>
                  <a:pt x="3411" y="875"/>
                  <a:pt x="3412" y="875"/>
                  <a:pt x="3411" y="874"/>
                </a:cubicBezTo>
                <a:cubicBezTo>
                  <a:pt x="3411" y="874"/>
                  <a:pt x="3410" y="874"/>
                  <a:pt x="3410" y="874"/>
                </a:cubicBezTo>
                <a:cubicBezTo>
                  <a:pt x="3408" y="875"/>
                  <a:pt x="3406" y="874"/>
                  <a:pt x="3404" y="875"/>
                </a:cubicBezTo>
                <a:cubicBezTo>
                  <a:pt x="3404" y="875"/>
                  <a:pt x="3403" y="875"/>
                  <a:pt x="3403" y="875"/>
                </a:cubicBezTo>
                <a:cubicBezTo>
                  <a:pt x="3403" y="875"/>
                  <a:pt x="3402" y="875"/>
                  <a:pt x="3402" y="875"/>
                </a:cubicBezTo>
                <a:cubicBezTo>
                  <a:pt x="3402" y="876"/>
                  <a:pt x="3404" y="876"/>
                  <a:pt x="3404" y="876"/>
                </a:cubicBezTo>
                <a:cubicBezTo>
                  <a:pt x="3405" y="877"/>
                  <a:pt x="3405" y="877"/>
                  <a:pt x="3405" y="877"/>
                </a:cubicBezTo>
                <a:cubicBezTo>
                  <a:pt x="3405" y="878"/>
                  <a:pt x="3406" y="878"/>
                  <a:pt x="3406" y="878"/>
                </a:cubicBezTo>
                <a:cubicBezTo>
                  <a:pt x="3406" y="879"/>
                  <a:pt x="3407" y="879"/>
                  <a:pt x="3407" y="879"/>
                </a:cubicBezTo>
                <a:cubicBezTo>
                  <a:pt x="3407" y="880"/>
                  <a:pt x="3407" y="880"/>
                  <a:pt x="3407" y="880"/>
                </a:cubicBezTo>
                <a:cubicBezTo>
                  <a:pt x="3408" y="881"/>
                  <a:pt x="3408" y="881"/>
                  <a:pt x="3408" y="881"/>
                </a:cubicBezTo>
                <a:cubicBezTo>
                  <a:pt x="3408" y="882"/>
                  <a:pt x="3408" y="882"/>
                  <a:pt x="3409" y="883"/>
                </a:cubicBezTo>
                <a:cubicBezTo>
                  <a:pt x="3409" y="883"/>
                  <a:pt x="3410" y="883"/>
                  <a:pt x="3410" y="884"/>
                </a:cubicBezTo>
                <a:cubicBezTo>
                  <a:pt x="3411" y="884"/>
                  <a:pt x="3412" y="885"/>
                  <a:pt x="3412" y="886"/>
                </a:cubicBezTo>
                <a:cubicBezTo>
                  <a:pt x="3412" y="886"/>
                  <a:pt x="3413" y="887"/>
                  <a:pt x="3413" y="888"/>
                </a:cubicBezTo>
                <a:cubicBezTo>
                  <a:pt x="3413" y="888"/>
                  <a:pt x="3413" y="888"/>
                  <a:pt x="3414" y="889"/>
                </a:cubicBezTo>
                <a:cubicBezTo>
                  <a:pt x="3414" y="889"/>
                  <a:pt x="3415" y="889"/>
                  <a:pt x="3415" y="889"/>
                </a:cubicBezTo>
                <a:cubicBezTo>
                  <a:pt x="3416" y="889"/>
                  <a:pt x="3417" y="889"/>
                  <a:pt x="3417" y="890"/>
                </a:cubicBezTo>
                <a:cubicBezTo>
                  <a:pt x="3417" y="890"/>
                  <a:pt x="3417" y="891"/>
                  <a:pt x="3418" y="891"/>
                </a:cubicBezTo>
                <a:cubicBezTo>
                  <a:pt x="3418" y="891"/>
                  <a:pt x="3419" y="892"/>
                  <a:pt x="3419" y="891"/>
                </a:cubicBezTo>
                <a:cubicBezTo>
                  <a:pt x="3420" y="891"/>
                  <a:pt x="3419" y="891"/>
                  <a:pt x="3419" y="890"/>
                </a:cubicBezTo>
                <a:cubicBezTo>
                  <a:pt x="3420" y="889"/>
                  <a:pt x="3420" y="889"/>
                  <a:pt x="3419" y="888"/>
                </a:cubicBezTo>
                <a:cubicBezTo>
                  <a:pt x="3418" y="887"/>
                  <a:pt x="3418" y="887"/>
                  <a:pt x="3418" y="887"/>
                </a:cubicBezTo>
                <a:close/>
                <a:moveTo>
                  <a:pt x="3379" y="766"/>
                </a:moveTo>
                <a:cubicBezTo>
                  <a:pt x="3379" y="766"/>
                  <a:pt x="3379" y="765"/>
                  <a:pt x="3379" y="764"/>
                </a:cubicBezTo>
                <a:cubicBezTo>
                  <a:pt x="3379" y="763"/>
                  <a:pt x="3378" y="763"/>
                  <a:pt x="3377" y="764"/>
                </a:cubicBezTo>
                <a:cubicBezTo>
                  <a:pt x="3376" y="764"/>
                  <a:pt x="3376" y="764"/>
                  <a:pt x="3375" y="765"/>
                </a:cubicBezTo>
                <a:cubicBezTo>
                  <a:pt x="3375" y="765"/>
                  <a:pt x="3374" y="765"/>
                  <a:pt x="3374" y="766"/>
                </a:cubicBezTo>
                <a:cubicBezTo>
                  <a:pt x="3372" y="766"/>
                  <a:pt x="3371" y="767"/>
                  <a:pt x="3370" y="768"/>
                </a:cubicBezTo>
                <a:cubicBezTo>
                  <a:pt x="3369" y="768"/>
                  <a:pt x="3368" y="768"/>
                  <a:pt x="3367" y="768"/>
                </a:cubicBezTo>
                <a:cubicBezTo>
                  <a:pt x="3366" y="769"/>
                  <a:pt x="3366" y="769"/>
                  <a:pt x="3365" y="769"/>
                </a:cubicBezTo>
                <a:cubicBezTo>
                  <a:pt x="3364" y="769"/>
                  <a:pt x="3363" y="769"/>
                  <a:pt x="3363" y="769"/>
                </a:cubicBezTo>
                <a:cubicBezTo>
                  <a:pt x="3362" y="769"/>
                  <a:pt x="3361" y="770"/>
                  <a:pt x="3362" y="770"/>
                </a:cubicBezTo>
                <a:cubicBezTo>
                  <a:pt x="3363" y="771"/>
                  <a:pt x="3364" y="771"/>
                  <a:pt x="3363" y="772"/>
                </a:cubicBezTo>
                <a:cubicBezTo>
                  <a:pt x="3362" y="773"/>
                  <a:pt x="3361" y="774"/>
                  <a:pt x="3361" y="776"/>
                </a:cubicBezTo>
                <a:cubicBezTo>
                  <a:pt x="3360" y="778"/>
                  <a:pt x="3359" y="781"/>
                  <a:pt x="3356" y="782"/>
                </a:cubicBezTo>
                <a:cubicBezTo>
                  <a:pt x="3356" y="782"/>
                  <a:pt x="3355" y="783"/>
                  <a:pt x="3355" y="783"/>
                </a:cubicBezTo>
                <a:cubicBezTo>
                  <a:pt x="3355" y="784"/>
                  <a:pt x="3355" y="784"/>
                  <a:pt x="3356" y="784"/>
                </a:cubicBezTo>
                <a:cubicBezTo>
                  <a:pt x="3356" y="785"/>
                  <a:pt x="3355" y="787"/>
                  <a:pt x="3356" y="786"/>
                </a:cubicBezTo>
                <a:cubicBezTo>
                  <a:pt x="3357" y="786"/>
                  <a:pt x="3357" y="785"/>
                  <a:pt x="3358" y="784"/>
                </a:cubicBezTo>
                <a:cubicBezTo>
                  <a:pt x="3359" y="784"/>
                  <a:pt x="3359" y="784"/>
                  <a:pt x="3359" y="784"/>
                </a:cubicBezTo>
                <a:cubicBezTo>
                  <a:pt x="3360" y="784"/>
                  <a:pt x="3361" y="783"/>
                  <a:pt x="3361" y="783"/>
                </a:cubicBezTo>
                <a:cubicBezTo>
                  <a:pt x="3362" y="783"/>
                  <a:pt x="3363" y="782"/>
                  <a:pt x="3364" y="782"/>
                </a:cubicBezTo>
                <a:cubicBezTo>
                  <a:pt x="3365" y="781"/>
                  <a:pt x="3367" y="781"/>
                  <a:pt x="3368" y="780"/>
                </a:cubicBezTo>
                <a:cubicBezTo>
                  <a:pt x="3371" y="779"/>
                  <a:pt x="3373" y="776"/>
                  <a:pt x="3376" y="775"/>
                </a:cubicBezTo>
                <a:cubicBezTo>
                  <a:pt x="3377" y="775"/>
                  <a:pt x="3379" y="775"/>
                  <a:pt x="3380" y="774"/>
                </a:cubicBezTo>
                <a:cubicBezTo>
                  <a:pt x="3381" y="773"/>
                  <a:pt x="3381" y="771"/>
                  <a:pt x="3381" y="770"/>
                </a:cubicBezTo>
                <a:cubicBezTo>
                  <a:pt x="3381" y="768"/>
                  <a:pt x="3379" y="767"/>
                  <a:pt x="3379" y="766"/>
                </a:cubicBezTo>
                <a:close/>
                <a:moveTo>
                  <a:pt x="3551" y="940"/>
                </a:moveTo>
                <a:cubicBezTo>
                  <a:pt x="3552" y="940"/>
                  <a:pt x="3553" y="940"/>
                  <a:pt x="3553" y="940"/>
                </a:cubicBezTo>
                <a:cubicBezTo>
                  <a:pt x="3553" y="941"/>
                  <a:pt x="3554" y="941"/>
                  <a:pt x="3554" y="939"/>
                </a:cubicBezTo>
                <a:cubicBezTo>
                  <a:pt x="3553" y="938"/>
                  <a:pt x="3553" y="938"/>
                  <a:pt x="3552" y="938"/>
                </a:cubicBezTo>
                <a:cubicBezTo>
                  <a:pt x="3552" y="937"/>
                  <a:pt x="3551" y="937"/>
                  <a:pt x="3550" y="937"/>
                </a:cubicBezTo>
                <a:cubicBezTo>
                  <a:pt x="3548" y="937"/>
                  <a:pt x="3549" y="936"/>
                  <a:pt x="3549" y="935"/>
                </a:cubicBezTo>
                <a:cubicBezTo>
                  <a:pt x="3548" y="935"/>
                  <a:pt x="3549" y="934"/>
                  <a:pt x="3549" y="934"/>
                </a:cubicBezTo>
                <a:cubicBezTo>
                  <a:pt x="3549" y="934"/>
                  <a:pt x="3548" y="933"/>
                  <a:pt x="3547" y="934"/>
                </a:cubicBezTo>
                <a:cubicBezTo>
                  <a:pt x="3546" y="934"/>
                  <a:pt x="3545" y="934"/>
                  <a:pt x="3545" y="934"/>
                </a:cubicBezTo>
                <a:cubicBezTo>
                  <a:pt x="3544" y="934"/>
                  <a:pt x="3543" y="934"/>
                  <a:pt x="3542" y="933"/>
                </a:cubicBezTo>
                <a:cubicBezTo>
                  <a:pt x="3541" y="932"/>
                  <a:pt x="3538" y="933"/>
                  <a:pt x="3536" y="933"/>
                </a:cubicBezTo>
                <a:cubicBezTo>
                  <a:pt x="3534" y="934"/>
                  <a:pt x="3535" y="935"/>
                  <a:pt x="3536" y="935"/>
                </a:cubicBezTo>
                <a:cubicBezTo>
                  <a:pt x="3536" y="936"/>
                  <a:pt x="3537" y="935"/>
                  <a:pt x="3538" y="935"/>
                </a:cubicBezTo>
                <a:cubicBezTo>
                  <a:pt x="3539" y="935"/>
                  <a:pt x="3538" y="936"/>
                  <a:pt x="3538" y="936"/>
                </a:cubicBezTo>
                <a:cubicBezTo>
                  <a:pt x="3538" y="937"/>
                  <a:pt x="3539" y="937"/>
                  <a:pt x="3540" y="937"/>
                </a:cubicBezTo>
                <a:cubicBezTo>
                  <a:pt x="3541" y="937"/>
                  <a:pt x="3540" y="938"/>
                  <a:pt x="3540" y="939"/>
                </a:cubicBezTo>
                <a:cubicBezTo>
                  <a:pt x="3540" y="939"/>
                  <a:pt x="3540" y="939"/>
                  <a:pt x="3541" y="939"/>
                </a:cubicBezTo>
                <a:cubicBezTo>
                  <a:pt x="3542" y="939"/>
                  <a:pt x="3543" y="940"/>
                  <a:pt x="3543" y="940"/>
                </a:cubicBezTo>
                <a:cubicBezTo>
                  <a:pt x="3543" y="941"/>
                  <a:pt x="3544" y="940"/>
                  <a:pt x="3545" y="940"/>
                </a:cubicBezTo>
                <a:cubicBezTo>
                  <a:pt x="3545" y="939"/>
                  <a:pt x="3546" y="939"/>
                  <a:pt x="3547" y="940"/>
                </a:cubicBezTo>
                <a:cubicBezTo>
                  <a:pt x="3548" y="941"/>
                  <a:pt x="3548" y="940"/>
                  <a:pt x="3549" y="939"/>
                </a:cubicBezTo>
                <a:cubicBezTo>
                  <a:pt x="3549" y="939"/>
                  <a:pt x="3551" y="940"/>
                  <a:pt x="3551" y="940"/>
                </a:cubicBezTo>
                <a:close/>
                <a:moveTo>
                  <a:pt x="3555" y="949"/>
                </a:moveTo>
                <a:cubicBezTo>
                  <a:pt x="3555" y="949"/>
                  <a:pt x="3554" y="950"/>
                  <a:pt x="3553" y="951"/>
                </a:cubicBezTo>
                <a:cubicBezTo>
                  <a:pt x="3552" y="951"/>
                  <a:pt x="3551" y="950"/>
                  <a:pt x="3550" y="950"/>
                </a:cubicBezTo>
                <a:cubicBezTo>
                  <a:pt x="3549" y="950"/>
                  <a:pt x="3549" y="951"/>
                  <a:pt x="3549" y="951"/>
                </a:cubicBezTo>
                <a:cubicBezTo>
                  <a:pt x="3549" y="952"/>
                  <a:pt x="3550" y="952"/>
                  <a:pt x="3552" y="952"/>
                </a:cubicBezTo>
                <a:cubicBezTo>
                  <a:pt x="3553" y="953"/>
                  <a:pt x="3553" y="953"/>
                  <a:pt x="3553" y="954"/>
                </a:cubicBezTo>
                <a:cubicBezTo>
                  <a:pt x="3554" y="955"/>
                  <a:pt x="3554" y="954"/>
                  <a:pt x="3555" y="954"/>
                </a:cubicBezTo>
                <a:cubicBezTo>
                  <a:pt x="3556" y="953"/>
                  <a:pt x="3556" y="953"/>
                  <a:pt x="3556" y="952"/>
                </a:cubicBezTo>
                <a:cubicBezTo>
                  <a:pt x="3556" y="952"/>
                  <a:pt x="3556" y="951"/>
                  <a:pt x="3557" y="951"/>
                </a:cubicBezTo>
                <a:cubicBezTo>
                  <a:pt x="3558" y="950"/>
                  <a:pt x="3558" y="949"/>
                  <a:pt x="3557" y="949"/>
                </a:cubicBezTo>
                <a:cubicBezTo>
                  <a:pt x="3556" y="948"/>
                  <a:pt x="3555" y="949"/>
                  <a:pt x="3555" y="949"/>
                </a:cubicBezTo>
                <a:close/>
                <a:moveTo>
                  <a:pt x="3701" y="984"/>
                </a:moveTo>
                <a:cubicBezTo>
                  <a:pt x="3699" y="984"/>
                  <a:pt x="3700" y="985"/>
                  <a:pt x="3700" y="985"/>
                </a:cubicBezTo>
                <a:cubicBezTo>
                  <a:pt x="3701" y="986"/>
                  <a:pt x="3702" y="986"/>
                  <a:pt x="3703" y="985"/>
                </a:cubicBezTo>
                <a:cubicBezTo>
                  <a:pt x="3703" y="984"/>
                  <a:pt x="3701" y="984"/>
                  <a:pt x="3701" y="984"/>
                </a:cubicBezTo>
                <a:close/>
                <a:moveTo>
                  <a:pt x="3697" y="986"/>
                </a:moveTo>
                <a:cubicBezTo>
                  <a:pt x="3695" y="986"/>
                  <a:pt x="3696" y="987"/>
                  <a:pt x="3697" y="987"/>
                </a:cubicBezTo>
                <a:cubicBezTo>
                  <a:pt x="3698" y="987"/>
                  <a:pt x="3698" y="987"/>
                  <a:pt x="3698" y="987"/>
                </a:cubicBezTo>
                <a:cubicBezTo>
                  <a:pt x="3698" y="986"/>
                  <a:pt x="3697" y="986"/>
                  <a:pt x="3697" y="986"/>
                </a:cubicBezTo>
                <a:close/>
                <a:moveTo>
                  <a:pt x="3720" y="978"/>
                </a:moveTo>
                <a:cubicBezTo>
                  <a:pt x="3722" y="978"/>
                  <a:pt x="3719" y="978"/>
                  <a:pt x="3718" y="978"/>
                </a:cubicBezTo>
                <a:cubicBezTo>
                  <a:pt x="3716" y="977"/>
                  <a:pt x="3716" y="976"/>
                  <a:pt x="3716" y="976"/>
                </a:cubicBezTo>
                <a:cubicBezTo>
                  <a:pt x="3716" y="976"/>
                  <a:pt x="3716" y="975"/>
                  <a:pt x="3715" y="975"/>
                </a:cubicBezTo>
                <a:cubicBezTo>
                  <a:pt x="3714" y="976"/>
                  <a:pt x="3713" y="975"/>
                  <a:pt x="3712" y="975"/>
                </a:cubicBezTo>
                <a:cubicBezTo>
                  <a:pt x="3711" y="975"/>
                  <a:pt x="3710" y="976"/>
                  <a:pt x="3710" y="977"/>
                </a:cubicBezTo>
                <a:cubicBezTo>
                  <a:pt x="3710" y="978"/>
                  <a:pt x="3712" y="977"/>
                  <a:pt x="3712" y="978"/>
                </a:cubicBezTo>
                <a:cubicBezTo>
                  <a:pt x="3712" y="980"/>
                  <a:pt x="3713" y="980"/>
                  <a:pt x="3714" y="980"/>
                </a:cubicBezTo>
                <a:cubicBezTo>
                  <a:pt x="3716" y="980"/>
                  <a:pt x="3715" y="980"/>
                  <a:pt x="3715" y="981"/>
                </a:cubicBezTo>
                <a:cubicBezTo>
                  <a:pt x="3715" y="982"/>
                  <a:pt x="3713" y="981"/>
                  <a:pt x="3712" y="982"/>
                </a:cubicBezTo>
                <a:cubicBezTo>
                  <a:pt x="3711" y="982"/>
                  <a:pt x="3711" y="983"/>
                  <a:pt x="3711" y="983"/>
                </a:cubicBezTo>
                <a:cubicBezTo>
                  <a:pt x="3712" y="983"/>
                  <a:pt x="3713" y="983"/>
                  <a:pt x="3714" y="984"/>
                </a:cubicBezTo>
                <a:cubicBezTo>
                  <a:pt x="3714" y="985"/>
                  <a:pt x="3715" y="985"/>
                  <a:pt x="3715" y="984"/>
                </a:cubicBezTo>
                <a:cubicBezTo>
                  <a:pt x="3715" y="984"/>
                  <a:pt x="3715" y="983"/>
                  <a:pt x="3717" y="982"/>
                </a:cubicBezTo>
                <a:cubicBezTo>
                  <a:pt x="3719" y="982"/>
                  <a:pt x="3717" y="981"/>
                  <a:pt x="3718" y="980"/>
                </a:cubicBezTo>
                <a:cubicBezTo>
                  <a:pt x="3718" y="979"/>
                  <a:pt x="3719" y="979"/>
                  <a:pt x="3720" y="978"/>
                </a:cubicBezTo>
                <a:close/>
                <a:moveTo>
                  <a:pt x="3699" y="977"/>
                </a:moveTo>
                <a:cubicBezTo>
                  <a:pt x="3697" y="977"/>
                  <a:pt x="3697" y="977"/>
                  <a:pt x="3697" y="978"/>
                </a:cubicBezTo>
                <a:cubicBezTo>
                  <a:pt x="3697" y="978"/>
                  <a:pt x="3696" y="979"/>
                  <a:pt x="3697" y="979"/>
                </a:cubicBezTo>
                <a:cubicBezTo>
                  <a:pt x="3697" y="980"/>
                  <a:pt x="3698" y="982"/>
                  <a:pt x="3699" y="981"/>
                </a:cubicBezTo>
                <a:cubicBezTo>
                  <a:pt x="3699" y="980"/>
                  <a:pt x="3698" y="980"/>
                  <a:pt x="3699" y="979"/>
                </a:cubicBezTo>
                <a:cubicBezTo>
                  <a:pt x="3700" y="978"/>
                  <a:pt x="3700" y="977"/>
                  <a:pt x="3699" y="977"/>
                </a:cubicBezTo>
                <a:close/>
                <a:moveTo>
                  <a:pt x="3707" y="988"/>
                </a:moveTo>
                <a:cubicBezTo>
                  <a:pt x="3707" y="988"/>
                  <a:pt x="3706" y="989"/>
                  <a:pt x="3707" y="989"/>
                </a:cubicBezTo>
                <a:cubicBezTo>
                  <a:pt x="3707" y="990"/>
                  <a:pt x="3708" y="989"/>
                  <a:pt x="3708" y="989"/>
                </a:cubicBezTo>
                <a:cubicBezTo>
                  <a:pt x="3709" y="988"/>
                  <a:pt x="3708" y="987"/>
                  <a:pt x="3707" y="988"/>
                </a:cubicBezTo>
                <a:close/>
                <a:moveTo>
                  <a:pt x="3647" y="972"/>
                </a:moveTo>
                <a:cubicBezTo>
                  <a:pt x="3645" y="972"/>
                  <a:pt x="3645" y="971"/>
                  <a:pt x="3644" y="972"/>
                </a:cubicBezTo>
                <a:cubicBezTo>
                  <a:pt x="3644" y="972"/>
                  <a:pt x="3643" y="973"/>
                  <a:pt x="3644" y="974"/>
                </a:cubicBezTo>
                <a:cubicBezTo>
                  <a:pt x="3644" y="974"/>
                  <a:pt x="3645" y="975"/>
                  <a:pt x="3645" y="975"/>
                </a:cubicBezTo>
                <a:cubicBezTo>
                  <a:pt x="3646" y="974"/>
                  <a:pt x="3646" y="974"/>
                  <a:pt x="3647" y="973"/>
                </a:cubicBezTo>
                <a:cubicBezTo>
                  <a:pt x="3648" y="973"/>
                  <a:pt x="3648" y="972"/>
                  <a:pt x="3647" y="972"/>
                </a:cubicBezTo>
                <a:close/>
                <a:moveTo>
                  <a:pt x="3669" y="972"/>
                </a:moveTo>
                <a:cubicBezTo>
                  <a:pt x="3669" y="972"/>
                  <a:pt x="3668" y="972"/>
                  <a:pt x="3668" y="972"/>
                </a:cubicBezTo>
                <a:cubicBezTo>
                  <a:pt x="3668" y="971"/>
                  <a:pt x="3666" y="973"/>
                  <a:pt x="3665" y="973"/>
                </a:cubicBezTo>
                <a:cubicBezTo>
                  <a:pt x="3665" y="974"/>
                  <a:pt x="3664" y="975"/>
                  <a:pt x="3665" y="975"/>
                </a:cubicBezTo>
                <a:cubicBezTo>
                  <a:pt x="3666" y="976"/>
                  <a:pt x="3666" y="976"/>
                  <a:pt x="3668" y="976"/>
                </a:cubicBezTo>
                <a:cubicBezTo>
                  <a:pt x="3670" y="976"/>
                  <a:pt x="3669" y="975"/>
                  <a:pt x="3670" y="976"/>
                </a:cubicBezTo>
                <a:cubicBezTo>
                  <a:pt x="3671" y="976"/>
                  <a:pt x="3671" y="975"/>
                  <a:pt x="3671" y="974"/>
                </a:cubicBezTo>
                <a:cubicBezTo>
                  <a:pt x="3671" y="973"/>
                  <a:pt x="3670" y="973"/>
                  <a:pt x="3669" y="972"/>
                </a:cubicBezTo>
                <a:close/>
                <a:moveTo>
                  <a:pt x="3661" y="989"/>
                </a:moveTo>
                <a:cubicBezTo>
                  <a:pt x="3661" y="989"/>
                  <a:pt x="3660" y="989"/>
                  <a:pt x="3659" y="989"/>
                </a:cubicBezTo>
                <a:cubicBezTo>
                  <a:pt x="3658" y="989"/>
                  <a:pt x="3657" y="989"/>
                  <a:pt x="3657" y="988"/>
                </a:cubicBezTo>
                <a:cubicBezTo>
                  <a:pt x="3657" y="987"/>
                  <a:pt x="3655" y="987"/>
                  <a:pt x="3655" y="986"/>
                </a:cubicBezTo>
                <a:cubicBezTo>
                  <a:pt x="3654" y="984"/>
                  <a:pt x="3653" y="983"/>
                  <a:pt x="3653" y="983"/>
                </a:cubicBezTo>
                <a:cubicBezTo>
                  <a:pt x="3652" y="983"/>
                  <a:pt x="3651" y="982"/>
                  <a:pt x="3650" y="982"/>
                </a:cubicBezTo>
                <a:cubicBezTo>
                  <a:pt x="3649" y="982"/>
                  <a:pt x="3648" y="982"/>
                  <a:pt x="3648" y="981"/>
                </a:cubicBezTo>
                <a:cubicBezTo>
                  <a:pt x="3648" y="981"/>
                  <a:pt x="3647" y="981"/>
                  <a:pt x="3647" y="982"/>
                </a:cubicBezTo>
                <a:cubicBezTo>
                  <a:pt x="3647" y="983"/>
                  <a:pt x="3648" y="983"/>
                  <a:pt x="3650" y="984"/>
                </a:cubicBezTo>
                <a:cubicBezTo>
                  <a:pt x="3651" y="984"/>
                  <a:pt x="3652" y="985"/>
                  <a:pt x="3653" y="986"/>
                </a:cubicBezTo>
                <a:cubicBezTo>
                  <a:pt x="3654" y="987"/>
                  <a:pt x="3654" y="988"/>
                  <a:pt x="3655" y="988"/>
                </a:cubicBezTo>
                <a:cubicBezTo>
                  <a:pt x="3656" y="989"/>
                  <a:pt x="3656" y="990"/>
                  <a:pt x="3656" y="991"/>
                </a:cubicBezTo>
                <a:cubicBezTo>
                  <a:pt x="3656" y="993"/>
                  <a:pt x="3657" y="992"/>
                  <a:pt x="3657" y="991"/>
                </a:cubicBezTo>
                <a:cubicBezTo>
                  <a:pt x="3657" y="991"/>
                  <a:pt x="3658" y="991"/>
                  <a:pt x="3659" y="991"/>
                </a:cubicBezTo>
                <a:cubicBezTo>
                  <a:pt x="3660" y="992"/>
                  <a:pt x="3661" y="991"/>
                  <a:pt x="3662" y="991"/>
                </a:cubicBezTo>
                <a:cubicBezTo>
                  <a:pt x="3663" y="990"/>
                  <a:pt x="3662" y="990"/>
                  <a:pt x="3661" y="989"/>
                </a:cubicBezTo>
                <a:close/>
                <a:moveTo>
                  <a:pt x="3695" y="990"/>
                </a:moveTo>
                <a:cubicBezTo>
                  <a:pt x="3695" y="990"/>
                  <a:pt x="3694" y="989"/>
                  <a:pt x="3693" y="990"/>
                </a:cubicBezTo>
                <a:cubicBezTo>
                  <a:pt x="3692" y="991"/>
                  <a:pt x="3693" y="992"/>
                  <a:pt x="3693" y="993"/>
                </a:cubicBezTo>
                <a:cubicBezTo>
                  <a:pt x="3692" y="994"/>
                  <a:pt x="3693" y="994"/>
                  <a:pt x="3694" y="993"/>
                </a:cubicBezTo>
                <a:cubicBezTo>
                  <a:pt x="3695" y="993"/>
                  <a:pt x="3695" y="993"/>
                  <a:pt x="3695" y="992"/>
                </a:cubicBezTo>
                <a:cubicBezTo>
                  <a:pt x="3694" y="991"/>
                  <a:pt x="3695" y="990"/>
                  <a:pt x="3695" y="990"/>
                </a:cubicBezTo>
                <a:close/>
                <a:moveTo>
                  <a:pt x="3690" y="994"/>
                </a:moveTo>
                <a:cubicBezTo>
                  <a:pt x="3690" y="994"/>
                  <a:pt x="3689" y="995"/>
                  <a:pt x="3689" y="995"/>
                </a:cubicBezTo>
                <a:cubicBezTo>
                  <a:pt x="3689" y="996"/>
                  <a:pt x="3690" y="996"/>
                  <a:pt x="3691" y="995"/>
                </a:cubicBezTo>
                <a:cubicBezTo>
                  <a:pt x="3691" y="994"/>
                  <a:pt x="3692" y="994"/>
                  <a:pt x="3691" y="993"/>
                </a:cubicBezTo>
                <a:cubicBezTo>
                  <a:pt x="3691" y="993"/>
                  <a:pt x="3690" y="993"/>
                  <a:pt x="3690" y="994"/>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latinLnBrk="1"/>
            <a:endParaRPr lang="ko-KR">
              <a:solidFill>
                <a:schemeClr val="lt1"/>
              </a:solidFill>
              <a:latin typeface="맑은 고딕" panose="020B0503020000020004" pitchFamily="50" charset="-127"/>
              <a:ea typeface="맑은 고딕" panose="020B0503020000020004" pitchFamily="50" charset="-127"/>
            </a:endParaRPr>
          </a:p>
        </p:txBody>
      </p:sp>
      <p:sp>
        <p:nvSpPr>
          <p:cNvPr id="3" name="Title 2">
            <a:extLst>
              <a:ext uri="{FF2B5EF4-FFF2-40B4-BE49-F238E27FC236}">
                <a16:creationId xmlns:a16="http://schemas.microsoft.com/office/drawing/2014/main" id="{C016B144-F25F-4FB0-9D3A-80E11FE1E104}"/>
              </a:ext>
            </a:extLst>
          </p:cNvPr>
          <p:cNvSpPr>
            <a:spLocks noGrp="1"/>
          </p:cNvSpPr>
          <p:nvPr>
            <p:ph type="title"/>
          </p:nvPr>
        </p:nvSpPr>
        <p:spPr>
          <a:xfrm>
            <a:off x="628650" y="2570998"/>
            <a:ext cx="7886700" cy="1325563"/>
          </a:xfrm>
        </p:spPr>
        <p:txBody>
          <a:bodyPr>
            <a:normAutofit/>
          </a:bodyPr>
          <a:lstStyle>
            <a:lvl1pPr algn="ctr">
              <a:defRPr sz="4000">
                <a:latin typeface="Franklin Gothic Demi" panose="020B0703020102020204" pitchFamily="34" charset="0"/>
              </a:defRPr>
            </a:lvl1pPr>
          </a:lstStyle>
          <a:p>
            <a:r>
              <a:rPr lang="en-US" dirty="0"/>
              <a:t>Click to edit Master title style</a:t>
            </a:r>
          </a:p>
        </p:txBody>
      </p:sp>
    </p:spTree>
    <p:extLst>
      <p:ext uri="{BB962C8B-B14F-4D97-AF65-F5344CB8AC3E}">
        <p14:creationId xmlns:p14="http://schemas.microsoft.com/office/powerpoint/2010/main" val="1629041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46756" cy="962229"/>
          </a:xfrm>
        </p:spPr>
        <p:txBody>
          <a:bodyPr/>
          <a:lstStyle>
            <a:lvl1pPr>
              <a:defRPr b="1">
                <a:latin typeface="Franklin Gothic Book" panose="020B0503020102020204" pitchFamily="34" charset="0"/>
              </a:defRPr>
            </a:lvl1pPr>
          </a:lstStyle>
          <a:p>
            <a:r>
              <a:rPr lang="en-US" dirty="0"/>
              <a:t>Click to edit Master title style</a:t>
            </a:r>
          </a:p>
        </p:txBody>
      </p:sp>
      <p:sp>
        <p:nvSpPr>
          <p:cNvPr id="3" name="Content Placeholder 2"/>
          <p:cNvSpPr>
            <a:spLocks noGrp="1"/>
          </p:cNvSpPr>
          <p:nvPr>
            <p:ph sz="half" idx="1"/>
          </p:nvPr>
        </p:nvSpPr>
        <p:spPr>
          <a:xfrm>
            <a:off x="7620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1524000"/>
            <a:ext cx="38481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21790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2971403"/>
      </p:ext>
    </p:extLst>
  </p:cSld>
  <p:clrMap bg1="lt1" tx1="dk1" bg2="lt2" tx2="dk2" accent1="accent1" accent2="accent2" accent3="accent3" accent4="accent4" accent5="accent5" accent6="accent6" hlink="hlink" folHlink="folHlink"/>
  <p:sldLayoutIdLst>
    <p:sldLayoutId id="2147483662" r:id="rId1"/>
    <p:sldLayoutId id="2147483680" r:id="rId2"/>
    <p:sldLayoutId id="2147483681" r:id="rId3"/>
    <p:sldLayoutId id="2147483683" r:id="rId4"/>
    <p:sldLayoutId id="2147483684" r:id="rId5"/>
    <p:sldLayoutId id="2147483686" r:id="rId6"/>
    <p:sldLayoutId id="2147483687" r:id="rId7"/>
    <p:sldLayoutId id="2147483688" r:id="rId8"/>
    <p:sldLayoutId id="2147483689" r:id="rId9"/>
    <p:sldLayoutId id="214748369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63.emf"/><Relationship Id="rId4" Type="http://schemas.openxmlformats.org/officeDocument/2006/relationships/oleObject" Target="../embeddings/Microsoft_Word_97_-_2003_Document.doc"/></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3.vml"/><Relationship Id="rId5" Type="http://schemas.openxmlformats.org/officeDocument/2006/relationships/image" Target="../media/image64.wmf"/><Relationship Id="rId4" Type="http://schemas.openxmlformats.org/officeDocument/2006/relationships/oleObject" Target="../embeddings/oleObject2.bin"/></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xml"/><Relationship Id="rId5" Type="http://schemas.openxmlformats.org/officeDocument/2006/relationships/image" Target="../media/image89.png"/><Relationship Id="rId4" Type="http://schemas.openxmlformats.org/officeDocument/2006/relationships/image" Target="../media/image88.png"/></Relationships>
</file>

<file path=ppt/slides/_rels/slide17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9.emf"/><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1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 Id="rId5" Type="http://schemas.openxmlformats.org/officeDocument/2006/relationships/image" Target="../media/image110.png"/><Relationship Id="rId4" Type="http://schemas.openxmlformats.org/officeDocument/2006/relationships/image" Target="../media/image109.png"/></Relationships>
</file>

<file path=ppt/slides/_rels/slide18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18.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xml"/><Relationship Id="rId5" Type="http://schemas.openxmlformats.org/officeDocument/2006/relationships/image" Target="../media/image123.png"/><Relationship Id="rId4" Type="http://schemas.openxmlformats.org/officeDocument/2006/relationships/image" Target="../media/image122.png"/></Relationships>
</file>

<file path=ppt/slides/_rels/slide196.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200.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31.png"/><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fontScale="92500" lnSpcReduction="20000"/>
          </a:bodyPr>
          <a:lstStyle/>
          <a:p>
            <a:r>
              <a:rPr lang="en-029" dirty="0"/>
              <a:t>Introduction and Alternative Valuation Techniques</a:t>
            </a:r>
          </a:p>
          <a:p>
            <a:r>
              <a:rPr lang="en-029" dirty="0"/>
              <a:t>Corporate Modelling for DCF and Credit Analysis</a:t>
            </a:r>
          </a:p>
          <a:p>
            <a:r>
              <a:rPr lang="en-029" dirty="0"/>
              <a:t>Valuation from Multiples and Financial Mathematics</a:t>
            </a:r>
          </a:p>
          <a:p>
            <a:r>
              <a:rPr lang="en-029" dirty="0"/>
              <a:t>Valuation with DCF Analysis</a:t>
            </a:r>
          </a:p>
          <a:p>
            <a:r>
              <a:rPr lang="en-029" dirty="0"/>
              <a:t>M&amp;A Analysis from Corporate Model</a:t>
            </a:r>
          </a:p>
          <a:p>
            <a:r>
              <a:rPr lang="en-029" dirty="0"/>
              <a:t>Risk and Scenario Analysis</a:t>
            </a:r>
          </a:p>
          <a:p>
            <a:r>
              <a:rPr lang="en-029" dirty="0"/>
              <a:t>Corporate Credit Analysis</a:t>
            </a:r>
          </a:p>
          <a:p>
            <a:r>
              <a:rPr lang="en-029" dirty="0"/>
              <a:t>Cost of Capital Analysis</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Major Subjects</a:t>
            </a:r>
          </a:p>
        </p:txBody>
      </p:sp>
    </p:spTree>
    <p:extLst>
      <p:ext uri="{BB962C8B-B14F-4D97-AF65-F5344CB8AC3E}">
        <p14:creationId xmlns:p14="http://schemas.microsoft.com/office/powerpoint/2010/main" val="1371984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7E56D-6B5A-4339-84DE-62466DA49C34}"/>
              </a:ext>
            </a:extLst>
          </p:cNvPr>
          <p:cNvSpPr>
            <a:spLocks noGrp="1"/>
          </p:cNvSpPr>
          <p:nvPr>
            <p:ph type="title"/>
          </p:nvPr>
        </p:nvSpPr>
        <p:spPr>
          <a:xfrm>
            <a:off x="1143000" y="2776538"/>
            <a:ext cx="6858000" cy="1381188"/>
          </a:xfrm>
        </p:spPr>
        <p:txBody>
          <a:bodyPr vert="horz" lIns="91440" tIns="45720" rIns="91440" bIns="45720" rtlCol="0" anchor="ctr">
            <a:noAutofit/>
          </a:bodyPr>
          <a:lstStyle/>
          <a:p>
            <a:r>
              <a:rPr lang="en-US" dirty="0"/>
              <a:t>Introduction: Football Field Diagram and Alternative Valuation Approaches with Different Ranges in Value for M&amp;A Evaluation</a:t>
            </a:r>
          </a:p>
        </p:txBody>
      </p:sp>
    </p:spTree>
    <p:extLst>
      <p:ext uri="{BB962C8B-B14F-4D97-AF65-F5344CB8AC3E}">
        <p14:creationId xmlns:p14="http://schemas.microsoft.com/office/powerpoint/2010/main" val="38167144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earing a suit and tie smiling and looking at the camera&#10;&#10;Description generated with very high confidence">
            <a:extLst>
              <a:ext uri="{FF2B5EF4-FFF2-40B4-BE49-F238E27FC236}">
                <a16:creationId xmlns:a16="http://schemas.microsoft.com/office/drawing/2014/main" id="{6DCEDBC1-3541-40B1-A924-2847DDDC96CB}"/>
              </a:ext>
            </a:extLst>
          </p:cNvPr>
          <p:cNvPicPr>
            <a:picLocks noChangeAspect="1"/>
          </p:cNvPicPr>
          <p:nvPr/>
        </p:nvPicPr>
        <p:blipFill rotWithShape="1">
          <a:blip r:embed="rId2"/>
          <a:srcRect l="28697" r="22947"/>
          <a:stretch/>
        </p:blipFill>
        <p:spPr>
          <a:xfrm>
            <a:off x="5667306" y="640082"/>
            <a:ext cx="2996946" cy="5577837"/>
          </a:xfrm>
          <a:prstGeom prst="rect">
            <a:avLst/>
          </a:prstGeom>
          <a:effectLst/>
        </p:spPr>
      </p:pic>
      <p:sp>
        <p:nvSpPr>
          <p:cNvPr id="4" name="Content Placeholder 3">
            <a:extLst>
              <a:ext uri="{FF2B5EF4-FFF2-40B4-BE49-F238E27FC236}">
                <a16:creationId xmlns:a16="http://schemas.microsoft.com/office/drawing/2014/main" id="{18F627A8-4001-47BA-812E-FDB6B63088A6}"/>
              </a:ext>
            </a:extLst>
          </p:cNvPr>
          <p:cNvSpPr>
            <a:spLocks noGrp="1"/>
          </p:cNvSpPr>
          <p:nvPr>
            <p:ph idx="1"/>
          </p:nvPr>
        </p:nvSpPr>
        <p:spPr>
          <a:xfrm>
            <a:off x="486697" y="2438400"/>
            <a:ext cx="4939867" cy="3785419"/>
          </a:xfrm>
        </p:spPr>
        <p:txBody>
          <a:bodyPr vert="horz" lIns="91440" tIns="45720" rIns="91440" bIns="45720" rtlCol="0">
            <a:normAutofit/>
          </a:bodyPr>
          <a:lstStyle/>
          <a:p>
            <a:r>
              <a:rPr lang="en-US" sz="1600" dirty="0">
                <a:latin typeface="+mn-lt"/>
                <a:cs typeface="+mn-cs"/>
              </a:rPr>
              <a:t>Forecasts from History</a:t>
            </a:r>
          </a:p>
          <a:p>
            <a:pPr lvl="1"/>
            <a:r>
              <a:rPr lang="en-US" sz="1600" dirty="0">
                <a:latin typeface="+mn-lt"/>
                <a:cs typeface="+mn-cs"/>
              </a:rPr>
              <a:t>The most effective way to destroy people is to deny and obliterate their own understanding of their history.” </a:t>
            </a:r>
          </a:p>
          <a:p>
            <a:r>
              <a:rPr lang="en-US" sz="1600" dirty="0">
                <a:latin typeface="+mn-lt"/>
                <a:cs typeface="+mn-cs"/>
              </a:rPr>
              <a:t>Forecasts from History and Manipulating History in Financial Models</a:t>
            </a:r>
          </a:p>
          <a:p>
            <a:pPr lvl="1"/>
            <a:r>
              <a:rPr lang="en-US" sz="1600" dirty="0">
                <a:latin typeface="+mn-lt"/>
                <a:cs typeface="+mn-cs"/>
              </a:rPr>
              <a:t>“Day by day and almost minute by minute the past was brought up to date. In this way every prediction made by the Party could be shown by documentary evidence to have been correct; nor was any item of news, or any expression of opinion, which conflicted with the needs of the moment, ever allowed to remain on record. All history was a palimpsest, scraped clean and reinscribed exactly as often as was necessary.” </a:t>
            </a:r>
          </a:p>
        </p:txBody>
      </p:sp>
      <p:sp>
        <p:nvSpPr>
          <p:cNvPr id="3" name="Title 2">
            <a:extLst>
              <a:ext uri="{FF2B5EF4-FFF2-40B4-BE49-F238E27FC236}">
                <a16:creationId xmlns:a16="http://schemas.microsoft.com/office/drawing/2014/main" id="{A9AC2350-8948-4F9F-95B6-F84CF1DA464C}"/>
              </a:ext>
            </a:extLst>
          </p:cNvPr>
          <p:cNvSpPr>
            <a:spLocks noGrp="1"/>
          </p:cNvSpPr>
          <p:nvPr>
            <p:ph type="title"/>
          </p:nvPr>
        </p:nvSpPr>
        <p:spPr>
          <a:xfrm>
            <a:off x="486696" y="629266"/>
            <a:ext cx="4939869" cy="1676603"/>
          </a:xfrm>
        </p:spPr>
        <p:txBody>
          <a:bodyPr vert="horz" lIns="91440" tIns="45720" rIns="91440" bIns="45720" rtlCol="0" anchor="ctr">
            <a:noAutofit/>
          </a:bodyPr>
          <a:lstStyle/>
          <a:p>
            <a:pPr algn="l"/>
            <a:r>
              <a:rPr lang="en-US" sz="3400" b="1" dirty="0">
                <a:latin typeface="+mj-lt"/>
                <a:cs typeface="+mj-cs"/>
              </a:rPr>
              <a:t>You Need to Understand and Not Bias Historical Analysis as the First Step in a Forecast</a:t>
            </a:r>
          </a:p>
        </p:txBody>
      </p:sp>
    </p:spTree>
    <p:extLst>
      <p:ext uri="{BB962C8B-B14F-4D97-AF65-F5344CB8AC3E}">
        <p14:creationId xmlns:p14="http://schemas.microsoft.com/office/powerpoint/2010/main" val="2322121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42720F-2DB0-4438-B29F-0C61488D6A97}"/>
              </a:ext>
            </a:extLst>
          </p:cNvPr>
          <p:cNvSpPr>
            <a:spLocks noGrp="1"/>
          </p:cNvSpPr>
          <p:nvPr>
            <p:ph idx="1"/>
          </p:nvPr>
        </p:nvSpPr>
        <p:spPr/>
        <p:txBody>
          <a:bodyPr/>
          <a:lstStyle/>
          <a:p>
            <a:r>
              <a:rPr lang="en-US" dirty="0"/>
              <a:t>Note all of the history and financial ratios in the reports – can assess forecasts with ROE and value from P/E Ratios.</a:t>
            </a:r>
          </a:p>
        </p:txBody>
      </p:sp>
      <p:sp>
        <p:nvSpPr>
          <p:cNvPr id="3" name="Title 2">
            <a:extLst>
              <a:ext uri="{FF2B5EF4-FFF2-40B4-BE49-F238E27FC236}">
                <a16:creationId xmlns:a16="http://schemas.microsoft.com/office/drawing/2014/main" id="{98760D64-B636-466C-A632-742D75D45396}"/>
              </a:ext>
            </a:extLst>
          </p:cNvPr>
          <p:cNvSpPr>
            <a:spLocks noGrp="1"/>
          </p:cNvSpPr>
          <p:nvPr>
            <p:ph type="title"/>
          </p:nvPr>
        </p:nvSpPr>
        <p:spPr/>
        <p:txBody>
          <a:bodyPr>
            <a:normAutofit fontScale="90000"/>
          </a:bodyPr>
          <a:lstStyle/>
          <a:p>
            <a:r>
              <a:rPr lang="en-US" dirty="0"/>
              <a:t>Illustration of History and Forecast – Old Fashion Value Line </a:t>
            </a:r>
          </a:p>
        </p:txBody>
      </p:sp>
      <p:pic>
        <p:nvPicPr>
          <p:cNvPr id="2" name="Picture 1">
            <a:extLst>
              <a:ext uri="{FF2B5EF4-FFF2-40B4-BE49-F238E27FC236}">
                <a16:creationId xmlns:a16="http://schemas.microsoft.com/office/drawing/2014/main" id="{AEA5CCEA-D661-4257-B7F7-E56E7E7BD61A}"/>
              </a:ext>
            </a:extLst>
          </p:cNvPr>
          <p:cNvPicPr>
            <a:picLocks noChangeAspect="1"/>
          </p:cNvPicPr>
          <p:nvPr/>
        </p:nvPicPr>
        <p:blipFill>
          <a:blip r:embed="rId2"/>
          <a:stretch>
            <a:fillRect/>
          </a:stretch>
        </p:blipFill>
        <p:spPr>
          <a:xfrm>
            <a:off x="0" y="2729090"/>
            <a:ext cx="5528345" cy="4128910"/>
          </a:xfrm>
          <a:prstGeom prst="rect">
            <a:avLst/>
          </a:prstGeom>
        </p:spPr>
      </p:pic>
      <p:sp>
        <p:nvSpPr>
          <p:cNvPr id="5" name="TextBox 4">
            <a:extLst>
              <a:ext uri="{FF2B5EF4-FFF2-40B4-BE49-F238E27FC236}">
                <a16:creationId xmlns:a16="http://schemas.microsoft.com/office/drawing/2014/main" id="{5A9C7AF6-6434-44C1-984A-BC8B91CC66BB}"/>
              </a:ext>
            </a:extLst>
          </p:cNvPr>
          <p:cNvSpPr txBox="1"/>
          <p:nvPr/>
        </p:nvSpPr>
        <p:spPr>
          <a:xfrm>
            <a:off x="6216242" y="3120705"/>
            <a:ext cx="2079346" cy="1200329"/>
          </a:xfrm>
          <a:prstGeom prst="rect">
            <a:avLst/>
          </a:prstGeom>
          <a:noFill/>
        </p:spPr>
        <p:txBody>
          <a:bodyPr wrap="square" rtlCol="0">
            <a:spAutoFit/>
          </a:bodyPr>
          <a:lstStyle/>
          <a:p>
            <a:r>
              <a:rPr lang="en-US" dirty="0"/>
              <a:t>Note all of the history and that the target price is the forecast P/E x EPS</a:t>
            </a:r>
          </a:p>
        </p:txBody>
      </p:sp>
    </p:spTree>
    <p:extLst>
      <p:ext uri="{BB962C8B-B14F-4D97-AF65-F5344CB8AC3E}">
        <p14:creationId xmlns:p14="http://schemas.microsoft.com/office/powerpoint/2010/main" val="320810892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FB2E573-6746-4658-9886-FE99198A72D4}"/>
              </a:ext>
            </a:extLst>
          </p:cNvPr>
          <p:cNvSpPr>
            <a:spLocks noGrp="1"/>
          </p:cNvSpPr>
          <p:nvPr>
            <p:ph idx="1"/>
          </p:nvPr>
        </p:nvSpPr>
        <p:spPr/>
        <p:txBody>
          <a:bodyPr/>
          <a:lstStyle/>
          <a:p>
            <a:r>
              <a:rPr lang="en-US" dirty="0"/>
              <a:t>Note the average at the left and then the input number. Use </a:t>
            </a:r>
            <a:r>
              <a:rPr lang="en-US" dirty="0" err="1"/>
              <a:t>Averageif</a:t>
            </a:r>
            <a:endParaRPr lang="en-US" dirty="0"/>
          </a:p>
          <a:p>
            <a:endParaRPr lang="en-US" dirty="0"/>
          </a:p>
        </p:txBody>
      </p:sp>
      <p:sp>
        <p:nvSpPr>
          <p:cNvPr id="3" name="Title 2">
            <a:extLst>
              <a:ext uri="{FF2B5EF4-FFF2-40B4-BE49-F238E27FC236}">
                <a16:creationId xmlns:a16="http://schemas.microsoft.com/office/drawing/2014/main" id="{0A361737-F0A4-4AC9-B037-445407EBA8B2}"/>
              </a:ext>
            </a:extLst>
          </p:cNvPr>
          <p:cNvSpPr>
            <a:spLocks noGrp="1"/>
          </p:cNvSpPr>
          <p:nvPr>
            <p:ph type="title"/>
          </p:nvPr>
        </p:nvSpPr>
        <p:spPr/>
        <p:txBody>
          <a:bodyPr>
            <a:normAutofit fontScale="90000"/>
          </a:bodyPr>
          <a:lstStyle/>
          <a:p>
            <a:r>
              <a:rPr lang="en-US" dirty="0"/>
              <a:t>Assumptions Step 1: Work Through Each Item and Compare Items to Historic Average</a:t>
            </a:r>
          </a:p>
        </p:txBody>
      </p:sp>
      <p:sp>
        <p:nvSpPr>
          <p:cNvPr id="4" name="Slide Number Placeholder 3">
            <a:extLst>
              <a:ext uri="{FF2B5EF4-FFF2-40B4-BE49-F238E27FC236}">
                <a16:creationId xmlns:a16="http://schemas.microsoft.com/office/drawing/2014/main" id="{866A154D-1B19-4871-B430-B262D51F763D}"/>
              </a:ext>
            </a:extLst>
          </p:cNvPr>
          <p:cNvSpPr>
            <a:spLocks noGrp="1"/>
          </p:cNvSpPr>
          <p:nvPr>
            <p:ph type="sldNum" sz="quarter" idx="12"/>
          </p:nvPr>
        </p:nvSpPr>
        <p:spPr/>
        <p:txBody>
          <a:bodyPr/>
          <a:lstStyle/>
          <a:p>
            <a:pPr algn="ctr"/>
            <a:fld id="{0C3A1854-6B63-4059-B360-A3C4972BF0FC}" type="slidenum">
              <a:rPr lang="ko-KR" altLang="en-US" smtClean="0"/>
              <a:pPr algn="ctr"/>
              <a:t>102</a:t>
            </a:fld>
            <a:endParaRPr lang="ko-KR" altLang="en-US" dirty="0"/>
          </a:p>
        </p:txBody>
      </p:sp>
      <p:pic>
        <p:nvPicPr>
          <p:cNvPr id="5" name="Picture 4">
            <a:extLst>
              <a:ext uri="{FF2B5EF4-FFF2-40B4-BE49-F238E27FC236}">
                <a16:creationId xmlns:a16="http://schemas.microsoft.com/office/drawing/2014/main" id="{6B848AD6-C06F-4D3D-A827-372D325A814F}"/>
              </a:ext>
            </a:extLst>
          </p:cNvPr>
          <p:cNvPicPr>
            <a:picLocks noChangeAspect="1"/>
          </p:cNvPicPr>
          <p:nvPr/>
        </p:nvPicPr>
        <p:blipFill>
          <a:blip r:embed="rId2"/>
          <a:stretch>
            <a:fillRect/>
          </a:stretch>
        </p:blipFill>
        <p:spPr>
          <a:xfrm>
            <a:off x="109057" y="2751590"/>
            <a:ext cx="8763220" cy="2942356"/>
          </a:xfrm>
          <a:prstGeom prst="rect">
            <a:avLst/>
          </a:prstGeom>
        </p:spPr>
      </p:pic>
    </p:spTree>
    <p:extLst>
      <p:ext uri="{BB962C8B-B14F-4D97-AF65-F5344CB8AC3E}">
        <p14:creationId xmlns:p14="http://schemas.microsoft.com/office/powerpoint/2010/main" val="284215282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351788-BC76-4B53-9392-A2BB5EF5CA7C}"/>
              </a:ext>
            </a:extLst>
          </p:cNvPr>
          <p:cNvSpPr>
            <a:spLocks noGrp="1"/>
          </p:cNvSpPr>
          <p:nvPr>
            <p:ph idx="1"/>
          </p:nvPr>
        </p:nvSpPr>
        <p:spPr/>
        <p:txBody>
          <a:bodyPr/>
          <a:lstStyle/>
          <a:p>
            <a:r>
              <a:rPr lang="en-029" dirty="0"/>
              <a:t>Use the INDEX function and Spinner Boxes to quickly make a graph of historic data</a:t>
            </a:r>
          </a:p>
          <a:p>
            <a:endParaRPr lang="en-029" dirty="0"/>
          </a:p>
        </p:txBody>
      </p:sp>
      <p:sp>
        <p:nvSpPr>
          <p:cNvPr id="3" name="Title 2">
            <a:extLst>
              <a:ext uri="{FF2B5EF4-FFF2-40B4-BE49-F238E27FC236}">
                <a16:creationId xmlns:a16="http://schemas.microsoft.com/office/drawing/2014/main" id="{ADFEAF64-F5C8-4267-9DB1-86E43C1294D9}"/>
              </a:ext>
            </a:extLst>
          </p:cNvPr>
          <p:cNvSpPr>
            <a:spLocks noGrp="1"/>
          </p:cNvSpPr>
          <p:nvPr>
            <p:ph type="title"/>
          </p:nvPr>
        </p:nvSpPr>
        <p:spPr/>
        <p:txBody>
          <a:bodyPr/>
          <a:lstStyle/>
          <a:p>
            <a:r>
              <a:rPr lang="en-029" dirty="0"/>
              <a:t>Graphing Historic Data</a:t>
            </a:r>
          </a:p>
        </p:txBody>
      </p:sp>
      <p:pic>
        <p:nvPicPr>
          <p:cNvPr id="5" name="Picture 4">
            <a:extLst>
              <a:ext uri="{FF2B5EF4-FFF2-40B4-BE49-F238E27FC236}">
                <a16:creationId xmlns:a16="http://schemas.microsoft.com/office/drawing/2014/main" id="{72440146-0774-4E3B-96AB-4FE29F846701}"/>
              </a:ext>
            </a:extLst>
          </p:cNvPr>
          <p:cNvPicPr>
            <a:picLocks noChangeAspect="1"/>
          </p:cNvPicPr>
          <p:nvPr/>
        </p:nvPicPr>
        <p:blipFill>
          <a:blip r:embed="rId2"/>
          <a:stretch>
            <a:fillRect/>
          </a:stretch>
        </p:blipFill>
        <p:spPr>
          <a:xfrm>
            <a:off x="432620" y="2320199"/>
            <a:ext cx="7266039" cy="4064153"/>
          </a:xfrm>
          <a:prstGeom prst="rect">
            <a:avLst/>
          </a:prstGeom>
        </p:spPr>
      </p:pic>
    </p:spTree>
    <p:extLst>
      <p:ext uri="{BB962C8B-B14F-4D97-AF65-F5344CB8AC3E}">
        <p14:creationId xmlns:p14="http://schemas.microsoft.com/office/powerpoint/2010/main" val="95802244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6F29FFC-EF80-4C35-AE0C-E527AC7BDE3E}"/>
              </a:ext>
            </a:extLst>
          </p:cNvPr>
          <p:cNvPicPr>
            <a:picLocks noGrp="1" noChangeAspect="1"/>
          </p:cNvPicPr>
          <p:nvPr>
            <p:ph idx="1"/>
          </p:nvPr>
        </p:nvPicPr>
        <p:blipFill>
          <a:blip r:embed="rId2"/>
          <a:stretch>
            <a:fillRect/>
          </a:stretch>
        </p:blipFill>
        <p:spPr>
          <a:xfrm>
            <a:off x="906764" y="1263650"/>
            <a:ext cx="7346347" cy="4913313"/>
          </a:xfrm>
          <a:prstGeom prst="rect">
            <a:avLst/>
          </a:prstGeom>
        </p:spPr>
      </p:pic>
      <p:sp>
        <p:nvSpPr>
          <p:cNvPr id="3" name="Title 2">
            <a:extLst>
              <a:ext uri="{FF2B5EF4-FFF2-40B4-BE49-F238E27FC236}">
                <a16:creationId xmlns:a16="http://schemas.microsoft.com/office/drawing/2014/main" id="{EF9CCE5A-C5AF-41A6-826A-F0832372EE51}"/>
              </a:ext>
            </a:extLst>
          </p:cNvPr>
          <p:cNvSpPr>
            <a:spLocks noGrp="1"/>
          </p:cNvSpPr>
          <p:nvPr>
            <p:ph type="title"/>
          </p:nvPr>
        </p:nvSpPr>
        <p:spPr/>
        <p:txBody>
          <a:bodyPr>
            <a:normAutofit fontScale="90000"/>
          </a:bodyPr>
          <a:lstStyle/>
          <a:p>
            <a:r>
              <a:rPr lang="en-029" dirty="0"/>
              <a:t>Allocate Assets and Liabilities with -1 and 1 to Compute Invested Capital </a:t>
            </a:r>
          </a:p>
        </p:txBody>
      </p:sp>
    </p:spTree>
    <p:extLst>
      <p:ext uri="{BB962C8B-B14F-4D97-AF65-F5344CB8AC3E}">
        <p14:creationId xmlns:p14="http://schemas.microsoft.com/office/powerpoint/2010/main" val="178949792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445D8C8-3C45-436C-A523-49150E79547B}"/>
              </a:ext>
            </a:extLst>
          </p:cNvPr>
          <p:cNvSpPr>
            <a:spLocks noGrp="1"/>
          </p:cNvSpPr>
          <p:nvPr>
            <p:ph idx="1"/>
          </p:nvPr>
        </p:nvSpPr>
        <p:spPr/>
        <p:txBody>
          <a:bodyPr/>
          <a:lstStyle/>
          <a:p>
            <a:r>
              <a:rPr lang="en-US" dirty="0"/>
              <a:t>Use ROE for exercise</a:t>
            </a:r>
          </a:p>
          <a:p>
            <a:endParaRPr lang="en-US" dirty="0"/>
          </a:p>
        </p:txBody>
      </p:sp>
      <p:sp>
        <p:nvSpPr>
          <p:cNvPr id="3" name="Title 2">
            <a:extLst>
              <a:ext uri="{FF2B5EF4-FFF2-40B4-BE49-F238E27FC236}">
                <a16:creationId xmlns:a16="http://schemas.microsoft.com/office/drawing/2014/main" id="{D8328955-08A1-445C-8B8C-3546FC2E1640}"/>
              </a:ext>
            </a:extLst>
          </p:cNvPr>
          <p:cNvSpPr>
            <a:spLocks noGrp="1"/>
          </p:cNvSpPr>
          <p:nvPr>
            <p:ph type="title"/>
          </p:nvPr>
        </p:nvSpPr>
        <p:spPr/>
        <p:txBody>
          <a:bodyPr/>
          <a:lstStyle/>
          <a:p>
            <a:r>
              <a:rPr lang="en-US" dirty="0"/>
              <a:t>ROE and ROIC Comparison</a:t>
            </a:r>
          </a:p>
        </p:txBody>
      </p:sp>
      <p:sp>
        <p:nvSpPr>
          <p:cNvPr id="4" name="Slide Number Placeholder 3">
            <a:extLst>
              <a:ext uri="{FF2B5EF4-FFF2-40B4-BE49-F238E27FC236}">
                <a16:creationId xmlns:a16="http://schemas.microsoft.com/office/drawing/2014/main" id="{176BA0AF-7F05-4CDF-B201-8CB95F65898E}"/>
              </a:ext>
            </a:extLst>
          </p:cNvPr>
          <p:cNvSpPr>
            <a:spLocks noGrp="1"/>
          </p:cNvSpPr>
          <p:nvPr>
            <p:ph type="sldNum" sz="quarter" idx="12"/>
          </p:nvPr>
        </p:nvSpPr>
        <p:spPr/>
        <p:txBody>
          <a:bodyPr/>
          <a:lstStyle/>
          <a:p>
            <a:pPr algn="ctr"/>
            <a:fld id="{0C3A1854-6B63-4059-B360-A3C4972BF0FC}" type="slidenum">
              <a:rPr lang="ko-KR" altLang="en-US" smtClean="0"/>
              <a:pPr algn="ctr"/>
              <a:t>105</a:t>
            </a:fld>
            <a:endParaRPr lang="ko-KR" altLang="en-US" dirty="0"/>
          </a:p>
        </p:txBody>
      </p:sp>
      <p:pic>
        <p:nvPicPr>
          <p:cNvPr id="5" name="Picture 4">
            <a:extLst>
              <a:ext uri="{FF2B5EF4-FFF2-40B4-BE49-F238E27FC236}">
                <a16:creationId xmlns:a16="http://schemas.microsoft.com/office/drawing/2014/main" id="{C4678BD7-7CFB-43E5-ADFB-9B258A6A38A5}"/>
              </a:ext>
            </a:extLst>
          </p:cNvPr>
          <p:cNvPicPr>
            <a:picLocks noChangeAspect="1"/>
          </p:cNvPicPr>
          <p:nvPr/>
        </p:nvPicPr>
        <p:blipFill>
          <a:blip r:embed="rId2"/>
          <a:stretch>
            <a:fillRect/>
          </a:stretch>
        </p:blipFill>
        <p:spPr>
          <a:xfrm>
            <a:off x="244580" y="2128912"/>
            <a:ext cx="8654840" cy="4514976"/>
          </a:xfrm>
          <a:prstGeom prst="rect">
            <a:avLst/>
          </a:prstGeom>
        </p:spPr>
      </p:pic>
    </p:spTree>
    <p:extLst>
      <p:ext uri="{BB962C8B-B14F-4D97-AF65-F5344CB8AC3E}">
        <p14:creationId xmlns:p14="http://schemas.microsoft.com/office/powerpoint/2010/main" val="3083335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6B81BB-3FB6-4244-9F84-4DA6CF860716}"/>
              </a:ext>
            </a:extLst>
          </p:cNvPr>
          <p:cNvSpPr>
            <a:spLocks noGrp="1"/>
          </p:cNvSpPr>
          <p:nvPr>
            <p:ph idx="1"/>
          </p:nvPr>
        </p:nvSpPr>
        <p:spPr/>
        <p:txBody>
          <a:bodyPr/>
          <a:lstStyle/>
          <a:p>
            <a:r>
              <a:rPr lang="en-US" dirty="0"/>
              <a:t>Long-term investments should be accounted for.</a:t>
            </a:r>
          </a:p>
          <a:p>
            <a:endParaRPr lang="en-US" dirty="0"/>
          </a:p>
        </p:txBody>
      </p:sp>
      <p:sp>
        <p:nvSpPr>
          <p:cNvPr id="3" name="Title 2">
            <a:extLst>
              <a:ext uri="{FF2B5EF4-FFF2-40B4-BE49-F238E27FC236}">
                <a16:creationId xmlns:a16="http://schemas.microsoft.com/office/drawing/2014/main" id="{81434770-6A49-4C13-966B-525CCE75CF8E}"/>
              </a:ext>
            </a:extLst>
          </p:cNvPr>
          <p:cNvSpPr>
            <a:spLocks noGrp="1"/>
          </p:cNvSpPr>
          <p:nvPr>
            <p:ph type="title"/>
          </p:nvPr>
        </p:nvSpPr>
        <p:spPr/>
        <p:txBody>
          <a:bodyPr/>
          <a:lstStyle/>
          <a:p>
            <a:r>
              <a:rPr lang="en-US" dirty="0"/>
              <a:t>Careful Calculation of ROIC</a:t>
            </a:r>
          </a:p>
        </p:txBody>
      </p:sp>
      <p:pic>
        <p:nvPicPr>
          <p:cNvPr id="5" name="Picture 4">
            <a:extLst>
              <a:ext uri="{FF2B5EF4-FFF2-40B4-BE49-F238E27FC236}">
                <a16:creationId xmlns:a16="http://schemas.microsoft.com/office/drawing/2014/main" id="{0852E169-3F57-491F-9024-E209F52A5273}"/>
              </a:ext>
            </a:extLst>
          </p:cNvPr>
          <p:cNvPicPr>
            <a:picLocks noChangeAspect="1"/>
          </p:cNvPicPr>
          <p:nvPr/>
        </p:nvPicPr>
        <p:blipFill>
          <a:blip r:embed="rId2"/>
          <a:stretch>
            <a:fillRect/>
          </a:stretch>
        </p:blipFill>
        <p:spPr>
          <a:xfrm>
            <a:off x="208421" y="2359114"/>
            <a:ext cx="8507396" cy="4450845"/>
          </a:xfrm>
          <a:prstGeom prst="rect">
            <a:avLst/>
          </a:prstGeom>
        </p:spPr>
      </p:pic>
    </p:spTree>
    <p:extLst>
      <p:ext uri="{BB962C8B-B14F-4D97-AF65-F5344CB8AC3E}">
        <p14:creationId xmlns:p14="http://schemas.microsoft.com/office/powerpoint/2010/main" val="170505266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D42720F-2DB0-4438-B29F-0C61488D6A97}"/>
              </a:ext>
            </a:extLst>
          </p:cNvPr>
          <p:cNvSpPr>
            <a:spLocks noGrp="1"/>
          </p:cNvSpPr>
          <p:nvPr>
            <p:ph idx="1"/>
          </p:nvPr>
        </p:nvSpPr>
        <p:spPr/>
        <p:txBody>
          <a:bodyPr/>
          <a:lstStyle/>
          <a:p>
            <a:r>
              <a:rPr lang="en-US" dirty="0"/>
              <a:t>Note all of the history and financial ratios in the reports – can assess forecasts with ROE and value from P/E Ratios.</a:t>
            </a:r>
          </a:p>
        </p:txBody>
      </p:sp>
      <p:sp>
        <p:nvSpPr>
          <p:cNvPr id="3" name="Title 2">
            <a:extLst>
              <a:ext uri="{FF2B5EF4-FFF2-40B4-BE49-F238E27FC236}">
                <a16:creationId xmlns:a16="http://schemas.microsoft.com/office/drawing/2014/main" id="{98760D64-B636-466C-A632-742D75D45396}"/>
              </a:ext>
            </a:extLst>
          </p:cNvPr>
          <p:cNvSpPr>
            <a:spLocks noGrp="1"/>
          </p:cNvSpPr>
          <p:nvPr>
            <p:ph type="title"/>
          </p:nvPr>
        </p:nvSpPr>
        <p:spPr/>
        <p:txBody>
          <a:bodyPr>
            <a:normAutofit fontScale="90000"/>
          </a:bodyPr>
          <a:lstStyle/>
          <a:p>
            <a:r>
              <a:rPr lang="en-US" dirty="0"/>
              <a:t>Historic Analysis from MarketWatch, PDF Conversion </a:t>
            </a:r>
          </a:p>
        </p:txBody>
      </p:sp>
      <p:pic>
        <p:nvPicPr>
          <p:cNvPr id="2" name="Picture 1">
            <a:extLst>
              <a:ext uri="{FF2B5EF4-FFF2-40B4-BE49-F238E27FC236}">
                <a16:creationId xmlns:a16="http://schemas.microsoft.com/office/drawing/2014/main" id="{10E7CC06-ED6F-4A27-8A05-91B8C62AB34A}"/>
              </a:ext>
            </a:extLst>
          </p:cNvPr>
          <p:cNvPicPr>
            <a:picLocks noChangeAspect="1"/>
          </p:cNvPicPr>
          <p:nvPr/>
        </p:nvPicPr>
        <p:blipFill>
          <a:blip r:embed="rId2"/>
          <a:stretch>
            <a:fillRect/>
          </a:stretch>
        </p:blipFill>
        <p:spPr>
          <a:xfrm>
            <a:off x="494949" y="2961383"/>
            <a:ext cx="8456103" cy="3154906"/>
          </a:xfrm>
          <a:prstGeom prst="rect">
            <a:avLst/>
          </a:prstGeom>
        </p:spPr>
      </p:pic>
    </p:spTree>
    <p:extLst>
      <p:ext uri="{BB962C8B-B14F-4D97-AF65-F5344CB8AC3E}">
        <p14:creationId xmlns:p14="http://schemas.microsoft.com/office/powerpoint/2010/main" val="21902384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6568BB-D562-46B3-8E61-240AC76CFD03}"/>
              </a:ext>
            </a:extLst>
          </p:cNvPr>
          <p:cNvSpPr>
            <a:spLocks noGrp="1"/>
          </p:cNvSpPr>
          <p:nvPr>
            <p:ph idx="1"/>
          </p:nvPr>
        </p:nvSpPr>
        <p:spPr/>
        <p:txBody>
          <a:bodyPr/>
          <a:lstStyle/>
          <a:p>
            <a:r>
              <a:rPr lang="en-US" dirty="0"/>
              <a:t>This is tedious, but go through each assumption.</a:t>
            </a:r>
          </a:p>
          <a:p>
            <a:endParaRPr lang="en-US" dirty="0"/>
          </a:p>
          <a:p>
            <a:endParaRPr lang="en-US" dirty="0"/>
          </a:p>
        </p:txBody>
      </p:sp>
      <p:sp>
        <p:nvSpPr>
          <p:cNvPr id="3" name="Title 2">
            <a:extLst>
              <a:ext uri="{FF2B5EF4-FFF2-40B4-BE49-F238E27FC236}">
                <a16:creationId xmlns:a16="http://schemas.microsoft.com/office/drawing/2014/main" id="{4B765A85-F074-4B67-81D9-8E81EB89BFD4}"/>
              </a:ext>
            </a:extLst>
          </p:cNvPr>
          <p:cNvSpPr>
            <a:spLocks noGrp="1"/>
          </p:cNvSpPr>
          <p:nvPr>
            <p:ph type="title"/>
          </p:nvPr>
        </p:nvSpPr>
        <p:spPr/>
        <p:txBody>
          <a:bodyPr>
            <a:normAutofit fontScale="90000"/>
          </a:bodyPr>
          <a:lstStyle/>
          <a:p>
            <a:r>
              <a:rPr lang="en-US" dirty="0"/>
              <a:t>Insurance Model – Step Two, Tedious Work Through of Accounts</a:t>
            </a:r>
          </a:p>
        </p:txBody>
      </p:sp>
      <p:sp>
        <p:nvSpPr>
          <p:cNvPr id="4" name="Slide Number Placeholder 3">
            <a:extLst>
              <a:ext uri="{FF2B5EF4-FFF2-40B4-BE49-F238E27FC236}">
                <a16:creationId xmlns:a16="http://schemas.microsoft.com/office/drawing/2014/main" id="{8F5A9646-D070-4402-B9B1-64D72EE29E96}"/>
              </a:ext>
            </a:extLst>
          </p:cNvPr>
          <p:cNvSpPr>
            <a:spLocks noGrp="1"/>
          </p:cNvSpPr>
          <p:nvPr>
            <p:ph type="sldNum" sz="quarter" idx="12"/>
          </p:nvPr>
        </p:nvSpPr>
        <p:spPr/>
        <p:txBody>
          <a:bodyPr/>
          <a:lstStyle/>
          <a:p>
            <a:pPr algn="ctr"/>
            <a:fld id="{0C3A1854-6B63-4059-B360-A3C4972BF0FC}" type="slidenum">
              <a:rPr lang="ko-KR" altLang="en-US" smtClean="0"/>
              <a:pPr algn="ctr"/>
              <a:t>108</a:t>
            </a:fld>
            <a:endParaRPr lang="ko-KR" altLang="en-US" dirty="0"/>
          </a:p>
        </p:txBody>
      </p:sp>
      <p:pic>
        <p:nvPicPr>
          <p:cNvPr id="6" name="Picture 5">
            <a:extLst>
              <a:ext uri="{FF2B5EF4-FFF2-40B4-BE49-F238E27FC236}">
                <a16:creationId xmlns:a16="http://schemas.microsoft.com/office/drawing/2014/main" id="{61DB77F2-225C-4E22-873C-A69DF3DBAD6C}"/>
              </a:ext>
            </a:extLst>
          </p:cNvPr>
          <p:cNvPicPr>
            <a:picLocks noChangeAspect="1"/>
          </p:cNvPicPr>
          <p:nvPr/>
        </p:nvPicPr>
        <p:blipFill>
          <a:blip r:embed="rId2"/>
          <a:stretch>
            <a:fillRect/>
          </a:stretch>
        </p:blipFill>
        <p:spPr>
          <a:xfrm>
            <a:off x="184558" y="2314878"/>
            <a:ext cx="8774884" cy="3862085"/>
          </a:xfrm>
          <a:prstGeom prst="rect">
            <a:avLst/>
          </a:prstGeom>
        </p:spPr>
      </p:pic>
    </p:spTree>
    <p:extLst>
      <p:ext uri="{BB962C8B-B14F-4D97-AF65-F5344CB8AC3E}">
        <p14:creationId xmlns:p14="http://schemas.microsoft.com/office/powerpoint/2010/main" val="218189085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73D8B5-789D-405B-BD2F-8D83F15EC170}"/>
              </a:ext>
            </a:extLst>
          </p:cNvPr>
          <p:cNvSpPr>
            <a:spLocks noGrp="1"/>
          </p:cNvSpPr>
          <p:nvPr>
            <p:ph idx="1"/>
          </p:nvPr>
        </p:nvSpPr>
        <p:spPr/>
        <p:txBody>
          <a:bodyPr/>
          <a:lstStyle/>
          <a:p>
            <a:r>
              <a:rPr lang="en-US" dirty="0"/>
              <a:t>Work through the income statement and balance sheet to develop ratios used for assumptions.</a:t>
            </a:r>
          </a:p>
          <a:p>
            <a:endParaRPr lang="en-US" dirty="0"/>
          </a:p>
        </p:txBody>
      </p:sp>
      <p:sp>
        <p:nvSpPr>
          <p:cNvPr id="3" name="Title 2">
            <a:extLst>
              <a:ext uri="{FF2B5EF4-FFF2-40B4-BE49-F238E27FC236}">
                <a16:creationId xmlns:a16="http://schemas.microsoft.com/office/drawing/2014/main" id="{BA9322A9-CBDF-4257-826E-038AAA7C8E8D}"/>
              </a:ext>
            </a:extLst>
          </p:cNvPr>
          <p:cNvSpPr>
            <a:spLocks noGrp="1"/>
          </p:cNvSpPr>
          <p:nvPr>
            <p:ph type="title"/>
          </p:nvPr>
        </p:nvSpPr>
        <p:spPr/>
        <p:txBody>
          <a:bodyPr>
            <a:normAutofit fontScale="90000"/>
          </a:bodyPr>
          <a:lstStyle/>
          <a:p>
            <a:r>
              <a:rPr lang="en-US" dirty="0"/>
              <a:t>Using Historic Data to Develop Assumptions</a:t>
            </a:r>
          </a:p>
        </p:txBody>
      </p:sp>
      <p:sp>
        <p:nvSpPr>
          <p:cNvPr id="4" name="Slide Number Placeholder 3">
            <a:extLst>
              <a:ext uri="{FF2B5EF4-FFF2-40B4-BE49-F238E27FC236}">
                <a16:creationId xmlns:a16="http://schemas.microsoft.com/office/drawing/2014/main" id="{ED677501-19DF-482B-B780-B016F89FAB5D}"/>
              </a:ext>
            </a:extLst>
          </p:cNvPr>
          <p:cNvSpPr>
            <a:spLocks noGrp="1"/>
          </p:cNvSpPr>
          <p:nvPr>
            <p:ph type="sldNum" sz="quarter" idx="12"/>
          </p:nvPr>
        </p:nvSpPr>
        <p:spPr/>
        <p:txBody>
          <a:bodyPr/>
          <a:lstStyle/>
          <a:p>
            <a:pPr algn="ctr"/>
            <a:fld id="{0C3A1854-6B63-4059-B360-A3C4972BF0FC}" type="slidenum">
              <a:rPr lang="ko-KR" altLang="en-US" smtClean="0"/>
              <a:pPr algn="ctr"/>
              <a:t>109</a:t>
            </a:fld>
            <a:endParaRPr lang="ko-KR" altLang="en-US" dirty="0"/>
          </a:p>
        </p:txBody>
      </p:sp>
      <p:pic>
        <p:nvPicPr>
          <p:cNvPr id="5" name="Picture 4">
            <a:extLst>
              <a:ext uri="{FF2B5EF4-FFF2-40B4-BE49-F238E27FC236}">
                <a16:creationId xmlns:a16="http://schemas.microsoft.com/office/drawing/2014/main" id="{FB022215-517C-489C-9E9D-F99176FA0A17}"/>
              </a:ext>
            </a:extLst>
          </p:cNvPr>
          <p:cNvPicPr>
            <a:picLocks noChangeAspect="1"/>
          </p:cNvPicPr>
          <p:nvPr/>
        </p:nvPicPr>
        <p:blipFill>
          <a:blip r:embed="rId2"/>
          <a:stretch>
            <a:fillRect/>
          </a:stretch>
        </p:blipFill>
        <p:spPr>
          <a:xfrm>
            <a:off x="201335" y="2956498"/>
            <a:ext cx="8682605" cy="3559446"/>
          </a:xfrm>
          <a:prstGeom prst="rect">
            <a:avLst/>
          </a:prstGeom>
        </p:spPr>
      </p:pic>
    </p:spTree>
    <p:extLst>
      <p:ext uri="{BB962C8B-B14F-4D97-AF65-F5344CB8AC3E}">
        <p14:creationId xmlns:p14="http://schemas.microsoft.com/office/powerpoint/2010/main" val="33023962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fontScale="92500"/>
          </a:bodyPr>
          <a:lstStyle/>
          <a:p>
            <a:r>
              <a:rPr lang="en-029" dirty="0"/>
              <a:t>Introduction and Alternative Valuation Techniques</a:t>
            </a:r>
          </a:p>
          <a:p>
            <a:pPr lvl="1"/>
            <a:r>
              <a:rPr lang="en-029" dirty="0"/>
              <a:t>Innovations in Modelling, Theory and Data Analysis</a:t>
            </a:r>
          </a:p>
          <a:p>
            <a:pPr lvl="1"/>
            <a:r>
              <a:rPr lang="en-029" dirty="0"/>
              <a:t>Football Field Diagram and Variation in Valuation</a:t>
            </a:r>
          </a:p>
          <a:p>
            <a:pPr lvl="1"/>
            <a:r>
              <a:rPr lang="en-029" dirty="0"/>
              <a:t>Economic Theory of M&amp;A and Synergies</a:t>
            </a:r>
          </a:p>
          <a:p>
            <a:pPr lvl="1"/>
            <a:r>
              <a:rPr lang="en-029" dirty="0"/>
              <a:t>Multiples</a:t>
            </a:r>
          </a:p>
          <a:p>
            <a:pPr lvl="1"/>
            <a:r>
              <a:rPr lang="en-029" dirty="0"/>
              <a:t>DCF Valuation</a:t>
            </a:r>
          </a:p>
          <a:p>
            <a:pPr lvl="1"/>
            <a:r>
              <a:rPr lang="en-029" dirty="0"/>
              <a:t>Premiums Paid</a:t>
            </a:r>
          </a:p>
          <a:p>
            <a:pPr lvl="1"/>
            <a:r>
              <a:rPr lang="en-029" dirty="0"/>
              <a:t>LBO Analysis</a:t>
            </a:r>
          </a:p>
          <a:p>
            <a:pPr lvl="1"/>
            <a:r>
              <a:rPr lang="en-029" dirty="0"/>
              <a:t>Accretion and Dilution</a:t>
            </a:r>
          </a:p>
          <a:p>
            <a:pPr lvl="1"/>
            <a:r>
              <a:rPr lang="en-029" dirty="0"/>
              <a:t>Stock Market Review for Valuation Analysis</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Introduction</a:t>
            </a:r>
          </a:p>
        </p:txBody>
      </p:sp>
    </p:spTree>
    <p:extLst>
      <p:ext uri="{BB962C8B-B14F-4D97-AF65-F5344CB8AC3E}">
        <p14:creationId xmlns:p14="http://schemas.microsoft.com/office/powerpoint/2010/main" val="90039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E1FFF-04F9-4168-BF46-9834066D12AD}"/>
              </a:ext>
            </a:extLst>
          </p:cNvPr>
          <p:cNvSpPr>
            <a:spLocks noGrp="1"/>
          </p:cNvSpPr>
          <p:nvPr>
            <p:ph type="title"/>
          </p:nvPr>
        </p:nvSpPr>
        <p:spPr/>
        <p:txBody>
          <a:bodyPr/>
          <a:lstStyle/>
          <a:p>
            <a:r>
              <a:rPr lang="en-029" dirty="0"/>
              <a:t>Risk Analysis in Corporate Finance Models</a:t>
            </a:r>
          </a:p>
        </p:txBody>
      </p:sp>
    </p:spTree>
    <p:extLst>
      <p:ext uri="{BB962C8B-B14F-4D97-AF65-F5344CB8AC3E}">
        <p14:creationId xmlns:p14="http://schemas.microsoft.com/office/powerpoint/2010/main" val="17723998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BB94BD-986F-4EC5-BE5C-753787C623FB}"/>
              </a:ext>
            </a:extLst>
          </p:cNvPr>
          <p:cNvSpPr>
            <a:spLocks noGrp="1"/>
          </p:cNvSpPr>
          <p:nvPr>
            <p:ph idx="1"/>
          </p:nvPr>
        </p:nvSpPr>
        <p:spPr/>
        <p:txBody>
          <a:bodyPr/>
          <a:lstStyle/>
          <a:p>
            <a:r>
              <a:rPr lang="en-029" dirty="0"/>
              <a:t>Surplus Capacity (worse with Capital Intensive Investments)</a:t>
            </a:r>
          </a:p>
          <a:p>
            <a:r>
              <a:rPr lang="en-029" dirty="0"/>
              <a:t>Fashion Going Out of Style and/or Technical Obsolescence</a:t>
            </a:r>
          </a:p>
          <a:p>
            <a:r>
              <a:rPr lang="en-029" dirty="0"/>
              <a:t>Cost Structure Changes from International Competition</a:t>
            </a:r>
          </a:p>
          <a:p>
            <a:r>
              <a:rPr lang="en-029" dirty="0"/>
              <a:t>Price Bubbles from Speculation</a:t>
            </a:r>
          </a:p>
          <a:p>
            <a:r>
              <a:rPr lang="en-029" dirty="0"/>
              <a:t>Forecast May be Really About Projecting Continuing Ability to Earn Economic Rents</a:t>
            </a:r>
          </a:p>
        </p:txBody>
      </p:sp>
      <p:sp>
        <p:nvSpPr>
          <p:cNvPr id="3" name="Title 2">
            <a:extLst>
              <a:ext uri="{FF2B5EF4-FFF2-40B4-BE49-F238E27FC236}">
                <a16:creationId xmlns:a16="http://schemas.microsoft.com/office/drawing/2014/main" id="{5096600F-F19C-4BC7-A979-299BA68A54F9}"/>
              </a:ext>
            </a:extLst>
          </p:cNvPr>
          <p:cNvSpPr>
            <a:spLocks noGrp="1"/>
          </p:cNvSpPr>
          <p:nvPr>
            <p:ph type="title"/>
          </p:nvPr>
        </p:nvSpPr>
        <p:spPr/>
        <p:txBody>
          <a:bodyPr>
            <a:normAutofit fontScale="90000"/>
          </a:bodyPr>
          <a:lstStyle/>
          <a:p>
            <a:r>
              <a:rPr lang="en-029" dirty="0"/>
              <a:t>Difficulty in Classifying Assumptions and Risks</a:t>
            </a:r>
          </a:p>
        </p:txBody>
      </p:sp>
    </p:spTree>
    <p:extLst>
      <p:ext uri="{BB962C8B-B14F-4D97-AF65-F5344CB8AC3E}">
        <p14:creationId xmlns:p14="http://schemas.microsoft.com/office/powerpoint/2010/main" val="274163167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r>
              <a:rPr lang="en-US" altLang="zh-CN" sz="3600" b="1" dirty="0">
                <a:latin typeface="+mn-lt"/>
                <a:ea typeface="SimSun" panose="02010600030101010101" pitchFamily="2" charset="-122"/>
              </a:rPr>
              <a:t>Consultant Slide on Value Creation</a:t>
            </a:r>
          </a:p>
        </p:txBody>
      </p:sp>
      <p:graphicFrame>
        <p:nvGraphicFramePr>
          <p:cNvPr id="58371" name="Object 3"/>
          <p:cNvGraphicFramePr>
            <a:graphicFrameLocks noGrp="1" noChangeAspect="1"/>
          </p:cNvGraphicFramePr>
          <p:nvPr>
            <p:ph type="body" idx="1"/>
            <p:extLst>
              <p:ext uri="{D42A27DB-BD31-4B8C-83A1-F6EECF244321}">
                <p14:modId xmlns:p14="http://schemas.microsoft.com/office/powerpoint/2010/main" val="2534946423"/>
              </p:ext>
            </p:extLst>
          </p:nvPr>
        </p:nvGraphicFramePr>
        <p:xfrm>
          <a:off x="1082675" y="1055688"/>
          <a:ext cx="10364788" cy="6270625"/>
        </p:xfrm>
        <a:graphic>
          <a:graphicData uri="http://schemas.openxmlformats.org/presentationml/2006/ole">
            <mc:AlternateContent xmlns:mc="http://schemas.openxmlformats.org/markup-compatibility/2006">
              <mc:Choice xmlns:v="urn:schemas-microsoft-com:vml" Requires="v">
                <p:oleObj spid="_x0000_s9232" name="Document" r:id="rId4" imgW="7393855" imgH="4473645" progId="Word.Document.8">
                  <p:embed/>
                </p:oleObj>
              </mc:Choice>
              <mc:Fallback>
                <p:oleObj name="Document" r:id="rId4" imgW="7393855" imgH="4473645" progId="Word.Document.8">
                  <p:embed/>
                  <p:pic>
                    <p:nvPicPr>
                      <p:cNvPr id="58371" name="Object 3"/>
                      <p:cNvPicPr>
                        <a:picLocks noChangeAspect="1" noChangeArrowheads="1"/>
                      </p:cNvPicPr>
                      <p:nvPr/>
                    </p:nvPicPr>
                    <p:blipFill>
                      <a:blip r:embed="rId5"/>
                      <a:srcRect/>
                      <a:stretch>
                        <a:fillRect/>
                      </a:stretch>
                    </p:blipFill>
                    <p:spPr bwMode="auto">
                      <a:xfrm>
                        <a:off x="1082675" y="1055688"/>
                        <a:ext cx="10364788" cy="6270625"/>
                      </a:xfrm>
                      <a:prstGeom prst="rect">
                        <a:avLst/>
                      </a:prstGeom>
                      <a:noFill/>
                      <a:ln>
                        <a:noFill/>
                      </a:ln>
                      <a:effectLst/>
                      <a:extLst/>
                    </p:spPr>
                  </p:pic>
                </p:oleObj>
              </mc:Fallback>
            </mc:AlternateContent>
          </a:graphicData>
        </a:graphic>
      </p:graphicFrame>
      <p:sp>
        <p:nvSpPr>
          <p:cNvPr id="6" name="TextBox 5">
            <a:extLst>
              <a:ext uri="{FF2B5EF4-FFF2-40B4-BE49-F238E27FC236}">
                <a16:creationId xmlns:a16="http://schemas.microsoft.com/office/drawing/2014/main" id="{33E15AE6-4706-4AA8-8453-CEB865EB8DDC}"/>
              </a:ext>
            </a:extLst>
          </p:cNvPr>
          <p:cNvSpPr txBox="1"/>
          <p:nvPr/>
        </p:nvSpPr>
        <p:spPr>
          <a:xfrm>
            <a:off x="6895750" y="3934437"/>
            <a:ext cx="1707160" cy="1200329"/>
          </a:xfrm>
          <a:prstGeom prst="rect">
            <a:avLst/>
          </a:prstGeom>
          <a:solidFill>
            <a:srgbClr val="FFFF00"/>
          </a:solidFill>
        </p:spPr>
        <p:txBody>
          <a:bodyPr wrap="square" rtlCol="0">
            <a:spAutoFit/>
          </a:bodyPr>
          <a:lstStyle/>
          <a:p>
            <a:r>
              <a:rPr lang="en-US" dirty="0"/>
              <a:t>Can Replace the ROIC with ROE and WACC with Cost of Equity</a:t>
            </a:r>
          </a:p>
        </p:txBody>
      </p:sp>
      <p:cxnSp>
        <p:nvCxnSpPr>
          <p:cNvPr id="8" name="Straight Arrow Connector 7">
            <a:extLst>
              <a:ext uri="{FF2B5EF4-FFF2-40B4-BE49-F238E27FC236}">
                <a16:creationId xmlns:a16="http://schemas.microsoft.com/office/drawing/2014/main" id="{5B0C6824-F748-42EC-AEFA-1FD775755ED4}"/>
              </a:ext>
            </a:extLst>
          </p:cNvPr>
          <p:cNvCxnSpPr/>
          <p:nvPr/>
        </p:nvCxnSpPr>
        <p:spPr>
          <a:xfrm flipH="1" flipV="1">
            <a:off x="6442745" y="3489820"/>
            <a:ext cx="369116" cy="8053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70893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zh-CN" dirty="0">
                <a:ea typeface="SimSun" panose="02010600030101010101" pitchFamily="2" charset="-122"/>
              </a:rPr>
              <a:t>The Value Matrix - Stock Categorization</a:t>
            </a:r>
          </a:p>
        </p:txBody>
      </p:sp>
      <p:graphicFrame>
        <p:nvGraphicFramePr>
          <p:cNvPr id="62467" name="Object 3"/>
          <p:cNvGraphicFramePr>
            <a:graphicFrameLocks noGrp="1" noChangeAspect="1"/>
          </p:cNvGraphicFramePr>
          <p:nvPr>
            <p:ph type="body" idx="1"/>
            <p:extLst/>
          </p:nvPr>
        </p:nvGraphicFramePr>
        <p:xfrm>
          <a:off x="566985" y="1320053"/>
          <a:ext cx="8577015" cy="5172820"/>
        </p:xfrm>
        <a:graphic>
          <a:graphicData uri="http://schemas.openxmlformats.org/presentationml/2006/ole">
            <mc:AlternateContent xmlns:mc="http://schemas.openxmlformats.org/markup-compatibility/2006">
              <mc:Choice xmlns:v="urn:schemas-microsoft-com:vml" Requires="v">
                <p:oleObj spid="_x0000_s10256" name="Document" r:id="rId4" imgW="5602224" imgH="3378708" progId="Word.Document.8">
                  <p:embed/>
                </p:oleObj>
              </mc:Choice>
              <mc:Fallback>
                <p:oleObj name="Document" r:id="rId4" imgW="5602224" imgH="3378708" progId="Word.Document.8">
                  <p:embed/>
                  <p:pic>
                    <p:nvPicPr>
                      <p:cNvPr id="6246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985" y="1320053"/>
                        <a:ext cx="8577015" cy="5172820"/>
                      </a:xfrm>
                      <a:prstGeom prst="rect">
                        <a:avLst/>
                      </a:prstGeom>
                      <a:noFill/>
                      <a:ln>
                        <a:noFill/>
                      </a:ln>
                      <a:extLst/>
                    </p:spPr>
                  </p:pic>
                </p:oleObj>
              </mc:Fallback>
            </mc:AlternateContent>
          </a:graphicData>
        </a:graphic>
      </p:graphicFrame>
      <p:sp>
        <p:nvSpPr>
          <p:cNvPr id="62468" name="Text Box 4"/>
          <p:cNvSpPr txBox="1">
            <a:spLocks noChangeArrowheads="1"/>
          </p:cNvSpPr>
          <p:nvPr/>
        </p:nvSpPr>
        <p:spPr bwMode="auto">
          <a:xfrm>
            <a:off x="1600200" y="3429000"/>
            <a:ext cx="2057400" cy="457200"/>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Throwing good money after bad</a:t>
            </a:r>
          </a:p>
        </p:txBody>
      </p:sp>
      <p:sp>
        <p:nvSpPr>
          <p:cNvPr id="62469" name="Text Box 5"/>
          <p:cNvSpPr txBox="1">
            <a:spLocks noChangeArrowheads="1"/>
          </p:cNvSpPr>
          <p:nvPr/>
        </p:nvSpPr>
        <p:spPr bwMode="auto">
          <a:xfrm>
            <a:off x="1600200" y="5715000"/>
            <a:ext cx="1905000" cy="457200"/>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Try to get out of the business</a:t>
            </a:r>
          </a:p>
        </p:txBody>
      </p:sp>
      <p:sp>
        <p:nvSpPr>
          <p:cNvPr id="62470" name="Text Box 6"/>
          <p:cNvSpPr txBox="1">
            <a:spLocks noChangeArrowheads="1"/>
          </p:cNvSpPr>
          <p:nvPr/>
        </p:nvSpPr>
        <p:spPr bwMode="auto">
          <a:xfrm>
            <a:off x="6858000" y="2209800"/>
            <a:ext cx="1676400" cy="1004888"/>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What is the economic reason for getting here and how long can the performance be maintained</a:t>
            </a:r>
          </a:p>
        </p:txBody>
      </p:sp>
      <p:sp>
        <p:nvSpPr>
          <p:cNvPr id="62471" name="Text Box 7"/>
          <p:cNvSpPr txBox="1">
            <a:spLocks noChangeArrowheads="1"/>
          </p:cNvSpPr>
          <p:nvPr/>
        </p:nvSpPr>
        <p:spPr bwMode="auto">
          <a:xfrm>
            <a:off x="7315200" y="4953000"/>
            <a:ext cx="1295400" cy="457200"/>
          </a:xfrm>
          <a:prstGeom prst="rect">
            <a:avLst/>
          </a:prstGeom>
          <a:solidFill>
            <a:srgbClr val="FFFF00"/>
          </a:solidFill>
          <a:ln>
            <a:noFill/>
          </a:ln>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Give the money to investors</a:t>
            </a:r>
          </a:p>
        </p:txBody>
      </p:sp>
    </p:spTree>
    <p:extLst>
      <p:ext uri="{BB962C8B-B14F-4D97-AF65-F5344CB8AC3E}">
        <p14:creationId xmlns:p14="http://schemas.microsoft.com/office/powerpoint/2010/main" val="404779694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8C6075-1B43-4C31-965D-34A663170B0C}"/>
              </a:ext>
            </a:extLst>
          </p:cNvPr>
          <p:cNvSpPr>
            <a:spLocks noGrp="1"/>
          </p:cNvSpPr>
          <p:nvPr>
            <p:ph idx="1"/>
          </p:nvPr>
        </p:nvSpPr>
        <p:spPr/>
        <p:txBody>
          <a:bodyPr>
            <a:normAutofit fontScale="92500" lnSpcReduction="20000"/>
          </a:bodyPr>
          <a:lstStyle/>
          <a:p>
            <a:r>
              <a:rPr lang="en-US" dirty="0"/>
              <a:t>Demand Growth</a:t>
            </a:r>
          </a:p>
          <a:p>
            <a:pPr lvl="1"/>
            <a:r>
              <a:rPr lang="en-US" dirty="0"/>
              <a:t>Volatility of demand growth </a:t>
            </a:r>
          </a:p>
          <a:p>
            <a:pPr lvl="1"/>
            <a:r>
              <a:rPr lang="en-US" dirty="0"/>
              <a:t>Implications of demand volatility and capital intensity</a:t>
            </a:r>
          </a:p>
          <a:p>
            <a:pPr lvl="1"/>
            <a:r>
              <a:rPr lang="en-US" dirty="0"/>
              <a:t>Implications of demand volatility and fixed operating cost</a:t>
            </a:r>
          </a:p>
          <a:p>
            <a:pPr lvl="1"/>
            <a:r>
              <a:rPr lang="en-US" dirty="0"/>
              <a:t>Example: Airlines versus Retail</a:t>
            </a:r>
          </a:p>
          <a:p>
            <a:r>
              <a:rPr lang="en-US" dirty="0"/>
              <a:t>Price Levels and Return</a:t>
            </a:r>
          </a:p>
          <a:p>
            <a:pPr lvl="1"/>
            <a:r>
              <a:rPr lang="en-US" dirty="0"/>
              <a:t>How can sustain prices that lead to high return</a:t>
            </a:r>
          </a:p>
          <a:p>
            <a:pPr lvl="1"/>
            <a:r>
              <a:rPr lang="en-US" dirty="0"/>
              <a:t>Types of products (solar panels and cell phones)</a:t>
            </a:r>
          </a:p>
          <a:p>
            <a:pPr lvl="1"/>
            <a:r>
              <a:rPr lang="en-US" dirty="0"/>
              <a:t>First mover and scale (Disney and merchant electric plants)</a:t>
            </a:r>
          </a:p>
          <a:p>
            <a:pPr lvl="1"/>
            <a:r>
              <a:rPr lang="en-US" dirty="0"/>
              <a:t>Creating Loyalty (Coke and Fiber Optic Cable)</a:t>
            </a:r>
          </a:p>
        </p:txBody>
      </p:sp>
      <p:sp>
        <p:nvSpPr>
          <p:cNvPr id="3" name="Title 2">
            <a:extLst>
              <a:ext uri="{FF2B5EF4-FFF2-40B4-BE49-F238E27FC236}">
                <a16:creationId xmlns:a16="http://schemas.microsoft.com/office/drawing/2014/main" id="{308A4F68-C3E5-4C27-8953-4DA17EC27ED7}"/>
              </a:ext>
            </a:extLst>
          </p:cNvPr>
          <p:cNvSpPr>
            <a:spLocks noGrp="1"/>
          </p:cNvSpPr>
          <p:nvPr>
            <p:ph type="title"/>
          </p:nvPr>
        </p:nvSpPr>
        <p:spPr/>
        <p:txBody>
          <a:bodyPr>
            <a:normAutofit fontScale="90000"/>
          </a:bodyPr>
          <a:lstStyle/>
          <a:p>
            <a:r>
              <a:rPr lang="en-US" dirty="0"/>
              <a:t>Need to Answer Fundamental Questions about Demand Growth, Prices and Cost Structure</a:t>
            </a:r>
          </a:p>
        </p:txBody>
      </p:sp>
    </p:spTree>
    <p:extLst>
      <p:ext uri="{BB962C8B-B14F-4D97-AF65-F5344CB8AC3E}">
        <p14:creationId xmlns:p14="http://schemas.microsoft.com/office/powerpoint/2010/main" val="71443486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98C6075-1B43-4C31-965D-34A663170B0C}"/>
              </a:ext>
            </a:extLst>
          </p:cNvPr>
          <p:cNvSpPr>
            <a:spLocks noGrp="1"/>
          </p:cNvSpPr>
          <p:nvPr>
            <p:ph idx="1"/>
          </p:nvPr>
        </p:nvSpPr>
        <p:spPr/>
        <p:txBody>
          <a:bodyPr>
            <a:normAutofit fontScale="92500" lnSpcReduction="10000"/>
          </a:bodyPr>
          <a:lstStyle/>
          <a:p>
            <a:r>
              <a:rPr lang="en-US" dirty="0"/>
              <a:t>Cost Structure</a:t>
            </a:r>
          </a:p>
          <a:p>
            <a:pPr lvl="1"/>
            <a:r>
              <a:rPr lang="en-US" dirty="0"/>
              <a:t>Fixed and Variable Costs </a:t>
            </a:r>
          </a:p>
          <a:p>
            <a:pPr lvl="1"/>
            <a:r>
              <a:rPr lang="en-US" dirty="0"/>
              <a:t>Comparison of Costs with Competitors</a:t>
            </a:r>
          </a:p>
          <a:p>
            <a:pPr lvl="1"/>
            <a:r>
              <a:rPr lang="en-US" dirty="0"/>
              <a:t>Sustainability of Cost Advantage</a:t>
            </a:r>
          </a:p>
          <a:p>
            <a:pPr lvl="1"/>
            <a:r>
              <a:rPr lang="en-US" dirty="0"/>
              <a:t>Example: Shale Gas and High Cost of Replacement</a:t>
            </a:r>
          </a:p>
          <a:p>
            <a:r>
              <a:rPr lang="en-US" dirty="0"/>
              <a:t>Problems with Analysis</a:t>
            </a:r>
          </a:p>
          <a:p>
            <a:pPr lvl="1"/>
            <a:r>
              <a:rPr lang="en-US" dirty="0"/>
              <a:t>Very difficult to measure – some companies have sustained high ROIC</a:t>
            </a:r>
          </a:p>
          <a:p>
            <a:pPr lvl="1"/>
            <a:r>
              <a:rPr lang="en-US" dirty="0"/>
              <a:t>Product life cycle shortening – how long can maintain returns from innovation</a:t>
            </a:r>
          </a:p>
          <a:p>
            <a:pPr lvl="1"/>
            <a:r>
              <a:rPr lang="en-US" dirty="0"/>
              <a:t>Problems of obsolescence, changes in taste, fashion etc.</a:t>
            </a:r>
          </a:p>
        </p:txBody>
      </p:sp>
      <p:sp>
        <p:nvSpPr>
          <p:cNvPr id="3" name="Title 2">
            <a:extLst>
              <a:ext uri="{FF2B5EF4-FFF2-40B4-BE49-F238E27FC236}">
                <a16:creationId xmlns:a16="http://schemas.microsoft.com/office/drawing/2014/main" id="{308A4F68-C3E5-4C27-8953-4DA17EC27ED7}"/>
              </a:ext>
            </a:extLst>
          </p:cNvPr>
          <p:cNvSpPr>
            <a:spLocks noGrp="1"/>
          </p:cNvSpPr>
          <p:nvPr>
            <p:ph type="title"/>
          </p:nvPr>
        </p:nvSpPr>
        <p:spPr/>
        <p:txBody>
          <a:bodyPr>
            <a:normAutofit fontScale="90000"/>
          </a:bodyPr>
          <a:lstStyle/>
          <a:p>
            <a:r>
              <a:rPr lang="en-US" dirty="0"/>
              <a:t>Need to Answer Fundamental Questions about Demand Growth, Prices and Cost Structure</a:t>
            </a:r>
          </a:p>
        </p:txBody>
      </p:sp>
    </p:spTree>
    <p:extLst>
      <p:ext uri="{BB962C8B-B14F-4D97-AF65-F5344CB8AC3E}">
        <p14:creationId xmlns:p14="http://schemas.microsoft.com/office/powerpoint/2010/main" val="237993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C5A2D63-E08A-45F5-B3C0-04A49789FC06}"/>
              </a:ext>
            </a:extLst>
          </p:cNvPr>
          <p:cNvSpPr>
            <a:spLocks noGrp="1"/>
          </p:cNvSpPr>
          <p:nvPr>
            <p:ph idx="1"/>
          </p:nvPr>
        </p:nvSpPr>
        <p:spPr/>
        <p:txBody>
          <a:bodyPr>
            <a:normAutofit fontScale="92500"/>
          </a:bodyPr>
          <a:lstStyle/>
          <a:p>
            <a:r>
              <a:rPr lang="en-US" dirty="0"/>
              <a:t>Have volume history from financial data, but need long-term data that covers business cycles.</a:t>
            </a:r>
          </a:p>
          <a:p>
            <a:r>
              <a:rPr lang="en-US" dirty="0"/>
              <a:t>Surplus capacity analysis may require knowledge of competitor capacity additions – there is no historic financial data that can be used for this.</a:t>
            </a:r>
          </a:p>
          <a:p>
            <a:r>
              <a:rPr lang="en-US" dirty="0"/>
              <a:t>Demand volatility is aggravated by operating leverage. It is difficult from financial statements to separate fixed and variable cost. Example of airlines and auto companies after 2000 and 2008.</a:t>
            </a:r>
          </a:p>
          <a:p>
            <a:endParaRPr lang="en-US" dirty="0"/>
          </a:p>
        </p:txBody>
      </p:sp>
      <p:sp>
        <p:nvSpPr>
          <p:cNvPr id="3" name="Title 2">
            <a:extLst>
              <a:ext uri="{FF2B5EF4-FFF2-40B4-BE49-F238E27FC236}">
                <a16:creationId xmlns:a16="http://schemas.microsoft.com/office/drawing/2014/main" id="{5C290D0E-3EC3-41B3-A837-EEE5CC5D31D3}"/>
              </a:ext>
            </a:extLst>
          </p:cNvPr>
          <p:cNvSpPr>
            <a:spLocks noGrp="1"/>
          </p:cNvSpPr>
          <p:nvPr>
            <p:ph type="title"/>
          </p:nvPr>
        </p:nvSpPr>
        <p:spPr/>
        <p:txBody>
          <a:bodyPr/>
          <a:lstStyle/>
          <a:p>
            <a:r>
              <a:rPr lang="en-US" dirty="0"/>
              <a:t>Still Volume and Price, But …</a:t>
            </a:r>
          </a:p>
        </p:txBody>
      </p:sp>
    </p:spTree>
    <p:extLst>
      <p:ext uri="{BB962C8B-B14F-4D97-AF65-F5344CB8AC3E}">
        <p14:creationId xmlns:p14="http://schemas.microsoft.com/office/powerpoint/2010/main" val="19884705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p:cNvPicPr>
            <a:picLocks noGrp="1" noChangeAspect="1" noChangeArrowheads="1"/>
          </p:cNvPicPr>
          <p:nvPr>
            <p:ph idx="1"/>
          </p:nvPr>
        </p:nvPicPr>
        <p:blipFill>
          <a:blip r:embed="rId2" cstate="print"/>
          <a:stretch>
            <a:fillRect/>
          </a:stretch>
        </p:blipFill>
        <p:spPr>
          <a:xfrm>
            <a:off x="3506002" y="1831607"/>
            <a:ext cx="5553568" cy="4032985"/>
          </a:xfrm>
          <a:noFill/>
        </p:spPr>
      </p:pic>
      <p:sp>
        <p:nvSpPr>
          <p:cNvPr id="20482" name="Rectangle 2"/>
          <p:cNvSpPr>
            <a:spLocks noGrp="1" noChangeArrowheads="1"/>
          </p:cNvSpPr>
          <p:nvPr>
            <p:ph type="title"/>
          </p:nvPr>
        </p:nvSpPr>
        <p:spPr/>
        <p:txBody>
          <a:bodyPr>
            <a:normAutofit fontScale="90000"/>
          </a:bodyPr>
          <a:lstStyle/>
          <a:p>
            <a:r>
              <a:rPr lang="en-US" dirty="0"/>
              <a:t>No History and Problems with Volume Forecasts</a:t>
            </a:r>
          </a:p>
        </p:txBody>
      </p:sp>
      <p:sp>
        <p:nvSpPr>
          <p:cNvPr id="20483" name="Rectangle 3"/>
          <p:cNvSpPr>
            <a:spLocks noGrp="1" noChangeArrowheads="1"/>
          </p:cNvSpPr>
          <p:nvPr>
            <p:ph type="body" sz="half" idx="4294967295"/>
          </p:nvPr>
        </p:nvSpPr>
        <p:spPr>
          <a:xfrm>
            <a:off x="105877" y="1982803"/>
            <a:ext cx="3303872" cy="3436219"/>
          </a:xfrm>
        </p:spPr>
        <p:txBody>
          <a:bodyPr>
            <a:normAutofit lnSpcReduction="10000"/>
          </a:bodyPr>
          <a:lstStyle/>
          <a:p>
            <a:pPr marL="231775" indent="-231775">
              <a:spcBef>
                <a:spcPct val="0"/>
              </a:spcBef>
              <a:spcAft>
                <a:spcPct val="0"/>
              </a:spcAft>
              <a:buFontTx/>
              <a:buNone/>
            </a:pPr>
            <a:r>
              <a:rPr lang="en-US" altLang="zh-CN" sz="1800" dirty="0">
                <a:ea typeface="SimSun" pitchFamily="2" charset="-122"/>
              </a:rPr>
              <a:t>	Without volume history from financial statements, predicting revenues is extremely speculative.  </a:t>
            </a:r>
          </a:p>
          <a:p>
            <a:pPr marL="231775" indent="-231775">
              <a:spcBef>
                <a:spcPct val="0"/>
              </a:spcBef>
              <a:spcAft>
                <a:spcPct val="0"/>
              </a:spcAft>
              <a:buFontTx/>
              <a:buNone/>
            </a:pPr>
            <a:endParaRPr lang="en-US" altLang="zh-CN" sz="1800" dirty="0">
              <a:ea typeface="SimSun" pitchFamily="2" charset="-122"/>
            </a:endParaRPr>
          </a:p>
          <a:p>
            <a:pPr marL="231775" indent="-231775">
              <a:spcBef>
                <a:spcPct val="0"/>
              </a:spcBef>
              <a:spcAft>
                <a:spcPct val="0"/>
              </a:spcAft>
              <a:buFontTx/>
              <a:buNone/>
            </a:pPr>
            <a:r>
              <a:rPr lang="en-US" altLang="zh-CN" sz="1800" dirty="0">
                <a:ea typeface="SimSun" pitchFamily="2" charset="-122"/>
              </a:rPr>
              <a:t>	In this case, that occurred around the dot com bubble, a venture financed by Motorola had a dramatic crash.  The interesting thing was that how the investment bankers bought the marketing projections hook line and sinker.</a:t>
            </a:r>
            <a:r>
              <a:rPr lang="en-GB" altLang="zh-CN" sz="1800" dirty="0">
                <a:ea typeface="SimSun" pitchFamily="2" charset="-122"/>
              </a:rPr>
              <a:t> </a:t>
            </a:r>
          </a:p>
          <a:p>
            <a:pPr marL="231775" indent="-231775">
              <a:spcBef>
                <a:spcPct val="0"/>
              </a:spcBef>
              <a:spcAft>
                <a:spcPct val="0"/>
              </a:spcAft>
              <a:buFontTx/>
              <a:buNone/>
            </a:pPr>
            <a:endParaRPr lang="en-GB" altLang="zh-CN" sz="1800" dirty="0">
              <a:ea typeface="SimSun" pitchFamily="2" charset="-122"/>
            </a:endParaRPr>
          </a:p>
          <a:p>
            <a:pPr marL="231775" indent="-231775"/>
            <a:endParaRPr lang="en-US" sz="1800" dirty="0"/>
          </a:p>
        </p:txBody>
      </p:sp>
    </p:spTree>
    <p:extLst>
      <p:ext uri="{BB962C8B-B14F-4D97-AF65-F5344CB8AC3E}">
        <p14:creationId xmlns:p14="http://schemas.microsoft.com/office/powerpoint/2010/main" val="275590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C4750AD-6762-4757-B350-7631874E1B05}"/>
              </a:ext>
            </a:extLst>
          </p:cNvPr>
          <p:cNvSpPr>
            <a:spLocks noGrp="1"/>
          </p:cNvSpPr>
          <p:nvPr>
            <p:ph idx="1"/>
          </p:nvPr>
        </p:nvSpPr>
        <p:spPr/>
        <p:txBody>
          <a:bodyPr/>
          <a:lstStyle/>
          <a:p>
            <a:r>
              <a:rPr lang="en-US" dirty="0"/>
              <a:t>Very difficult to predict sudden changes in cost structure and/or price in an industry driven by new technology. Stock price of company that finances medallions in New York.</a:t>
            </a:r>
          </a:p>
        </p:txBody>
      </p:sp>
      <p:sp>
        <p:nvSpPr>
          <p:cNvPr id="3" name="Title 2">
            <a:extLst>
              <a:ext uri="{FF2B5EF4-FFF2-40B4-BE49-F238E27FC236}">
                <a16:creationId xmlns:a16="http://schemas.microsoft.com/office/drawing/2014/main" id="{F630B606-1361-4116-BB0A-FCA91B02B054}"/>
              </a:ext>
            </a:extLst>
          </p:cNvPr>
          <p:cNvSpPr>
            <a:spLocks noGrp="1"/>
          </p:cNvSpPr>
          <p:nvPr>
            <p:ph type="title"/>
          </p:nvPr>
        </p:nvSpPr>
        <p:spPr/>
        <p:txBody>
          <a:bodyPr/>
          <a:lstStyle/>
          <a:p>
            <a:r>
              <a:rPr lang="en-US" dirty="0"/>
              <a:t>Obsolesce, Fashion, Uber</a:t>
            </a:r>
          </a:p>
        </p:txBody>
      </p:sp>
    </p:spTree>
    <p:extLst>
      <p:ext uri="{BB962C8B-B14F-4D97-AF65-F5344CB8AC3E}">
        <p14:creationId xmlns:p14="http://schemas.microsoft.com/office/powerpoint/2010/main" val="308859988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E9B45D-DDA5-4A72-A94C-E26E7A7C4BB6}"/>
              </a:ext>
            </a:extLst>
          </p:cNvPr>
          <p:cNvSpPr>
            <a:spLocks noGrp="1"/>
          </p:cNvSpPr>
          <p:nvPr>
            <p:ph idx="1"/>
          </p:nvPr>
        </p:nvSpPr>
        <p:spPr>
          <a:xfrm>
            <a:off x="309868" y="1115278"/>
            <a:ext cx="8246903" cy="986461"/>
          </a:xfrm>
        </p:spPr>
        <p:txBody>
          <a:bodyPr>
            <a:normAutofit fontScale="85000" lnSpcReduction="20000"/>
          </a:bodyPr>
          <a:lstStyle/>
          <a:p>
            <a:r>
              <a:rPr lang="en-US" dirty="0"/>
              <a:t>Teachers, cab drivers etc. stopped working and purchased shares. There were wonderful excuses as to why the Saudi market is different.</a:t>
            </a:r>
          </a:p>
          <a:p>
            <a:endParaRPr lang="en-US" dirty="0"/>
          </a:p>
        </p:txBody>
      </p:sp>
      <p:sp>
        <p:nvSpPr>
          <p:cNvPr id="3" name="Title 2">
            <a:extLst>
              <a:ext uri="{FF2B5EF4-FFF2-40B4-BE49-F238E27FC236}">
                <a16:creationId xmlns:a16="http://schemas.microsoft.com/office/drawing/2014/main" id="{F915D8FC-F458-4190-8373-98900CE0BD26}"/>
              </a:ext>
            </a:extLst>
          </p:cNvPr>
          <p:cNvSpPr>
            <a:spLocks noGrp="1"/>
          </p:cNvSpPr>
          <p:nvPr>
            <p:ph type="title"/>
          </p:nvPr>
        </p:nvSpPr>
        <p:spPr/>
        <p:txBody>
          <a:bodyPr/>
          <a:lstStyle/>
          <a:p>
            <a:r>
              <a:rPr lang="en-US" dirty="0"/>
              <a:t>The Saudi Market – A Classic Bubble</a:t>
            </a:r>
          </a:p>
        </p:txBody>
      </p:sp>
      <p:sp>
        <p:nvSpPr>
          <p:cNvPr id="4" name="Slide Number Placeholder 3">
            <a:extLst>
              <a:ext uri="{FF2B5EF4-FFF2-40B4-BE49-F238E27FC236}">
                <a16:creationId xmlns:a16="http://schemas.microsoft.com/office/drawing/2014/main" id="{A7844000-B5C9-4391-99AF-C6FF1CA72AF1}"/>
              </a:ext>
            </a:extLst>
          </p:cNvPr>
          <p:cNvSpPr>
            <a:spLocks noGrp="1"/>
          </p:cNvSpPr>
          <p:nvPr>
            <p:ph type="sldNum" sz="quarter" idx="12"/>
          </p:nvPr>
        </p:nvSpPr>
        <p:spPr/>
        <p:txBody>
          <a:bodyPr/>
          <a:lstStyle/>
          <a:p>
            <a:pPr algn="ctr"/>
            <a:fld id="{0C3A1854-6B63-4059-B360-A3C4972BF0FC}" type="slidenum">
              <a:rPr lang="ko-KR" altLang="en-US" smtClean="0"/>
              <a:pPr algn="ctr"/>
              <a:t>119</a:t>
            </a:fld>
            <a:endParaRPr lang="ko-KR" altLang="en-US" dirty="0"/>
          </a:p>
        </p:txBody>
      </p:sp>
      <p:pic>
        <p:nvPicPr>
          <p:cNvPr id="5" name="Picture 4">
            <a:extLst>
              <a:ext uri="{FF2B5EF4-FFF2-40B4-BE49-F238E27FC236}">
                <a16:creationId xmlns:a16="http://schemas.microsoft.com/office/drawing/2014/main" id="{D7A823D9-62EA-412E-A9A8-9D384CAFE521}"/>
              </a:ext>
            </a:extLst>
          </p:cNvPr>
          <p:cNvPicPr>
            <a:picLocks noChangeAspect="1"/>
          </p:cNvPicPr>
          <p:nvPr/>
        </p:nvPicPr>
        <p:blipFill>
          <a:blip r:embed="rId2"/>
          <a:stretch>
            <a:fillRect/>
          </a:stretch>
        </p:blipFill>
        <p:spPr>
          <a:xfrm>
            <a:off x="1524000" y="2265835"/>
            <a:ext cx="5562450" cy="4048167"/>
          </a:xfrm>
          <a:prstGeom prst="rect">
            <a:avLst/>
          </a:prstGeom>
        </p:spPr>
      </p:pic>
    </p:spTree>
    <p:extLst>
      <p:ext uri="{BB962C8B-B14F-4D97-AF65-F5344CB8AC3E}">
        <p14:creationId xmlns:p14="http://schemas.microsoft.com/office/powerpoint/2010/main" val="2018451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CBB93-DC55-47F8-A515-660F8D93C1EA}"/>
              </a:ext>
            </a:extLst>
          </p:cNvPr>
          <p:cNvSpPr>
            <a:spLocks noGrp="1"/>
          </p:cNvSpPr>
          <p:nvPr>
            <p:ph type="title"/>
          </p:nvPr>
        </p:nvSpPr>
        <p:spPr/>
        <p:txBody>
          <a:bodyPr/>
          <a:lstStyle/>
          <a:p>
            <a:r>
              <a:rPr lang="en-029" dirty="0"/>
              <a:t>Innovations in Finance Theory, Modelling and Data Analysis</a:t>
            </a:r>
          </a:p>
        </p:txBody>
      </p:sp>
    </p:spTree>
    <p:extLst>
      <p:ext uri="{BB962C8B-B14F-4D97-AF65-F5344CB8AC3E}">
        <p14:creationId xmlns:p14="http://schemas.microsoft.com/office/powerpoint/2010/main" val="99456690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Industry versus Firm Analysis</a:t>
            </a:r>
          </a:p>
        </p:txBody>
      </p:sp>
      <p:sp>
        <p:nvSpPr>
          <p:cNvPr id="3" name="Content Placeholder 2"/>
          <p:cNvSpPr>
            <a:spLocks noGrp="1"/>
          </p:cNvSpPr>
          <p:nvPr>
            <p:ph idx="1"/>
          </p:nvPr>
        </p:nvSpPr>
        <p:spPr/>
        <p:txBody>
          <a:bodyPr>
            <a:normAutofit fontScale="92500"/>
          </a:bodyPr>
          <a:lstStyle/>
          <a:p>
            <a:r>
              <a:rPr lang="en-US" dirty="0"/>
              <a:t>Industry Analysis</a:t>
            </a:r>
          </a:p>
          <a:p>
            <a:pPr lvl="1"/>
            <a:r>
              <a:rPr lang="en-US" dirty="0"/>
              <a:t>Drivers of price and volume volatility</a:t>
            </a:r>
          </a:p>
          <a:p>
            <a:pPr lvl="1"/>
            <a:r>
              <a:rPr lang="en-US" dirty="0"/>
              <a:t>Cost Structure of Industry, fixed and variable cost</a:t>
            </a:r>
          </a:p>
          <a:p>
            <a:pPr lvl="1"/>
            <a:r>
              <a:rPr lang="en-US" dirty="0"/>
              <a:t>Capitals expenditures required to sustain EBITDA</a:t>
            </a:r>
          </a:p>
          <a:p>
            <a:pPr lvl="1"/>
            <a:r>
              <a:rPr lang="en-US" dirty="0"/>
              <a:t>Product life cycle</a:t>
            </a:r>
          </a:p>
          <a:p>
            <a:r>
              <a:rPr lang="en-US" dirty="0"/>
              <a:t>Company Analysis</a:t>
            </a:r>
          </a:p>
          <a:p>
            <a:pPr lvl="1"/>
            <a:r>
              <a:rPr lang="en-US" dirty="0"/>
              <a:t>Drivers of market share</a:t>
            </a:r>
          </a:p>
          <a:p>
            <a:pPr lvl="1"/>
            <a:r>
              <a:rPr lang="en-US" dirty="0"/>
              <a:t>Customer tastes</a:t>
            </a:r>
          </a:p>
          <a:p>
            <a:pPr lvl="1"/>
            <a:r>
              <a:rPr lang="en-US" dirty="0"/>
              <a:t>Relative cost structure</a:t>
            </a:r>
          </a:p>
          <a:p>
            <a:r>
              <a:rPr lang="en-US" dirty="0"/>
              <a:t>Examples of Industry and Company Failures</a:t>
            </a:r>
          </a:p>
          <a:p>
            <a:pPr lvl="1"/>
            <a:endParaRPr lang="en-US" dirty="0"/>
          </a:p>
        </p:txBody>
      </p:sp>
    </p:spTree>
    <p:extLst>
      <p:ext uri="{BB962C8B-B14F-4D97-AF65-F5344CB8AC3E}">
        <p14:creationId xmlns:p14="http://schemas.microsoft.com/office/powerpoint/2010/main" val="64935011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Cyclical Industries</a:t>
            </a:r>
          </a:p>
        </p:txBody>
      </p:sp>
      <p:sp>
        <p:nvSpPr>
          <p:cNvPr id="8" name="Content Placeholder 7"/>
          <p:cNvSpPr>
            <a:spLocks noGrp="1"/>
          </p:cNvSpPr>
          <p:nvPr>
            <p:ph idx="1"/>
          </p:nvPr>
        </p:nvSpPr>
        <p:spPr/>
        <p:txBody>
          <a:bodyPr/>
          <a:lstStyle/>
          <a:p>
            <a:r>
              <a:rPr lang="en-US" dirty="0"/>
              <a:t>Companies where earnings show cycles of major rises and declines</a:t>
            </a:r>
          </a:p>
          <a:p>
            <a:r>
              <a:rPr lang="en-US" dirty="0"/>
              <a:t>Characteristics:</a:t>
            </a:r>
          </a:p>
          <a:p>
            <a:pPr lvl="1"/>
            <a:r>
              <a:rPr lang="en-US" sz="1600" dirty="0"/>
              <a:t>Cyclical downturn in recession</a:t>
            </a:r>
          </a:p>
          <a:p>
            <a:pPr lvl="1"/>
            <a:r>
              <a:rPr lang="en-US" sz="1600" dirty="0"/>
              <a:t>Producers over-invest at peak</a:t>
            </a:r>
          </a:p>
          <a:p>
            <a:pPr lvl="1"/>
            <a:r>
              <a:rPr lang="en-US" sz="1600" dirty="0"/>
              <a:t>Supply rises</a:t>
            </a:r>
          </a:p>
          <a:p>
            <a:pPr lvl="1"/>
            <a:r>
              <a:rPr lang="en-US" sz="1600" dirty="0"/>
              <a:t>Prices fall sharply when demand declines because of surplus capacity</a:t>
            </a:r>
          </a:p>
          <a:p>
            <a:r>
              <a:rPr lang="en-US" sz="1600" dirty="0"/>
              <a:t>Cash available for investment at peak</a:t>
            </a:r>
          </a:p>
          <a:p>
            <a:r>
              <a:rPr lang="en-US" sz="1600" dirty="0"/>
              <a:t>Rational behavior to not invest is limited by desire to maintain market share</a:t>
            </a:r>
          </a:p>
          <a:p>
            <a:r>
              <a:rPr lang="en-US" sz="1600" dirty="0"/>
              <a:t>Example: Rates to move a 20 foot container from Hong Kong to Northern Europe have fallen from about $12,0000 to roughly $220, creating the deepest ever crisis in the industry. (FT 08).</a:t>
            </a:r>
          </a:p>
          <a:p>
            <a:endParaRPr lang="en-US" dirty="0"/>
          </a:p>
        </p:txBody>
      </p:sp>
      <p:sp>
        <p:nvSpPr>
          <p:cNvPr id="6" name="TextBox 5"/>
          <p:cNvSpPr txBox="1"/>
          <p:nvPr/>
        </p:nvSpPr>
        <p:spPr>
          <a:xfrm>
            <a:off x="5029200" y="2133600"/>
            <a:ext cx="3810000" cy="1323439"/>
          </a:xfrm>
          <a:prstGeom prst="rect">
            <a:avLst/>
          </a:prstGeom>
          <a:solidFill>
            <a:srgbClr val="FFFF00"/>
          </a:solidFill>
        </p:spPr>
        <p:txBody>
          <a:bodyPr wrap="square" rtlCol="0">
            <a:spAutoFit/>
          </a:bodyPr>
          <a:lstStyle/>
          <a:p>
            <a:pPr algn="l"/>
            <a:r>
              <a:rPr lang="en-US" sz="1600" dirty="0"/>
              <a:t>Examples:</a:t>
            </a:r>
          </a:p>
          <a:p>
            <a:pPr algn="l"/>
            <a:r>
              <a:rPr lang="en-US" sz="1600" dirty="0"/>
              <a:t>Retail, property, paper, cars, chemicals, airlines, steel, primary metals, house-building, building materials, advertising, capital goods, shipping.</a:t>
            </a:r>
          </a:p>
        </p:txBody>
      </p:sp>
    </p:spTree>
    <p:extLst>
      <p:ext uri="{BB962C8B-B14F-4D97-AF65-F5344CB8AC3E}">
        <p14:creationId xmlns:p14="http://schemas.microsoft.com/office/powerpoint/2010/main" val="22593042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Exercise on Cyclical Industry: Rates for Shipping</a:t>
            </a:r>
          </a:p>
        </p:txBody>
      </p:sp>
      <p:sp>
        <p:nvSpPr>
          <p:cNvPr id="3" name="Content Placeholder 2"/>
          <p:cNvSpPr>
            <a:spLocks noGrp="1"/>
          </p:cNvSpPr>
          <p:nvPr>
            <p:ph idx="1"/>
          </p:nvPr>
        </p:nvSpPr>
        <p:spPr/>
        <p:txBody>
          <a:bodyPr/>
          <a:lstStyle/>
          <a:p>
            <a:r>
              <a:rPr lang="en-US" dirty="0"/>
              <a:t>Go to St. Louis FRED data</a:t>
            </a:r>
          </a:p>
          <a:p>
            <a:r>
              <a:rPr lang="en-US" dirty="0"/>
              <a:t>Find the relevant URL’s</a:t>
            </a:r>
          </a:p>
          <a:p>
            <a:r>
              <a:rPr lang="en-US" dirty="0"/>
              <a:t>Copy the data to Excel Sheet</a:t>
            </a:r>
          </a:p>
          <a:p>
            <a:r>
              <a:rPr lang="en-US" dirty="0"/>
              <a:t>Create Macro to Download the Data</a:t>
            </a:r>
          </a:p>
          <a:p>
            <a:endParaRPr lang="en-US" dirty="0"/>
          </a:p>
        </p:txBody>
      </p:sp>
      <p:pic>
        <p:nvPicPr>
          <p:cNvPr id="4" name="Picture 3"/>
          <p:cNvPicPr>
            <a:picLocks noChangeAspect="1"/>
          </p:cNvPicPr>
          <p:nvPr/>
        </p:nvPicPr>
        <p:blipFill>
          <a:blip r:embed="rId2"/>
          <a:stretch>
            <a:fillRect/>
          </a:stretch>
        </p:blipFill>
        <p:spPr>
          <a:xfrm>
            <a:off x="381000" y="3429000"/>
            <a:ext cx="8153400" cy="2744775"/>
          </a:xfrm>
          <a:prstGeom prst="rect">
            <a:avLst/>
          </a:prstGeom>
        </p:spPr>
      </p:pic>
      <p:sp>
        <p:nvSpPr>
          <p:cNvPr id="5" name="TextBox 4"/>
          <p:cNvSpPr txBox="1"/>
          <p:nvPr/>
        </p:nvSpPr>
        <p:spPr>
          <a:xfrm>
            <a:off x="5486400" y="1524000"/>
            <a:ext cx="2895600" cy="1077218"/>
          </a:xfrm>
          <a:prstGeom prst="rect">
            <a:avLst/>
          </a:prstGeom>
          <a:solidFill>
            <a:srgbClr val="FFFF00"/>
          </a:solidFill>
        </p:spPr>
        <p:txBody>
          <a:bodyPr wrap="square" rtlCol="0">
            <a:spAutoFit/>
          </a:bodyPr>
          <a:lstStyle/>
          <a:p>
            <a:pPr algn="l"/>
            <a:r>
              <a:rPr lang="en-US" sz="1600" dirty="0"/>
              <a:t>Key is to use the WORKBOOKS.OPEN statement in a macro together with the INDEX Function</a:t>
            </a:r>
          </a:p>
        </p:txBody>
      </p:sp>
    </p:spTree>
    <p:extLst>
      <p:ext uri="{BB962C8B-B14F-4D97-AF65-F5344CB8AC3E}">
        <p14:creationId xmlns:p14="http://schemas.microsoft.com/office/powerpoint/2010/main" val="260213157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Macro-economic Factors and Cyclicality</a:t>
            </a:r>
          </a:p>
        </p:txBody>
      </p:sp>
      <p:graphicFrame>
        <p:nvGraphicFramePr>
          <p:cNvPr id="7" name="Table 6"/>
          <p:cNvGraphicFramePr>
            <a:graphicFrameLocks noGrp="1"/>
          </p:cNvGraphicFramePr>
          <p:nvPr>
            <p:extLst/>
          </p:nvPr>
        </p:nvGraphicFramePr>
        <p:xfrm>
          <a:off x="1219200" y="2514600"/>
          <a:ext cx="6096000" cy="19253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40">
                <a:tc>
                  <a:txBody>
                    <a:bodyPr/>
                    <a:lstStyle/>
                    <a:p>
                      <a:r>
                        <a:rPr lang="en-US" dirty="0"/>
                        <a:t>Macro Economic Policy</a:t>
                      </a:r>
                    </a:p>
                  </a:txBody>
                  <a:tcPr/>
                </a:tc>
                <a:tc>
                  <a:txBody>
                    <a:bodyPr/>
                    <a:lstStyle/>
                    <a:p>
                      <a:r>
                        <a:rPr lang="en-US" dirty="0"/>
                        <a:t>Result</a:t>
                      </a:r>
                    </a:p>
                  </a:txBody>
                  <a:tcPr/>
                </a:tc>
                <a:extLst>
                  <a:ext uri="{0D108BD9-81ED-4DB2-BD59-A6C34878D82A}">
                    <a16:rowId xmlns:a16="http://schemas.microsoft.com/office/drawing/2014/main" val="10000"/>
                  </a:ext>
                </a:extLst>
              </a:tr>
              <a:tr h="370840">
                <a:tc>
                  <a:txBody>
                    <a:bodyPr/>
                    <a:lstStyle/>
                    <a:p>
                      <a:r>
                        <a:rPr lang="en-US" sz="1400" dirty="0"/>
                        <a:t>Excessive Liquidity and Low Interest</a:t>
                      </a:r>
                      <a:r>
                        <a:rPr lang="en-US" sz="1400" baseline="0" dirty="0"/>
                        <a:t> Rates Leads to Over-lending</a:t>
                      </a:r>
                      <a:endParaRPr lang="en-US" sz="1400" dirty="0"/>
                    </a:p>
                  </a:txBody>
                  <a:tcPr/>
                </a:tc>
                <a:tc>
                  <a:txBody>
                    <a:bodyPr/>
                    <a:lstStyle/>
                    <a:p>
                      <a:r>
                        <a:rPr lang="en-US" sz="1400" dirty="0"/>
                        <a:t>U.S. Subprime</a:t>
                      </a:r>
                      <a:r>
                        <a:rPr lang="en-US" sz="1400" baseline="0" dirty="0"/>
                        <a:t> Crisis, Spain Construction</a:t>
                      </a:r>
                      <a:endParaRPr lang="en-US" sz="1400" dirty="0"/>
                    </a:p>
                  </a:txBody>
                  <a:tcPr/>
                </a:tc>
                <a:extLst>
                  <a:ext uri="{0D108BD9-81ED-4DB2-BD59-A6C34878D82A}">
                    <a16:rowId xmlns:a16="http://schemas.microsoft.com/office/drawing/2014/main" val="10001"/>
                  </a:ext>
                </a:extLst>
              </a:tr>
              <a:tr h="370840">
                <a:tc>
                  <a:txBody>
                    <a:bodyPr/>
                    <a:lstStyle/>
                    <a:p>
                      <a:r>
                        <a:rPr lang="en-US" sz="1400" dirty="0"/>
                        <a:t>Higher</a:t>
                      </a:r>
                      <a:r>
                        <a:rPr lang="en-US" sz="1400" baseline="0" dirty="0"/>
                        <a:t> Interest Rates to Slow Down the Economy</a:t>
                      </a:r>
                      <a:endParaRPr lang="en-US" sz="1400" dirty="0"/>
                    </a:p>
                  </a:txBody>
                  <a:tcPr/>
                </a:tc>
                <a:tc>
                  <a:txBody>
                    <a:bodyPr/>
                    <a:lstStyle/>
                    <a:p>
                      <a:r>
                        <a:rPr lang="en-US" sz="1400" dirty="0"/>
                        <a:t>U.S. Commercial Real Estate in 1980’s</a:t>
                      </a:r>
                    </a:p>
                  </a:txBody>
                  <a:tcPr/>
                </a:tc>
                <a:extLst>
                  <a:ext uri="{0D108BD9-81ED-4DB2-BD59-A6C34878D82A}">
                    <a16:rowId xmlns:a16="http://schemas.microsoft.com/office/drawing/2014/main" val="10002"/>
                  </a:ext>
                </a:extLst>
              </a:tr>
              <a:tr h="370840">
                <a:tc>
                  <a:txBody>
                    <a:bodyPr/>
                    <a:lstStyle/>
                    <a:p>
                      <a:r>
                        <a:rPr lang="en-US" sz="1400" dirty="0"/>
                        <a:t>Unemployment Increase Slows</a:t>
                      </a:r>
                      <a:r>
                        <a:rPr lang="en-US" sz="1400" baseline="0" dirty="0"/>
                        <a:t> Down Demand</a:t>
                      </a:r>
                      <a:endParaRPr lang="en-US" sz="1400" dirty="0"/>
                    </a:p>
                  </a:txBody>
                  <a:tcPr/>
                </a:tc>
                <a:tc>
                  <a:txBody>
                    <a:bodyPr/>
                    <a:lstStyle/>
                    <a:p>
                      <a:r>
                        <a:rPr lang="en-US" sz="1400" dirty="0"/>
                        <a:t>U.S. Recession of 2008 and Bankruptcy of GM Suppliers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743869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Economics of Price Volatility in Industry Analysis</a:t>
            </a:r>
          </a:p>
        </p:txBody>
      </p:sp>
      <p:sp>
        <p:nvSpPr>
          <p:cNvPr id="3" name="Content Placeholder 2"/>
          <p:cNvSpPr>
            <a:spLocks noGrp="1"/>
          </p:cNvSpPr>
          <p:nvPr>
            <p:ph idx="1"/>
          </p:nvPr>
        </p:nvSpPr>
        <p:spPr>
          <a:xfrm>
            <a:off x="685800" y="1371600"/>
            <a:ext cx="7924800" cy="4648200"/>
          </a:xfrm>
        </p:spPr>
        <p:txBody>
          <a:bodyPr>
            <a:normAutofit fontScale="92500" lnSpcReduction="20000"/>
          </a:bodyPr>
          <a:lstStyle/>
          <a:p>
            <a:r>
              <a:rPr lang="en-US" dirty="0"/>
              <a:t>Demand Volatility</a:t>
            </a:r>
          </a:p>
          <a:p>
            <a:pPr lvl="1"/>
            <a:r>
              <a:rPr lang="en-US" dirty="0"/>
              <a:t>Technical Definition of Volatility</a:t>
            </a:r>
          </a:p>
          <a:p>
            <a:pPr lvl="1"/>
            <a:r>
              <a:rPr lang="en-US" dirty="0"/>
              <a:t>Different Distributions</a:t>
            </a:r>
          </a:p>
          <a:p>
            <a:pPr lvl="1"/>
            <a:r>
              <a:rPr lang="en-US" dirty="0"/>
              <a:t>Income Elasticity</a:t>
            </a:r>
          </a:p>
          <a:p>
            <a:r>
              <a:rPr lang="en-US" dirty="0"/>
              <a:t>Capital Expenditure Changes</a:t>
            </a:r>
          </a:p>
          <a:p>
            <a:r>
              <a:rPr lang="en-US" dirty="0"/>
              <a:t>Difference between Long-Run Marginal Cost and Short-Run Marginal Cost</a:t>
            </a:r>
          </a:p>
          <a:p>
            <a:r>
              <a:rPr lang="en-US" dirty="0"/>
              <a:t>Capital Intensity of Assets</a:t>
            </a:r>
          </a:p>
          <a:p>
            <a:pPr lvl="1"/>
            <a:r>
              <a:rPr lang="en-US" dirty="0"/>
              <a:t>Lifetime of Assets</a:t>
            </a:r>
          </a:p>
          <a:p>
            <a:pPr lvl="1"/>
            <a:r>
              <a:rPr lang="en-US" dirty="0"/>
              <a:t>Revenues versus Operating Costs</a:t>
            </a:r>
          </a:p>
          <a:p>
            <a:r>
              <a:rPr lang="en-US" dirty="0"/>
              <a:t>Operating Leverage</a:t>
            </a:r>
          </a:p>
          <a:p>
            <a:endParaRPr lang="en-US" dirty="0"/>
          </a:p>
        </p:txBody>
      </p:sp>
    </p:spTree>
    <p:extLst>
      <p:ext uri="{BB962C8B-B14F-4D97-AF65-F5344CB8AC3E}">
        <p14:creationId xmlns:p14="http://schemas.microsoft.com/office/powerpoint/2010/main" val="227522152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Operating Leverage</a:t>
            </a:r>
          </a:p>
        </p:txBody>
      </p:sp>
      <p:sp>
        <p:nvSpPr>
          <p:cNvPr id="3" name="Content Placeholder 2"/>
          <p:cNvSpPr>
            <a:spLocks noGrp="1"/>
          </p:cNvSpPr>
          <p:nvPr>
            <p:ph idx="1"/>
          </p:nvPr>
        </p:nvSpPr>
        <p:spPr>
          <a:xfrm>
            <a:off x="762000" y="1295400"/>
            <a:ext cx="7924800" cy="4648200"/>
          </a:xfrm>
        </p:spPr>
        <p:txBody>
          <a:bodyPr>
            <a:normAutofit fontScale="85000" lnSpcReduction="20000"/>
          </a:bodyPr>
          <a:lstStyle/>
          <a:p>
            <a:r>
              <a:rPr lang="en-US" dirty="0"/>
              <a:t>Definition: Fixed Expenses that do not vary with sales</a:t>
            </a:r>
          </a:p>
          <a:p>
            <a:r>
              <a:rPr lang="en-US" dirty="0"/>
              <a:t>Definition of Fixed and Variable Costs</a:t>
            </a:r>
          </a:p>
          <a:p>
            <a:pPr lvl="1"/>
            <a:r>
              <a:rPr lang="en-US" dirty="0"/>
              <a:t>Not in Financial Statements</a:t>
            </a:r>
          </a:p>
          <a:p>
            <a:pPr lvl="1"/>
            <a:r>
              <a:rPr lang="en-US" dirty="0"/>
              <a:t>COGS generally includes depreciation which is fixed</a:t>
            </a:r>
          </a:p>
          <a:p>
            <a:pPr lvl="1"/>
            <a:r>
              <a:rPr lang="en-US" dirty="0"/>
              <a:t>Administrative expenses are related to sales when many are fixed</a:t>
            </a:r>
          </a:p>
          <a:p>
            <a:pPr lvl="1"/>
            <a:r>
              <a:rPr lang="en-US" dirty="0"/>
              <a:t>Semi-fixed expenses that change after passage of time</a:t>
            </a:r>
          </a:p>
          <a:p>
            <a:pPr lvl="1"/>
            <a:r>
              <a:rPr lang="en-US" dirty="0"/>
              <a:t>Pension obligations and costs of employee reductions</a:t>
            </a:r>
          </a:p>
          <a:p>
            <a:r>
              <a:rPr lang="en-US" dirty="0"/>
              <a:t>Analysis of Fixed and Variable Expenses</a:t>
            </a:r>
          </a:p>
          <a:p>
            <a:pPr lvl="1"/>
            <a:r>
              <a:rPr lang="en-US" dirty="0"/>
              <a:t>Open a Financial Statement File</a:t>
            </a:r>
          </a:p>
          <a:p>
            <a:pPr lvl="1"/>
            <a:r>
              <a:rPr lang="en-US" dirty="0"/>
              <a:t>Use F11 to make graph of revenues and operating expenses</a:t>
            </a:r>
          </a:p>
          <a:p>
            <a:pPr lvl="1"/>
            <a:r>
              <a:rPr lang="en-US" dirty="0"/>
              <a:t>Remove title and create scatter plot</a:t>
            </a:r>
          </a:p>
        </p:txBody>
      </p:sp>
    </p:spTree>
    <p:extLst>
      <p:ext uri="{BB962C8B-B14F-4D97-AF65-F5344CB8AC3E}">
        <p14:creationId xmlns:p14="http://schemas.microsoft.com/office/powerpoint/2010/main" val="26653024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Investment to Maintain Cash Flow and Profits</a:t>
            </a:r>
          </a:p>
        </p:txBody>
      </p:sp>
      <p:sp>
        <p:nvSpPr>
          <p:cNvPr id="3" name="Content Placeholder 2"/>
          <p:cNvSpPr>
            <a:spLocks noGrp="1"/>
          </p:cNvSpPr>
          <p:nvPr>
            <p:ph idx="1"/>
          </p:nvPr>
        </p:nvSpPr>
        <p:spPr/>
        <p:txBody>
          <a:bodyPr>
            <a:normAutofit fontScale="92500" lnSpcReduction="10000"/>
          </a:bodyPr>
          <a:lstStyle/>
          <a:p>
            <a:r>
              <a:rPr lang="en-US" dirty="0"/>
              <a:t>To generate profits or cash flow, just about everything requires some level of investment:</a:t>
            </a:r>
          </a:p>
          <a:p>
            <a:pPr lvl="1"/>
            <a:r>
              <a:rPr lang="en-US" dirty="0"/>
              <a:t>Personal: Invest in education</a:t>
            </a:r>
          </a:p>
          <a:p>
            <a:pPr lvl="1"/>
            <a:r>
              <a:rPr lang="en-US" dirty="0"/>
              <a:t>High Tech: Invest in research and investment</a:t>
            </a:r>
          </a:p>
          <a:p>
            <a:pPr lvl="1"/>
            <a:r>
              <a:rPr lang="en-US" dirty="0"/>
              <a:t>Start-up: Invest in marketing and service or product</a:t>
            </a:r>
          </a:p>
          <a:p>
            <a:pPr lvl="1"/>
            <a:r>
              <a:rPr lang="en-US" dirty="0"/>
              <a:t>Telecom: Invest in acquisitions and licenses</a:t>
            </a:r>
          </a:p>
          <a:p>
            <a:pPr lvl="1"/>
            <a:r>
              <a:rPr lang="en-US" dirty="0"/>
              <a:t>Retailing or Trading: Invest in Inventories</a:t>
            </a:r>
          </a:p>
          <a:p>
            <a:pPr lvl="1"/>
            <a:r>
              <a:rPr lang="en-US" dirty="0"/>
              <a:t>Banking: Invest in Loans</a:t>
            </a:r>
          </a:p>
          <a:p>
            <a:pPr lvl="1"/>
            <a:r>
              <a:rPr lang="en-US" dirty="0"/>
              <a:t>Manufacturing: Invest in Capital Expenditures</a:t>
            </a:r>
          </a:p>
          <a:p>
            <a:r>
              <a:rPr lang="en-US" dirty="0"/>
              <a:t>If a company stops investing or makes bad investment decisions, or pays too much for investments, it will have problems in the future</a:t>
            </a:r>
          </a:p>
          <a:p>
            <a:endParaRPr lang="en-US" dirty="0"/>
          </a:p>
        </p:txBody>
      </p:sp>
    </p:spTree>
    <p:extLst>
      <p:ext uri="{BB962C8B-B14F-4D97-AF65-F5344CB8AC3E}">
        <p14:creationId xmlns:p14="http://schemas.microsoft.com/office/powerpoint/2010/main" val="42212528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F2AEE-7B17-403F-A196-70F432A258FB}"/>
              </a:ext>
            </a:extLst>
          </p:cNvPr>
          <p:cNvSpPr>
            <a:spLocks noGrp="1"/>
          </p:cNvSpPr>
          <p:nvPr>
            <p:ph type="title"/>
          </p:nvPr>
        </p:nvSpPr>
        <p:spPr/>
        <p:txBody>
          <a:bodyPr/>
          <a:lstStyle/>
          <a:p>
            <a:r>
              <a:rPr lang="en-029" dirty="0"/>
              <a:t>Benchmarking And Evaluation of Model with Graphs and ROIC</a:t>
            </a:r>
          </a:p>
        </p:txBody>
      </p:sp>
    </p:spTree>
    <p:extLst>
      <p:ext uri="{BB962C8B-B14F-4D97-AF65-F5344CB8AC3E}">
        <p14:creationId xmlns:p14="http://schemas.microsoft.com/office/powerpoint/2010/main" val="78912350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E90D10-3FF0-4A53-AAAC-357221FC704A}"/>
              </a:ext>
            </a:extLst>
          </p:cNvPr>
          <p:cNvSpPr>
            <a:spLocks noGrp="1"/>
          </p:cNvSpPr>
          <p:nvPr>
            <p:ph idx="1"/>
          </p:nvPr>
        </p:nvSpPr>
        <p:spPr/>
        <p:txBody>
          <a:bodyPr>
            <a:normAutofit fontScale="92500"/>
          </a:bodyPr>
          <a:lstStyle/>
          <a:p>
            <a:r>
              <a:rPr lang="en-US" dirty="0"/>
              <a:t>Fundamental economic notion that it is very difficult to charge high prices/premiums and also grow.</a:t>
            </a:r>
          </a:p>
          <a:p>
            <a:r>
              <a:rPr lang="en-US" dirty="0"/>
              <a:t>Basic check of forecasts is to consider the return on investment and make sure it is consistent with economic conditions and the industry.</a:t>
            </a:r>
          </a:p>
          <a:p>
            <a:r>
              <a:rPr lang="en-US" dirty="0"/>
              <a:t>For industrial company, use ROIC which is not distorted by changes in the capital structure.</a:t>
            </a:r>
          </a:p>
          <a:p>
            <a:r>
              <a:rPr lang="en-US" dirty="0"/>
              <a:t>For financial companies, use ROE as long as capital structure is stable.</a:t>
            </a:r>
          </a:p>
        </p:txBody>
      </p:sp>
      <p:sp>
        <p:nvSpPr>
          <p:cNvPr id="3" name="Title 2">
            <a:extLst>
              <a:ext uri="{FF2B5EF4-FFF2-40B4-BE49-F238E27FC236}">
                <a16:creationId xmlns:a16="http://schemas.microsoft.com/office/drawing/2014/main" id="{389AEA53-C13A-4D96-A349-AC75CEE954E2}"/>
              </a:ext>
            </a:extLst>
          </p:cNvPr>
          <p:cNvSpPr>
            <a:spLocks noGrp="1"/>
          </p:cNvSpPr>
          <p:nvPr>
            <p:ph type="title"/>
          </p:nvPr>
        </p:nvSpPr>
        <p:spPr/>
        <p:txBody>
          <a:bodyPr/>
          <a:lstStyle/>
          <a:p>
            <a:r>
              <a:rPr lang="en-US" dirty="0"/>
              <a:t>Evaluate a Forecast with ROE or ROIC</a:t>
            </a:r>
          </a:p>
        </p:txBody>
      </p:sp>
      <p:sp>
        <p:nvSpPr>
          <p:cNvPr id="4" name="Slide Number Placeholder 3">
            <a:extLst>
              <a:ext uri="{FF2B5EF4-FFF2-40B4-BE49-F238E27FC236}">
                <a16:creationId xmlns:a16="http://schemas.microsoft.com/office/drawing/2014/main" id="{DCD76B3E-5743-43C8-9624-012223C6899B}"/>
              </a:ext>
            </a:extLst>
          </p:cNvPr>
          <p:cNvSpPr>
            <a:spLocks noGrp="1"/>
          </p:cNvSpPr>
          <p:nvPr>
            <p:ph type="sldNum" sz="quarter" idx="12"/>
          </p:nvPr>
        </p:nvSpPr>
        <p:spPr/>
        <p:txBody>
          <a:bodyPr/>
          <a:lstStyle/>
          <a:p>
            <a:pPr algn="ctr"/>
            <a:fld id="{0C3A1854-6B63-4059-B360-A3C4972BF0FC}" type="slidenum">
              <a:rPr lang="ko-KR" altLang="en-US" smtClean="0"/>
              <a:pPr algn="ctr"/>
              <a:t>128</a:t>
            </a:fld>
            <a:endParaRPr lang="ko-KR" altLang="en-US" dirty="0"/>
          </a:p>
        </p:txBody>
      </p:sp>
    </p:spTree>
    <p:extLst>
      <p:ext uri="{BB962C8B-B14F-4D97-AF65-F5344CB8AC3E}">
        <p14:creationId xmlns:p14="http://schemas.microsoft.com/office/powerpoint/2010/main" val="37980908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32F10D-832E-4AEC-8164-98CD04D7A6A1}"/>
              </a:ext>
            </a:extLst>
          </p:cNvPr>
          <p:cNvSpPr>
            <a:spLocks noGrp="1"/>
          </p:cNvSpPr>
          <p:nvPr>
            <p:ph idx="1"/>
          </p:nvPr>
        </p:nvSpPr>
        <p:spPr/>
        <p:txBody>
          <a:bodyPr>
            <a:normAutofit fontScale="85000" lnSpcReduction="10000"/>
          </a:bodyPr>
          <a:lstStyle/>
          <a:p>
            <a:r>
              <a:rPr lang="en-US" dirty="0"/>
              <a:t>The median large U.S. company earned a 19 percent ROIC in 2013, while the median large Asian company earned 8 percent. </a:t>
            </a:r>
          </a:p>
          <a:p>
            <a:r>
              <a:rPr lang="en-US" dirty="0"/>
              <a:t>But for the most part, Asian companies historically have focused more on growth than profitability or ROIC, which explains the large difference between their average valuation and that of U.S. companies.</a:t>
            </a:r>
          </a:p>
          <a:p>
            <a:r>
              <a:rPr lang="en-US" dirty="0"/>
              <a:t>Comment: Everybody of course wants a high monopoly profit.  Very smart people are hired to create monopoly profits through marketing strategies (or making children and adults addicted to a product).  The focus must be on making positive NPV investments, value should increase.</a:t>
            </a:r>
          </a:p>
        </p:txBody>
      </p:sp>
      <p:sp>
        <p:nvSpPr>
          <p:cNvPr id="3" name="Title 2">
            <a:extLst>
              <a:ext uri="{FF2B5EF4-FFF2-40B4-BE49-F238E27FC236}">
                <a16:creationId xmlns:a16="http://schemas.microsoft.com/office/drawing/2014/main" id="{371AD822-A7F1-4664-9C79-9AC976DDC657}"/>
              </a:ext>
            </a:extLst>
          </p:cNvPr>
          <p:cNvSpPr>
            <a:spLocks noGrp="1"/>
          </p:cNvSpPr>
          <p:nvPr>
            <p:ph type="title"/>
          </p:nvPr>
        </p:nvSpPr>
        <p:spPr/>
        <p:txBody>
          <a:bodyPr>
            <a:normAutofit fontScale="90000"/>
          </a:bodyPr>
          <a:lstStyle/>
          <a:p>
            <a:r>
              <a:rPr lang="en-US" dirty="0"/>
              <a:t>Statement about U.S. and Asian Companies by McKinsey</a:t>
            </a:r>
          </a:p>
        </p:txBody>
      </p:sp>
    </p:spTree>
    <p:extLst>
      <p:ext uri="{BB962C8B-B14F-4D97-AF65-F5344CB8AC3E}">
        <p14:creationId xmlns:p14="http://schemas.microsoft.com/office/powerpoint/2010/main" val="4197860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BFA631-FBF2-46DC-952A-95A7411997E7}"/>
              </a:ext>
            </a:extLst>
          </p:cNvPr>
          <p:cNvPicPr>
            <a:picLocks noChangeAspect="1"/>
          </p:cNvPicPr>
          <p:nvPr/>
        </p:nvPicPr>
        <p:blipFill rotWithShape="1">
          <a:blip r:embed="rId2"/>
          <a:srcRect r="2" b="3768"/>
          <a:stretch/>
        </p:blipFill>
        <p:spPr>
          <a:xfrm>
            <a:off x="6154225" y="722376"/>
            <a:ext cx="2503170" cy="5413248"/>
          </a:xfrm>
          <a:prstGeom prst="rect">
            <a:avLst/>
          </a:prstGeom>
          <a:effectLst/>
        </p:spPr>
      </p:pic>
      <p:sp>
        <p:nvSpPr>
          <p:cNvPr id="4" name="Content Placeholder 3">
            <a:extLst>
              <a:ext uri="{FF2B5EF4-FFF2-40B4-BE49-F238E27FC236}">
                <a16:creationId xmlns:a16="http://schemas.microsoft.com/office/drawing/2014/main" id="{E8DDB45F-7962-40BA-8F43-4F5C97164AFA}"/>
              </a:ext>
            </a:extLst>
          </p:cNvPr>
          <p:cNvSpPr>
            <a:spLocks noGrp="1"/>
          </p:cNvSpPr>
          <p:nvPr>
            <p:ph idx="1"/>
          </p:nvPr>
        </p:nvSpPr>
        <p:spPr>
          <a:xfrm>
            <a:off x="486698" y="2438400"/>
            <a:ext cx="4817136" cy="3785419"/>
          </a:xfrm>
        </p:spPr>
        <p:txBody>
          <a:bodyPr vert="horz" lIns="91440" tIns="45720" rIns="91440" bIns="45720" rtlCol="0">
            <a:normAutofit/>
          </a:bodyPr>
          <a:lstStyle/>
          <a:p>
            <a:r>
              <a:rPr lang="en-US" sz="2000" dirty="0">
                <a:latin typeface="+mn-lt"/>
                <a:cs typeface="+mn-cs"/>
              </a:rPr>
              <a:t>Calculation of Cost of Capital with CAPM and Expected Market Risk Premium</a:t>
            </a:r>
          </a:p>
          <a:p>
            <a:r>
              <a:rPr lang="en-US" sz="2000" dirty="0">
                <a:latin typeface="+mn-lt"/>
                <a:cs typeface="+mn-cs"/>
              </a:rPr>
              <a:t>Use of Valuation Formula: Value = Income x (1-g/ROIC)/(WACC-g)</a:t>
            </a:r>
          </a:p>
          <a:p>
            <a:r>
              <a:rPr lang="en-US" sz="2000" dirty="0">
                <a:latin typeface="+mn-lt"/>
                <a:cs typeface="+mn-cs"/>
              </a:rPr>
              <a:t>Assumption that a Company will suddenly become a stable company in equilibrium</a:t>
            </a:r>
          </a:p>
          <a:p>
            <a:r>
              <a:rPr lang="en-US" sz="2000" dirty="0">
                <a:latin typeface="+mn-lt"/>
                <a:cs typeface="+mn-cs"/>
              </a:rPr>
              <a:t>Myriad of adjustments for political risk, liquidity, beta mean reversion, small company risk …</a:t>
            </a:r>
          </a:p>
          <a:p>
            <a:r>
              <a:rPr lang="en-US" sz="2000" dirty="0"/>
              <a:t>Methods to Normalise Cash Flow in Terminal Period</a:t>
            </a:r>
          </a:p>
        </p:txBody>
      </p:sp>
      <p:sp>
        <p:nvSpPr>
          <p:cNvPr id="3" name="Title 2">
            <a:extLst>
              <a:ext uri="{FF2B5EF4-FFF2-40B4-BE49-F238E27FC236}">
                <a16:creationId xmlns:a16="http://schemas.microsoft.com/office/drawing/2014/main" id="{200923D6-843E-42CB-B3CB-384B8AD74EDA}"/>
              </a:ext>
            </a:extLst>
          </p:cNvPr>
          <p:cNvSpPr>
            <a:spLocks noGrp="1"/>
          </p:cNvSpPr>
          <p:nvPr>
            <p:ph type="title"/>
          </p:nvPr>
        </p:nvSpPr>
        <p:spPr>
          <a:xfrm>
            <a:off x="486696" y="629266"/>
            <a:ext cx="4817137" cy="1676603"/>
          </a:xfrm>
        </p:spPr>
        <p:txBody>
          <a:bodyPr vert="horz" lIns="91440" tIns="45720" rIns="91440" bIns="45720" rtlCol="0" anchor="ctr">
            <a:normAutofit fontScale="90000"/>
          </a:bodyPr>
          <a:lstStyle/>
          <a:p>
            <a:pPr algn="l"/>
            <a:r>
              <a:rPr lang="en-US" sz="4400" b="1" dirty="0">
                <a:latin typeface="+mn-lt"/>
                <a:cs typeface="+mj-cs"/>
              </a:rPr>
              <a:t>Corporate Finance, Risk Assessment and Magic Potion</a:t>
            </a:r>
          </a:p>
        </p:txBody>
      </p:sp>
    </p:spTree>
    <p:extLst>
      <p:ext uri="{BB962C8B-B14F-4D97-AF65-F5344CB8AC3E}">
        <p14:creationId xmlns:p14="http://schemas.microsoft.com/office/powerpoint/2010/main" val="164535756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F0FE59-9784-4F85-B033-5BAE20EA910E}"/>
              </a:ext>
            </a:extLst>
          </p:cNvPr>
          <p:cNvSpPr>
            <a:spLocks noGrp="1"/>
          </p:cNvSpPr>
          <p:nvPr>
            <p:ph idx="1"/>
          </p:nvPr>
        </p:nvSpPr>
        <p:spPr/>
        <p:txBody>
          <a:bodyPr/>
          <a:lstStyle/>
          <a:p>
            <a:r>
              <a:rPr lang="en-US" dirty="0"/>
              <a:t>The big question is what really goes into calculation of the invested capital.</a:t>
            </a:r>
          </a:p>
          <a:p>
            <a:r>
              <a:rPr lang="en-US" dirty="0"/>
              <a:t>The most obvious point is that surplus cash should not be in invested capital because the income associated with surplus cash is not in NOPAT.</a:t>
            </a:r>
          </a:p>
          <a:p>
            <a:r>
              <a:rPr lang="en-US" dirty="0"/>
              <a:t>For Amazon, the issue of R&amp;D cost is a big issue.  If R&amp;D was capitalised, the observed return would be a lot higher.</a:t>
            </a:r>
          </a:p>
        </p:txBody>
      </p:sp>
      <p:sp>
        <p:nvSpPr>
          <p:cNvPr id="3" name="Title 2">
            <a:extLst>
              <a:ext uri="{FF2B5EF4-FFF2-40B4-BE49-F238E27FC236}">
                <a16:creationId xmlns:a16="http://schemas.microsoft.com/office/drawing/2014/main" id="{57F46E5D-D66D-4FD9-BE48-439EC3E388DF}"/>
              </a:ext>
            </a:extLst>
          </p:cNvPr>
          <p:cNvSpPr>
            <a:spLocks noGrp="1"/>
          </p:cNvSpPr>
          <p:nvPr>
            <p:ph type="title"/>
          </p:nvPr>
        </p:nvSpPr>
        <p:spPr/>
        <p:txBody>
          <a:bodyPr>
            <a:normAutofit fontScale="90000"/>
          </a:bodyPr>
          <a:lstStyle/>
          <a:p>
            <a:r>
              <a:rPr lang="en-US" dirty="0"/>
              <a:t>Use of Return on Invested Capital to Assess Model</a:t>
            </a:r>
          </a:p>
        </p:txBody>
      </p:sp>
    </p:spTree>
    <p:extLst>
      <p:ext uri="{BB962C8B-B14F-4D97-AF65-F5344CB8AC3E}">
        <p14:creationId xmlns:p14="http://schemas.microsoft.com/office/powerpoint/2010/main" val="2461647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FE13D-77CB-4275-848A-763D3F1D7EC0}"/>
              </a:ext>
            </a:extLst>
          </p:cNvPr>
          <p:cNvSpPr>
            <a:spLocks noGrp="1"/>
          </p:cNvSpPr>
          <p:nvPr>
            <p:ph type="title"/>
          </p:nvPr>
        </p:nvSpPr>
        <p:spPr/>
        <p:txBody>
          <a:bodyPr/>
          <a:lstStyle/>
          <a:p>
            <a:r>
              <a:rPr lang="en-029" dirty="0"/>
              <a:t>Depreciation Issue in Corporate Models</a:t>
            </a:r>
          </a:p>
        </p:txBody>
      </p:sp>
    </p:spTree>
    <p:extLst>
      <p:ext uri="{BB962C8B-B14F-4D97-AF65-F5344CB8AC3E}">
        <p14:creationId xmlns:p14="http://schemas.microsoft.com/office/powerpoint/2010/main" val="309862005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C1B814-C13D-43B1-A8A1-C02F166E29FE}"/>
              </a:ext>
            </a:extLst>
          </p:cNvPr>
          <p:cNvSpPr>
            <a:spLocks noGrp="1"/>
          </p:cNvSpPr>
          <p:nvPr>
            <p:ph idx="1"/>
          </p:nvPr>
        </p:nvSpPr>
        <p:spPr/>
        <p:txBody>
          <a:bodyPr>
            <a:normAutofit fontScale="92500" lnSpcReduction="20000"/>
          </a:bodyPr>
          <a:lstStyle/>
          <a:p>
            <a:r>
              <a:rPr lang="en-US" sz="2000" dirty="0"/>
              <a:t>You can separate existing depreciation from new depreciation. Then, you can evaluate the retirements on existing depreciation using the process below.</a:t>
            </a:r>
          </a:p>
          <a:p>
            <a:r>
              <a:rPr lang="en-US" sz="2000" dirty="0"/>
              <a:t>The best way I have found to do this is to first find the historic growth rate in capital expenditures as well as a starting point for the retirements. </a:t>
            </a:r>
          </a:p>
          <a:p>
            <a:r>
              <a:rPr lang="en-US" sz="2000" dirty="0"/>
              <a:t>Use the Solver to Find the Base Level of Retirements and the Historic Growth Rate</a:t>
            </a:r>
          </a:p>
          <a:p>
            <a:r>
              <a:rPr lang="en-US" sz="2000" dirty="0"/>
              <a:t>To do this:</a:t>
            </a:r>
          </a:p>
          <a:p>
            <a:r>
              <a:rPr lang="en-US" sz="2000" dirty="0"/>
              <a:t>Step 1: Derive the plant life for one category of assets or the assets in aggregate.</a:t>
            </a:r>
          </a:p>
          <a:p>
            <a:r>
              <a:rPr lang="en-US" sz="2000" dirty="0"/>
              <a:t>Step 2: Set-up a schedule with gross plant that has balance from the balance sheet. Include retirements as part of the schedule.  </a:t>
            </a:r>
          </a:p>
          <a:p>
            <a:r>
              <a:rPr lang="en-US" sz="2000" dirty="0"/>
              <a:t>Step 3: Set-up a schedule with the accumulated depreciation that also includes retirements. </a:t>
            </a:r>
          </a:p>
          <a:p>
            <a:r>
              <a:rPr lang="en-US" sz="2000" dirty="0"/>
              <a:t>Step 4: Put an equation with a base level of retirements and a growth rate to compute the amount of period by period retirements.</a:t>
            </a:r>
          </a:p>
          <a:p>
            <a:r>
              <a:rPr lang="en-US" sz="2000" dirty="0"/>
              <a:t>Step 5: Use the Solver feature to derive the base level of retirements and the growth rate by setting the closing balance to zero.</a:t>
            </a:r>
          </a:p>
          <a:p>
            <a:endParaRPr lang="en-029" sz="2000" dirty="0"/>
          </a:p>
        </p:txBody>
      </p:sp>
      <p:sp>
        <p:nvSpPr>
          <p:cNvPr id="3" name="Title 2">
            <a:extLst>
              <a:ext uri="{FF2B5EF4-FFF2-40B4-BE49-F238E27FC236}">
                <a16:creationId xmlns:a16="http://schemas.microsoft.com/office/drawing/2014/main" id="{39C052E2-5ABE-4F00-9BA2-558A696868EC}"/>
              </a:ext>
            </a:extLst>
          </p:cNvPr>
          <p:cNvSpPr>
            <a:spLocks noGrp="1"/>
          </p:cNvSpPr>
          <p:nvPr>
            <p:ph type="title"/>
          </p:nvPr>
        </p:nvSpPr>
        <p:spPr/>
        <p:txBody>
          <a:bodyPr/>
          <a:lstStyle/>
          <a:p>
            <a:r>
              <a:rPr lang="en-029" dirty="0"/>
              <a:t>Depreciation Process</a:t>
            </a:r>
          </a:p>
        </p:txBody>
      </p:sp>
    </p:spTree>
    <p:extLst>
      <p:ext uri="{BB962C8B-B14F-4D97-AF65-F5344CB8AC3E}">
        <p14:creationId xmlns:p14="http://schemas.microsoft.com/office/powerpoint/2010/main" val="232179378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text on a white background&#10;&#10;Description generated with very high confidence">
            <a:extLst>
              <a:ext uri="{FF2B5EF4-FFF2-40B4-BE49-F238E27FC236}">
                <a16:creationId xmlns:a16="http://schemas.microsoft.com/office/drawing/2014/main" id="{E261B9C4-E887-4F07-A1BB-3C60540D062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777682"/>
            <a:ext cx="7902575" cy="3885249"/>
          </a:xfrm>
        </p:spPr>
      </p:pic>
      <p:sp>
        <p:nvSpPr>
          <p:cNvPr id="3" name="Title 2">
            <a:extLst>
              <a:ext uri="{FF2B5EF4-FFF2-40B4-BE49-F238E27FC236}">
                <a16:creationId xmlns:a16="http://schemas.microsoft.com/office/drawing/2014/main" id="{5755F8B8-91FB-473E-938D-7789870C5F35}"/>
              </a:ext>
            </a:extLst>
          </p:cNvPr>
          <p:cNvSpPr>
            <a:spLocks noGrp="1"/>
          </p:cNvSpPr>
          <p:nvPr>
            <p:ph type="title"/>
          </p:nvPr>
        </p:nvSpPr>
        <p:spPr/>
        <p:txBody>
          <a:bodyPr>
            <a:normAutofit fontScale="90000"/>
          </a:bodyPr>
          <a:lstStyle/>
          <a:p>
            <a:r>
              <a:rPr lang="en-029" dirty="0"/>
              <a:t>Schedule of Existing Assets with Closing Balance of Zero at End of Life</a:t>
            </a:r>
          </a:p>
        </p:txBody>
      </p:sp>
    </p:spTree>
    <p:extLst>
      <p:ext uri="{BB962C8B-B14F-4D97-AF65-F5344CB8AC3E}">
        <p14:creationId xmlns:p14="http://schemas.microsoft.com/office/powerpoint/2010/main" val="8521888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ell phone&#10;&#10;Description generated with very high confidence">
            <a:extLst>
              <a:ext uri="{FF2B5EF4-FFF2-40B4-BE49-F238E27FC236}">
                <a16:creationId xmlns:a16="http://schemas.microsoft.com/office/drawing/2014/main" id="{7D4276F6-7982-4FF0-A62A-4A59C9F0CC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958445"/>
            <a:ext cx="7902575" cy="3523722"/>
          </a:xfrm>
        </p:spPr>
      </p:pic>
      <p:sp>
        <p:nvSpPr>
          <p:cNvPr id="3" name="Title 2">
            <a:extLst>
              <a:ext uri="{FF2B5EF4-FFF2-40B4-BE49-F238E27FC236}">
                <a16:creationId xmlns:a16="http://schemas.microsoft.com/office/drawing/2014/main" id="{BE6CFA2C-D359-4D94-AAB4-D16A0838973B}"/>
              </a:ext>
            </a:extLst>
          </p:cNvPr>
          <p:cNvSpPr>
            <a:spLocks noGrp="1"/>
          </p:cNvSpPr>
          <p:nvPr>
            <p:ph type="title"/>
          </p:nvPr>
        </p:nvSpPr>
        <p:spPr/>
        <p:txBody>
          <a:bodyPr/>
          <a:lstStyle/>
          <a:p>
            <a:r>
              <a:rPr lang="en-029" dirty="0"/>
              <a:t>Use of Solver to Find Values</a:t>
            </a:r>
          </a:p>
        </p:txBody>
      </p:sp>
    </p:spTree>
    <p:extLst>
      <p:ext uri="{BB962C8B-B14F-4D97-AF65-F5344CB8AC3E}">
        <p14:creationId xmlns:p14="http://schemas.microsoft.com/office/powerpoint/2010/main" val="183311759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text on a white background&#10;&#10;Description generated with very high confidence">
            <a:extLst>
              <a:ext uri="{FF2B5EF4-FFF2-40B4-BE49-F238E27FC236}">
                <a16:creationId xmlns:a16="http://schemas.microsoft.com/office/drawing/2014/main" id="{F40B1A49-4039-4DB6-9B7A-43C3A14F32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50" y="1758307"/>
            <a:ext cx="7902575" cy="3923999"/>
          </a:xfrm>
        </p:spPr>
      </p:pic>
      <p:sp>
        <p:nvSpPr>
          <p:cNvPr id="3" name="Title 2">
            <a:extLst>
              <a:ext uri="{FF2B5EF4-FFF2-40B4-BE49-F238E27FC236}">
                <a16:creationId xmlns:a16="http://schemas.microsoft.com/office/drawing/2014/main" id="{585F2F97-59CF-48F4-95D9-CBD5CB9B3930}"/>
              </a:ext>
            </a:extLst>
          </p:cNvPr>
          <p:cNvSpPr>
            <a:spLocks noGrp="1"/>
          </p:cNvSpPr>
          <p:nvPr>
            <p:ph type="title"/>
          </p:nvPr>
        </p:nvSpPr>
        <p:spPr/>
        <p:txBody>
          <a:bodyPr/>
          <a:lstStyle/>
          <a:p>
            <a:r>
              <a:rPr lang="en-029" dirty="0"/>
              <a:t>Setting-up Depreciation Schedule</a:t>
            </a:r>
          </a:p>
        </p:txBody>
      </p:sp>
    </p:spTree>
    <p:extLst>
      <p:ext uri="{BB962C8B-B14F-4D97-AF65-F5344CB8AC3E}">
        <p14:creationId xmlns:p14="http://schemas.microsoft.com/office/powerpoint/2010/main" val="229873975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ECE66FD-3495-419A-96BA-1DD139D5B640}"/>
              </a:ext>
            </a:extLst>
          </p:cNvPr>
          <p:cNvPicPr>
            <a:picLocks noGrp="1" noChangeAspect="1"/>
          </p:cNvPicPr>
          <p:nvPr>
            <p:ph idx="1"/>
          </p:nvPr>
        </p:nvPicPr>
        <p:blipFill>
          <a:blip r:embed="rId2"/>
          <a:stretch>
            <a:fillRect/>
          </a:stretch>
        </p:blipFill>
        <p:spPr>
          <a:xfrm>
            <a:off x="628650" y="2113003"/>
            <a:ext cx="7902575" cy="3214606"/>
          </a:xfrm>
          <a:prstGeom prst="rect">
            <a:avLst/>
          </a:prstGeom>
        </p:spPr>
      </p:pic>
      <p:sp>
        <p:nvSpPr>
          <p:cNvPr id="3" name="Title 2">
            <a:extLst>
              <a:ext uri="{FF2B5EF4-FFF2-40B4-BE49-F238E27FC236}">
                <a16:creationId xmlns:a16="http://schemas.microsoft.com/office/drawing/2014/main" id="{8DA8A88A-9A1D-4D97-BA05-E5FBA32287DF}"/>
              </a:ext>
            </a:extLst>
          </p:cNvPr>
          <p:cNvSpPr>
            <a:spLocks noGrp="1"/>
          </p:cNvSpPr>
          <p:nvPr>
            <p:ph type="title"/>
          </p:nvPr>
        </p:nvSpPr>
        <p:spPr/>
        <p:txBody>
          <a:bodyPr>
            <a:normAutofit fontScale="90000"/>
          </a:bodyPr>
          <a:lstStyle/>
          <a:p>
            <a:r>
              <a:rPr lang="en-029" dirty="0"/>
              <a:t>Depreciation Expense from Financial Statements</a:t>
            </a:r>
          </a:p>
        </p:txBody>
      </p:sp>
    </p:spTree>
    <p:extLst>
      <p:ext uri="{BB962C8B-B14F-4D97-AF65-F5344CB8AC3E}">
        <p14:creationId xmlns:p14="http://schemas.microsoft.com/office/powerpoint/2010/main" val="36188597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1042D-C5D8-488B-81DC-B0D12FECBE38}"/>
              </a:ext>
            </a:extLst>
          </p:cNvPr>
          <p:cNvSpPr>
            <a:spLocks noGrp="1"/>
          </p:cNvSpPr>
          <p:nvPr>
            <p:ph type="title"/>
          </p:nvPr>
        </p:nvSpPr>
        <p:spPr>
          <a:xfrm>
            <a:off x="857864" y="2225931"/>
            <a:ext cx="6858000" cy="1381188"/>
          </a:xfrm>
        </p:spPr>
        <p:txBody>
          <a:bodyPr vert="horz" lIns="91440" tIns="45720" rIns="91440" bIns="45720" rtlCol="0" anchor="ctr">
            <a:noAutofit/>
          </a:bodyPr>
          <a:lstStyle/>
          <a:p>
            <a:r>
              <a:rPr lang="en-US" dirty="0"/>
              <a:t>What do Multiples Really Mean and Evaluation of History of Multiples</a:t>
            </a:r>
          </a:p>
        </p:txBody>
      </p:sp>
    </p:spTree>
    <p:extLst>
      <p:ext uri="{BB962C8B-B14F-4D97-AF65-F5344CB8AC3E}">
        <p14:creationId xmlns:p14="http://schemas.microsoft.com/office/powerpoint/2010/main" val="49910126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r>
              <a:rPr lang="en-029" dirty="0"/>
              <a:t>Valuation from Multiples</a:t>
            </a:r>
          </a:p>
          <a:p>
            <a:pPr lvl="1"/>
            <a:r>
              <a:rPr lang="en-029" dirty="0"/>
              <a:t>Fundamental Financial Mathematics</a:t>
            </a:r>
          </a:p>
          <a:p>
            <a:pPr lvl="1"/>
            <a:r>
              <a:rPr lang="en-029" dirty="0"/>
              <a:t>Value Driver Formula</a:t>
            </a:r>
          </a:p>
          <a:p>
            <a:pPr lvl="1"/>
            <a:r>
              <a:rPr lang="en-029" dirty="0"/>
              <a:t>Value Driver Problems</a:t>
            </a:r>
          </a:p>
          <a:p>
            <a:pPr lvl="1"/>
            <a:r>
              <a:rPr lang="en-029" dirty="0"/>
              <a:t>PE Ratio Analysis</a:t>
            </a:r>
          </a:p>
          <a:p>
            <a:pPr lvl="1"/>
            <a:r>
              <a:rPr lang="en-029" dirty="0"/>
              <a:t>EV/EBITDA Analysis</a:t>
            </a:r>
          </a:p>
          <a:p>
            <a:pPr lvl="1"/>
            <a:r>
              <a:rPr lang="en-029" dirty="0"/>
              <a:t>Stable Relationships for Evaluating Capital Investments and Other Items</a:t>
            </a:r>
          </a:p>
          <a:p>
            <a:pPr lvl="1"/>
            <a:endParaRPr lang="en-029" dirty="0"/>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normAutofit/>
          </a:bodyPr>
          <a:lstStyle/>
          <a:p>
            <a:r>
              <a:rPr lang="en-029" dirty="0"/>
              <a:t>Valuation Mathematics and Multiples</a:t>
            </a:r>
          </a:p>
        </p:txBody>
      </p:sp>
    </p:spTree>
    <p:extLst>
      <p:ext uri="{BB962C8B-B14F-4D97-AF65-F5344CB8AC3E}">
        <p14:creationId xmlns:p14="http://schemas.microsoft.com/office/powerpoint/2010/main" val="26232376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981A76-8D65-414A-B78E-D82D995AA2C5}"/>
              </a:ext>
            </a:extLst>
          </p:cNvPr>
          <p:cNvSpPr>
            <a:spLocks noGrp="1"/>
          </p:cNvSpPr>
          <p:nvPr>
            <p:ph idx="1"/>
          </p:nvPr>
        </p:nvSpPr>
        <p:spPr>
          <a:xfrm>
            <a:off x="3264310" y="0"/>
            <a:ext cx="5779022" cy="6296279"/>
          </a:xfrm>
        </p:spPr>
        <p:txBody>
          <a:bodyPr vert="horz" lIns="91440" tIns="45720" rIns="91440" bIns="45720" rtlCol="0" anchor="ctr">
            <a:normAutofit fontScale="92500" lnSpcReduction="20000"/>
          </a:bodyPr>
          <a:lstStyle/>
          <a:p>
            <a:r>
              <a:rPr lang="en-US" dirty="0">
                <a:solidFill>
                  <a:schemeClr val="tx1">
                    <a:lumMod val="85000"/>
                    <a:lumOff val="15000"/>
                  </a:schemeClr>
                </a:solidFill>
                <a:latin typeface="+mn-lt"/>
                <a:cs typeface="+mn-cs"/>
              </a:rPr>
              <a:t>Nothing Fancy</a:t>
            </a:r>
          </a:p>
          <a:p>
            <a:pPr lvl="1"/>
            <a:r>
              <a:rPr lang="en-US" sz="3200" dirty="0">
                <a:solidFill>
                  <a:schemeClr val="tx1">
                    <a:lumMod val="85000"/>
                    <a:lumOff val="15000"/>
                  </a:schemeClr>
                </a:solidFill>
                <a:latin typeface="+mn-lt"/>
                <a:cs typeface="+mn-cs"/>
              </a:rPr>
              <a:t>Expected Earnings x P/E Multiple = Market Value</a:t>
            </a:r>
          </a:p>
          <a:p>
            <a:pPr lvl="1"/>
            <a:r>
              <a:rPr lang="en-US" sz="3200" dirty="0">
                <a:solidFill>
                  <a:schemeClr val="tx1">
                    <a:lumMod val="85000"/>
                    <a:lumOff val="15000"/>
                  </a:schemeClr>
                </a:solidFill>
                <a:latin typeface="+mn-lt"/>
                <a:cs typeface="+mn-cs"/>
              </a:rPr>
              <a:t>If you are evaluating an industrial company</a:t>
            </a:r>
          </a:p>
          <a:p>
            <a:pPr lvl="2"/>
            <a:r>
              <a:rPr lang="en-US" sz="3200" dirty="0">
                <a:solidFill>
                  <a:schemeClr val="tx1">
                    <a:lumMod val="85000"/>
                    <a:lumOff val="15000"/>
                  </a:schemeClr>
                </a:solidFill>
                <a:latin typeface="+mn-lt"/>
                <a:cs typeface="+mn-cs"/>
              </a:rPr>
              <a:t>Expected EBITDA x EV/EBITDA = EV</a:t>
            </a:r>
          </a:p>
          <a:p>
            <a:pPr lvl="2"/>
            <a:r>
              <a:rPr lang="en-US" sz="3200" dirty="0">
                <a:solidFill>
                  <a:schemeClr val="tx1">
                    <a:lumMod val="85000"/>
                    <a:lumOff val="15000"/>
                  </a:schemeClr>
                </a:solidFill>
                <a:latin typeface="+mn-lt"/>
                <a:cs typeface="+mn-cs"/>
              </a:rPr>
              <a:t>EV – Net Debt = Market Value</a:t>
            </a:r>
          </a:p>
          <a:p>
            <a:pPr lvl="2"/>
            <a:r>
              <a:rPr lang="en-US" sz="3200" dirty="0">
                <a:solidFill>
                  <a:schemeClr val="tx1">
                    <a:lumMod val="85000"/>
                    <a:lumOff val="15000"/>
                  </a:schemeClr>
                </a:solidFill>
                <a:latin typeface="+mn-lt"/>
                <a:cs typeface="+mn-cs"/>
              </a:rPr>
              <a:t>Market Value/Current Shares = Share Value</a:t>
            </a:r>
          </a:p>
          <a:p>
            <a:pPr lvl="1"/>
            <a:r>
              <a:rPr lang="en-US" sz="3200" dirty="0">
                <a:solidFill>
                  <a:schemeClr val="tx1">
                    <a:lumMod val="85000"/>
                    <a:lumOff val="15000"/>
                  </a:schemeClr>
                </a:solidFill>
                <a:latin typeface="+mn-lt"/>
                <a:cs typeface="+mn-cs"/>
              </a:rPr>
              <a:t>Standard Method of Target Price:</a:t>
            </a:r>
          </a:p>
          <a:p>
            <a:pPr lvl="2"/>
            <a:r>
              <a:rPr lang="en-US" sz="3200" dirty="0">
                <a:solidFill>
                  <a:schemeClr val="tx1">
                    <a:lumMod val="85000"/>
                    <a:lumOff val="15000"/>
                  </a:schemeClr>
                </a:solidFill>
                <a:latin typeface="+mn-lt"/>
                <a:cs typeface="+mn-cs"/>
              </a:rPr>
              <a:t>Earnings in 3-5 years x P/E Ratio</a:t>
            </a:r>
          </a:p>
          <a:p>
            <a:pPr lvl="2"/>
            <a:r>
              <a:rPr lang="en-US" sz="3200" dirty="0">
                <a:solidFill>
                  <a:schemeClr val="tx1">
                    <a:lumMod val="85000"/>
                    <a:lumOff val="15000"/>
                  </a:schemeClr>
                </a:solidFill>
                <a:latin typeface="+mn-lt"/>
                <a:cs typeface="+mn-cs"/>
              </a:rPr>
              <a:t>P/E ratio comes from Witches Brew</a:t>
            </a:r>
          </a:p>
        </p:txBody>
      </p:sp>
      <p:sp>
        <p:nvSpPr>
          <p:cNvPr id="3" name="Title 2">
            <a:extLst>
              <a:ext uri="{FF2B5EF4-FFF2-40B4-BE49-F238E27FC236}">
                <a16:creationId xmlns:a16="http://schemas.microsoft.com/office/drawing/2014/main" id="{C0BCECCB-00DA-435D-8C3A-5A24EECBA1B9}"/>
              </a:ext>
            </a:extLst>
          </p:cNvPr>
          <p:cNvSpPr>
            <a:spLocks noGrp="1"/>
          </p:cNvSpPr>
          <p:nvPr>
            <p:ph type="title"/>
          </p:nvPr>
        </p:nvSpPr>
        <p:spPr>
          <a:xfrm>
            <a:off x="276025" y="1383012"/>
            <a:ext cx="2848732" cy="2281805"/>
          </a:xfrm>
          <a:ln w="25400" cap="sq">
            <a:solidFill>
              <a:srgbClr val="FFFFFF"/>
            </a:solidFill>
            <a:miter lim="800000"/>
          </a:ln>
        </p:spPr>
        <p:txBody>
          <a:bodyPr vert="horz" lIns="91440" tIns="45720" rIns="91440" bIns="45720" rtlCol="0" anchor="ctr">
            <a:noAutofit/>
          </a:bodyPr>
          <a:lstStyle/>
          <a:p>
            <a:r>
              <a:rPr lang="en-US" sz="4000" dirty="0">
                <a:cs typeface="+mj-cs"/>
              </a:rPr>
              <a:t>Application of Multiples in Valuation – Top Part of Football Field</a:t>
            </a:r>
          </a:p>
        </p:txBody>
      </p:sp>
      <p:sp>
        <p:nvSpPr>
          <p:cNvPr id="4" name="Slide Number Placeholder 3">
            <a:extLst>
              <a:ext uri="{FF2B5EF4-FFF2-40B4-BE49-F238E27FC236}">
                <a16:creationId xmlns:a16="http://schemas.microsoft.com/office/drawing/2014/main" id="{0C5A1225-A655-4505-810C-74F704DE33A9}"/>
              </a:ext>
            </a:extLst>
          </p:cNvPr>
          <p:cNvSpPr>
            <a:spLocks noGrp="1"/>
          </p:cNvSpPr>
          <p:nvPr>
            <p:ph type="sldNum" sz="quarter" idx="12"/>
          </p:nvPr>
        </p:nvSpPr>
        <p:spPr>
          <a:xfrm>
            <a:off x="8042115" y="6296279"/>
            <a:ext cx="473235" cy="365125"/>
          </a:xfrm>
        </p:spPr>
        <p:txBody>
          <a:bodyPr vert="horz" lIns="91440" tIns="45720" rIns="91440" bIns="45720" rtlCol="0" anchor="ctr">
            <a:normAutofit fontScale="85000" lnSpcReduction="10000"/>
          </a:bodyPr>
          <a:lstStyle/>
          <a:p>
            <a:pPr defTabSz="914400">
              <a:spcAft>
                <a:spcPts val="600"/>
              </a:spcAft>
            </a:pPr>
            <a:fld id="{0C3A1854-6B63-4059-B360-A3C4972BF0FC}" type="slidenum">
              <a:rPr lang="en-US" altLang="ko-KR" sz="1600">
                <a:solidFill>
                  <a:schemeClr val="tx1">
                    <a:lumMod val="65000"/>
                    <a:lumOff val="35000"/>
                  </a:schemeClr>
                </a:solidFill>
              </a:rPr>
              <a:pPr defTabSz="914400">
                <a:spcAft>
                  <a:spcPts val="600"/>
                </a:spcAft>
              </a:pPr>
              <a:t>139</a:t>
            </a:fld>
            <a:endParaRPr lang="en-US" altLang="ko-KR" sz="1600">
              <a:solidFill>
                <a:schemeClr val="tx1">
                  <a:lumMod val="65000"/>
                  <a:lumOff val="35000"/>
                </a:schemeClr>
              </a:solidFill>
            </a:endParaRPr>
          </a:p>
        </p:txBody>
      </p:sp>
    </p:spTree>
    <p:extLst>
      <p:ext uri="{BB962C8B-B14F-4D97-AF65-F5344CB8AC3E}">
        <p14:creationId xmlns:p14="http://schemas.microsoft.com/office/powerpoint/2010/main" val="4180860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8A73F66-725A-400B-AC04-EBA33886DFEA}"/>
              </a:ext>
            </a:extLst>
          </p:cNvPr>
          <p:cNvSpPr>
            <a:spLocks noGrp="1"/>
          </p:cNvSpPr>
          <p:nvPr>
            <p:ph idx="1"/>
          </p:nvPr>
        </p:nvSpPr>
        <p:spPr/>
        <p:txBody>
          <a:bodyPr>
            <a:normAutofit fontScale="62500" lnSpcReduction="20000"/>
          </a:bodyPr>
          <a:lstStyle/>
          <a:p>
            <a:r>
              <a:rPr lang="en-029" dirty="0"/>
              <a:t>Solution to IRR problem of re-investment and ranking with Weighted Average IRR</a:t>
            </a:r>
          </a:p>
          <a:p>
            <a:r>
              <a:rPr lang="en-029" dirty="0"/>
              <a:t>Computing Cost of Capital with Market to Book Regression Rather than CAPM</a:t>
            </a:r>
          </a:p>
          <a:p>
            <a:r>
              <a:rPr lang="en-029" dirty="0"/>
              <a:t>Demonstration of Flaws in Value Driver Formula: V=Income x (1-g/ROI)/(COC-g)</a:t>
            </a:r>
          </a:p>
          <a:p>
            <a:r>
              <a:rPr lang="en-029" dirty="0"/>
              <a:t>Correct Evaluation of WACC using Tax Shield from Interest Expense</a:t>
            </a:r>
          </a:p>
          <a:p>
            <a:r>
              <a:rPr lang="en-029" dirty="0"/>
              <a:t>Use of Credit Spread to Derive Debt Beta and More Properly Derive Unlevered Beta</a:t>
            </a:r>
          </a:p>
          <a:p>
            <a:r>
              <a:rPr lang="en-029" dirty="0"/>
              <a:t>Evaluation of Terminal Value Adjustments for Capital Expenditures, Working Capital and Deferred Tax that Depend on Growth</a:t>
            </a:r>
          </a:p>
          <a:p>
            <a:r>
              <a:rPr lang="en-029" dirty="0"/>
              <a:t>Adjustments to Free Cash Flow and EV to Enterprise Value Bridge for Deferred Tax, Warranty Cost and Other Items</a:t>
            </a:r>
          </a:p>
          <a:p>
            <a:r>
              <a:rPr lang="en-029" dirty="0"/>
              <a:t>Development of Terminal Valuation Techniques for Financial Institutions that Use Market to Book Ratio and ROE from Financial Models</a:t>
            </a:r>
          </a:p>
          <a:p>
            <a:r>
              <a:rPr lang="en-029" dirty="0"/>
              <a:t>Evaluation of Political Risk Premia from Computing Implied Probability of Default</a:t>
            </a:r>
          </a:p>
        </p:txBody>
      </p:sp>
      <p:sp>
        <p:nvSpPr>
          <p:cNvPr id="3" name="Title 2">
            <a:extLst>
              <a:ext uri="{FF2B5EF4-FFF2-40B4-BE49-F238E27FC236}">
                <a16:creationId xmlns:a16="http://schemas.microsoft.com/office/drawing/2014/main" id="{82AC7345-4C17-480D-9585-217BF41049CD}"/>
              </a:ext>
            </a:extLst>
          </p:cNvPr>
          <p:cNvSpPr>
            <a:spLocks noGrp="1"/>
          </p:cNvSpPr>
          <p:nvPr>
            <p:ph type="title"/>
          </p:nvPr>
        </p:nvSpPr>
        <p:spPr/>
        <p:txBody>
          <a:bodyPr/>
          <a:lstStyle/>
          <a:p>
            <a:r>
              <a:rPr lang="en-029" dirty="0"/>
              <a:t>Innovations in Corporate Finance Theory</a:t>
            </a:r>
          </a:p>
        </p:txBody>
      </p:sp>
      <p:sp>
        <p:nvSpPr>
          <p:cNvPr id="4" name="Slide Number Placeholder 3">
            <a:extLst>
              <a:ext uri="{FF2B5EF4-FFF2-40B4-BE49-F238E27FC236}">
                <a16:creationId xmlns:a16="http://schemas.microsoft.com/office/drawing/2014/main" id="{1827D968-65A4-48CA-B74E-13150E19F588}"/>
              </a:ext>
            </a:extLst>
          </p:cNvPr>
          <p:cNvSpPr>
            <a:spLocks noGrp="1"/>
          </p:cNvSpPr>
          <p:nvPr>
            <p:ph type="sldNum" sz="quarter" idx="12"/>
          </p:nvPr>
        </p:nvSpPr>
        <p:spPr/>
        <p:txBody>
          <a:bodyPr/>
          <a:lstStyle/>
          <a:p>
            <a:pPr algn="ctr"/>
            <a:fld id="{0C3A1854-6B63-4059-B360-A3C4972BF0FC}" type="slidenum">
              <a:rPr lang="ko-KR" altLang="en-US" smtClean="0"/>
              <a:pPr algn="ctr"/>
              <a:t>14</a:t>
            </a:fld>
            <a:endParaRPr lang="ko-KR" altLang="en-US" dirty="0"/>
          </a:p>
        </p:txBody>
      </p:sp>
    </p:spTree>
    <p:extLst>
      <p:ext uri="{BB962C8B-B14F-4D97-AF65-F5344CB8AC3E}">
        <p14:creationId xmlns:p14="http://schemas.microsoft.com/office/powerpoint/2010/main" val="116602872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5F405F9-C242-4916-B212-58AA21BD99A6}"/>
              </a:ext>
            </a:extLst>
          </p:cNvPr>
          <p:cNvSpPr>
            <a:spLocks noGrp="1"/>
          </p:cNvSpPr>
          <p:nvPr>
            <p:ph idx="1"/>
          </p:nvPr>
        </p:nvSpPr>
        <p:spPr>
          <a:xfrm>
            <a:off x="628650" y="1263192"/>
            <a:ext cx="7770632" cy="414779"/>
          </a:xfrm>
        </p:spPr>
        <p:txBody>
          <a:bodyPr>
            <a:normAutofit fontScale="92500" lnSpcReduction="20000"/>
          </a:bodyPr>
          <a:lstStyle/>
          <a:p>
            <a:r>
              <a:rPr lang="en-US" dirty="0"/>
              <a:t>Forecasted Price of more than 400.</a:t>
            </a:r>
          </a:p>
          <a:p>
            <a:endParaRPr lang="en-US" dirty="0"/>
          </a:p>
        </p:txBody>
      </p:sp>
      <p:sp>
        <p:nvSpPr>
          <p:cNvPr id="3" name="Title 2">
            <a:extLst>
              <a:ext uri="{FF2B5EF4-FFF2-40B4-BE49-F238E27FC236}">
                <a16:creationId xmlns:a16="http://schemas.microsoft.com/office/drawing/2014/main" id="{795296E3-994D-4938-9F4F-102E84B85201}"/>
              </a:ext>
            </a:extLst>
          </p:cNvPr>
          <p:cNvSpPr>
            <a:spLocks noGrp="1"/>
          </p:cNvSpPr>
          <p:nvPr>
            <p:ph type="title"/>
          </p:nvPr>
        </p:nvSpPr>
        <p:spPr/>
        <p:txBody>
          <a:bodyPr>
            <a:normAutofit fontScale="90000"/>
          </a:bodyPr>
          <a:lstStyle/>
          <a:p>
            <a:r>
              <a:rPr lang="en-US" dirty="0"/>
              <a:t>Example of Application of Multiples – First Item in Football Field</a:t>
            </a:r>
          </a:p>
        </p:txBody>
      </p:sp>
      <p:pic>
        <p:nvPicPr>
          <p:cNvPr id="8" name="Picture 7">
            <a:extLst>
              <a:ext uri="{FF2B5EF4-FFF2-40B4-BE49-F238E27FC236}">
                <a16:creationId xmlns:a16="http://schemas.microsoft.com/office/drawing/2014/main" id="{5C5F2FA7-422B-4348-9841-325E5A973F68}"/>
              </a:ext>
            </a:extLst>
          </p:cNvPr>
          <p:cNvPicPr>
            <a:picLocks noChangeAspect="1"/>
          </p:cNvPicPr>
          <p:nvPr/>
        </p:nvPicPr>
        <p:blipFill>
          <a:blip r:embed="rId2"/>
          <a:stretch>
            <a:fillRect/>
          </a:stretch>
        </p:blipFill>
        <p:spPr>
          <a:xfrm>
            <a:off x="341291" y="1764741"/>
            <a:ext cx="7954297" cy="4445738"/>
          </a:xfrm>
          <a:prstGeom prst="rect">
            <a:avLst/>
          </a:prstGeom>
        </p:spPr>
      </p:pic>
    </p:spTree>
    <p:extLst>
      <p:ext uri="{BB962C8B-B14F-4D97-AF65-F5344CB8AC3E}">
        <p14:creationId xmlns:p14="http://schemas.microsoft.com/office/powerpoint/2010/main" val="267853962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92F75A-E161-4B9C-85B3-719754FE832A}"/>
              </a:ext>
            </a:extLst>
          </p:cNvPr>
          <p:cNvSpPr>
            <a:spLocks noGrp="1"/>
          </p:cNvSpPr>
          <p:nvPr>
            <p:ph idx="1"/>
          </p:nvPr>
        </p:nvSpPr>
        <p:spPr/>
        <p:txBody>
          <a:bodyPr/>
          <a:lstStyle/>
          <a:p>
            <a:r>
              <a:rPr lang="en-US" dirty="0"/>
              <a:t>Note the actual earnings and return on capital: Demonstrates that both growth and return matter.</a:t>
            </a:r>
          </a:p>
          <a:p>
            <a:endParaRPr lang="en-US" dirty="0"/>
          </a:p>
        </p:txBody>
      </p:sp>
      <p:sp>
        <p:nvSpPr>
          <p:cNvPr id="3" name="Title 2">
            <a:extLst>
              <a:ext uri="{FF2B5EF4-FFF2-40B4-BE49-F238E27FC236}">
                <a16:creationId xmlns:a16="http://schemas.microsoft.com/office/drawing/2014/main" id="{61D450D4-4503-4BE7-89E8-C178D5260165}"/>
              </a:ext>
            </a:extLst>
          </p:cNvPr>
          <p:cNvSpPr>
            <a:spLocks noGrp="1"/>
          </p:cNvSpPr>
          <p:nvPr>
            <p:ph type="title"/>
          </p:nvPr>
        </p:nvSpPr>
        <p:spPr/>
        <p:txBody>
          <a:bodyPr/>
          <a:lstStyle/>
          <a:p>
            <a:r>
              <a:rPr lang="en-US" dirty="0"/>
              <a:t>Current First Solar</a:t>
            </a:r>
          </a:p>
        </p:txBody>
      </p:sp>
      <p:sp>
        <p:nvSpPr>
          <p:cNvPr id="4" name="Slide Number Placeholder 3">
            <a:extLst>
              <a:ext uri="{FF2B5EF4-FFF2-40B4-BE49-F238E27FC236}">
                <a16:creationId xmlns:a16="http://schemas.microsoft.com/office/drawing/2014/main" id="{A6F749DE-A7DC-4874-84CF-9C3D9363620C}"/>
              </a:ext>
            </a:extLst>
          </p:cNvPr>
          <p:cNvSpPr>
            <a:spLocks noGrp="1"/>
          </p:cNvSpPr>
          <p:nvPr>
            <p:ph type="sldNum" sz="quarter" idx="12"/>
          </p:nvPr>
        </p:nvSpPr>
        <p:spPr/>
        <p:txBody>
          <a:bodyPr/>
          <a:lstStyle/>
          <a:p>
            <a:pPr algn="ctr"/>
            <a:fld id="{0C3A1854-6B63-4059-B360-A3C4972BF0FC}" type="slidenum">
              <a:rPr lang="ko-KR" altLang="en-US" smtClean="0"/>
              <a:pPr algn="ctr"/>
              <a:t>141</a:t>
            </a:fld>
            <a:endParaRPr lang="ko-KR" altLang="en-US" dirty="0"/>
          </a:p>
        </p:txBody>
      </p:sp>
      <p:pic>
        <p:nvPicPr>
          <p:cNvPr id="6" name="Picture 5">
            <a:extLst>
              <a:ext uri="{FF2B5EF4-FFF2-40B4-BE49-F238E27FC236}">
                <a16:creationId xmlns:a16="http://schemas.microsoft.com/office/drawing/2014/main" id="{F321ED6E-62A8-477B-AA4E-79EF1787E871}"/>
              </a:ext>
            </a:extLst>
          </p:cNvPr>
          <p:cNvPicPr>
            <a:picLocks noChangeAspect="1"/>
          </p:cNvPicPr>
          <p:nvPr/>
        </p:nvPicPr>
        <p:blipFill>
          <a:blip r:embed="rId2"/>
          <a:stretch>
            <a:fillRect/>
          </a:stretch>
        </p:blipFill>
        <p:spPr>
          <a:xfrm>
            <a:off x="465589" y="3120785"/>
            <a:ext cx="8212822" cy="3056178"/>
          </a:xfrm>
          <a:prstGeom prst="rect">
            <a:avLst/>
          </a:prstGeom>
        </p:spPr>
      </p:pic>
    </p:spTree>
    <p:extLst>
      <p:ext uri="{BB962C8B-B14F-4D97-AF65-F5344CB8AC3E}">
        <p14:creationId xmlns:p14="http://schemas.microsoft.com/office/powerpoint/2010/main" val="23922232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2DCF93F-DD97-44B5-8F5A-01CFAC8548C6}"/>
              </a:ext>
            </a:extLst>
          </p:cNvPr>
          <p:cNvSpPr>
            <a:spLocks noGrp="1"/>
          </p:cNvSpPr>
          <p:nvPr>
            <p:ph type="title"/>
          </p:nvPr>
        </p:nvSpPr>
        <p:spPr/>
        <p:txBody>
          <a:bodyPr/>
          <a:lstStyle/>
          <a:p>
            <a:pPr eaLnBrk="1" hangingPunct="1"/>
            <a:r>
              <a:rPr lang="en-US" altLang="en-US" dirty="0"/>
              <a:t>Public Comparables – Buy Side</a:t>
            </a:r>
          </a:p>
        </p:txBody>
      </p:sp>
      <p:pic>
        <p:nvPicPr>
          <p:cNvPr id="13315" name="Content Placeholder 4" descr="2010-09-01_1000.png">
            <a:extLst>
              <a:ext uri="{FF2B5EF4-FFF2-40B4-BE49-F238E27FC236}">
                <a16:creationId xmlns:a16="http://schemas.microsoft.com/office/drawing/2014/main" id="{43B1E624-1A0F-452C-B3E4-1FDFCD8F42C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592" y="1887523"/>
            <a:ext cx="8983408" cy="4464968"/>
          </a:xfrm>
        </p:spPr>
      </p:pic>
      <p:sp>
        <p:nvSpPr>
          <p:cNvPr id="13316" name="TextBox 5">
            <a:extLst>
              <a:ext uri="{FF2B5EF4-FFF2-40B4-BE49-F238E27FC236}">
                <a16:creationId xmlns:a16="http://schemas.microsoft.com/office/drawing/2014/main" id="{E518F877-7955-40DC-8CF9-128ACB5252F1}"/>
              </a:ext>
            </a:extLst>
          </p:cNvPr>
          <p:cNvSpPr txBox="1">
            <a:spLocks noChangeArrowheads="1"/>
          </p:cNvSpPr>
          <p:nvPr/>
        </p:nvSpPr>
        <p:spPr bwMode="auto">
          <a:xfrm>
            <a:off x="1143000" y="6019800"/>
            <a:ext cx="3124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EV/EBITDA 8.4; P/E 14.5</a:t>
            </a:r>
          </a:p>
        </p:txBody>
      </p:sp>
      <p:sp>
        <p:nvSpPr>
          <p:cNvPr id="2" name="TextBox 1">
            <a:extLst>
              <a:ext uri="{FF2B5EF4-FFF2-40B4-BE49-F238E27FC236}">
                <a16:creationId xmlns:a16="http://schemas.microsoft.com/office/drawing/2014/main" id="{9D78F29B-B529-4EED-BF36-62E30EB52526}"/>
              </a:ext>
            </a:extLst>
          </p:cNvPr>
          <p:cNvSpPr txBox="1"/>
          <p:nvPr/>
        </p:nvSpPr>
        <p:spPr>
          <a:xfrm>
            <a:off x="5352176" y="2072081"/>
            <a:ext cx="2122415" cy="923330"/>
          </a:xfrm>
          <a:prstGeom prst="rect">
            <a:avLst/>
          </a:prstGeom>
          <a:noFill/>
        </p:spPr>
        <p:txBody>
          <a:bodyPr wrap="square" rtlCol="0">
            <a:spAutoFit/>
          </a:bodyPr>
          <a:lstStyle/>
          <a:p>
            <a:r>
              <a:rPr lang="en-US" dirty="0">
                <a:highlight>
                  <a:srgbClr val="FFFF00"/>
                </a:highlight>
              </a:rPr>
              <a:t>In the football field diagram, the range was 8-9</a:t>
            </a:r>
          </a:p>
        </p:txBody>
      </p:sp>
      <p:cxnSp>
        <p:nvCxnSpPr>
          <p:cNvPr id="4" name="Straight Arrow Connector 3">
            <a:extLst>
              <a:ext uri="{FF2B5EF4-FFF2-40B4-BE49-F238E27FC236}">
                <a16:creationId xmlns:a16="http://schemas.microsoft.com/office/drawing/2014/main" id="{F5E14823-1843-403C-B06F-8F06EF550D29}"/>
              </a:ext>
            </a:extLst>
          </p:cNvPr>
          <p:cNvCxnSpPr/>
          <p:nvPr/>
        </p:nvCxnSpPr>
        <p:spPr>
          <a:xfrm flipH="1">
            <a:off x="4874004" y="3103927"/>
            <a:ext cx="671119" cy="13002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3144804-E1B9-40FD-A31E-568AB79F63E7}"/>
              </a:ext>
            </a:extLst>
          </p:cNvPr>
          <p:cNvSpPr txBox="1"/>
          <p:nvPr/>
        </p:nvSpPr>
        <p:spPr>
          <a:xfrm>
            <a:off x="520117" y="1115736"/>
            <a:ext cx="3582100" cy="923330"/>
          </a:xfrm>
          <a:prstGeom prst="rect">
            <a:avLst/>
          </a:prstGeom>
          <a:solidFill>
            <a:srgbClr val="FFFF00"/>
          </a:solidFill>
        </p:spPr>
        <p:txBody>
          <a:bodyPr wrap="square" rtlCol="0">
            <a:spAutoFit/>
          </a:bodyPr>
          <a:lstStyle/>
          <a:p>
            <a:r>
              <a:rPr lang="en-US" dirty="0"/>
              <a:t>Even in very boring industry there is wide variation in P/E ratios – we need to understand why.</a:t>
            </a:r>
          </a:p>
        </p:txBody>
      </p:sp>
    </p:spTree>
    <p:extLst>
      <p:ext uri="{BB962C8B-B14F-4D97-AF65-F5344CB8AC3E}">
        <p14:creationId xmlns:p14="http://schemas.microsoft.com/office/powerpoint/2010/main" val="289860310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3B0A861-2DA5-4097-A5BD-7D340E5D922F}"/>
              </a:ext>
            </a:extLst>
          </p:cNvPr>
          <p:cNvSpPr>
            <a:spLocks noGrp="1"/>
          </p:cNvSpPr>
          <p:nvPr>
            <p:ph idx="1"/>
          </p:nvPr>
        </p:nvSpPr>
        <p:spPr>
          <a:xfrm>
            <a:off x="628650" y="1263193"/>
            <a:ext cx="7902608" cy="1681344"/>
          </a:xfrm>
        </p:spPr>
        <p:txBody>
          <a:bodyPr>
            <a:normAutofit fontScale="92500" lnSpcReduction="10000"/>
          </a:bodyPr>
          <a:lstStyle/>
          <a:p>
            <a:r>
              <a:rPr lang="en-US" dirty="0"/>
              <a:t>Example of boring companies in the utility industry.  If have an earnings estimate than can make a stock price forecast. Change a lot over time and some outliers across the industry.</a:t>
            </a:r>
          </a:p>
          <a:p>
            <a:endParaRPr lang="en-US" dirty="0"/>
          </a:p>
        </p:txBody>
      </p:sp>
      <p:sp>
        <p:nvSpPr>
          <p:cNvPr id="3" name="Title 2">
            <a:extLst>
              <a:ext uri="{FF2B5EF4-FFF2-40B4-BE49-F238E27FC236}">
                <a16:creationId xmlns:a16="http://schemas.microsoft.com/office/drawing/2014/main" id="{DB6EBE8B-F681-4DE5-9FF3-FA16BC57F7C8}"/>
              </a:ext>
            </a:extLst>
          </p:cNvPr>
          <p:cNvSpPr>
            <a:spLocks noGrp="1"/>
          </p:cNvSpPr>
          <p:nvPr>
            <p:ph type="title"/>
          </p:nvPr>
        </p:nvSpPr>
        <p:spPr/>
        <p:txBody>
          <a:bodyPr>
            <a:normAutofit fontScale="90000"/>
          </a:bodyPr>
          <a:lstStyle/>
          <a:p>
            <a:r>
              <a:rPr lang="en-US" dirty="0"/>
              <a:t>Basic Idea – Are Multiples Stable Across Companies in an Industry and Across Time</a:t>
            </a:r>
          </a:p>
        </p:txBody>
      </p:sp>
      <p:pic>
        <p:nvPicPr>
          <p:cNvPr id="5" name="Picture 4">
            <a:extLst>
              <a:ext uri="{FF2B5EF4-FFF2-40B4-BE49-F238E27FC236}">
                <a16:creationId xmlns:a16="http://schemas.microsoft.com/office/drawing/2014/main" id="{1331D6FB-C4B2-4845-9941-047E7654B7ED}"/>
              </a:ext>
            </a:extLst>
          </p:cNvPr>
          <p:cNvPicPr>
            <a:picLocks noChangeAspect="1"/>
          </p:cNvPicPr>
          <p:nvPr/>
        </p:nvPicPr>
        <p:blipFill>
          <a:blip r:embed="rId2"/>
          <a:stretch>
            <a:fillRect/>
          </a:stretch>
        </p:blipFill>
        <p:spPr>
          <a:xfrm>
            <a:off x="612742" y="2816779"/>
            <a:ext cx="8380602" cy="3137723"/>
          </a:xfrm>
          <a:prstGeom prst="rect">
            <a:avLst/>
          </a:prstGeom>
        </p:spPr>
      </p:pic>
    </p:spTree>
    <p:extLst>
      <p:ext uri="{BB962C8B-B14F-4D97-AF65-F5344CB8AC3E}">
        <p14:creationId xmlns:p14="http://schemas.microsoft.com/office/powerpoint/2010/main" val="78540075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8609D66-13BE-469E-9CD3-5A6A8C4C1747}"/>
              </a:ext>
            </a:extLst>
          </p:cNvPr>
          <p:cNvSpPr>
            <a:spLocks noGrp="1"/>
          </p:cNvSpPr>
          <p:nvPr>
            <p:ph idx="1"/>
          </p:nvPr>
        </p:nvSpPr>
        <p:spPr/>
        <p:txBody>
          <a:bodyPr/>
          <a:lstStyle/>
          <a:p>
            <a:r>
              <a:rPr lang="en-US" dirty="0"/>
              <a:t>Is there more stability when using a proxy for cash flow and enterprise value.</a:t>
            </a:r>
          </a:p>
          <a:p>
            <a:endParaRPr lang="en-US" dirty="0"/>
          </a:p>
        </p:txBody>
      </p:sp>
      <p:sp>
        <p:nvSpPr>
          <p:cNvPr id="3" name="Title 2">
            <a:extLst>
              <a:ext uri="{FF2B5EF4-FFF2-40B4-BE49-F238E27FC236}">
                <a16:creationId xmlns:a16="http://schemas.microsoft.com/office/drawing/2014/main" id="{D8DB34CD-68B9-49EA-BB2E-E3F11533E247}"/>
              </a:ext>
            </a:extLst>
          </p:cNvPr>
          <p:cNvSpPr>
            <a:spLocks noGrp="1"/>
          </p:cNvSpPr>
          <p:nvPr>
            <p:ph type="title"/>
          </p:nvPr>
        </p:nvSpPr>
        <p:spPr/>
        <p:txBody>
          <a:bodyPr/>
          <a:lstStyle/>
          <a:p>
            <a:r>
              <a:rPr lang="en-US" dirty="0"/>
              <a:t>EV/EBITDA versus P/E</a:t>
            </a:r>
          </a:p>
        </p:txBody>
      </p:sp>
      <p:pic>
        <p:nvPicPr>
          <p:cNvPr id="5" name="Picture 4">
            <a:extLst>
              <a:ext uri="{FF2B5EF4-FFF2-40B4-BE49-F238E27FC236}">
                <a16:creationId xmlns:a16="http://schemas.microsoft.com/office/drawing/2014/main" id="{3A48AB09-7446-4B0D-AA11-02A15D2F5106}"/>
              </a:ext>
            </a:extLst>
          </p:cNvPr>
          <p:cNvPicPr>
            <a:picLocks noChangeAspect="1"/>
          </p:cNvPicPr>
          <p:nvPr/>
        </p:nvPicPr>
        <p:blipFill>
          <a:blip r:embed="rId2"/>
          <a:stretch>
            <a:fillRect/>
          </a:stretch>
        </p:blipFill>
        <p:spPr>
          <a:xfrm>
            <a:off x="163585" y="2481513"/>
            <a:ext cx="8816829" cy="2874077"/>
          </a:xfrm>
          <a:prstGeom prst="rect">
            <a:avLst/>
          </a:prstGeom>
        </p:spPr>
      </p:pic>
    </p:spTree>
    <p:extLst>
      <p:ext uri="{BB962C8B-B14F-4D97-AF65-F5344CB8AC3E}">
        <p14:creationId xmlns:p14="http://schemas.microsoft.com/office/powerpoint/2010/main" val="92577427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B207480-17C4-48E9-A09F-0BE35BAA6FE0}"/>
              </a:ext>
            </a:extLst>
          </p:cNvPr>
          <p:cNvSpPr>
            <a:spLocks noGrp="1"/>
          </p:cNvSpPr>
          <p:nvPr>
            <p:ph idx="1"/>
          </p:nvPr>
        </p:nvSpPr>
        <p:spPr/>
        <p:txBody>
          <a:bodyPr>
            <a:normAutofit lnSpcReduction="10000"/>
          </a:bodyPr>
          <a:lstStyle/>
          <a:p>
            <a:r>
              <a:rPr lang="en-US" dirty="0"/>
              <a:t>Current levels are high, but you don’t know how the numbers are developed in computing the numbers.</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r>
              <a:rPr lang="en-US" sz="1600" dirty="0"/>
              <a:t>http://www.wsj.com/mdc/public/page/2_3021-peyield.html?mod=topnav_2_3002</a:t>
            </a:r>
          </a:p>
          <a:p>
            <a:r>
              <a:rPr lang="en-US" sz="1600" dirty="0"/>
              <a:t>https://ycharts.com/indicators/sp_500_pe_ratio</a:t>
            </a:r>
          </a:p>
          <a:p>
            <a:r>
              <a:rPr lang="en-US" sz="1600" dirty="0"/>
              <a:t>https://ycharts.com/indicators/pe10</a:t>
            </a:r>
          </a:p>
          <a:p>
            <a:r>
              <a:rPr lang="en-US" sz="1600" dirty="0"/>
              <a:t>http://www.multpl.com/shiller-pe/table</a:t>
            </a:r>
          </a:p>
          <a:p>
            <a:endParaRPr lang="en-US" dirty="0"/>
          </a:p>
          <a:p>
            <a:endParaRPr lang="en-US" dirty="0"/>
          </a:p>
        </p:txBody>
      </p:sp>
      <p:sp>
        <p:nvSpPr>
          <p:cNvPr id="3" name="Title 2">
            <a:extLst>
              <a:ext uri="{FF2B5EF4-FFF2-40B4-BE49-F238E27FC236}">
                <a16:creationId xmlns:a16="http://schemas.microsoft.com/office/drawing/2014/main" id="{2D0AC2A8-08CD-42A6-83B5-A5F1BC58F7F4}"/>
              </a:ext>
            </a:extLst>
          </p:cNvPr>
          <p:cNvSpPr>
            <a:spLocks noGrp="1"/>
          </p:cNvSpPr>
          <p:nvPr>
            <p:ph type="title"/>
          </p:nvPr>
        </p:nvSpPr>
        <p:spPr/>
        <p:txBody>
          <a:bodyPr/>
          <a:lstStyle/>
          <a:p>
            <a:r>
              <a:rPr lang="en-US" dirty="0"/>
              <a:t>Reported Multiples of S&amp;P 500</a:t>
            </a:r>
          </a:p>
        </p:txBody>
      </p:sp>
      <p:sp>
        <p:nvSpPr>
          <p:cNvPr id="4" name="Slide Number Placeholder 3">
            <a:extLst>
              <a:ext uri="{FF2B5EF4-FFF2-40B4-BE49-F238E27FC236}">
                <a16:creationId xmlns:a16="http://schemas.microsoft.com/office/drawing/2014/main" id="{C912E49F-AEAA-4417-8CFB-34BBFE49A659}"/>
              </a:ext>
            </a:extLst>
          </p:cNvPr>
          <p:cNvSpPr>
            <a:spLocks noGrp="1"/>
          </p:cNvSpPr>
          <p:nvPr>
            <p:ph type="sldNum" sz="quarter" idx="12"/>
          </p:nvPr>
        </p:nvSpPr>
        <p:spPr/>
        <p:txBody>
          <a:bodyPr/>
          <a:lstStyle/>
          <a:p>
            <a:pPr algn="ctr"/>
            <a:fld id="{0C3A1854-6B63-4059-B360-A3C4972BF0FC}" type="slidenum">
              <a:rPr lang="ko-KR" altLang="en-US" smtClean="0"/>
              <a:pPr algn="ctr"/>
              <a:t>145</a:t>
            </a:fld>
            <a:endParaRPr lang="ko-KR" altLang="en-US" dirty="0"/>
          </a:p>
        </p:txBody>
      </p:sp>
      <p:pic>
        <p:nvPicPr>
          <p:cNvPr id="6" name="Picture 5">
            <a:extLst>
              <a:ext uri="{FF2B5EF4-FFF2-40B4-BE49-F238E27FC236}">
                <a16:creationId xmlns:a16="http://schemas.microsoft.com/office/drawing/2014/main" id="{CD59A104-1DB5-4BA6-B36E-E2EA4A6AAE98}"/>
              </a:ext>
            </a:extLst>
          </p:cNvPr>
          <p:cNvPicPr>
            <a:picLocks noChangeAspect="1"/>
          </p:cNvPicPr>
          <p:nvPr/>
        </p:nvPicPr>
        <p:blipFill>
          <a:blip r:embed="rId2"/>
          <a:stretch>
            <a:fillRect/>
          </a:stretch>
        </p:blipFill>
        <p:spPr>
          <a:xfrm>
            <a:off x="232046" y="2687978"/>
            <a:ext cx="3962449" cy="1654496"/>
          </a:xfrm>
          <a:prstGeom prst="rect">
            <a:avLst/>
          </a:prstGeom>
        </p:spPr>
      </p:pic>
      <p:pic>
        <p:nvPicPr>
          <p:cNvPr id="7" name="Picture 6">
            <a:extLst>
              <a:ext uri="{FF2B5EF4-FFF2-40B4-BE49-F238E27FC236}">
                <a16:creationId xmlns:a16="http://schemas.microsoft.com/office/drawing/2014/main" id="{E4647B7C-9F7E-4C70-980C-C23AEDA6F426}"/>
              </a:ext>
            </a:extLst>
          </p:cNvPr>
          <p:cNvPicPr>
            <a:picLocks noChangeAspect="1"/>
          </p:cNvPicPr>
          <p:nvPr/>
        </p:nvPicPr>
        <p:blipFill>
          <a:blip r:embed="rId3"/>
          <a:stretch>
            <a:fillRect/>
          </a:stretch>
        </p:blipFill>
        <p:spPr>
          <a:xfrm>
            <a:off x="4552901" y="2499344"/>
            <a:ext cx="3962449" cy="1859312"/>
          </a:xfrm>
          <a:prstGeom prst="rect">
            <a:avLst/>
          </a:prstGeom>
        </p:spPr>
      </p:pic>
    </p:spTree>
    <p:extLst>
      <p:ext uri="{BB962C8B-B14F-4D97-AF65-F5344CB8AC3E}">
        <p14:creationId xmlns:p14="http://schemas.microsoft.com/office/powerpoint/2010/main" val="122262441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2B645BD-2DB1-4460-A58F-479D36925FCC}"/>
              </a:ext>
            </a:extLst>
          </p:cNvPr>
          <p:cNvSpPr>
            <a:spLocks noGrp="1"/>
          </p:cNvSpPr>
          <p:nvPr>
            <p:ph idx="1"/>
          </p:nvPr>
        </p:nvSpPr>
        <p:spPr/>
        <p:txBody>
          <a:bodyPr>
            <a:normAutofit fontScale="85000" lnSpcReduction="20000"/>
          </a:bodyPr>
          <a:lstStyle/>
          <a:p>
            <a:r>
              <a:rPr lang="en-US" dirty="0"/>
              <a:t>Assume that P/E is trailing and earnings do not reflect the change in the tax law.</a:t>
            </a:r>
          </a:p>
          <a:p>
            <a:r>
              <a:rPr lang="en-US" dirty="0"/>
              <a:t>Assume that companies are monopolies and they can retain savings from the tax reductions.</a:t>
            </a:r>
          </a:p>
          <a:p>
            <a:r>
              <a:rPr lang="en-US" dirty="0"/>
              <a:t>What is the equity cash flow increase from a tax reduction from 35% to 21%:</a:t>
            </a:r>
          </a:p>
          <a:p>
            <a:endParaRPr lang="en-US" dirty="0"/>
          </a:p>
          <a:p>
            <a:r>
              <a:rPr lang="en-US" dirty="0"/>
              <a:t>Pre-tax		100		100</a:t>
            </a:r>
          </a:p>
          <a:p>
            <a:r>
              <a:rPr lang="en-US" dirty="0"/>
              <a:t>Tax			  35		  21</a:t>
            </a:r>
          </a:p>
          <a:p>
            <a:r>
              <a:rPr lang="en-US" dirty="0"/>
              <a:t>After Tax		  65		  79</a:t>
            </a:r>
          </a:p>
          <a:p>
            <a:endParaRPr lang="en-US" dirty="0"/>
          </a:p>
          <a:p>
            <a:r>
              <a:rPr lang="en-US" dirty="0"/>
              <a:t>Percent increase in value: 79/65-1 = 21.5%</a:t>
            </a:r>
          </a:p>
        </p:txBody>
      </p:sp>
      <p:sp>
        <p:nvSpPr>
          <p:cNvPr id="3" name="Title 2">
            <a:extLst>
              <a:ext uri="{FF2B5EF4-FFF2-40B4-BE49-F238E27FC236}">
                <a16:creationId xmlns:a16="http://schemas.microsoft.com/office/drawing/2014/main" id="{E5D6DD18-BD0E-4D29-905C-87A4FF62BE86}"/>
              </a:ext>
            </a:extLst>
          </p:cNvPr>
          <p:cNvSpPr>
            <a:spLocks noGrp="1"/>
          </p:cNvSpPr>
          <p:nvPr>
            <p:ph type="title"/>
          </p:nvPr>
        </p:nvSpPr>
        <p:spPr/>
        <p:txBody>
          <a:bodyPr/>
          <a:lstStyle/>
          <a:p>
            <a:r>
              <a:rPr lang="en-US" dirty="0"/>
              <a:t>Effect of Taxes on P/E</a:t>
            </a:r>
          </a:p>
        </p:txBody>
      </p:sp>
    </p:spTree>
    <p:extLst>
      <p:ext uri="{BB962C8B-B14F-4D97-AF65-F5344CB8AC3E}">
        <p14:creationId xmlns:p14="http://schemas.microsoft.com/office/powerpoint/2010/main" val="367362392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90958A8D-0829-4E7B-9B31-9AC9B1592EE6}"/>
              </a:ext>
            </a:extLst>
          </p:cNvPr>
          <p:cNvPicPr>
            <a:picLocks noGrp="1" noChangeAspect="1"/>
          </p:cNvPicPr>
          <p:nvPr>
            <p:ph idx="1"/>
          </p:nvPr>
        </p:nvPicPr>
        <p:blipFill>
          <a:blip r:embed="rId2"/>
          <a:stretch>
            <a:fillRect/>
          </a:stretch>
        </p:blipFill>
        <p:spPr>
          <a:xfrm>
            <a:off x="628650" y="1303500"/>
            <a:ext cx="7902575" cy="4833613"/>
          </a:xfrm>
          <a:prstGeom prst="rect">
            <a:avLst/>
          </a:prstGeom>
        </p:spPr>
      </p:pic>
      <p:sp>
        <p:nvSpPr>
          <p:cNvPr id="3" name="Title 2">
            <a:extLst>
              <a:ext uri="{FF2B5EF4-FFF2-40B4-BE49-F238E27FC236}">
                <a16:creationId xmlns:a16="http://schemas.microsoft.com/office/drawing/2014/main" id="{E793F23E-E417-4CB3-822B-7C2A1A46B6D6}"/>
              </a:ext>
            </a:extLst>
          </p:cNvPr>
          <p:cNvSpPr>
            <a:spLocks noGrp="1"/>
          </p:cNvSpPr>
          <p:nvPr>
            <p:ph type="title"/>
          </p:nvPr>
        </p:nvSpPr>
        <p:spPr/>
        <p:txBody>
          <a:bodyPr>
            <a:normAutofit fontScale="90000"/>
          </a:bodyPr>
          <a:lstStyle/>
          <a:p>
            <a:r>
              <a:rPr lang="en-US" dirty="0"/>
              <a:t>Example of P/E Ratios for Dow Companies – Generally from 20-25 (At the top of the market)</a:t>
            </a:r>
          </a:p>
        </p:txBody>
      </p:sp>
      <p:sp>
        <p:nvSpPr>
          <p:cNvPr id="4" name="TextBox 3">
            <a:extLst>
              <a:ext uri="{FF2B5EF4-FFF2-40B4-BE49-F238E27FC236}">
                <a16:creationId xmlns:a16="http://schemas.microsoft.com/office/drawing/2014/main" id="{50B56DC6-D5FB-463D-9DDD-9736088CD0BD}"/>
              </a:ext>
            </a:extLst>
          </p:cNvPr>
          <p:cNvSpPr txBox="1"/>
          <p:nvPr/>
        </p:nvSpPr>
        <p:spPr>
          <a:xfrm>
            <a:off x="1820410" y="5394909"/>
            <a:ext cx="2348539" cy="923330"/>
          </a:xfrm>
          <a:prstGeom prst="rect">
            <a:avLst/>
          </a:prstGeom>
          <a:solidFill>
            <a:srgbClr val="FFFF00"/>
          </a:solidFill>
        </p:spPr>
        <p:txBody>
          <a:bodyPr wrap="square" rtlCol="0">
            <a:spAutoFit/>
          </a:bodyPr>
          <a:lstStyle/>
          <a:p>
            <a:r>
              <a:rPr lang="en-US" dirty="0"/>
              <a:t>Note changes in P/E ratio over time and across companies</a:t>
            </a:r>
          </a:p>
        </p:txBody>
      </p:sp>
      <p:cxnSp>
        <p:nvCxnSpPr>
          <p:cNvPr id="6" name="Straight Arrow Connector 5">
            <a:extLst>
              <a:ext uri="{FF2B5EF4-FFF2-40B4-BE49-F238E27FC236}">
                <a16:creationId xmlns:a16="http://schemas.microsoft.com/office/drawing/2014/main" id="{A773289A-0ECC-49B8-B1D1-7CA55A2893B0}"/>
              </a:ext>
            </a:extLst>
          </p:cNvPr>
          <p:cNvCxnSpPr/>
          <p:nvPr/>
        </p:nvCxnSpPr>
        <p:spPr>
          <a:xfrm>
            <a:off x="7709483" y="2340528"/>
            <a:ext cx="469783"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25733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4E61B7-C9BE-4D0A-B9FB-1BEEDFD2A286}"/>
              </a:ext>
            </a:extLst>
          </p:cNvPr>
          <p:cNvSpPr>
            <a:spLocks noGrp="1"/>
          </p:cNvSpPr>
          <p:nvPr>
            <p:ph idx="1"/>
          </p:nvPr>
        </p:nvSpPr>
        <p:spPr/>
        <p:txBody>
          <a:bodyPr/>
          <a:lstStyle/>
          <a:p>
            <a:r>
              <a:rPr lang="en-US" dirty="0"/>
              <a:t>Reasons for Differences in P/E</a:t>
            </a:r>
          </a:p>
          <a:p>
            <a:pPr lvl="1"/>
            <a:r>
              <a:rPr lang="en-US" dirty="0"/>
              <a:t>Cost of equity capital and risk is higher for Apple than for Google</a:t>
            </a:r>
          </a:p>
          <a:p>
            <a:pPr lvl="1"/>
            <a:r>
              <a:rPr lang="en-US" dirty="0"/>
              <a:t>Future growth in earnings per share and ROE is lower for Apple than for Google</a:t>
            </a:r>
          </a:p>
          <a:p>
            <a:pPr lvl="1"/>
            <a:r>
              <a:rPr lang="en-US" dirty="0"/>
              <a:t>ROE for Apple with fall and ROE for Google will increase</a:t>
            </a:r>
          </a:p>
          <a:p>
            <a:pPr lvl="1"/>
            <a:r>
              <a:rPr lang="en-US" dirty="0"/>
              <a:t>Potential for long-term growth and return</a:t>
            </a:r>
          </a:p>
        </p:txBody>
      </p:sp>
      <p:sp>
        <p:nvSpPr>
          <p:cNvPr id="3" name="Title 2">
            <a:extLst>
              <a:ext uri="{FF2B5EF4-FFF2-40B4-BE49-F238E27FC236}">
                <a16:creationId xmlns:a16="http://schemas.microsoft.com/office/drawing/2014/main" id="{9DE71465-879C-4F67-8DD3-84602A428456}"/>
              </a:ext>
            </a:extLst>
          </p:cNvPr>
          <p:cNvSpPr>
            <a:spLocks noGrp="1"/>
          </p:cNvSpPr>
          <p:nvPr>
            <p:ph type="title"/>
          </p:nvPr>
        </p:nvSpPr>
        <p:spPr/>
        <p:txBody>
          <a:bodyPr>
            <a:normAutofit fontScale="90000"/>
          </a:bodyPr>
          <a:lstStyle/>
          <a:p>
            <a:r>
              <a:rPr lang="en-US" dirty="0"/>
              <a:t>Why is the P/E Ratio Higher for One Company than Another Company</a:t>
            </a:r>
          </a:p>
        </p:txBody>
      </p:sp>
      <p:sp>
        <p:nvSpPr>
          <p:cNvPr id="4" name="Slide Number Placeholder 3">
            <a:extLst>
              <a:ext uri="{FF2B5EF4-FFF2-40B4-BE49-F238E27FC236}">
                <a16:creationId xmlns:a16="http://schemas.microsoft.com/office/drawing/2014/main" id="{49A6892C-E1D3-442D-A0F1-C6F6BECFA44F}"/>
              </a:ext>
            </a:extLst>
          </p:cNvPr>
          <p:cNvSpPr>
            <a:spLocks noGrp="1"/>
          </p:cNvSpPr>
          <p:nvPr>
            <p:ph type="sldNum" sz="quarter" idx="12"/>
          </p:nvPr>
        </p:nvSpPr>
        <p:spPr/>
        <p:txBody>
          <a:bodyPr/>
          <a:lstStyle/>
          <a:p>
            <a:pPr algn="ctr"/>
            <a:fld id="{0C3A1854-6B63-4059-B360-A3C4972BF0FC}" type="slidenum">
              <a:rPr lang="ko-KR" altLang="en-US" smtClean="0"/>
              <a:pPr algn="ctr"/>
              <a:t>148</a:t>
            </a:fld>
            <a:endParaRPr lang="ko-KR" altLang="en-US" dirty="0"/>
          </a:p>
        </p:txBody>
      </p:sp>
    </p:spTree>
    <p:extLst>
      <p:ext uri="{BB962C8B-B14F-4D97-AF65-F5344CB8AC3E}">
        <p14:creationId xmlns:p14="http://schemas.microsoft.com/office/powerpoint/2010/main" val="15231308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B6D9249-2FD4-4961-8660-F7208D0BFBB8}"/>
              </a:ext>
            </a:extLst>
          </p:cNvPr>
          <p:cNvSpPr>
            <a:spLocks noGrp="1"/>
          </p:cNvSpPr>
          <p:nvPr>
            <p:ph idx="1"/>
          </p:nvPr>
        </p:nvSpPr>
        <p:spPr/>
        <p:txBody>
          <a:bodyPr/>
          <a:lstStyle/>
          <a:p>
            <a:r>
              <a:rPr lang="en-US" dirty="0"/>
              <a:t>Note the expected increase in ROE and the very high EV/EBITDA</a:t>
            </a:r>
          </a:p>
          <a:p>
            <a:endParaRPr lang="en-US" dirty="0"/>
          </a:p>
        </p:txBody>
      </p:sp>
      <p:sp>
        <p:nvSpPr>
          <p:cNvPr id="3" name="Title 2">
            <a:extLst>
              <a:ext uri="{FF2B5EF4-FFF2-40B4-BE49-F238E27FC236}">
                <a16:creationId xmlns:a16="http://schemas.microsoft.com/office/drawing/2014/main" id="{FF32A040-248C-482A-8F7B-115B1C3704D3}"/>
              </a:ext>
            </a:extLst>
          </p:cNvPr>
          <p:cNvSpPr>
            <a:spLocks noGrp="1"/>
          </p:cNvSpPr>
          <p:nvPr>
            <p:ph type="title"/>
          </p:nvPr>
        </p:nvSpPr>
        <p:spPr/>
        <p:txBody>
          <a:bodyPr/>
          <a:lstStyle/>
          <a:p>
            <a:r>
              <a:rPr lang="en-US" dirty="0"/>
              <a:t>Look at Elon Musk’s PayPal</a:t>
            </a:r>
          </a:p>
        </p:txBody>
      </p:sp>
      <p:sp>
        <p:nvSpPr>
          <p:cNvPr id="4" name="Slide Number Placeholder 3">
            <a:extLst>
              <a:ext uri="{FF2B5EF4-FFF2-40B4-BE49-F238E27FC236}">
                <a16:creationId xmlns:a16="http://schemas.microsoft.com/office/drawing/2014/main" id="{CF3CC8B1-B973-4E04-870A-375A29F1165F}"/>
              </a:ext>
            </a:extLst>
          </p:cNvPr>
          <p:cNvSpPr>
            <a:spLocks noGrp="1"/>
          </p:cNvSpPr>
          <p:nvPr>
            <p:ph type="sldNum" sz="quarter" idx="12"/>
          </p:nvPr>
        </p:nvSpPr>
        <p:spPr/>
        <p:txBody>
          <a:bodyPr/>
          <a:lstStyle/>
          <a:p>
            <a:pPr algn="ctr"/>
            <a:fld id="{0C3A1854-6B63-4059-B360-A3C4972BF0FC}" type="slidenum">
              <a:rPr lang="ko-KR" altLang="en-US" smtClean="0"/>
              <a:pPr algn="ctr"/>
              <a:t>149</a:t>
            </a:fld>
            <a:endParaRPr lang="ko-KR" altLang="en-US" dirty="0"/>
          </a:p>
        </p:txBody>
      </p:sp>
      <p:pic>
        <p:nvPicPr>
          <p:cNvPr id="5" name="Picture 4">
            <a:extLst>
              <a:ext uri="{FF2B5EF4-FFF2-40B4-BE49-F238E27FC236}">
                <a16:creationId xmlns:a16="http://schemas.microsoft.com/office/drawing/2014/main" id="{38E64B50-B6DF-4577-98F6-AE1AB530D117}"/>
              </a:ext>
            </a:extLst>
          </p:cNvPr>
          <p:cNvPicPr>
            <a:picLocks noChangeAspect="1"/>
          </p:cNvPicPr>
          <p:nvPr/>
        </p:nvPicPr>
        <p:blipFill>
          <a:blip r:embed="rId2"/>
          <a:stretch>
            <a:fillRect/>
          </a:stretch>
        </p:blipFill>
        <p:spPr>
          <a:xfrm>
            <a:off x="203006" y="2734811"/>
            <a:ext cx="8518226" cy="3136305"/>
          </a:xfrm>
          <a:prstGeom prst="rect">
            <a:avLst/>
          </a:prstGeom>
        </p:spPr>
      </p:pic>
    </p:spTree>
    <p:extLst>
      <p:ext uri="{BB962C8B-B14F-4D97-AF65-F5344CB8AC3E}">
        <p14:creationId xmlns:p14="http://schemas.microsoft.com/office/powerpoint/2010/main" val="2318181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33FE7A-C0AD-49C7-AF7C-813E8545B076}"/>
              </a:ext>
            </a:extLst>
          </p:cNvPr>
          <p:cNvSpPr>
            <a:spLocks noGrp="1"/>
          </p:cNvSpPr>
          <p:nvPr>
            <p:ph idx="1"/>
          </p:nvPr>
        </p:nvSpPr>
        <p:spPr/>
        <p:txBody>
          <a:bodyPr>
            <a:normAutofit fontScale="62500" lnSpcReduction="20000"/>
          </a:bodyPr>
          <a:lstStyle/>
          <a:p>
            <a:r>
              <a:rPr lang="en-029" dirty="0"/>
              <a:t>Use of Historic Switch to Make Incorporation of New Financial Statements</a:t>
            </a:r>
          </a:p>
          <a:p>
            <a:r>
              <a:rPr lang="en-029" dirty="0"/>
              <a:t>Evaluation of ROIC and Invested Capital Using Switches and SUMPRODUCT</a:t>
            </a:r>
          </a:p>
          <a:p>
            <a:r>
              <a:rPr lang="en-029" dirty="0"/>
              <a:t>Development of INTERPOLATE Function to Evaluate Assumptions</a:t>
            </a:r>
          </a:p>
          <a:p>
            <a:r>
              <a:rPr lang="en-029" dirty="0"/>
              <a:t>Automation of Scenario Analysis with Scenario Reporter</a:t>
            </a:r>
          </a:p>
          <a:p>
            <a:r>
              <a:rPr lang="en-029" dirty="0"/>
              <a:t>Effective Automation of Historic Data Graphs with Flexible Spinner Box</a:t>
            </a:r>
          </a:p>
          <a:p>
            <a:r>
              <a:rPr lang="en-029" dirty="0"/>
              <a:t>Resolution of Circular References Related to Interest Expense and Taxes</a:t>
            </a:r>
          </a:p>
          <a:p>
            <a:r>
              <a:rPr lang="en-029" dirty="0"/>
              <a:t>Deprecation Techniques that Account for Changing Growth and Implied Retirements</a:t>
            </a:r>
          </a:p>
          <a:p>
            <a:r>
              <a:rPr lang="en-029" dirty="0"/>
              <a:t>Development of Techniques to Automate Constant Capital Structure in Financial Models</a:t>
            </a:r>
          </a:p>
          <a:p>
            <a:r>
              <a:rPr lang="en-029" dirty="0"/>
              <a:t>Dynamic Goal Seek Functions for Evaluation of Cost of Capital Using P/E Ratios</a:t>
            </a:r>
          </a:p>
          <a:p>
            <a:r>
              <a:rPr lang="en-029" dirty="0"/>
              <a:t>User Defined Functions for Computing Stable Capital Expenditures to Depreciation and Other Items</a:t>
            </a:r>
          </a:p>
          <a:p>
            <a:endParaRPr lang="en-029" dirty="0"/>
          </a:p>
        </p:txBody>
      </p:sp>
      <p:sp>
        <p:nvSpPr>
          <p:cNvPr id="3" name="Title 2">
            <a:extLst>
              <a:ext uri="{FF2B5EF4-FFF2-40B4-BE49-F238E27FC236}">
                <a16:creationId xmlns:a16="http://schemas.microsoft.com/office/drawing/2014/main" id="{B9B67BB0-D420-4A36-BD21-A7D5F2D22DF5}"/>
              </a:ext>
            </a:extLst>
          </p:cNvPr>
          <p:cNvSpPr>
            <a:spLocks noGrp="1"/>
          </p:cNvSpPr>
          <p:nvPr>
            <p:ph type="title"/>
          </p:nvPr>
        </p:nvSpPr>
        <p:spPr/>
        <p:txBody>
          <a:bodyPr/>
          <a:lstStyle/>
          <a:p>
            <a:r>
              <a:rPr lang="en-029" dirty="0"/>
              <a:t>Innovations in Corporate Modelling</a:t>
            </a:r>
          </a:p>
        </p:txBody>
      </p:sp>
      <p:sp>
        <p:nvSpPr>
          <p:cNvPr id="4" name="Slide Number Placeholder 3">
            <a:extLst>
              <a:ext uri="{FF2B5EF4-FFF2-40B4-BE49-F238E27FC236}">
                <a16:creationId xmlns:a16="http://schemas.microsoft.com/office/drawing/2014/main" id="{A519CD8D-FE9D-44EE-9A61-713E646C202C}"/>
              </a:ext>
            </a:extLst>
          </p:cNvPr>
          <p:cNvSpPr>
            <a:spLocks noGrp="1"/>
          </p:cNvSpPr>
          <p:nvPr>
            <p:ph type="sldNum" sz="quarter" idx="12"/>
          </p:nvPr>
        </p:nvSpPr>
        <p:spPr/>
        <p:txBody>
          <a:bodyPr/>
          <a:lstStyle/>
          <a:p>
            <a:pPr algn="ctr"/>
            <a:fld id="{0C3A1854-6B63-4059-B360-A3C4972BF0FC}" type="slidenum">
              <a:rPr lang="ko-KR" altLang="en-US" smtClean="0"/>
              <a:pPr algn="ctr"/>
              <a:t>15</a:t>
            </a:fld>
            <a:endParaRPr lang="ko-KR" altLang="en-US" dirty="0"/>
          </a:p>
        </p:txBody>
      </p:sp>
    </p:spTree>
    <p:extLst>
      <p:ext uri="{BB962C8B-B14F-4D97-AF65-F5344CB8AC3E}">
        <p14:creationId xmlns:p14="http://schemas.microsoft.com/office/powerpoint/2010/main" val="40571130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23F04A-793E-4881-B73A-5DDD595BD560}"/>
              </a:ext>
            </a:extLst>
          </p:cNvPr>
          <p:cNvSpPr>
            <a:spLocks noGrp="1"/>
          </p:cNvSpPr>
          <p:nvPr>
            <p:ph idx="1"/>
          </p:nvPr>
        </p:nvSpPr>
        <p:spPr/>
        <p:txBody>
          <a:bodyPr/>
          <a:lstStyle/>
          <a:p>
            <a:r>
              <a:rPr lang="en-US" dirty="0"/>
              <a:t>Use Lincoln National as the target because of low P/E – note expected growth in EPS</a:t>
            </a:r>
          </a:p>
          <a:p>
            <a:endParaRPr lang="en-US" dirty="0"/>
          </a:p>
        </p:txBody>
      </p:sp>
      <p:sp>
        <p:nvSpPr>
          <p:cNvPr id="3" name="Title 2">
            <a:extLst>
              <a:ext uri="{FF2B5EF4-FFF2-40B4-BE49-F238E27FC236}">
                <a16:creationId xmlns:a16="http://schemas.microsoft.com/office/drawing/2014/main" id="{55EAFA2A-43B8-403D-A78D-8E510B122078}"/>
              </a:ext>
            </a:extLst>
          </p:cNvPr>
          <p:cNvSpPr>
            <a:spLocks noGrp="1"/>
          </p:cNvSpPr>
          <p:nvPr>
            <p:ph type="title"/>
          </p:nvPr>
        </p:nvSpPr>
        <p:spPr/>
        <p:txBody>
          <a:bodyPr>
            <a:normAutofit fontScale="90000"/>
          </a:bodyPr>
          <a:lstStyle/>
          <a:p>
            <a:r>
              <a:rPr lang="en-US" dirty="0"/>
              <a:t>Return to Two Companies – Why does Lincoln have a Lower PE in the same industry</a:t>
            </a:r>
          </a:p>
        </p:txBody>
      </p:sp>
      <p:sp>
        <p:nvSpPr>
          <p:cNvPr id="4" name="Slide Number Placeholder 3">
            <a:extLst>
              <a:ext uri="{FF2B5EF4-FFF2-40B4-BE49-F238E27FC236}">
                <a16:creationId xmlns:a16="http://schemas.microsoft.com/office/drawing/2014/main" id="{2E023C49-EEB5-47B5-8DFC-C6719DC866F2}"/>
              </a:ext>
            </a:extLst>
          </p:cNvPr>
          <p:cNvSpPr>
            <a:spLocks noGrp="1"/>
          </p:cNvSpPr>
          <p:nvPr>
            <p:ph type="sldNum" sz="quarter" idx="12"/>
          </p:nvPr>
        </p:nvSpPr>
        <p:spPr/>
        <p:txBody>
          <a:bodyPr/>
          <a:lstStyle/>
          <a:p>
            <a:pPr algn="ctr"/>
            <a:fld id="{0C3A1854-6B63-4059-B360-A3C4972BF0FC}" type="slidenum">
              <a:rPr lang="ko-KR" altLang="en-US" smtClean="0"/>
              <a:pPr algn="ctr"/>
              <a:t>150</a:t>
            </a:fld>
            <a:endParaRPr lang="ko-KR" altLang="en-US" dirty="0"/>
          </a:p>
        </p:txBody>
      </p:sp>
      <p:pic>
        <p:nvPicPr>
          <p:cNvPr id="5" name="Picture 4">
            <a:extLst>
              <a:ext uri="{FF2B5EF4-FFF2-40B4-BE49-F238E27FC236}">
                <a16:creationId xmlns:a16="http://schemas.microsoft.com/office/drawing/2014/main" id="{D62F5C72-D4BF-4A85-9314-33F435FA3733}"/>
              </a:ext>
            </a:extLst>
          </p:cNvPr>
          <p:cNvPicPr>
            <a:picLocks noChangeAspect="1"/>
          </p:cNvPicPr>
          <p:nvPr/>
        </p:nvPicPr>
        <p:blipFill>
          <a:blip r:embed="rId2"/>
          <a:stretch>
            <a:fillRect/>
          </a:stretch>
        </p:blipFill>
        <p:spPr>
          <a:xfrm>
            <a:off x="109057" y="2819043"/>
            <a:ext cx="8515350" cy="3201150"/>
          </a:xfrm>
          <a:prstGeom prst="rect">
            <a:avLst/>
          </a:prstGeom>
        </p:spPr>
      </p:pic>
    </p:spTree>
    <p:extLst>
      <p:ext uri="{BB962C8B-B14F-4D97-AF65-F5344CB8AC3E}">
        <p14:creationId xmlns:p14="http://schemas.microsoft.com/office/powerpoint/2010/main" val="390425840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DD7381-D733-4F4C-B652-17A8A82F54B5}"/>
              </a:ext>
            </a:extLst>
          </p:cNvPr>
          <p:cNvSpPr>
            <a:spLocks noGrp="1"/>
          </p:cNvSpPr>
          <p:nvPr>
            <p:ph idx="1"/>
          </p:nvPr>
        </p:nvSpPr>
        <p:spPr/>
        <p:txBody>
          <a:bodyPr/>
          <a:lstStyle/>
          <a:p>
            <a:r>
              <a:rPr lang="en-US" dirty="0"/>
              <a:t>Use Principal Financial Group as assumed acquiring company</a:t>
            </a:r>
          </a:p>
          <a:p>
            <a:endParaRPr lang="en-US" dirty="0"/>
          </a:p>
        </p:txBody>
      </p:sp>
      <p:sp>
        <p:nvSpPr>
          <p:cNvPr id="3" name="Title 2">
            <a:extLst>
              <a:ext uri="{FF2B5EF4-FFF2-40B4-BE49-F238E27FC236}">
                <a16:creationId xmlns:a16="http://schemas.microsoft.com/office/drawing/2014/main" id="{F4A84348-1948-4B3B-9003-267535F6CA2D}"/>
              </a:ext>
            </a:extLst>
          </p:cNvPr>
          <p:cNvSpPr>
            <a:spLocks noGrp="1"/>
          </p:cNvSpPr>
          <p:nvPr>
            <p:ph type="title"/>
          </p:nvPr>
        </p:nvSpPr>
        <p:spPr/>
        <p:txBody>
          <a:bodyPr>
            <a:normAutofit fontScale="90000"/>
          </a:bodyPr>
          <a:lstStyle/>
          <a:p>
            <a:r>
              <a:rPr lang="en-US" dirty="0"/>
              <a:t>This is the company with a higher P/E – Higher ROE and Higher Growth</a:t>
            </a:r>
          </a:p>
        </p:txBody>
      </p:sp>
      <p:pic>
        <p:nvPicPr>
          <p:cNvPr id="5" name="Picture 4">
            <a:extLst>
              <a:ext uri="{FF2B5EF4-FFF2-40B4-BE49-F238E27FC236}">
                <a16:creationId xmlns:a16="http://schemas.microsoft.com/office/drawing/2014/main" id="{41CA2A62-912B-4292-8900-491A9AC3779E}"/>
              </a:ext>
            </a:extLst>
          </p:cNvPr>
          <p:cNvPicPr>
            <a:picLocks noChangeAspect="1"/>
          </p:cNvPicPr>
          <p:nvPr/>
        </p:nvPicPr>
        <p:blipFill>
          <a:blip r:embed="rId2"/>
          <a:stretch>
            <a:fillRect/>
          </a:stretch>
        </p:blipFill>
        <p:spPr>
          <a:xfrm>
            <a:off x="272991" y="2861042"/>
            <a:ext cx="8797443" cy="3315921"/>
          </a:xfrm>
          <a:prstGeom prst="rect">
            <a:avLst/>
          </a:prstGeom>
        </p:spPr>
      </p:pic>
    </p:spTree>
    <p:extLst>
      <p:ext uri="{BB962C8B-B14F-4D97-AF65-F5344CB8AC3E}">
        <p14:creationId xmlns:p14="http://schemas.microsoft.com/office/powerpoint/2010/main" val="30825535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nvPr>
        </p:nvGraphicFramePr>
        <p:xfrm>
          <a:off x="2004969" y="209725"/>
          <a:ext cx="6758088" cy="61405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F67C1FF-3874-4B7A-A3DE-0AAD5013CD20}"/>
              </a:ext>
            </a:extLst>
          </p:cNvPr>
          <p:cNvSpPr>
            <a:spLocks noGrp="1"/>
          </p:cNvSpPr>
          <p:nvPr>
            <p:ph type="title"/>
          </p:nvPr>
        </p:nvSpPr>
        <p:spPr>
          <a:xfrm>
            <a:off x="380943" y="697532"/>
            <a:ext cx="2528249" cy="5502264"/>
          </a:xfrm>
        </p:spPr>
        <p:txBody>
          <a:bodyPr vert="horz" lIns="91440" tIns="45720" rIns="91440" bIns="45720" rtlCol="0" anchor="ctr">
            <a:normAutofit/>
          </a:bodyPr>
          <a:lstStyle/>
          <a:p>
            <a:r>
              <a:rPr lang="en-US" sz="4000" dirty="0">
                <a:cs typeface="+mj-cs"/>
              </a:rPr>
              <a:t>Begin with One Industry</a:t>
            </a:r>
          </a:p>
        </p:txBody>
      </p:sp>
      <p:sp>
        <p:nvSpPr>
          <p:cNvPr id="4" name="Slide Number Placeholder 3">
            <a:extLst>
              <a:ext uri="{FF2B5EF4-FFF2-40B4-BE49-F238E27FC236}">
                <a16:creationId xmlns:a16="http://schemas.microsoft.com/office/drawing/2014/main" id="{07945872-C766-473B-81A2-55EDBCA724D0}"/>
              </a:ext>
            </a:extLst>
          </p:cNvPr>
          <p:cNvSpPr>
            <a:spLocks noGrp="1"/>
          </p:cNvSpPr>
          <p:nvPr>
            <p:ph type="sldNum" sz="quarter" idx="12"/>
          </p:nvPr>
        </p:nvSpPr>
        <p:spPr>
          <a:xfrm>
            <a:off x="6457950" y="6356350"/>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solidFill>
              </a:rPr>
              <a:pPr algn="r" defTabSz="914400">
                <a:spcAft>
                  <a:spcPts val="600"/>
                </a:spcAft>
              </a:pPr>
              <a:t>152</a:t>
            </a:fld>
            <a:endParaRPr lang="en-US" altLang="ko-KR" sz="1200">
              <a:solidFill>
                <a:schemeClr val="tx1"/>
              </a:solidFill>
            </a:endParaRPr>
          </a:p>
        </p:txBody>
      </p:sp>
    </p:spTree>
    <p:extLst>
      <p:ext uri="{BB962C8B-B14F-4D97-AF65-F5344CB8AC3E}">
        <p14:creationId xmlns:p14="http://schemas.microsoft.com/office/powerpoint/2010/main" val="298509656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6E013A4-EB51-4073-9775-7EB550BC0D9E}"/>
              </a:ext>
            </a:extLst>
          </p:cNvPr>
          <p:cNvSpPr>
            <a:spLocks noGrp="1"/>
          </p:cNvSpPr>
          <p:nvPr>
            <p:ph idx="1"/>
          </p:nvPr>
        </p:nvSpPr>
        <p:spPr/>
        <p:txBody>
          <a:bodyPr>
            <a:normAutofit fontScale="92500" lnSpcReduction="10000"/>
          </a:bodyPr>
          <a:lstStyle/>
          <a:p>
            <a:r>
              <a:rPr lang="en-US" dirty="0"/>
              <a:t>Depends on whether the following changed:</a:t>
            </a:r>
          </a:p>
          <a:p>
            <a:pPr lvl="1"/>
            <a:r>
              <a:rPr lang="en-US" dirty="0"/>
              <a:t>ROE prospects</a:t>
            </a:r>
          </a:p>
          <a:p>
            <a:pPr lvl="1"/>
            <a:r>
              <a:rPr lang="en-US" dirty="0"/>
              <a:t>Growth prospects</a:t>
            </a:r>
          </a:p>
          <a:p>
            <a:pPr lvl="1"/>
            <a:r>
              <a:rPr lang="en-US" dirty="0"/>
              <a:t>Cost of Capital – Should be real cost of capital and not a function of nominal interest rates that are related to inflation.</a:t>
            </a:r>
          </a:p>
          <a:p>
            <a:r>
              <a:rPr lang="en-US" dirty="0"/>
              <a:t>Inter-relationship between growth and return.</a:t>
            </a:r>
          </a:p>
          <a:p>
            <a:pPr lvl="1"/>
            <a:r>
              <a:rPr lang="en-US" dirty="0"/>
              <a:t>If no growth, the P/E = 1/k, no matter what the level of return</a:t>
            </a:r>
          </a:p>
          <a:p>
            <a:pPr lvl="1"/>
            <a:r>
              <a:rPr lang="en-US" dirty="0"/>
              <a:t>If return=k then P/E = 1/k no matter what the growth</a:t>
            </a:r>
          </a:p>
          <a:p>
            <a:pPr lvl="1"/>
            <a:r>
              <a:rPr lang="en-US" dirty="0"/>
              <a:t>It is the relationship between return and growth that can result in extreme P/E ratios </a:t>
            </a:r>
          </a:p>
        </p:txBody>
      </p:sp>
      <p:sp>
        <p:nvSpPr>
          <p:cNvPr id="3" name="Title 2">
            <a:extLst>
              <a:ext uri="{FF2B5EF4-FFF2-40B4-BE49-F238E27FC236}">
                <a16:creationId xmlns:a16="http://schemas.microsoft.com/office/drawing/2014/main" id="{8E3D2055-7842-4160-9B3E-41975DAF2630}"/>
              </a:ext>
            </a:extLst>
          </p:cNvPr>
          <p:cNvSpPr>
            <a:spLocks noGrp="1"/>
          </p:cNvSpPr>
          <p:nvPr>
            <p:ph type="title"/>
          </p:nvPr>
        </p:nvSpPr>
        <p:spPr/>
        <p:txBody>
          <a:bodyPr>
            <a:normAutofit/>
          </a:bodyPr>
          <a:lstStyle/>
          <a:p>
            <a:r>
              <a:rPr lang="en-US" dirty="0"/>
              <a:t>Are Multiples the Same Across Over Time</a:t>
            </a:r>
          </a:p>
        </p:txBody>
      </p:sp>
    </p:spTree>
    <p:extLst>
      <p:ext uri="{BB962C8B-B14F-4D97-AF65-F5344CB8AC3E}">
        <p14:creationId xmlns:p14="http://schemas.microsoft.com/office/powerpoint/2010/main" val="3311952716"/>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2C656E-0E84-456D-83EB-164510C5D4D8}"/>
              </a:ext>
            </a:extLst>
          </p:cNvPr>
          <p:cNvSpPr>
            <a:spLocks noGrp="1"/>
          </p:cNvSpPr>
          <p:nvPr>
            <p:ph idx="1"/>
          </p:nvPr>
        </p:nvSpPr>
        <p:spPr/>
        <p:txBody>
          <a:bodyPr/>
          <a:lstStyle/>
          <a:p>
            <a:r>
              <a:rPr lang="en-US" dirty="0"/>
              <a:t>Example with one company – little growth and boring.</a:t>
            </a:r>
          </a:p>
        </p:txBody>
      </p:sp>
      <p:sp>
        <p:nvSpPr>
          <p:cNvPr id="3" name="Title 2">
            <a:extLst>
              <a:ext uri="{FF2B5EF4-FFF2-40B4-BE49-F238E27FC236}">
                <a16:creationId xmlns:a16="http://schemas.microsoft.com/office/drawing/2014/main" id="{C5F58440-A0C8-4A2D-A092-ED6575B1C653}"/>
              </a:ext>
            </a:extLst>
          </p:cNvPr>
          <p:cNvSpPr>
            <a:spLocks noGrp="1"/>
          </p:cNvSpPr>
          <p:nvPr>
            <p:ph type="title"/>
          </p:nvPr>
        </p:nvSpPr>
        <p:spPr/>
        <p:txBody>
          <a:bodyPr/>
          <a:lstStyle/>
          <a:p>
            <a:r>
              <a:rPr lang="en-US" dirty="0"/>
              <a:t>Examine Growth and then Multiples</a:t>
            </a:r>
          </a:p>
        </p:txBody>
      </p:sp>
      <p:sp>
        <p:nvSpPr>
          <p:cNvPr id="4" name="Slide Number Placeholder 3">
            <a:extLst>
              <a:ext uri="{FF2B5EF4-FFF2-40B4-BE49-F238E27FC236}">
                <a16:creationId xmlns:a16="http://schemas.microsoft.com/office/drawing/2014/main" id="{F9352A3B-8F97-44BD-8424-5B6CC1D16690}"/>
              </a:ext>
            </a:extLst>
          </p:cNvPr>
          <p:cNvSpPr>
            <a:spLocks noGrp="1"/>
          </p:cNvSpPr>
          <p:nvPr>
            <p:ph type="sldNum" sz="quarter" idx="12"/>
          </p:nvPr>
        </p:nvSpPr>
        <p:spPr/>
        <p:txBody>
          <a:bodyPr/>
          <a:lstStyle/>
          <a:p>
            <a:pPr algn="ctr"/>
            <a:fld id="{0C3A1854-6B63-4059-B360-A3C4972BF0FC}" type="slidenum">
              <a:rPr lang="ko-KR" altLang="en-US" smtClean="0"/>
              <a:pPr algn="ctr"/>
              <a:t>154</a:t>
            </a:fld>
            <a:endParaRPr lang="ko-KR" altLang="en-US" dirty="0"/>
          </a:p>
        </p:txBody>
      </p:sp>
      <p:pic>
        <p:nvPicPr>
          <p:cNvPr id="5" name="Picture 4">
            <a:extLst>
              <a:ext uri="{FF2B5EF4-FFF2-40B4-BE49-F238E27FC236}">
                <a16:creationId xmlns:a16="http://schemas.microsoft.com/office/drawing/2014/main" id="{E1E47812-3DD8-431E-BC81-716CFB5EA6F8}"/>
              </a:ext>
            </a:extLst>
          </p:cNvPr>
          <p:cNvPicPr>
            <a:picLocks noChangeAspect="1"/>
          </p:cNvPicPr>
          <p:nvPr/>
        </p:nvPicPr>
        <p:blipFill>
          <a:blip r:embed="rId2"/>
          <a:stretch>
            <a:fillRect/>
          </a:stretch>
        </p:blipFill>
        <p:spPr>
          <a:xfrm>
            <a:off x="865912" y="2500809"/>
            <a:ext cx="7194349" cy="3790934"/>
          </a:xfrm>
          <a:prstGeom prst="rect">
            <a:avLst/>
          </a:prstGeom>
        </p:spPr>
      </p:pic>
    </p:spTree>
    <p:extLst>
      <p:ext uri="{BB962C8B-B14F-4D97-AF65-F5344CB8AC3E}">
        <p14:creationId xmlns:p14="http://schemas.microsoft.com/office/powerpoint/2010/main" val="421803715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5A58EC-2E1A-44F5-B1F3-6FD8816AA48F}"/>
              </a:ext>
            </a:extLst>
          </p:cNvPr>
          <p:cNvSpPr>
            <a:spLocks noGrp="1"/>
          </p:cNvSpPr>
          <p:nvPr>
            <p:ph idx="1"/>
          </p:nvPr>
        </p:nvSpPr>
        <p:spPr/>
        <p:txBody>
          <a:bodyPr/>
          <a:lstStyle/>
          <a:p>
            <a:r>
              <a:rPr lang="en-US" dirty="0"/>
              <a:t>Raises the issue of why multiples would increase if earnings and cash flow are stable.</a:t>
            </a:r>
          </a:p>
          <a:p>
            <a:endParaRPr lang="en-US" dirty="0"/>
          </a:p>
        </p:txBody>
      </p:sp>
      <p:sp>
        <p:nvSpPr>
          <p:cNvPr id="3" name="Title 2">
            <a:extLst>
              <a:ext uri="{FF2B5EF4-FFF2-40B4-BE49-F238E27FC236}">
                <a16:creationId xmlns:a16="http://schemas.microsoft.com/office/drawing/2014/main" id="{8C3A6894-EC8E-49AE-A3F2-D59EDBDC7693}"/>
              </a:ext>
            </a:extLst>
          </p:cNvPr>
          <p:cNvSpPr>
            <a:spLocks noGrp="1"/>
          </p:cNvSpPr>
          <p:nvPr>
            <p:ph type="title"/>
          </p:nvPr>
        </p:nvSpPr>
        <p:spPr/>
        <p:txBody>
          <a:bodyPr/>
          <a:lstStyle/>
          <a:p>
            <a:r>
              <a:rPr lang="en-US" dirty="0"/>
              <a:t>Increasing Multiples and Flat Income</a:t>
            </a:r>
          </a:p>
        </p:txBody>
      </p:sp>
      <p:sp>
        <p:nvSpPr>
          <p:cNvPr id="4" name="Slide Number Placeholder 3">
            <a:extLst>
              <a:ext uri="{FF2B5EF4-FFF2-40B4-BE49-F238E27FC236}">
                <a16:creationId xmlns:a16="http://schemas.microsoft.com/office/drawing/2014/main" id="{C0EEF8E9-CC35-4211-B348-B74C61AD358B}"/>
              </a:ext>
            </a:extLst>
          </p:cNvPr>
          <p:cNvSpPr>
            <a:spLocks noGrp="1"/>
          </p:cNvSpPr>
          <p:nvPr>
            <p:ph type="sldNum" sz="quarter" idx="12"/>
          </p:nvPr>
        </p:nvSpPr>
        <p:spPr/>
        <p:txBody>
          <a:bodyPr/>
          <a:lstStyle/>
          <a:p>
            <a:pPr algn="ctr"/>
            <a:fld id="{0C3A1854-6B63-4059-B360-A3C4972BF0FC}" type="slidenum">
              <a:rPr lang="ko-KR" altLang="en-US" smtClean="0"/>
              <a:pPr algn="ctr"/>
              <a:t>155</a:t>
            </a:fld>
            <a:endParaRPr lang="ko-KR" altLang="en-US" dirty="0"/>
          </a:p>
        </p:txBody>
      </p:sp>
      <p:pic>
        <p:nvPicPr>
          <p:cNvPr id="5" name="Picture 4">
            <a:extLst>
              <a:ext uri="{FF2B5EF4-FFF2-40B4-BE49-F238E27FC236}">
                <a16:creationId xmlns:a16="http://schemas.microsoft.com/office/drawing/2014/main" id="{1F78383F-D5E5-46CC-8F1F-A0D5792A0333}"/>
              </a:ext>
            </a:extLst>
          </p:cNvPr>
          <p:cNvPicPr>
            <a:picLocks noChangeAspect="1"/>
          </p:cNvPicPr>
          <p:nvPr/>
        </p:nvPicPr>
        <p:blipFill>
          <a:blip r:embed="rId2"/>
          <a:stretch>
            <a:fillRect/>
          </a:stretch>
        </p:blipFill>
        <p:spPr>
          <a:xfrm>
            <a:off x="2516696" y="2562485"/>
            <a:ext cx="4253219" cy="3765045"/>
          </a:xfrm>
          <a:prstGeom prst="rect">
            <a:avLst/>
          </a:prstGeom>
        </p:spPr>
      </p:pic>
    </p:spTree>
    <p:extLst>
      <p:ext uri="{BB962C8B-B14F-4D97-AF65-F5344CB8AC3E}">
        <p14:creationId xmlns:p14="http://schemas.microsoft.com/office/powerpoint/2010/main" val="64571206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A36D45B-59AA-4B32-8357-C5B898980200}"/>
              </a:ext>
            </a:extLst>
          </p:cNvPr>
          <p:cNvPicPr>
            <a:picLocks noGrp="1" noChangeAspect="1"/>
          </p:cNvPicPr>
          <p:nvPr>
            <p:ph idx="1"/>
          </p:nvPr>
        </p:nvPicPr>
        <p:blipFill>
          <a:blip r:embed="rId2"/>
          <a:stretch>
            <a:fillRect/>
          </a:stretch>
        </p:blipFill>
        <p:spPr>
          <a:xfrm>
            <a:off x="748346" y="1263650"/>
            <a:ext cx="7663183" cy="4913313"/>
          </a:xfrm>
          <a:prstGeom prst="rect">
            <a:avLst/>
          </a:prstGeom>
        </p:spPr>
      </p:pic>
      <p:sp>
        <p:nvSpPr>
          <p:cNvPr id="3" name="Title 2">
            <a:extLst>
              <a:ext uri="{FF2B5EF4-FFF2-40B4-BE49-F238E27FC236}">
                <a16:creationId xmlns:a16="http://schemas.microsoft.com/office/drawing/2014/main" id="{22A0B629-8B31-4138-AFDD-5AA9574D90B2}"/>
              </a:ext>
            </a:extLst>
          </p:cNvPr>
          <p:cNvSpPr>
            <a:spLocks noGrp="1"/>
          </p:cNvSpPr>
          <p:nvPr>
            <p:ph type="title"/>
          </p:nvPr>
        </p:nvSpPr>
        <p:spPr/>
        <p:txBody>
          <a:bodyPr>
            <a:normAutofit fontScale="90000"/>
          </a:bodyPr>
          <a:lstStyle/>
          <a:p>
            <a:r>
              <a:rPr lang="en-US" dirty="0"/>
              <a:t>P/E Ratios for Selected Companies – More Extreme P/E Ratios for Amazon etc.</a:t>
            </a:r>
          </a:p>
        </p:txBody>
      </p:sp>
      <p:sp>
        <p:nvSpPr>
          <p:cNvPr id="4" name="Slide Number Placeholder 3">
            <a:extLst>
              <a:ext uri="{FF2B5EF4-FFF2-40B4-BE49-F238E27FC236}">
                <a16:creationId xmlns:a16="http://schemas.microsoft.com/office/drawing/2014/main" id="{78FAD12C-FB13-4A7E-8589-BCC47ED1921B}"/>
              </a:ext>
            </a:extLst>
          </p:cNvPr>
          <p:cNvSpPr>
            <a:spLocks noGrp="1"/>
          </p:cNvSpPr>
          <p:nvPr>
            <p:ph type="sldNum" sz="quarter" idx="12"/>
          </p:nvPr>
        </p:nvSpPr>
        <p:spPr/>
        <p:txBody>
          <a:bodyPr/>
          <a:lstStyle/>
          <a:p>
            <a:pPr algn="ctr"/>
            <a:fld id="{0C3A1854-6B63-4059-B360-A3C4972BF0FC}" type="slidenum">
              <a:rPr lang="ko-KR" altLang="en-US" smtClean="0"/>
              <a:pPr algn="ctr"/>
              <a:t>156</a:t>
            </a:fld>
            <a:endParaRPr lang="ko-KR" altLang="en-US" dirty="0"/>
          </a:p>
        </p:txBody>
      </p:sp>
      <p:sp>
        <p:nvSpPr>
          <p:cNvPr id="2" name="TextBox 1">
            <a:extLst>
              <a:ext uri="{FF2B5EF4-FFF2-40B4-BE49-F238E27FC236}">
                <a16:creationId xmlns:a16="http://schemas.microsoft.com/office/drawing/2014/main" id="{54777D07-2416-48D9-8695-F008E28D07E9}"/>
              </a:ext>
            </a:extLst>
          </p:cNvPr>
          <p:cNvSpPr txBox="1"/>
          <p:nvPr/>
        </p:nvSpPr>
        <p:spPr>
          <a:xfrm>
            <a:off x="2214694" y="4832059"/>
            <a:ext cx="2357306" cy="923330"/>
          </a:xfrm>
          <a:prstGeom prst="rect">
            <a:avLst/>
          </a:prstGeom>
          <a:solidFill>
            <a:srgbClr val="FFFF00"/>
          </a:solidFill>
        </p:spPr>
        <p:txBody>
          <a:bodyPr wrap="square" rtlCol="0">
            <a:spAutoFit/>
          </a:bodyPr>
          <a:lstStyle/>
          <a:p>
            <a:r>
              <a:rPr lang="en-US" dirty="0"/>
              <a:t>Why are some ratios so high; why are they so different</a:t>
            </a:r>
          </a:p>
        </p:txBody>
      </p:sp>
    </p:spTree>
    <p:extLst>
      <p:ext uri="{BB962C8B-B14F-4D97-AF65-F5344CB8AC3E}">
        <p14:creationId xmlns:p14="http://schemas.microsoft.com/office/powerpoint/2010/main" val="273672651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C534E6-CFDE-47A9-BE23-9D0D7BAACF5F}"/>
              </a:ext>
            </a:extLst>
          </p:cNvPr>
          <p:cNvSpPr>
            <a:spLocks noGrp="1"/>
          </p:cNvSpPr>
          <p:nvPr>
            <p:ph type="title"/>
          </p:nvPr>
        </p:nvSpPr>
        <p:spPr/>
        <p:txBody>
          <a:bodyPr/>
          <a:lstStyle/>
          <a:p>
            <a:r>
              <a:rPr lang="en-US" dirty="0"/>
              <a:t>EV to EBITDA for Selected Stocks</a:t>
            </a:r>
          </a:p>
        </p:txBody>
      </p:sp>
      <p:pic>
        <p:nvPicPr>
          <p:cNvPr id="8" name="Content Placeholder 7">
            <a:extLst>
              <a:ext uri="{FF2B5EF4-FFF2-40B4-BE49-F238E27FC236}">
                <a16:creationId xmlns:a16="http://schemas.microsoft.com/office/drawing/2014/main" id="{42F9EE58-344B-47A2-B690-71DF6314FF05}"/>
              </a:ext>
            </a:extLst>
          </p:cNvPr>
          <p:cNvPicPr>
            <a:picLocks noGrp="1" noChangeAspect="1"/>
          </p:cNvPicPr>
          <p:nvPr>
            <p:ph idx="1"/>
          </p:nvPr>
        </p:nvPicPr>
        <p:blipFill>
          <a:blip r:embed="rId2"/>
          <a:stretch>
            <a:fillRect/>
          </a:stretch>
        </p:blipFill>
        <p:spPr>
          <a:xfrm>
            <a:off x="933656" y="1263650"/>
            <a:ext cx="7292562" cy="4913313"/>
          </a:xfrm>
          <a:prstGeom prst="rect">
            <a:avLst/>
          </a:prstGeom>
        </p:spPr>
      </p:pic>
    </p:spTree>
    <p:extLst>
      <p:ext uri="{BB962C8B-B14F-4D97-AF65-F5344CB8AC3E}">
        <p14:creationId xmlns:p14="http://schemas.microsoft.com/office/powerpoint/2010/main" val="22607781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8D5365-F946-470C-96C9-334030323480}"/>
              </a:ext>
            </a:extLst>
          </p:cNvPr>
          <p:cNvSpPr>
            <a:spLocks noGrp="1"/>
          </p:cNvSpPr>
          <p:nvPr>
            <p:ph idx="1"/>
          </p:nvPr>
        </p:nvSpPr>
        <p:spPr/>
        <p:txBody>
          <a:bodyPr/>
          <a:lstStyle/>
          <a:p>
            <a:r>
              <a:rPr lang="en-US" dirty="0"/>
              <a:t>EBITDA is different from Earnings because of:</a:t>
            </a:r>
          </a:p>
          <a:p>
            <a:pPr lvl="1"/>
            <a:r>
              <a:rPr lang="en-US" dirty="0"/>
              <a:t>Depreciation and Amortisation</a:t>
            </a:r>
          </a:p>
          <a:p>
            <a:pPr lvl="1"/>
            <a:r>
              <a:rPr lang="en-US" dirty="0"/>
              <a:t>Taxes</a:t>
            </a:r>
          </a:p>
          <a:p>
            <a:pPr lvl="1"/>
            <a:r>
              <a:rPr lang="en-US" dirty="0"/>
              <a:t>Interest Expense and Interest Income</a:t>
            </a:r>
          </a:p>
          <a:p>
            <a:r>
              <a:rPr lang="en-US" dirty="0"/>
              <a:t>This means can differ between companies because of:</a:t>
            </a:r>
          </a:p>
          <a:p>
            <a:pPr lvl="1"/>
            <a:r>
              <a:rPr lang="en-US" dirty="0"/>
              <a:t>Capital Expenditures</a:t>
            </a:r>
          </a:p>
          <a:p>
            <a:pPr lvl="1"/>
            <a:r>
              <a:rPr lang="en-US" dirty="0"/>
              <a:t>Tax Rates</a:t>
            </a:r>
          </a:p>
          <a:p>
            <a:pPr lvl="1"/>
            <a:r>
              <a:rPr lang="en-US" dirty="0"/>
              <a:t>Financing</a:t>
            </a:r>
          </a:p>
        </p:txBody>
      </p:sp>
      <p:sp>
        <p:nvSpPr>
          <p:cNvPr id="3" name="Title 2">
            <a:extLst>
              <a:ext uri="{FF2B5EF4-FFF2-40B4-BE49-F238E27FC236}">
                <a16:creationId xmlns:a16="http://schemas.microsoft.com/office/drawing/2014/main" id="{2F8B589C-5331-42F9-9B77-E4412D14BDA4}"/>
              </a:ext>
            </a:extLst>
          </p:cNvPr>
          <p:cNvSpPr>
            <a:spLocks noGrp="1"/>
          </p:cNvSpPr>
          <p:nvPr>
            <p:ph type="title"/>
          </p:nvPr>
        </p:nvSpPr>
        <p:spPr/>
        <p:txBody>
          <a:bodyPr/>
          <a:lstStyle/>
          <a:p>
            <a:r>
              <a:rPr lang="en-US" dirty="0"/>
              <a:t>Differences between EV/EBITDA and P/E</a:t>
            </a:r>
          </a:p>
        </p:txBody>
      </p:sp>
      <p:sp>
        <p:nvSpPr>
          <p:cNvPr id="4" name="Slide Number Placeholder 3">
            <a:extLst>
              <a:ext uri="{FF2B5EF4-FFF2-40B4-BE49-F238E27FC236}">
                <a16:creationId xmlns:a16="http://schemas.microsoft.com/office/drawing/2014/main" id="{A59474D9-F422-462C-A60F-50C4F47A8DB2}"/>
              </a:ext>
            </a:extLst>
          </p:cNvPr>
          <p:cNvSpPr>
            <a:spLocks noGrp="1"/>
          </p:cNvSpPr>
          <p:nvPr>
            <p:ph type="sldNum" sz="quarter" idx="12"/>
          </p:nvPr>
        </p:nvSpPr>
        <p:spPr/>
        <p:txBody>
          <a:bodyPr/>
          <a:lstStyle/>
          <a:p>
            <a:pPr algn="ctr"/>
            <a:fld id="{0C3A1854-6B63-4059-B360-A3C4972BF0FC}" type="slidenum">
              <a:rPr lang="ko-KR" altLang="en-US" smtClean="0"/>
              <a:pPr algn="ctr"/>
              <a:t>158</a:t>
            </a:fld>
            <a:endParaRPr lang="ko-KR" altLang="en-US" dirty="0"/>
          </a:p>
        </p:txBody>
      </p:sp>
    </p:spTree>
    <p:extLst>
      <p:ext uri="{BB962C8B-B14F-4D97-AF65-F5344CB8AC3E}">
        <p14:creationId xmlns:p14="http://schemas.microsoft.com/office/powerpoint/2010/main" val="132456390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7BC456-1578-481E-A420-A7A893A0A5E7}"/>
              </a:ext>
            </a:extLst>
          </p:cNvPr>
          <p:cNvSpPr>
            <a:spLocks noGrp="1"/>
          </p:cNvSpPr>
          <p:nvPr>
            <p:ph idx="1"/>
          </p:nvPr>
        </p:nvSpPr>
        <p:spPr/>
        <p:txBody>
          <a:bodyPr/>
          <a:lstStyle/>
          <a:p>
            <a:r>
              <a:rPr lang="en-US" dirty="0"/>
              <a:t>Illustration of growth in EPS and EBITDA for Apple</a:t>
            </a:r>
          </a:p>
          <a:p>
            <a:endParaRPr lang="en-US" dirty="0"/>
          </a:p>
        </p:txBody>
      </p:sp>
      <p:sp>
        <p:nvSpPr>
          <p:cNvPr id="3" name="Title 2">
            <a:extLst>
              <a:ext uri="{FF2B5EF4-FFF2-40B4-BE49-F238E27FC236}">
                <a16:creationId xmlns:a16="http://schemas.microsoft.com/office/drawing/2014/main" id="{694EF01C-D6DC-4B87-AB5C-68A666990189}"/>
              </a:ext>
            </a:extLst>
          </p:cNvPr>
          <p:cNvSpPr>
            <a:spLocks noGrp="1"/>
          </p:cNvSpPr>
          <p:nvPr>
            <p:ph type="title"/>
          </p:nvPr>
        </p:nvSpPr>
        <p:spPr/>
        <p:txBody>
          <a:bodyPr>
            <a:normAutofit fontScale="90000"/>
          </a:bodyPr>
          <a:lstStyle/>
          <a:p>
            <a:r>
              <a:rPr lang="en-US" dirty="0"/>
              <a:t>Does EPS or EBTIDA give a Better Picture of Growth and Profit</a:t>
            </a:r>
          </a:p>
        </p:txBody>
      </p:sp>
      <p:sp>
        <p:nvSpPr>
          <p:cNvPr id="4" name="Slide Number Placeholder 3">
            <a:extLst>
              <a:ext uri="{FF2B5EF4-FFF2-40B4-BE49-F238E27FC236}">
                <a16:creationId xmlns:a16="http://schemas.microsoft.com/office/drawing/2014/main" id="{7FD059CF-5F79-44BF-A747-0D7517499F08}"/>
              </a:ext>
            </a:extLst>
          </p:cNvPr>
          <p:cNvSpPr>
            <a:spLocks noGrp="1"/>
          </p:cNvSpPr>
          <p:nvPr>
            <p:ph type="sldNum" sz="quarter" idx="12"/>
          </p:nvPr>
        </p:nvSpPr>
        <p:spPr/>
        <p:txBody>
          <a:bodyPr/>
          <a:lstStyle/>
          <a:p>
            <a:pPr algn="ctr"/>
            <a:fld id="{0C3A1854-6B63-4059-B360-A3C4972BF0FC}" type="slidenum">
              <a:rPr lang="ko-KR" altLang="en-US" smtClean="0"/>
              <a:pPr algn="ctr"/>
              <a:t>159</a:t>
            </a:fld>
            <a:endParaRPr lang="ko-KR" altLang="en-US" dirty="0"/>
          </a:p>
        </p:txBody>
      </p:sp>
      <p:pic>
        <p:nvPicPr>
          <p:cNvPr id="5" name="Picture 4">
            <a:extLst>
              <a:ext uri="{FF2B5EF4-FFF2-40B4-BE49-F238E27FC236}">
                <a16:creationId xmlns:a16="http://schemas.microsoft.com/office/drawing/2014/main" id="{8075ADB7-16CF-4153-882E-6C9073C07942}"/>
              </a:ext>
            </a:extLst>
          </p:cNvPr>
          <p:cNvPicPr>
            <a:picLocks noChangeAspect="1"/>
          </p:cNvPicPr>
          <p:nvPr/>
        </p:nvPicPr>
        <p:blipFill>
          <a:blip r:embed="rId2"/>
          <a:stretch>
            <a:fillRect/>
          </a:stretch>
        </p:blipFill>
        <p:spPr>
          <a:xfrm>
            <a:off x="-1" y="2877424"/>
            <a:ext cx="8948451" cy="3349962"/>
          </a:xfrm>
          <a:prstGeom prst="rect">
            <a:avLst/>
          </a:prstGeom>
        </p:spPr>
      </p:pic>
    </p:spTree>
    <p:extLst>
      <p:ext uri="{BB962C8B-B14F-4D97-AF65-F5344CB8AC3E}">
        <p14:creationId xmlns:p14="http://schemas.microsoft.com/office/powerpoint/2010/main" val="2884373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33FE7A-C0AD-49C7-AF7C-813E8545B076}"/>
              </a:ext>
            </a:extLst>
          </p:cNvPr>
          <p:cNvSpPr>
            <a:spLocks noGrp="1"/>
          </p:cNvSpPr>
          <p:nvPr>
            <p:ph idx="1"/>
          </p:nvPr>
        </p:nvSpPr>
        <p:spPr/>
        <p:txBody>
          <a:bodyPr>
            <a:normAutofit fontScale="77500" lnSpcReduction="20000"/>
          </a:bodyPr>
          <a:lstStyle/>
          <a:p>
            <a:r>
              <a:rPr lang="en-029" dirty="0"/>
              <a:t>Creation of techniques to download stock price data, financial statement data and economic data</a:t>
            </a:r>
          </a:p>
          <a:p>
            <a:r>
              <a:rPr lang="en-029" dirty="0"/>
              <a:t>Stock price database that allows you to evaluate IRR’s, volatility and beta for stocks, stock price indices, economic series and commodity prices.</a:t>
            </a:r>
          </a:p>
          <a:p>
            <a:r>
              <a:rPr lang="en-029" dirty="0"/>
              <a:t>Financial Database that allows you to extract and evaluate financial data, financial ratios, and cost of capital across companies.</a:t>
            </a:r>
          </a:p>
          <a:p>
            <a:r>
              <a:rPr lang="en-029" dirty="0"/>
              <a:t>Extraction of Data that Enables you to have Historic Basis for Creating Financial Models.</a:t>
            </a:r>
          </a:p>
          <a:p>
            <a:r>
              <a:rPr lang="en-029" dirty="0"/>
              <a:t>Interest Rate, Exchange Rate and Commodity Price Databases that Include Historic Evaluation of Term Structures, Volatility and Other Statistics.</a:t>
            </a:r>
          </a:p>
          <a:p>
            <a:r>
              <a:rPr lang="en-029" dirty="0"/>
              <a:t>Comprehensive Country by Country Database to Evaluate Growth and Risks Across the World.</a:t>
            </a:r>
          </a:p>
          <a:p>
            <a:endParaRPr lang="en-029" dirty="0"/>
          </a:p>
        </p:txBody>
      </p:sp>
      <p:sp>
        <p:nvSpPr>
          <p:cNvPr id="3" name="Title 2">
            <a:extLst>
              <a:ext uri="{FF2B5EF4-FFF2-40B4-BE49-F238E27FC236}">
                <a16:creationId xmlns:a16="http://schemas.microsoft.com/office/drawing/2014/main" id="{B9B67BB0-D420-4A36-BD21-A7D5F2D22DF5}"/>
              </a:ext>
            </a:extLst>
          </p:cNvPr>
          <p:cNvSpPr>
            <a:spLocks noGrp="1"/>
          </p:cNvSpPr>
          <p:nvPr>
            <p:ph type="title"/>
          </p:nvPr>
        </p:nvSpPr>
        <p:spPr/>
        <p:txBody>
          <a:bodyPr>
            <a:normAutofit fontScale="90000"/>
          </a:bodyPr>
          <a:lstStyle/>
          <a:p>
            <a:r>
              <a:rPr lang="en-029" dirty="0"/>
              <a:t>Innovations in Corporate Finance Data Analysis</a:t>
            </a:r>
          </a:p>
        </p:txBody>
      </p:sp>
      <p:sp>
        <p:nvSpPr>
          <p:cNvPr id="4" name="Slide Number Placeholder 3">
            <a:extLst>
              <a:ext uri="{FF2B5EF4-FFF2-40B4-BE49-F238E27FC236}">
                <a16:creationId xmlns:a16="http://schemas.microsoft.com/office/drawing/2014/main" id="{A519CD8D-FE9D-44EE-9A61-713E646C202C}"/>
              </a:ext>
            </a:extLst>
          </p:cNvPr>
          <p:cNvSpPr>
            <a:spLocks noGrp="1"/>
          </p:cNvSpPr>
          <p:nvPr>
            <p:ph type="sldNum" sz="quarter" idx="12"/>
          </p:nvPr>
        </p:nvSpPr>
        <p:spPr/>
        <p:txBody>
          <a:bodyPr/>
          <a:lstStyle/>
          <a:p>
            <a:pPr algn="ctr"/>
            <a:fld id="{0C3A1854-6B63-4059-B360-A3C4972BF0FC}" type="slidenum">
              <a:rPr lang="ko-KR" altLang="en-US" smtClean="0"/>
              <a:pPr algn="ctr"/>
              <a:t>16</a:t>
            </a:fld>
            <a:endParaRPr lang="ko-KR" altLang="en-US" dirty="0"/>
          </a:p>
        </p:txBody>
      </p:sp>
    </p:spTree>
    <p:extLst>
      <p:ext uri="{BB962C8B-B14F-4D97-AF65-F5344CB8AC3E}">
        <p14:creationId xmlns:p14="http://schemas.microsoft.com/office/powerpoint/2010/main" val="49752043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3A69E29-628F-41A8-A527-BFE172AF19E8}"/>
              </a:ext>
            </a:extLst>
          </p:cNvPr>
          <p:cNvSpPr>
            <a:spLocks noGrp="1"/>
          </p:cNvSpPr>
          <p:nvPr>
            <p:ph idx="1"/>
          </p:nvPr>
        </p:nvSpPr>
        <p:spPr/>
        <p:txBody>
          <a:bodyPr>
            <a:normAutofit fontScale="92500" lnSpcReduction="20000"/>
          </a:bodyPr>
          <a:lstStyle/>
          <a:p>
            <a:r>
              <a:rPr lang="en-US" dirty="0"/>
              <a:t>EV/EBITDA will be lower for companies that need to replace assets more quickly.  If the net investment is the same and the EBITDA is the same, the company with shorter lived assets will have to replace assets more quickly and have more capital expenditures for the same EBITDA. This means EV/EBITDA will be lower for companies with higher depreciation rates.  </a:t>
            </a:r>
          </a:p>
          <a:p>
            <a:r>
              <a:rPr lang="en-US" dirty="0"/>
              <a:t>This means you cannot theoretically compare the EV/EBTIDA across different industries with different types of assets (and also within the industry)</a:t>
            </a:r>
          </a:p>
        </p:txBody>
      </p:sp>
      <p:sp>
        <p:nvSpPr>
          <p:cNvPr id="3" name="Title 2">
            <a:extLst>
              <a:ext uri="{FF2B5EF4-FFF2-40B4-BE49-F238E27FC236}">
                <a16:creationId xmlns:a16="http://schemas.microsoft.com/office/drawing/2014/main" id="{0CD4020A-ACD9-4B4F-94FE-2ED31B9616E4}"/>
              </a:ext>
            </a:extLst>
          </p:cNvPr>
          <p:cNvSpPr>
            <a:spLocks noGrp="1"/>
          </p:cNvSpPr>
          <p:nvPr>
            <p:ph type="title"/>
          </p:nvPr>
        </p:nvSpPr>
        <p:spPr/>
        <p:txBody>
          <a:bodyPr>
            <a:normAutofit fontScale="90000"/>
          </a:bodyPr>
          <a:lstStyle/>
          <a:p>
            <a:r>
              <a:rPr lang="en-US" dirty="0"/>
              <a:t>Why is the EV/EBITDA different for Different Companies</a:t>
            </a:r>
          </a:p>
        </p:txBody>
      </p:sp>
    </p:spTree>
    <p:extLst>
      <p:ext uri="{BB962C8B-B14F-4D97-AF65-F5344CB8AC3E}">
        <p14:creationId xmlns:p14="http://schemas.microsoft.com/office/powerpoint/2010/main" val="231368309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ACCB74-CAE2-4D1B-9571-E3E4F1830DB9}"/>
              </a:ext>
            </a:extLst>
          </p:cNvPr>
          <p:cNvSpPr>
            <a:spLocks noGrp="1"/>
          </p:cNvSpPr>
          <p:nvPr>
            <p:ph idx="1"/>
          </p:nvPr>
        </p:nvSpPr>
        <p:spPr/>
        <p:txBody>
          <a:bodyPr/>
          <a:lstStyle/>
          <a:p>
            <a:r>
              <a:rPr lang="en-US" dirty="0"/>
              <a:t>Assume the same ROIC, growth and WACC.</a:t>
            </a:r>
          </a:p>
          <a:p>
            <a:r>
              <a:rPr lang="en-US" dirty="0"/>
              <a:t>One company has 5 year assets and another company has 30 year assets.</a:t>
            </a:r>
          </a:p>
          <a:p>
            <a:r>
              <a:rPr lang="en-US" dirty="0"/>
              <a:t>EV/NOPAT is the same, but EV/EBITDA is different.</a:t>
            </a:r>
          </a:p>
        </p:txBody>
      </p:sp>
      <p:sp>
        <p:nvSpPr>
          <p:cNvPr id="3" name="Title 2">
            <a:extLst>
              <a:ext uri="{FF2B5EF4-FFF2-40B4-BE49-F238E27FC236}">
                <a16:creationId xmlns:a16="http://schemas.microsoft.com/office/drawing/2014/main" id="{66AA5299-7229-4560-B3F7-8477BB4EED00}"/>
              </a:ext>
            </a:extLst>
          </p:cNvPr>
          <p:cNvSpPr>
            <a:spLocks noGrp="1"/>
          </p:cNvSpPr>
          <p:nvPr>
            <p:ph type="title"/>
          </p:nvPr>
        </p:nvSpPr>
        <p:spPr/>
        <p:txBody>
          <a:bodyPr>
            <a:normAutofit fontScale="90000"/>
          </a:bodyPr>
          <a:lstStyle/>
          <a:p>
            <a:r>
              <a:rPr lang="en-US" dirty="0"/>
              <a:t>Simple Illustration of EV/EBITDA with Different Asset Lives</a:t>
            </a:r>
          </a:p>
        </p:txBody>
      </p:sp>
      <p:sp>
        <p:nvSpPr>
          <p:cNvPr id="4" name="Slide Number Placeholder 3">
            <a:extLst>
              <a:ext uri="{FF2B5EF4-FFF2-40B4-BE49-F238E27FC236}">
                <a16:creationId xmlns:a16="http://schemas.microsoft.com/office/drawing/2014/main" id="{310B669D-1B4F-45B5-96B3-1ADA69484E42}"/>
              </a:ext>
            </a:extLst>
          </p:cNvPr>
          <p:cNvSpPr>
            <a:spLocks noGrp="1"/>
          </p:cNvSpPr>
          <p:nvPr>
            <p:ph type="sldNum" sz="quarter" idx="12"/>
          </p:nvPr>
        </p:nvSpPr>
        <p:spPr/>
        <p:txBody>
          <a:bodyPr/>
          <a:lstStyle/>
          <a:p>
            <a:pPr algn="ctr"/>
            <a:fld id="{0C3A1854-6B63-4059-B360-A3C4972BF0FC}" type="slidenum">
              <a:rPr lang="ko-KR" altLang="en-US" smtClean="0"/>
              <a:pPr algn="ctr"/>
              <a:t>161</a:t>
            </a:fld>
            <a:endParaRPr lang="ko-KR" altLang="en-US" dirty="0"/>
          </a:p>
        </p:txBody>
      </p:sp>
    </p:spTree>
    <p:extLst>
      <p:ext uri="{BB962C8B-B14F-4D97-AF65-F5344CB8AC3E}">
        <p14:creationId xmlns:p14="http://schemas.microsoft.com/office/powerpoint/2010/main" val="673681840"/>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01FCAB-2285-4838-B037-AD26DDEC423C}"/>
              </a:ext>
            </a:extLst>
          </p:cNvPr>
          <p:cNvSpPr>
            <a:spLocks noGrp="1"/>
          </p:cNvSpPr>
          <p:nvPr>
            <p:ph idx="1"/>
          </p:nvPr>
        </p:nvSpPr>
        <p:spPr/>
        <p:txBody>
          <a:bodyPr>
            <a:normAutofit fontScale="92500"/>
          </a:bodyPr>
          <a:lstStyle/>
          <a:p>
            <a:r>
              <a:rPr lang="en-US" dirty="0"/>
              <a:t>This can fix the capital expenditure problem, but:</a:t>
            </a:r>
          </a:p>
          <a:p>
            <a:pPr lvl="1"/>
            <a:r>
              <a:rPr lang="en-US" dirty="0"/>
              <a:t>Affected by depreciation policies</a:t>
            </a:r>
          </a:p>
          <a:p>
            <a:pPr lvl="1"/>
            <a:r>
              <a:rPr lang="en-US" dirty="0"/>
              <a:t>If one company has a higher tax rate, the EV/EBIT for that company will be lower (EV is affected by taxes, but EBIT is not).</a:t>
            </a:r>
          </a:p>
          <a:p>
            <a:r>
              <a:rPr lang="en-US" dirty="0"/>
              <a:t>This means you have to be careful in evaluating across time when the tax rate changes and</a:t>
            </a:r>
          </a:p>
          <a:p>
            <a:r>
              <a:rPr lang="en-US" dirty="0"/>
              <a:t>This means you have to be careful in evaluating across countries with different tax rates (note not the same as with the P/E ratio)</a:t>
            </a:r>
          </a:p>
        </p:txBody>
      </p:sp>
      <p:sp>
        <p:nvSpPr>
          <p:cNvPr id="3" name="Title 2">
            <a:extLst>
              <a:ext uri="{FF2B5EF4-FFF2-40B4-BE49-F238E27FC236}">
                <a16:creationId xmlns:a16="http://schemas.microsoft.com/office/drawing/2014/main" id="{E9D3B0C9-178A-434D-B884-B94A2E3005F1}"/>
              </a:ext>
            </a:extLst>
          </p:cNvPr>
          <p:cNvSpPr>
            <a:spLocks noGrp="1"/>
          </p:cNvSpPr>
          <p:nvPr>
            <p:ph type="title"/>
          </p:nvPr>
        </p:nvSpPr>
        <p:spPr/>
        <p:txBody>
          <a:bodyPr/>
          <a:lstStyle/>
          <a:p>
            <a:r>
              <a:rPr lang="en-US" dirty="0"/>
              <a:t>What About EV/EBIT</a:t>
            </a:r>
          </a:p>
        </p:txBody>
      </p:sp>
    </p:spTree>
    <p:extLst>
      <p:ext uri="{BB962C8B-B14F-4D97-AF65-F5344CB8AC3E}">
        <p14:creationId xmlns:p14="http://schemas.microsoft.com/office/powerpoint/2010/main" val="21851713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AA336-1289-4FA1-AD7F-85A971687BA9}"/>
              </a:ext>
            </a:extLst>
          </p:cNvPr>
          <p:cNvSpPr>
            <a:spLocks noGrp="1"/>
          </p:cNvSpPr>
          <p:nvPr>
            <p:ph type="title"/>
          </p:nvPr>
        </p:nvSpPr>
        <p:spPr/>
        <p:txBody>
          <a:bodyPr/>
          <a:lstStyle/>
          <a:p>
            <a:r>
              <a:rPr lang="en-029" dirty="0"/>
              <a:t>Mathematics of Multiples and Valuation</a:t>
            </a:r>
          </a:p>
        </p:txBody>
      </p:sp>
    </p:spTree>
    <p:extLst>
      <p:ext uri="{BB962C8B-B14F-4D97-AF65-F5344CB8AC3E}">
        <p14:creationId xmlns:p14="http://schemas.microsoft.com/office/powerpoint/2010/main" val="275075434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03A3790-72A0-49B2-B859-3EBCE73F08CA}"/>
              </a:ext>
            </a:extLst>
          </p:cNvPr>
          <p:cNvSpPr>
            <a:spLocks noGrp="1"/>
          </p:cNvSpPr>
          <p:nvPr>
            <p:ph idx="1"/>
          </p:nvPr>
        </p:nvSpPr>
        <p:spPr/>
        <p:txBody>
          <a:bodyPr/>
          <a:lstStyle/>
          <a:p>
            <a:r>
              <a:rPr lang="en-US" b="1" dirty="0"/>
              <a:t>Equation 1: Just Integrate from 0 to ∞</a:t>
            </a:r>
          </a:p>
          <a:p>
            <a:pPr lvl="1"/>
            <a:r>
              <a:rPr lang="en-US" dirty="0"/>
              <a:t>Value = CF(1)/k	(No Growth)</a:t>
            </a:r>
          </a:p>
          <a:p>
            <a:pPr lvl="1"/>
            <a:r>
              <a:rPr lang="en-US" dirty="0"/>
              <a:t>Value = CF(1)/(k-g)	(Growth)</a:t>
            </a:r>
          </a:p>
          <a:p>
            <a:pPr lvl="1"/>
            <a:endParaRPr lang="en-US" dirty="0"/>
          </a:p>
          <a:p>
            <a:pPr lvl="1"/>
            <a:r>
              <a:rPr lang="en-US" dirty="0"/>
              <a:t>This is just math (integral from 0 to ∞)</a:t>
            </a:r>
          </a:p>
          <a:p>
            <a:pPr lvl="1"/>
            <a:endParaRPr lang="en-US" dirty="0"/>
          </a:p>
          <a:p>
            <a:r>
              <a:rPr lang="en-US" b="1" dirty="0"/>
              <a:t>Equation 2: Sustainable Growth</a:t>
            </a:r>
          </a:p>
          <a:p>
            <a:pPr lvl="1"/>
            <a:r>
              <a:rPr lang="en-US" dirty="0"/>
              <a:t>Growth = ROE * Retention Rate</a:t>
            </a:r>
          </a:p>
          <a:p>
            <a:pPr lvl="1"/>
            <a:r>
              <a:rPr lang="en-US" dirty="0"/>
              <a:t>Growth = ROE * (1-Payout)</a:t>
            </a:r>
          </a:p>
          <a:p>
            <a:pPr lvl="1"/>
            <a:r>
              <a:rPr lang="en-US" dirty="0"/>
              <a:t>Payout = 1 – G/ROE</a:t>
            </a:r>
          </a:p>
        </p:txBody>
      </p:sp>
      <p:sp>
        <p:nvSpPr>
          <p:cNvPr id="3" name="Title 2">
            <a:extLst>
              <a:ext uri="{FF2B5EF4-FFF2-40B4-BE49-F238E27FC236}">
                <a16:creationId xmlns:a16="http://schemas.microsoft.com/office/drawing/2014/main" id="{3042E5DA-D03D-4F41-A33F-38094684102A}"/>
              </a:ext>
            </a:extLst>
          </p:cNvPr>
          <p:cNvSpPr>
            <a:spLocks noGrp="1"/>
          </p:cNvSpPr>
          <p:nvPr>
            <p:ph type="title"/>
          </p:nvPr>
        </p:nvSpPr>
        <p:spPr/>
        <p:txBody>
          <a:bodyPr/>
          <a:lstStyle/>
          <a:p>
            <a:r>
              <a:rPr lang="en-US" dirty="0"/>
              <a:t>Two Basic Equations</a:t>
            </a:r>
          </a:p>
        </p:txBody>
      </p:sp>
      <p:sp>
        <p:nvSpPr>
          <p:cNvPr id="4" name="Slide Number Placeholder 3">
            <a:extLst>
              <a:ext uri="{FF2B5EF4-FFF2-40B4-BE49-F238E27FC236}">
                <a16:creationId xmlns:a16="http://schemas.microsoft.com/office/drawing/2014/main" id="{612922E7-77C8-48AC-9B92-0B6A084ECADB}"/>
              </a:ext>
            </a:extLst>
          </p:cNvPr>
          <p:cNvSpPr>
            <a:spLocks noGrp="1"/>
          </p:cNvSpPr>
          <p:nvPr>
            <p:ph type="sldNum" sz="quarter" idx="12"/>
          </p:nvPr>
        </p:nvSpPr>
        <p:spPr/>
        <p:txBody>
          <a:bodyPr/>
          <a:lstStyle/>
          <a:p>
            <a:pPr algn="ctr"/>
            <a:fld id="{0C3A1854-6B63-4059-B360-A3C4972BF0FC}" type="slidenum">
              <a:rPr lang="ko-KR" altLang="en-US" smtClean="0"/>
              <a:pPr algn="ctr"/>
              <a:t>164</a:t>
            </a:fld>
            <a:endParaRPr lang="ko-KR" altLang="en-US" dirty="0"/>
          </a:p>
        </p:txBody>
      </p:sp>
    </p:spTree>
    <p:extLst>
      <p:ext uri="{BB962C8B-B14F-4D97-AF65-F5344CB8AC3E}">
        <p14:creationId xmlns:p14="http://schemas.microsoft.com/office/powerpoint/2010/main" val="165555508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A178B52-4EBF-41DF-839E-A2F1D6791A49}"/>
              </a:ext>
            </a:extLst>
          </p:cNvPr>
          <p:cNvSpPr>
            <a:spLocks noGrp="1"/>
          </p:cNvSpPr>
          <p:nvPr>
            <p:ph idx="1"/>
          </p:nvPr>
        </p:nvSpPr>
        <p:spPr/>
        <p:txBody>
          <a:bodyPr>
            <a:normAutofit fontScale="62500" lnSpcReduction="20000"/>
          </a:bodyPr>
          <a:lstStyle/>
          <a:p>
            <a:r>
              <a:rPr lang="en-US" dirty="0"/>
              <a:t>Start with Basics</a:t>
            </a:r>
          </a:p>
          <a:p>
            <a:pPr lvl="1"/>
            <a:r>
              <a:rPr lang="en-US" dirty="0"/>
              <a:t>Value = D1/(k-g)		Simple calculus</a:t>
            </a:r>
          </a:p>
          <a:p>
            <a:pPr lvl="1"/>
            <a:r>
              <a:rPr lang="en-US" dirty="0"/>
              <a:t>DPO = (1-g/ROE)		Fundamental growth</a:t>
            </a:r>
          </a:p>
          <a:p>
            <a:pPr lvl="1"/>
            <a:r>
              <a:rPr lang="en-US" dirty="0"/>
              <a:t>D1 = E1 * DPO		Earnings </a:t>
            </a:r>
          </a:p>
          <a:p>
            <a:pPr lvl="1"/>
            <a:endParaRPr lang="en-US" b="1" dirty="0"/>
          </a:p>
          <a:p>
            <a:pPr lvl="1"/>
            <a:r>
              <a:rPr lang="en-US" sz="4000" b="1" dirty="0"/>
              <a:t>Value = E1 * (1-g/ROE)/(k-g)</a:t>
            </a:r>
          </a:p>
          <a:p>
            <a:endParaRPr lang="en-US" dirty="0"/>
          </a:p>
          <a:p>
            <a:r>
              <a:rPr lang="en-US" dirty="0"/>
              <a:t>For P/E Ratio</a:t>
            </a:r>
          </a:p>
          <a:p>
            <a:pPr lvl="1"/>
            <a:endParaRPr lang="en-US" b="1" dirty="0"/>
          </a:p>
          <a:p>
            <a:pPr lvl="1"/>
            <a:r>
              <a:rPr lang="en-US" sz="3800" b="1" dirty="0"/>
              <a:t>Value/E1 = (1-g/ROE)/(k-g)</a:t>
            </a:r>
          </a:p>
          <a:p>
            <a:endParaRPr lang="en-US" dirty="0"/>
          </a:p>
          <a:p>
            <a:r>
              <a:rPr lang="en-US" dirty="0"/>
              <a:t>For P/B Ratio</a:t>
            </a:r>
          </a:p>
          <a:p>
            <a:pPr lvl="1"/>
            <a:r>
              <a:rPr lang="en-US" dirty="0"/>
              <a:t>E1=Book Value * ROE1</a:t>
            </a:r>
          </a:p>
          <a:p>
            <a:pPr lvl="1"/>
            <a:r>
              <a:rPr lang="en-US" dirty="0"/>
              <a:t>Value = Book Value * ROE * (1-g/ROE)/(k-g)</a:t>
            </a:r>
          </a:p>
          <a:p>
            <a:pPr lvl="1"/>
            <a:endParaRPr lang="en-US" b="1" dirty="0"/>
          </a:p>
          <a:p>
            <a:pPr lvl="1"/>
            <a:r>
              <a:rPr lang="en-US" sz="3800" b="1" dirty="0"/>
              <a:t>Value/Book Value = (ROE-g)/(k-g)</a:t>
            </a:r>
          </a:p>
          <a:p>
            <a:endParaRPr lang="en-US" dirty="0"/>
          </a:p>
          <a:p>
            <a:endParaRPr lang="en-US" dirty="0"/>
          </a:p>
        </p:txBody>
      </p:sp>
      <p:sp>
        <p:nvSpPr>
          <p:cNvPr id="3" name="Title 2">
            <a:extLst>
              <a:ext uri="{FF2B5EF4-FFF2-40B4-BE49-F238E27FC236}">
                <a16:creationId xmlns:a16="http://schemas.microsoft.com/office/drawing/2014/main" id="{7BA75450-EBF0-47FD-9801-6C53245626E5}"/>
              </a:ext>
            </a:extLst>
          </p:cNvPr>
          <p:cNvSpPr>
            <a:spLocks noGrp="1"/>
          </p:cNvSpPr>
          <p:nvPr>
            <p:ph type="title"/>
          </p:nvPr>
        </p:nvSpPr>
        <p:spPr/>
        <p:txBody>
          <a:bodyPr>
            <a:normAutofit fontScale="90000"/>
          </a:bodyPr>
          <a:lstStyle/>
          <a:p>
            <a:r>
              <a:rPr lang="en-US" dirty="0"/>
              <a:t>For Equity, All you Have to Do is Substitute</a:t>
            </a:r>
          </a:p>
        </p:txBody>
      </p:sp>
    </p:spTree>
    <p:extLst>
      <p:ext uri="{BB962C8B-B14F-4D97-AF65-F5344CB8AC3E}">
        <p14:creationId xmlns:p14="http://schemas.microsoft.com/office/powerpoint/2010/main" val="54744255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40F1F2-E378-4495-87AC-C0C05629AFA2}"/>
              </a:ext>
            </a:extLst>
          </p:cNvPr>
          <p:cNvSpPr>
            <a:spLocks noGrp="1"/>
          </p:cNvSpPr>
          <p:nvPr>
            <p:ph idx="1"/>
          </p:nvPr>
        </p:nvSpPr>
        <p:spPr/>
        <p:txBody>
          <a:bodyPr>
            <a:normAutofit fontScale="85000" lnSpcReduction="20000"/>
          </a:bodyPr>
          <a:lstStyle/>
          <a:p>
            <a:r>
              <a:rPr lang="en-US" dirty="0"/>
              <a:t>Objective is to get monopoly profit and then to grow these profits (not making judgment about capitalism here). Value depends on the return from your investment.</a:t>
            </a:r>
          </a:p>
          <a:p>
            <a:pPr lvl="1"/>
            <a:r>
              <a:rPr lang="en-US" dirty="0"/>
              <a:t>Rate of Return on Investment</a:t>
            </a:r>
          </a:p>
          <a:p>
            <a:pPr lvl="1"/>
            <a:r>
              <a:rPr lang="en-US" dirty="0"/>
              <a:t>Growth</a:t>
            </a:r>
          </a:p>
          <a:p>
            <a:pPr lvl="1"/>
            <a:r>
              <a:rPr lang="en-US" dirty="0"/>
              <a:t>Cost of Capital Adjusted for Risk</a:t>
            </a:r>
          </a:p>
          <a:p>
            <a:r>
              <a:rPr lang="en-US" dirty="0"/>
              <a:t>There is no question about theses basic ideas and one can think of valuation as forecasting movements in these three variables.</a:t>
            </a:r>
          </a:p>
          <a:p>
            <a:r>
              <a:rPr lang="en-US" dirty="0"/>
              <a:t>The most difficult thing to think about is what will happen to the rate of return.</a:t>
            </a:r>
          </a:p>
          <a:p>
            <a:r>
              <a:rPr lang="en-US" dirty="0"/>
              <a:t>If you do not make an investment, use of ROIC does not work anymore.</a:t>
            </a:r>
          </a:p>
          <a:p>
            <a:endParaRPr lang="en-US" dirty="0"/>
          </a:p>
        </p:txBody>
      </p:sp>
      <p:sp>
        <p:nvSpPr>
          <p:cNvPr id="3" name="Title 2">
            <a:extLst>
              <a:ext uri="{FF2B5EF4-FFF2-40B4-BE49-F238E27FC236}">
                <a16:creationId xmlns:a16="http://schemas.microsoft.com/office/drawing/2014/main" id="{53DC8787-5D22-47F3-BD48-039846A7B61B}"/>
              </a:ext>
            </a:extLst>
          </p:cNvPr>
          <p:cNvSpPr>
            <a:spLocks noGrp="1"/>
          </p:cNvSpPr>
          <p:nvPr>
            <p:ph type="title"/>
          </p:nvPr>
        </p:nvSpPr>
        <p:spPr/>
        <p:txBody>
          <a:bodyPr>
            <a:normAutofit fontScale="90000"/>
          </a:bodyPr>
          <a:lstStyle/>
          <a:p>
            <a:r>
              <a:rPr lang="en-US" dirty="0"/>
              <a:t>Fundamental Valuation Ideas and P/E, EV/EBITDA, P/B Multiples</a:t>
            </a:r>
          </a:p>
        </p:txBody>
      </p:sp>
    </p:spTree>
    <p:extLst>
      <p:ext uri="{BB962C8B-B14F-4D97-AF65-F5344CB8AC3E}">
        <p14:creationId xmlns:p14="http://schemas.microsoft.com/office/powerpoint/2010/main" val="192136787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7581D4-3E7D-427A-AF8C-B6CAFAA13D16}"/>
              </a:ext>
            </a:extLst>
          </p:cNvPr>
          <p:cNvSpPr>
            <a:spLocks noGrp="1"/>
          </p:cNvSpPr>
          <p:nvPr>
            <p:ph idx="1"/>
          </p:nvPr>
        </p:nvSpPr>
        <p:spPr/>
        <p:txBody>
          <a:bodyPr>
            <a:normAutofit fontScale="70000" lnSpcReduction="20000"/>
          </a:bodyPr>
          <a:lstStyle/>
          <a:p>
            <a:r>
              <a:rPr lang="en-US" dirty="0"/>
              <a:t>If you don’t make an investment, you cannot improve your life.</a:t>
            </a:r>
          </a:p>
          <a:p>
            <a:r>
              <a:rPr lang="en-US" dirty="0"/>
              <a:t>If you don’t make capital expenditures, you cannot get EBITDA.</a:t>
            </a:r>
          </a:p>
          <a:p>
            <a:r>
              <a:rPr lang="en-US" dirty="0"/>
              <a:t>If you don’t sell policies and put investments on the balance sheet, you can not earn a return.</a:t>
            </a:r>
          </a:p>
          <a:p>
            <a:r>
              <a:rPr lang="en-US" dirty="0"/>
              <a:t>If you don’t pay for a stock, you cannot get dividends.</a:t>
            </a:r>
          </a:p>
          <a:p>
            <a:r>
              <a:rPr lang="en-US" dirty="0"/>
              <a:t>Even when you gamble, you must put some money down on the table.</a:t>
            </a:r>
          </a:p>
          <a:p>
            <a:r>
              <a:rPr lang="en-US" dirty="0"/>
              <a:t>But, what about:</a:t>
            </a:r>
          </a:p>
          <a:p>
            <a:pPr lvl="1"/>
            <a:r>
              <a:rPr lang="en-US" dirty="0"/>
              <a:t>Uber: drivers make investment and all Uber has is a bit of software</a:t>
            </a:r>
          </a:p>
          <a:p>
            <a:pPr lvl="1"/>
            <a:r>
              <a:rPr lang="en-US" dirty="0"/>
              <a:t>Services: You make money from your reputation (Deloitte, Cap Gemini, GE, Siemens, Law Firms, etc.)</a:t>
            </a:r>
          </a:p>
          <a:p>
            <a:pPr lvl="1"/>
            <a:r>
              <a:rPr lang="en-US" dirty="0"/>
              <a:t>Construction contracts: You make money by constructing a plant and the investment in tractors etc. is very minor.</a:t>
            </a:r>
          </a:p>
        </p:txBody>
      </p:sp>
      <p:sp>
        <p:nvSpPr>
          <p:cNvPr id="3" name="Title 2">
            <a:extLst>
              <a:ext uri="{FF2B5EF4-FFF2-40B4-BE49-F238E27FC236}">
                <a16:creationId xmlns:a16="http://schemas.microsoft.com/office/drawing/2014/main" id="{1E18C399-D1A6-4006-880F-7912B02A884F}"/>
              </a:ext>
            </a:extLst>
          </p:cNvPr>
          <p:cNvSpPr>
            <a:spLocks noGrp="1"/>
          </p:cNvSpPr>
          <p:nvPr>
            <p:ph type="title"/>
          </p:nvPr>
        </p:nvSpPr>
        <p:spPr/>
        <p:txBody>
          <a:bodyPr>
            <a:normAutofit fontScale="90000"/>
          </a:bodyPr>
          <a:lstStyle/>
          <a:p>
            <a:r>
              <a:rPr lang="en-US" dirty="0"/>
              <a:t>Fundamental Idea about Investment Necessary to Generate Return</a:t>
            </a:r>
          </a:p>
        </p:txBody>
      </p:sp>
    </p:spTree>
    <p:extLst>
      <p:ext uri="{BB962C8B-B14F-4D97-AF65-F5344CB8AC3E}">
        <p14:creationId xmlns:p14="http://schemas.microsoft.com/office/powerpoint/2010/main" val="17701506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A009F9-D49F-4E7A-B953-98ACF924960D}"/>
              </a:ext>
            </a:extLst>
          </p:cNvPr>
          <p:cNvSpPr>
            <a:spLocks noGrp="1"/>
          </p:cNvSpPr>
          <p:nvPr>
            <p:ph idx="1"/>
          </p:nvPr>
        </p:nvSpPr>
        <p:spPr/>
        <p:txBody>
          <a:bodyPr>
            <a:normAutofit fontScale="92500" lnSpcReduction="10000"/>
          </a:bodyPr>
          <a:lstStyle/>
          <a:p>
            <a:r>
              <a:rPr lang="en-US" dirty="0"/>
              <a:t>Very simple case of valuation:</a:t>
            </a:r>
          </a:p>
          <a:p>
            <a:pPr lvl="1"/>
            <a:r>
              <a:rPr lang="en-US" dirty="0"/>
              <a:t>Return on equity and growth constant</a:t>
            </a:r>
          </a:p>
          <a:p>
            <a:pPr lvl="1"/>
            <a:r>
              <a:rPr lang="en-US" dirty="0"/>
              <a:t>No adjustment for inflation (assume no inflation)</a:t>
            </a:r>
          </a:p>
          <a:p>
            <a:r>
              <a:rPr lang="en-US" dirty="0"/>
              <a:t>In this case, you can use the valuation formula: </a:t>
            </a:r>
          </a:p>
          <a:p>
            <a:pPr marL="0" indent="0">
              <a:buNone/>
            </a:pPr>
            <a:r>
              <a:rPr lang="en-US" dirty="0"/>
              <a:t>	</a:t>
            </a:r>
            <a:r>
              <a:rPr lang="en-US" b="1" dirty="0"/>
              <a:t>Value = Earnings x (1-g/ROE)/(k-g)</a:t>
            </a:r>
          </a:p>
          <a:p>
            <a:r>
              <a:rPr lang="en-US" dirty="0"/>
              <a:t>You can also use the formula to evaluate implied cost of capital from P/E ratio, growth and assumed return on equity.</a:t>
            </a:r>
          </a:p>
          <a:p>
            <a:r>
              <a:rPr lang="en-US" dirty="0"/>
              <a:t>Silly to worry about ROE versus ROIC at this point.  For now, can assume an all equity company with no net debt.</a:t>
            </a:r>
          </a:p>
        </p:txBody>
      </p:sp>
      <p:sp>
        <p:nvSpPr>
          <p:cNvPr id="3" name="Title 2">
            <a:extLst>
              <a:ext uri="{FF2B5EF4-FFF2-40B4-BE49-F238E27FC236}">
                <a16:creationId xmlns:a16="http://schemas.microsoft.com/office/drawing/2014/main" id="{8239A7CB-BB03-47A5-A872-A0F23FC883E4}"/>
              </a:ext>
            </a:extLst>
          </p:cNvPr>
          <p:cNvSpPr>
            <a:spLocks noGrp="1"/>
          </p:cNvSpPr>
          <p:nvPr>
            <p:ph type="title"/>
          </p:nvPr>
        </p:nvSpPr>
        <p:spPr/>
        <p:txBody>
          <a:bodyPr>
            <a:normAutofit fontScale="90000"/>
          </a:bodyPr>
          <a:lstStyle/>
          <a:p>
            <a:r>
              <a:rPr lang="en-US" dirty="0"/>
              <a:t>Simple Case: Valuation with Constant ROE</a:t>
            </a:r>
          </a:p>
        </p:txBody>
      </p:sp>
      <p:sp>
        <p:nvSpPr>
          <p:cNvPr id="4" name="Slide Number Placeholder 3">
            <a:extLst>
              <a:ext uri="{FF2B5EF4-FFF2-40B4-BE49-F238E27FC236}">
                <a16:creationId xmlns:a16="http://schemas.microsoft.com/office/drawing/2014/main" id="{4B895A5A-1C0D-43C0-84F6-28B34C8D7BD2}"/>
              </a:ext>
            </a:extLst>
          </p:cNvPr>
          <p:cNvSpPr>
            <a:spLocks noGrp="1"/>
          </p:cNvSpPr>
          <p:nvPr>
            <p:ph type="sldNum" sz="quarter" idx="12"/>
          </p:nvPr>
        </p:nvSpPr>
        <p:spPr/>
        <p:txBody>
          <a:bodyPr/>
          <a:lstStyle/>
          <a:p>
            <a:pPr algn="ctr"/>
            <a:fld id="{0C3A1854-6B63-4059-B360-A3C4972BF0FC}" type="slidenum">
              <a:rPr lang="ko-KR" altLang="en-US" smtClean="0"/>
              <a:pPr algn="ctr"/>
              <a:t>168</a:t>
            </a:fld>
            <a:endParaRPr lang="ko-KR" altLang="en-US" dirty="0"/>
          </a:p>
        </p:txBody>
      </p:sp>
    </p:spTree>
    <p:extLst>
      <p:ext uri="{BB962C8B-B14F-4D97-AF65-F5344CB8AC3E}">
        <p14:creationId xmlns:p14="http://schemas.microsoft.com/office/powerpoint/2010/main" val="76616189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D761D8-08A0-4473-AAAF-1BD05579AC0E}"/>
              </a:ext>
            </a:extLst>
          </p:cNvPr>
          <p:cNvSpPr>
            <a:spLocks noGrp="1"/>
          </p:cNvSpPr>
          <p:nvPr>
            <p:ph idx="1"/>
          </p:nvPr>
        </p:nvSpPr>
        <p:spPr/>
        <p:txBody>
          <a:bodyPr>
            <a:normAutofit fontScale="92500" lnSpcReduction="20000"/>
          </a:bodyPr>
          <a:lstStyle/>
          <a:p>
            <a:r>
              <a:rPr lang="en-US" dirty="0"/>
              <a:t>McKinsey Discussion of the Formula:</a:t>
            </a:r>
          </a:p>
          <a:p>
            <a:pPr lvl="1"/>
            <a:r>
              <a:rPr lang="en-US" dirty="0"/>
              <a:t>This formula underpins the discounted-cash-flow (DCF) approach to valuation, and a variant of the equation lies behind the economic-profit approach (i.e. monopoly profit)….</a:t>
            </a:r>
            <a:r>
              <a:rPr lang="en-US" b="1" i="1" dirty="0"/>
              <a:t>You might go so far as to say that this formula represents all there is to valuation. Everything else is mere detail</a:t>
            </a:r>
            <a:r>
              <a:rPr lang="en-US" dirty="0"/>
              <a:t>.”</a:t>
            </a:r>
          </a:p>
          <a:p>
            <a:endParaRPr lang="en-US" u="sng" dirty="0"/>
          </a:p>
          <a:p>
            <a:r>
              <a:rPr lang="en-US" u="sng" dirty="0"/>
              <a:t>However, the formula is really not very good:</a:t>
            </a:r>
          </a:p>
          <a:p>
            <a:pPr lvl="1"/>
            <a:r>
              <a:rPr lang="en-US" dirty="0"/>
              <a:t>Only works when ROE and g and k are constant.</a:t>
            </a:r>
          </a:p>
          <a:p>
            <a:pPr lvl="1"/>
            <a:r>
              <a:rPr lang="en-US" dirty="0"/>
              <a:t>It does not work with inflation, because the value of the investment increases over time due to inflation.</a:t>
            </a:r>
          </a:p>
          <a:p>
            <a:pPr lvl="1"/>
            <a:r>
              <a:rPr lang="en-US" dirty="0"/>
              <a:t>It does not work if the return on new investments is different from the return on existing investments in cases such as high technology.</a:t>
            </a:r>
          </a:p>
        </p:txBody>
      </p:sp>
      <p:sp>
        <p:nvSpPr>
          <p:cNvPr id="3" name="Title 2">
            <a:extLst>
              <a:ext uri="{FF2B5EF4-FFF2-40B4-BE49-F238E27FC236}">
                <a16:creationId xmlns:a16="http://schemas.microsoft.com/office/drawing/2014/main" id="{08B6D94C-3E2A-4DDA-9483-4C488807F197}"/>
              </a:ext>
            </a:extLst>
          </p:cNvPr>
          <p:cNvSpPr>
            <a:spLocks noGrp="1"/>
          </p:cNvSpPr>
          <p:nvPr>
            <p:ph type="title"/>
          </p:nvPr>
        </p:nvSpPr>
        <p:spPr/>
        <p:txBody>
          <a:bodyPr/>
          <a:lstStyle/>
          <a:p>
            <a:r>
              <a:rPr lang="en-US" dirty="0"/>
              <a:t>Problems with These Formulas</a:t>
            </a:r>
          </a:p>
        </p:txBody>
      </p:sp>
    </p:spTree>
    <p:extLst>
      <p:ext uri="{BB962C8B-B14F-4D97-AF65-F5344CB8AC3E}">
        <p14:creationId xmlns:p14="http://schemas.microsoft.com/office/powerpoint/2010/main" val="493582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5F585E-CB11-4812-B210-0BB9B7152933}"/>
              </a:ext>
            </a:extLst>
          </p:cNvPr>
          <p:cNvSpPr>
            <a:spLocks noGrp="1"/>
          </p:cNvSpPr>
          <p:nvPr>
            <p:ph type="title"/>
          </p:nvPr>
        </p:nvSpPr>
        <p:spPr>
          <a:xfrm>
            <a:off x="628650" y="365126"/>
            <a:ext cx="7886700" cy="964053"/>
          </a:xfrm>
        </p:spPr>
        <p:txBody>
          <a:bodyPr>
            <a:normAutofit fontScale="90000"/>
          </a:bodyPr>
          <a:lstStyle/>
          <a:p>
            <a:r>
              <a:rPr lang="en-US" b="1" dirty="0"/>
              <a:t>Cost of Capital in Same Transaction</a:t>
            </a:r>
          </a:p>
        </p:txBody>
      </p:sp>
      <p:sp>
        <p:nvSpPr>
          <p:cNvPr id="5" name="Content Placeholder 4">
            <a:extLst>
              <a:ext uri="{FF2B5EF4-FFF2-40B4-BE49-F238E27FC236}">
                <a16:creationId xmlns:a16="http://schemas.microsoft.com/office/drawing/2014/main" id="{088DFEE3-1133-4058-837B-266A375983B4}"/>
              </a:ext>
            </a:extLst>
          </p:cNvPr>
          <p:cNvSpPr>
            <a:spLocks noGrp="1"/>
          </p:cNvSpPr>
          <p:nvPr>
            <p:ph sz="half" idx="1"/>
          </p:nvPr>
        </p:nvSpPr>
        <p:spPr>
          <a:xfrm>
            <a:off x="761999" y="1524000"/>
            <a:ext cx="7203649" cy="870408"/>
          </a:xfrm>
        </p:spPr>
        <p:txBody>
          <a:bodyPr/>
          <a:lstStyle/>
          <a:p>
            <a:pPr marL="0" indent="0">
              <a:buNone/>
            </a:pPr>
            <a:r>
              <a:rPr lang="en-US" dirty="0"/>
              <a:t>Top is buy side (if negotiating would want high cost of capital).  Bottom is sell side.</a:t>
            </a:r>
          </a:p>
          <a:p>
            <a:endParaRPr lang="en-US" dirty="0"/>
          </a:p>
        </p:txBody>
      </p:sp>
      <p:pic>
        <p:nvPicPr>
          <p:cNvPr id="7" name="Picture 6">
            <a:extLst>
              <a:ext uri="{FF2B5EF4-FFF2-40B4-BE49-F238E27FC236}">
                <a16:creationId xmlns:a16="http://schemas.microsoft.com/office/drawing/2014/main" id="{0473A38C-F0F9-44AA-9E6F-9246CF496FBB}"/>
              </a:ext>
            </a:extLst>
          </p:cNvPr>
          <p:cNvPicPr>
            <a:picLocks noChangeAspect="1"/>
          </p:cNvPicPr>
          <p:nvPr/>
        </p:nvPicPr>
        <p:blipFill>
          <a:blip r:embed="rId2"/>
          <a:stretch>
            <a:fillRect/>
          </a:stretch>
        </p:blipFill>
        <p:spPr>
          <a:xfrm>
            <a:off x="0" y="2394408"/>
            <a:ext cx="8940485" cy="2071155"/>
          </a:xfrm>
          <a:prstGeom prst="rect">
            <a:avLst/>
          </a:prstGeom>
        </p:spPr>
      </p:pic>
      <p:pic>
        <p:nvPicPr>
          <p:cNvPr id="8" name="Picture 7">
            <a:extLst>
              <a:ext uri="{FF2B5EF4-FFF2-40B4-BE49-F238E27FC236}">
                <a16:creationId xmlns:a16="http://schemas.microsoft.com/office/drawing/2014/main" id="{DCDEA637-9B6A-4F91-97CE-6B3C0B2B8A7A}"/>
              </a:ext>
            </a:extLst>
          </p:cNvPr>
          <p:cNvPicPr>
            <a:picLocks noChangeAspect="1"/>
          </p:cNvPicPr>
          <p:nvPr/>
        </p:nvPicPr>
        <p:blipFill>
          <a:blip r:embed="rId3"/>
          <a:stretch>
            <a:fillRect/>
          </a:stretch>
        </p:blipFill>
        <p:spPr>
          <a:xfrm>
            <a:off x="2050525" y="4203805"/>
            <a:ext cx="4133457" cy="2547024"/>
          </a:xfrm>
          <a:prstGeom prst="rect">
            <a:avLst/>
          </a:prstGeom>
        </p:spPr>
      </p:pic>
      <p:cxnSp>
        <p:nvCxnSpPr>
          <p:cNvPr id="12" name="Straight Arrow Connector 11">
            <a:extLst>
              <a:ext uri="{FF2B5EF4-FFF2-40B4-BE49-F238E27FC236}">
                <a16:creationId xmlns:a16="http://schemas.microsoft.com/office/drawing/2014/main" id="{2F5C6690-F7F5-48A0-AB1A-80D54334FFC8}"/>
              </a:ext>
            </a:extLst>
          </p:cNvPr>
          <p:cNvCxnSpPr/>
          <p:nvPr/>
        </p:nvCxnSpPr>
        <p:spPr>
          <a:xfrm flipH="1">
            <a:off x="6183982" y="4279769"/>
            <a:ext cx="2331368" cy="2196445"/>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1719800"/>
      </p:ext>
    </p:extLst>
  </p:cSld>
  <p:clrMapOvr>
    <a:masterClrMapping/>
  </p:clrMapOvr>
  <p:transition>
    <p:zoom/>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868C850-30FE-4142-8FFF-78A337F0E3A3}"/>
              </a:ext>
            </a:extLst>
          </p:cNvPr>
          <p:cNvSpPr>
            <a:spLocks noGrp="1"/>
          </p:cNvSpPr>
          <p:nvPr>
            <p:ph idx="1"/>
          </p:nvPr>
        </p:nvSpPr>
        <p:spPr/>
        <p:txBody>
          <a:bodyPr/>
          <a:lstStyle/>
          <a:p>
            <a:r>
              <a:rPr lang="en-US" dirty="0"/>
              <a:t>We (McKinsey) explain the two core principles of value creation: </a:t>
            </a:r>
          </a:p>
          <a:p>
            <a:pPr lvl="1"/>
            <a:r>
              <a:rPr lang="en-US" dirty="0"/>
              <a:t>(1) the idea that return on invested capital and growth drive cash flow, which in turn drives value, and </a:t>
            </a:r>
          </a:p>
          <a:p>
            <a:pPr lvl="1"/>
            <a:r>
              <a:rPr lang="en-US" dirty="0"/>
              <a:t>(2) the conservation of value principle, which says that anything that doesn’t increase cash flow doesn’t create value (unless it reduces risk).</a:t>
            </a:r>
          </a:p>
          <a:p>
            <a:r>
              <a:rPr lang="en-US" dirty="0"/>
              <a:t>Led to ideas about measuring all performance with return versus cost of capital and books on (ROIC-WACC) * Capital Charge</a:t>
            </a:r>
          </a:p>
        </p:txBody>
      </p:sp>
      <p:sp>
        <p:nvSpPr>
          <p:cNvPr id="3" name="Title 2">
            <a:extLst>
              <a:ext uri="{FF2B5EF4-FFF2-40B4-BE49-F238E27FC236}">
                <a16:creationId xmlns:a16="http://schemas.microsoft.com/office/drawing/2014/main" id="{6E4EAA57-70EA-4F9F-947F-BF2401FBFD88}"/>
              </a:ext>
            </a:extLst>
          </p:cNvPr>
          <p:cNvSpPr>
            <a:spLocks noGrp="1"/>
          </p:cNvSpPr>
          <p:nvPr>
            <p:ph type="title"/>
          </p:nvPr>
        </p:nvSpPr>
        <p:spPr/>
        <p:txBody>
          <a:bodyPr/>
          <a:lstStyle/>
          <a:p>
            <a:r>
              <a:rPr lang="en-US" dirty="0"/>
              <a:t>Quote from McKinsey Valuation Book</a:t>
            </a:r>
          </a:p>
        </p:txBody>
      </p:sp>
    </p:spTree>
    <p:extLst>
      <p:ext uri="{BB962C8B-B14F-4D97-AF65-F5344CB8AC3E}">
        <p14:creationId xmlns:p14="http://schemas.microsoft.com/office/powerpoint/2010/main" val="406246433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7E189B-1D64-4DAE-9F0D-E1DC2BFB6F8D}"/>
              </a:ext>
            </a:extLst>
          </p:cNvPr>
          <p:cNvSpPr>
            <a:spLocks noGrp="1"/>
          </p:cNvSpPr>
          <p:nvPr>
            <p:ph idx="1"/>
          </p:nvPr>
        </p:nvSpPr>
        <p:spPr/>
        <p:txBody>
          <a:bodyPr>
            <a:normAutofit lnSpcReduction="10000"/>
          </a:bodyPr>
          <a:lstStyle/>
          <a:p>
            <a:r>
              <a:rPr lang="en-US" dirty="0"/>
              <a:t>We will show that high-ROIC companies typically create more value by focusing on growth, while lower-ROIC companies create more value by increasing ROIC.</a:t>
            </a:r>
          </a:p>
          <a:p>
            <a:r>
              <a:rPr lang="en-US" b="1" i="1" dirty="0"/>
              <a:t>Comment:</a:t>
            </a:r>
            <a:r>
              <a:rPr lang="en-US" dirty="0"/>
              <a:t> Everybody of course wants high ROIC, which is just another word for monopoly profit and which is the driver of capitalist economies.  If you are valuing a company you must assess the ability of a company to maintain or grow its monopoly position. That is the hard part.</a:t>
            </a:r>
          </a:p>
        </p:txBody>
      </p:sp>
      <p:sp>
        <p:nvSpPr>
          <p:cNvPr id="3" name="Title 2">
            <a:extLst>
              <a:ext uri="{FF2B5EF4-FFF2-40B4-BE49-F238E27FC236}">
                <a16:creationId xmlns:a16="http://schemas.microsoft.com/office/drawing/2014/main" id="{249C8062-DBA8-4560-A2F6-8D797F91EE9C}"/>
              </a:ext>
            </a:extLst>
          </p:cNvPr>
          <p:cNvSpPr>
            <a:spLocks noGrp="1"/>
          </p:cNvSpPr>
          <p:nvPr>
            <p:ph type="title"/>
          </p:nvPr>
        </p:nvSpPr>
        <p:spPr/>
        <p:txBody>
          <a:bodyPr/>
          <a:lstStyle/>
          <a:p>
            <a:r>
              <a:rPr lang="en-US" dirty="0"/>
              <a:t>Another Silly McKinsey Comment</a:t>
            </a:r>
          </a:p>
        </p:txBody>
      </p:sp>
      <p:sp>
        <p:nvSpPr>
          <p:cNvPr id="4" name="Slide Number Placeholder 3">
            <a:extLst>
              <a:ext uri="{FF2B5EF4-FFF2-40B4-BE49-F238E27FC236}">
                <a16:creationId xmlns:a16="http://schemas.microsoft.com/office/drawing/2014/main" id="{F474FC65-5495-447B-B9DE-C4BDA2BB8D2F}"/>
              </a:ext>
            </a:extLst>
          </p:cNvPr>
          <p:cNvSpPr>
            <a:spLocks noGrp="1"/>
          </p:cNvSpPr>
          <p:nvPr>
            <p:ph type="sldNum" sz="quarter" idx="12"/>
          </p:nvPr>
        </p:nvSpPr>
        <p:spPr/>
        <p:txBody>
          <a:bodyPr/>
          <a:lstStyle/>
          <a:p>
            <a:pPr algn="ctr"/>
            <a:fld id="{0C3A1854-6B63-4059-B360-A3C4972BF0FC}" type="slidenum">
              <a:rPr lang="ko-KR" altLang="en-US" smtClean="0"/>
              <a:pPr algn="ctr"/>
              <a:t>171</a:t>
            </a:fld>
            <a:endParaRPr lang="ko-KR" altLang="en-US" dirty="0"/>
          </a:p>
        </p:txBody>
      </p:sp>
    </p:spTree>
    <p:extLst>
      <p:ext uri="{BB962C8B-B14F-4D97-AF65-F5344CB8AC3E}">
        <p14:creationId xmlns:p14="http://schemas.microsoft.com/office/powerpoint/2010/main" val="292763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B8E01D1-FFD6-4141-9C54-73E88472D696}"/>
              </a:ext>
            </a:extLst>
          </p:cNvPr>
          <p:cNvSpPr>
            <a:spLocks noGrp="1"/>
          </p:cNvSpPr>
          <p:nvPr>
            <p:ph idx="1"/>
          </p:nvPr>
        </p:nvSpPr>
        <p:spPr/>
        <p:txBody>
          <a:bodyPr>
            <a:normAutofit fontScale="77500" lnSpcReduction="20000"/>
          </a:bodyPr>
          <a:lstStyle/>
          <a:p>
            <a:r>
              <a:rPr lang="en-US" dirty="0"/>
              <a:t>The interaction between growth and ROI is a key factor to consider when assessing the likely impact of a particular investment on a company’s overall ROI. For example, we’ve found that some very successful, high-ROI companies in the United States are reluctant to invest in growth if it will reduce their ROIs. </a:t>
            </a:r>
          </a:p>
          <a:p>
            <a:r>
              <a:rPr lang="en-US" dirty="0"/>
              <a:t>One technology company had a 30 percent operating margin and ROIC of more than 50 percent, so it didn’t want to invest in projects that might earn only 25 percent returns, fearing this would dilute its average returns. </a:t>
            </a:r>
          </a:p>
          <a:p>
            <a:r>
              <a:rPr lang="en-US" dirty="0"/>
              <a:t>But as the first principle of value creation would lead you to expect, even an opportunity with a 25 percent return would still create value as long as the cost of capital was lower, despite the resulting decline in average ROIC.</a:t>
            </a:r>
          </a:p>
        </p:txBody>
      </p:sp>
      <p:sp>
        <p:nvSpPr>
          <p:cNvPr id="3" name="Title 2">
            <a:extLst>
              <a:ext uri="{FF2B5EF4-FFF2-40B4-BE49-F238E27FC236}">
                <a16:creationId xmlns:a16="http://schemas.microsoft.com/office/drawing/2014/main" id="{10CAD4A1-4BB1-4808-9609-2F874BBF3824}"/>
              </a:ext>
            </a:extLst>
          </p:cNvPr>
          <p:cNvSpPr>
            <a:spLocks noGrp="1"/>
          </p:cNvSpPr>
          <p:nvPr>
            <p:ph type="title"/>
          </p:nvPr>
        </p:nvSpPr>
        <p:spPr/>
        <p:txBody>
          <a:bodyPr>
            <a:normAutofit fontScale="90000"/>
          </a:bodyPr>
          <a:lstStyle/>
          <a:p>
            <a:r>
              <a:rPr lang="en-US" dirty="0"/>
              <a:t>Of Course You Should Invest when Return Exceeds Cost of Capital – This is NPV Rule</a:t>
            </a:r>
          </a:p>
        </p:txBody>
      </p:sp>
    </p:spTree>
    <p:extLst>
      <p:ext uri="{BB962C8B-B14F-4D97-AF65-F5344CB8AC3E}">
        <p14:creationId xmlns:p14="http://schemas.microsoft.com/office/powerpoint/2010/main" val="196632559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6729B6-4FD8-4291-8D17-4BC70ECCFA0A}"/>
              </a:ext>
            </a:extLst>
          </p:cNvPr>
          <p:cNvSpPr>
            <a:spLocks noGrp="1"/>
          </p:cNvSpPr>
          <p:nvPr>
            <p:ph idx="1"/>
          </p:nvPr>
        </p:nvSpPr>
        <p:spPr/>
        <p:txBody>
          <a:bodyPr/>
          <a:lstStyle/>
          <a:p>
            <a:r>
              <a:rPr lang="en-US" dirty="0"/>
              <a:t>When the Growth Rate is Zero, the P/E ratio is 1/k</a:t>
            </a:r>
          </a:p>
          <a:p>
            <a:endParaRPr lang="en-US" dirty="0"/>
          </a:p>
          <a:p>
            <a:endParaRPr lang="en-US" dirty="0"/>
          </a:p>
        </p:txBody>
      </p:sp>
      <p:sp>
        <p:nvSpPr>
          <p:cNvPr id="3" name="Title 2">
            <a:extLst>
              <a:ext uri="{FF2B5EF4-FFF2-40B4-BE49-F238E27FC236}">
                <a16:creationId xmlns:a16="http://schemas.microsoft.com/office/drawing/2014/main" id="{E781B7A1-9193-48AF-A3BB-129E2B9D8042}"/>
              </a:ext>
            </a:extLst>
          </p:cNvPr>
          <p:cNvSpPr>
            <a:spLocks noGrp="1"/>
          </p:cNvSpPr>
          <p:nvPr>
            <p:ph type="title"/>
          </p:nvPr>
        </p:nvSpPr>
        <p:spPr/>
        <p:txBody>
          <a:bodyPr>
            <a:normAutofit fontScale="90000"/>
          </a:bodyPr>
          <a:lstStyle/>
          <a:p>
            <a:r>
              <a:rPr lang="en-US" dirty="0"/>
              <a:t>Lets Review How this Works Mathematically (From Exercise File)</a:t>
            </a:r>
          </a:p>
        </p:txBody>
      </p:sp>
      <p:pic>
        <p:nvPicPr>
          <p:cNvPr id="5" name="Picture 4">
            <a:extLst>
              <a:ext uri="{FF2B5EF4-FFF2-40B4-BE49-F238E27FC236}">
                <a16:creationId xmlns:a16="http://schemas.microsoft.com/office/drawing/2014/main" id="{4DF46ABC-828C-4AA1-A6F8-C53FF15FD87A}"/>
              </a:ext>
            </a:extLst>
          </p:cNvPr>
          <p:cNvPicPr>
            <a:picLocks noChangeAspect="1"/>
          </p:cNvPicPr>
          <p:nvPr/>
        </p:nvPicPr>
        <p:blipFill>
          <a:blip r:embed="rId2"/>
          <a:stretch>
            <a:fillRect/>
          </a:stretch>
        </p:blipFill>
        <p:spPr>
          <a:xfrm>
            <a:off x="419770" y="2345574"/>
            <a:ext cx="3756651" cy="1718105"/>
          </a:xfrm>
          <a:prstGeom prst="rect">
            <a:avLst/>
          </a:prstGeom>
        </p:spPr>
      </p:pic>
      <p:pic>
        <p:nvPicPr>
          <p:cNvPr id="6" name="Picture 5">
            <a:extLst>
              <a:ext uri="{FF2B5EF4-FFF2-40B4-BE49-F238E27FC236}">
                <a16:creationId xmlns:a16="http://schemas.microsoft.com/office/drawing/2014/main" id="{60722351-D2B8-4FE9-B2CE-37F099F5BE80}"/>
              </a:ext>
            </a:extLst>
          </p:cNvPr>
          <p:cNvPicPr>
            <a:picLocks noChangeAspect="1"/>
          </p:cNvPicPr>
          <p:nvPr/>
        </p:nvPicPr>
        <p:blipFill>
          <a:blip r:embed="rId3"/>
          <a:stretch>
            <a:fillRect/>
          </a:stretch>
        </p:blipFill>
        <p:spPr>
          <a:xfrm>
            <a:off x="4758698" y="2453884"/>
            <a:ext cx="3756652" cy="1692942"/>
          </a:xfrm>
          <a:prstGeom prst="rect">
            <a:avLst/>
          </a:prstGeom>
        </p:spPr>
      </p:pic>
      <p:pic>
        <p:nvPicPr>
          <p:cNvPr id="7" name="Picture 6">
            <a:extLst>
              <a:ext uri="{FF2B5EF4-FFF2-40B4-BE49-F238E27FC236}">
                <a16:creationId xmlns:a16="http://schemas.microsoft.com/office/drawing/2014/main" id="{871270C1-BD2E-40F4-AF90-2525F07AD556}"/>
              </a:ext>
            </a:extLst>
          </p:cNvPr>
          <p:cNvPicPr>
            <a:picLocks noChangeAspect="1"/>
          </p:cNvPicPr>
          <p:nvPr/>
        </p:nvPicPr>
        <p:blipFill>
          <a:blip r:embed="rId4"/>
          <a:stretch>
            <a:fillRect/>
          </a:stretch>
        </p:blipFill>
        <p:spPr>
          <a:xfrm>
            <a:off x="419770" y="4391992"/>
            <a:ext cx="3690836" cy="1660876"/>
          </a:xfrm>
          <a:prstGeom prst="rect">
            <a:avLst/>
          </a:prstGeom>
        </p:spPr>
      </p:pic>
      <p:pic>
        <p:nvPicPr>
          <p:cNvPr id="8" name="Picture 7">
            <a:extLst>
              <a:ext uri="{FF2B5EF4-FFF2-40B4-BE49-F238E27FC236}">
                <a16:creationId xmlns:a16="http://schemas.microsoft.com/office/drawing/2014/main" id="{CD10D1CD-A435-4DB9-87EB-64DFD32F8C22}"/>
              </a:ext>
            </a:extLst>
          </p:cNvPr>
          <p:cNvPicPr>
            <a:picLocks noChangeAspect="1"/>
          </p:cNvPicPr>
          <p:nvPr/>
        </p:nvPicPr>
        <p:blipFill>
          <a:blip r:embed="rId5"/>
          <a:stretch>
            <a:fillRect/>
          </a:stretch>
        </p:blipFill>
        <p:spPr>
          <a:xfrm>
            <a:off x="4758698" y="4354215"/>
            <a:ext cx="3958905" cy="1760299"/>
          </a:xfrm>
          <a:prstGeom prst="rect">
            <a:avLst/>
          </a:prstGeom>
        </p:spPr>
      </p:pic>
    </p:spTree>
    <p:extLst>
      <p:ext uri="{BB962C8B-B14F-4D97-AF65-F5344CB8AC3E}">
        <p14:creationId xmlns:p14="http://schemas.microsoft.com/office/powerpoint/2010/main" val="74956288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283B02D-B61A-4E72-A0F1-72EEE9556924}"/>
              </a:ext>
            </a:extLst>
          </p:cNvPr>
          <p:cNvSpPr>
            <a:spLocks noGrp="1"/>
          </p:cNvSpPr>
          <p:nvPr>
            <p:ph idx="1"/>
          </p:nvPr>
        </p:nvSpPr>
        <p:spPr>
          <a:xfrm>
            <a:off x="628650" y="1263193"/>
            <a:ext cx="7819064" cy="1974958"/>
          </a:xfrm>
        </p:spPr>
        <p:txBody>
          <a:bodyPr>
            <a:normAutofit fontScale="77500" lnSpcReduction="20000"/>
          </a:bodyPr>
          <a:lstStyle/>
          <a:p>
            <a:r>
              <a:rPr lang="en-US" dirty="0"/>
              <a:t>When the ROI is the same as the cost of capital, the growth does not matter.</a:t>
            </a:r>
          </a:p>
          <a:p>
            <a:r>
              <a:rPr lang="en-US" dirty="0"/>
              <a:t>Think about a company that buys treasury bonds and distributes debt service as dividends.</a:t>
            </a:r>
          </a:p>
          <a:p>
            <a:r>
              <a:rPr lang="en-US" dirty="0"/>
              <a:t>For once, you know cost of capital and the cost of capital is the same as the return (unless you waste money)</a:t>
            </a:r>
          </a:p>
        </p:txBody>
      </p:sp>
      <p:sp>
        <p:nvSpPr>
          <p:cNvPr id="3" name="Title 2">
            <a:extLst>
              <a:ext uri="{FF2B5EF4-FFF2-40B4-BE49-F238E27FC236}">
                <a16:creationId xmlns:a16="http://schemas.microsoft.com/office/drawing/2014/main" id="{E2086D60-5F9D-4B0A-9DAD-2BF7085CAF8B}"/>
              </a:ext>
            </a:extLst>
          </p:cNvPr>
          <p:cNvSpPr>
            <a:spLocks noGrp="1"/>
          </p:cNvSpPr>
          <p:nvPr>
            <p:ph type="title"/>
          </p:nvPr>
        </p:nvSpPr>
        <p:spPr/>
        <p:txBody>
          <a:bodyPr>
            <a:normAutofit fontScale="90000"/>
          </a:bodyPr>
          <a:lstStyle/>
          <a:p>
            <a:r>
              <a:rPr lang="en-US" dirty="0"/>
              <a:t>What Happens when the ROI = Cost of Capital</a:t>
            </a:r>
          </a:p>
        </p:txBody>
      </p:sp>
      <p:pic>
        <p:nvPicPr>
          <p:cNvPr id="5" name="Picture 4">
            <a:extLst>
              <a:ext uri="{FF2B5EF4-FFF2-40B4-BE49-F238E27FC236}">
                <a16:creationId xmlns:a16="http://schemas.microsoft.com/office/drawing/2014/main" id="{73FF2AB6-DB2A-4761-8179-534D4863A7D9}"/>
              </a:ext>
            </a:extLst>
          </p:cNvPr>
          <p:cNvPicPr>
            <a:picLocks noChangeAspect="1"/>
          </p:cNvPicPr>
          <p:nvPr/>
        </p:nvPicPr>
        <p:blipFill>
          <a:blip r:embed="rId2"/>
          <a:stretch>
            <a:fillRect/>
          </a:stretch>
        </p:blipFill>
        <p:spPr>
          <a:xfrm>
            <a:off x="530385" y="3719490"/>
            <a:ext cx="3655722" cy="1733135"/>
          </a:xfrm>
          <a:prstGeom prst="rect">
            <a:avLst/>
          </a:prstGeom>
        </p:spPr>
      </p:pic>
      <p:pic>
        <p:nvPicPr>
          <p:cNvPr id="6" name="Picture 5">
            <a:extLst>
              <a:ext uri="{FF2B5EF4-FFF2-40B4-BE49-F238E27FC236}">
                <a16:creationId xmlns:a16="http://schemas.microsoft.com/office/drawing/2014/main" id="{353E18EB-E20C-4754-AD84-92B7B5F6EC54}"/>
              </a:ext>
            </a:extLst>
          </p:cNvPr>
          <p:cNvPicPr>
            <a:picLocks noChangeAspect="1"/>
          </p:cNvPicPr>
          <p:nvPr/>
        </p:nvPicPr>
        <p:blipFill>
          <a:blip r:embed="rId3"/>
          <a:stretch>
            <a:fillRect/>
          </a:stretch>
        </p:blipFill>
        <p:spPr>
          <a:xfrm>
            <a:off x="4572000" y="3719490"/>
            <a:ext cx="3911110" cy="1855744"/>
          </a:xfrm>
          <a:prstGeom prst="rect">
            <a:avLst/>
          </a:prstGeom>
        </p:spPr>
      </p:pic>
    </p:spTree>
    <p:extLst>
      <p:ext uri="{BB962C8B-B14F-4D97-AF65-F5344CB8AC3E}">
        <p14:creationId xmlns:p14="http://schemas.microsoft.com/office/powerpoint/2010/main" val="203033422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DA0815-08C4-4A38-B257-851CC8C966BD}"/>
              </a:ext>
            </a:extLst>
          </p:cNvPr>
          <p:cNvSpPr>
            <a:spLocks noGrp="1"/>
          </p:cNvSpPr>
          <p:nvPr>
            <p:ph idx="1"/>
          </p:nvPr>
        </p:nvSpPr>
        <p:spPr/>
        <p:txBody>
          <a:bodyPr/>
          <a:lstStyle/>
          <a:p>
            <a:r>
              <a:rPr lang="en-US" dirty="0"/>
              <a:t>Notice that when the growth is negative and the return is less than the cost of capital, then the P/E goes up.</a:t>
            </a:r>
          </a:p>
          <a:p>
            <a:r>
              <a:rPr lang="en-US" dirty="0"/>
              <a:t>This makes sense (think about the case when you waste money in the treasury bond case)</a:t>
            </a:r>
          </a:p>
        </p:txBody>
      </p:sp>
      <p:sp>
        <p:nvSpPr>
          <p:cNvPr id="3" name="Title 2">
            <a:extLst>
              <a:ext uri="{FF2B5EF4-FFF2-40B4-BE49-F238E27FC236}">
                <a16:creationId xmlns:a16="http://schemas.microsoft.com/office/drawing/2014/main" id="{A11403A5-F3EC-4EF2-9EAC-F5E03E700A32}"/>
              </a:ext>
            </a:extLst>
          </p:cNvPr>
          <p:cNvSpPr>
            <a:spLocks noGrp="1"/>
          </p:cNvSpPr>
          <p:nvPr>
            <p:ph type="title"/>
          </p:nvPr>
        </p:nvSpPr>
        <p:spPr/>
        <p:txBody>
          <a:bodyPr>
            <a:normAutofit fontScale="90000"/>
          </a:bodyPr>
          <a:lstStyle/>
          <a:p>
            <a:r>
              <a:rPr lang="en-US" dirty="0"/>
              <a:t>If you make Negative NPV Investments, Growth Hurts</a:t>
            </a:r>
          </a:p>
        </p:txBody>
      </p:sp>
      <p:sp>
        <p:nvSpPr>
          <p:cNvPr id="4" name="Slide Number Placeholder 3">
            <a:extLst>
              <a:ext uri="{FF2B5EF4-FFF2-40B4-BE49-F238E27FC236}">
                <a16:creationId xmlns:a16="http://schemas.microsoft.com/office/drawing/2014/main" id="{67C53E66-22AC-4396-AC78-15F6368A8343}"/>
              </a:ext>
            </a:extLst>
          </p:cNvPr>
          <p:cNvSpPr>
            <a:spLocks noGrp="1"/>
          </p:cNvSpPr>
          <p:nvPr>
            <p:ph type="sldNum" sz="quarter" idx="12"/>
          </p:nvPr>
        </p:nvSpPr>
        <p:spPr/>
        <p:txBody>
          <a:bodyPr/>
          <a:lstStyle/>
          <a:p>
            <a:pPr algn="ctr"/>
            <a:fld id="{0C3A1854-6B63-4059-B360-A3C4972BF0FC}" type="slidenum">
              <a:rPr lang="ko-KR" altLang="en-US" smtClean="0"/>
              <a:pPr algn="ctr"/>
              <a:t>175</a:t>
            </a:fld>
            <a:endParaRPr lang="ko-KR" altLang="en-US" dirty="0"/>
          </a:p>
        </p:txBody>
      </p:sp>
      <p:pic>
        <p:nvPicPr>
          <p:cNvPr id="5" name="Picture 4">
            <a:extLst>
              <a:ext uri="{FF2B5EF4-FFF2-40B4-BE49-F238E27FC236}">
                <a16:creationId xmlns:a16="http://schemas.microsoft.com/office/drawing/2014/main" id="{655D39E4-244D-46CC-B69D-EE8D5BFCDBDA}"/>
              </a:ext>
            </a:extLst>
          </p:cNvPr>
          <p:cNvPicPr>
            <a:picLocks noChangeAspect="1"/>
          </p:cNvPicPr>
          <p:nvPr/>
        </p:nvPicPr>
        <p:blipFill>
          <a:blip r:embed="rId2"/>
          <a:stretch>
            <a:fillRect/>
          </a:stretch>
        </p:blipFill>
        <p:spPr>
          <a:xfrm>
            <a:off x="628783" y="4082142"/>
            <a:ext cx="3951171" cy="1847301"/>
          </a:xfrm>
          <a:prstGeom prst="rect">
            <a:avLst/>
          </a:prstGeom>
        </p:spPr>
      </p:pic>
      <p:pic>
        <p:nvPicPr>
          <p:cNvPr id="6" name="Picture 5">
            <a:extLst>
              <a:ext uri="{FF2B5EF4-FFF2-40B4-BE49-F238E27FC236}">
                <a16:creationId xmlns:a16="http://schemas.microsoft.com/office/drawing/2014/main" id="{A2D2A59B-9E85-49AC-A906-6BAFA50D1FE4}"/>
              </a:ext>
            </a:extLst>
          </p:cNvPr>
          <p:cNvPicPr>
            <a:picLocks noChangeAspect="1"/>
          </p:cNvPicPr>
          <p:nvPr/>
        </p:nvPicPr>
        <p:blipFill>
          <a:blip r:embed="rId3"/>
          <a:stretch>
            <a:fillRect/>
          </a:stretch>
        </p:blipFill>
        <p:spPr>
          <a:xfrm>
            <a:off x="4997566" y="4067850"/>
            <a:ext cx="3951171" cy="1875883"/>
          </a:xfrm>
          <a:prstGeom prst="rect">
            <a:avLst/>
          </a:prstGeom>
        </p:spPr>
      </p:pic>
    </p:spTree>
    <p:extLst>
      <p:ext uri="{BB962C8B-B14F-4D97-AF65-F5344CB8AC3E}">
        <p14:creationId xmlns:p14="http://schemas.microsoft.com/office/powerpoint/2010/main" val="4170537214"/>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4137F97-3E86-431F-B9C8-3465866BE9F9}"/>
              </a:ext>
            </a:extLst>
          </p:cNvPr>
          <p:cNvSpPr>
            <a:spLocks noGrp="1"/>
          </p:cNvSpPr>
          <p:nvPr>
            <p:ph idx="1"/>
          </p:nvPr>
        </p:nvSpPr>
        <p:spPr>
          <a:xfrm>
            <a:off x="628649" y="1263192"/>
            <a:ext cx="8081717" cy="2498103"/>
          </a:xfrm>
        </p:spPr>
        <p:txBody>
          <a:bodyPr>
            <a:normAutofit fontScale="92500"/>
          </a:bodyPr>
          <a:lstStyle/>
          <a:p>
            <a:r>
              <a:rPr lang="en-US" dirty="0"/>
              <a:t>Keep discount rate constant at 6% (the discount rate or the expected IRR is the biggest variable)</a:t>
            </a:r>
          </a:p>
          <a:p>
            <a:r>
              <a:rPr lang="en-US" dirty="0"/>
              <a:t>A graph of the data table demonstrates that the combination of variables makes the valuation change dramatically.</a:t>
            </a:r>
          </a:p>
          <a:p>
            <a:endParaRPr lang="en-US" dirty="0"/>
          </a:p>
        </p:txBody>
      </p:sp>
      <p:sp>
        <p:nvSpPr>
          <p:cNvPr id="3" name="Title 2">
            <a:extLst>
              <a:ext uri="{FF2B5EF4-FFF2-40B4-BE49-F238E27FC236}">
                <a16:creationId xmlns:a16="http://schemas.microsoft.com/office/drawing/2014/main" id="{7CF4669E-0E9D-4226-A660-04D9268503B9}"/>
              </a:ext>
            </a:extLst>
          </p:cNvPr>
          <p:cNvSpPr>
            <a:spLocks noGrp="1"/>
          </p:cNvSpPr>
          <p:nvPr>
            <p:ph type="title"/>
          </p:nvPr>
        </p:nvSpPr>
        <p:spPr/>
        <p:txBody>
          <a:bodyPr/>
          <a:lstStyle/>
          <a:p>
            <a:r>
              <a:rPr lang="en-US" dirty="0"/>
              <a:t>Valuation Sensitivity in Simple Case</a:t>
            </a:r>
          </a:p>
        </p:txBody>
      </p:sp>
      <p:pic>
        <p:nvPicPr>
          <p:cNvPr id="2" name="Picture 1">
            <a:extLst>
              <a:ext uri="{FF2B5EF4-FFF2-40B4-BE49-F238E27FC236}">
                <a16:creationId xmlns:a16="http://schemas.microsoft.com/office/drawing/2014/main" id="{D17BF71D-969C-4576-A25A-CE6D3D791B41}"/>
              </a:ext>
            </a:extLst>
          </p:cNvPr>
          <p:cNvPicPr>
            <a:picLocks noChangeAspect="1"/>
          </p:cNvPicPr>
          <p:nvPr/>
        </p:nvPicPr>
        <p:blipFill>
          <a:blip r:embed="rId2"/>
          <a:stretch>
            <a:fillRect/>
          </a:stretch>
        </p:blipFill>
        <p:spPr>
          <a:xfrm>
            <a:off x="535855" y="3845327"/>
            <a:ext cx="7852528" cy="2438357"/>
          </a:xfrm>
          <a:prstGeom prst="rect">
            <a:avLst/>
          </a:prstGeom>
        </p:spPr>
      </p:pic>
    </p:spTree>
    <p:extLst>
      <p:ext uri="{BB962C8B-B14F-4D97-AF65-F5344CB8AC3E}">
        <p14:creationId xmlns:p14="http://schemas.microsoft.com/office/powerpoint/2010/main" val="340538190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1E05A06-4AF8-48E1-8890-A25E0BA9CB1F}"/>
              </a:ext>
            </a:extLst>
          </p:cNvPr>
          <p:cNvSpPr>
            <a:spLocks noGrp="1"/>
          </p:cNvSpPr>
          <p:nvPr>
            <p:ph idx="1"/>
          </p:nvPr>
        </p:nvSpPr>
        <p:spPr>
          <a:xfrm>
            <a:off x="628650" y="1131216"/>
            <a:ext cx="7440694" cy="1008668"/>
          </a:xfrm>
        </p:spPr>
        <p:txBody>
          <a:bodyPr>
            <a:normAutofit fontScale="85000" lnSpcReduction="20000"/>
          </a:bodyPr>
          <a:lstStyle/>
          <a:p>
            <a:r>
              <a:rPr lang="en-US" dirty="0"/>
              <a:t>Demonstrates that the value has higher variability with respect to ROE with higher growth rate. There is a strong inter-relationship.</a:t>
            </a:r>
          </a:p>
          <a:p>
            <a:endParaRPr lang="en-US" dirty="0"/>
          </a:p>
        </p:txBody>
      </p:sp>
      <p:sp>
        <p:nvSpPr>
          <p:cNvPr id="3" name="Title 2">
            <a:extLst>
              <a:ext uri="{FF2B5EF4-FFF2-40B4-BE49-F238E27FC236}">
                <a16:creationId xmlns:a16="http://schemas.microsoft.com/office/drawing/2014/main" id="{3EE258E1-C882-4F30-88A1-6A22C3E2493A}"/>
              </a:ext>
            </a:extLst>
          </p:cNvPr>
          <p:cNvSpPr>
            <a:spLocks noGrp="1"/>
          </p:cNvSpPr>
          <p:nvPr>
            <p:ph type="title"/>
          </p:nvPr>
        </p:nvSpPr>
        <p:spPr/>
        <p:txBody>
          <a:bodyPr>
            <a:normAutofit fontScale="90000"/>
          </a:bodyPr>
          <a:lstStyle/>
          <a:p>
            <a:r>
              <a:rPr lang="en-US" dirty="0"/>
              <a:t>Sensitivity Graph – Difficulty with Interaction of Growth and Return</a:t>
            </a:r>
          </a:p>
        </p:txBody>
      </p:sp>
      <p:pic>
        <p:nvPicPr>
          <p:cNvPr id="7" name="Picture 6">
            <a:extLst>
              <a:ext uri="{FF2B5EF4-FFF2-40B4-BE49-F238E27FC236}">
                <a16:creationId xmlns:a16="http://schemas.microsoft.com/office/drawing/2014/main" id="{886C5EA4-580A-40A4-BFC0-09031806DE1C}"/>
              </a:ext>
            </a:extLst>
          </p:cNvPr>
          <p:cNvPicPr>
            <a:picLocks noChangeAspect="1"/>
          </p:cNvPicPr>
          <p:nvPr/>
        </p:nvPicPr>
        <p:blipFill>
          <a:blip r:embed="rId2"/>
          <a:stretch>
            <a:fillRect/>
          </a:stretch>
        </p:blipFill>
        <p:spPr>
          <a:xfrm>
            <a:off x="320147" y="2522247"/>
            <a:ext cx="4318929" cy="3143173"/>
          </a:xfrm>
          <a:prstGeom prst="rect">
            <a:avLst/>
          </a:prstGeom>
        </p:spPr>
      </p:pic>
      <p:pic>
        <p:nvPicPr>
          <p:cNvPr id="8" name="Picture 7">
            <a:extLst>
              <a:ext uri="{FF2B5EF4-FFF2-40B4-BE49-F238E27FC236}">
                <a16:creationId xmlns:a16="http://schemas.microsoft.com/office/drawing/2014/main" id="{0887F8E2-AB77-45D6-8041-C25D5D8EE473}"/>
              </a:ext>
            </a:extLst>
          </p:cNvPr>
          <p:cNvPicPr>
            <a:picLocks noChangeAspect="1"/>
          </p:cNvPicPr>
          <p:nvPr/>
        </p:nvPicPr>
        <p:blipFill>
          <a:blip r:embed="rId3"/>
          <a:stretch>
            <a:fillRect/>
          </a:stretch>
        </p:blipFill>
        <p:spPr>
          <a:xfrm>
            <a:off x="4655752" y="2522247"/>
            <a:ext cx="4318928" cy="3143173"/>
          </a:xfrm>
          <a:prstGeom prst="rect">
            <a:avLst/>
          </a:prstGeom>
        </p:spPr>
      </p:pic>
    </p:spTree>
    <p:extLst>
      <p:ext uri="{BB962C8B-B14F-4D97-AF65-F5344CB8AC3E}">
        <p14:creationId xmlns:p14="http://schemas.microsoft.com/office/powerpoint/2010/main" val="426534444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879856E-D48E-4CDB-A151-B358A921037D}"/>
              </a:ext>
            </a:extLst>
          </p:cNvPr>
          <p:cNvSpPr>
            <a:spLocks noGrp="1"/>
          </p:cNvSpPr>
          <p:nvPr>
            <p:ph idx="1"/>
          </p:nvPr>
        </p:nvSpPr>
        <p:spPr/>
        <p:txBody>
          <a:bodyPr/>
          <a:lstStyle/>
          <a:p>
            <a:r>
              <a:rPr lang="en-US" dirty="0"/>
              <a:t>Illustration of combined effect of growth and return.</a:t>
            </a:r>
          </a:p>
          <a:p>
            <a:endParaRPr lang="en-US" dirty="0"/>
          </a:p>
        </p:txBody>
      </p:sp>
      <p:sp>
        <p:nvSpPr>
          <p:cNvPr id="3" name="Title 2">
            <a:extLst>
              <a:ext uri="{FF2B5EF4-FFF2-40B4-BE49-F238E27FC236}">
                <a16:creationId xmlns:a16="http://schemas.microsoft.com/office/drawing/2014/main" id="{879619EE-780F-45CA-AAA6-84867E504A28}"/>
              </a:ext>
            </a:extLst>
          </p:cNvPr>
          <p:cNvSpPr>
            <a:spLocks noGrp="1"/>
          </p:cNvSpPr>
          <p:nvPr>
            <p:ph type="title"/>
          </p:nvPr>
        </p:nvSpPr>
        <p:spPr/>
        <p:txBody>
          <a:bodyPr>
            <a:normAutofit fontScale="90000"/>
          </a:bodyPr>
          <a:lstStyle/>
          <a:p>
            <a:r>
              <a:rPr lang="en-US" dirty="0"/>
              <a:t>Simulation of Value from Growth and Return</a:t>
            </a:r>
          </a:p>
        </p:txBody>
      </p:sp>
      <p:sp>
        <p:nvSpPr>
          <p:cNvPr id="4" name="Slide Number Placeholder 3">
            <a:extLst>
              <a:ext uri="{FF2B5EF4-FFF2-40B4-BE49-F238E27FC236}">
                <a16:creationId xmlns:a16="http://schemas.microsoft.com/office/drawing/2014/main" id="{65052B74-9F80-4CC0-86C5-198EC1ADDA1C}"/>
              </a:ext>
            </a:extLst>
          </p:cNvPr>
          <p:cNvSpPr>
            <a:spLocks noGrp="1"/>
          </p:cNvSpPr>
          <p:nvPr>
            <p:ph type="sldNum" sz="quarter" idx="12"/>
          </p:nvPr>
        </p:nvSpPr>
        <p:spPr/>
        <p:txBody>
          <a:bodyPr/>
          <a:lstStyle/>
          <a:p>
            <a:pPr algn="ctr"/>
            <a:fld id="{0C3A1854-6B63-4059-B360-A3C4972BF0FC}" type="slidenum">
              <a:rPr lang="ko-KR" altLang="en-US" smtClean="0"/>
              <a:pPr algn="ctr"/>
              <a:t>178</a:t>
            </a:fld>
            <a:endParaRPr lang="ko-KR" altLang="en-US" dirty="0"/>
          </a:p>
        </p:txBody>
      </p:sp>
      <p:pic>
        <p:nvPicPr>
          <p:cNvPr id="6" name="Picture 5">
            <a:extLst>
              <a:ext uri="{FF2B5EF4-FFF2-40B4-BE49-F238E27FC236}">
                <a16:creationId xmlns:a16="http://schemas.microsoft.com/office/drawing/2014/main" id="{5BB0BCC9-FF4C-4729-9BA1-40505F2C0806}"/>
              </a:ext>
            </a:extLst>
          </p:cNvPr>
          <p:cNvPicPr>
            <a:picLocks noChangeAspect="1"/>
          </p:cNvPicPr>
          <p:nvPr/>
        </p:nvPicPr>
        <p:blipFill>
          <a:blip r:embed="rId2"/>
          <a:stretch>
            <a:fillRect/>
          </a:stretch>
        </p:blipFill>
        <p:spPr>
          <a:xfrm>
            <a:off x="1769988" y="2416029"/>
            <a:ext cx="5309529" cy="3858936"/>
          </a:xfrm>
          <a:prstGeom prst="rect">
            <a:avLst/>
          </a:prstGeom>
        </p:spPr>
      </p:pic>
    </p:spTree>
    <p:extLst>
      <p:ext uri="{BB962C8B-B14F-4D97-AF65-F5344CB8AC3E}">
        <p14:creationId xmlns:p14="http://schemas.microsoft.com/office/powerpoint/2010/main" val="2450548168"/>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75E63EC-BD45-46AE-9F8F-BCC1056F986C}"/>
              </a:ext>
            </a:extLst>
          </p:cNvPr>
          <p:cNvSpPr>
            <a:spLocks noGrp="1"/>
          </p:cNvSpPr>
          <p:nvPr>
            <p:ph idx="1"/>
          </p:nvPr>
        </p:nvSpPr>
        <p:spPr>
          <a:xfrm>
            <a:off x="628650" y="1263192"/>
            <a:ext cx="7810675" cy="2537021"/>
          </a:xfrm>
        </p:spPr>
        <p:txBody>
          <a:bodyPr>
            <a:normAutofit fontScale="85000" lnSpcReduction="10000"/>
          </a:bodyPr>
          <a:lstStyle/>
          <a:p>
            <a:r>
              <a:rPr lang="en-US" dirty="0"/>
              <a:t>If the growth is zero, the level of the return does not matter in the valuation formulas</a:t>
            </a:r>
          </a:p>
          <a:p>
            <a:r>
              <a:rPr lang="en-US" dirty="0"/>
              <a:t>This is not really true when growth rate changes.  A change in return makes a big difference in any case.</a:t>
            </a:r>
          </a:p>
          <a:p>
            <a:r>
              <a:rPr lang="en-US" dirty="0"/>
              <a:t>Long-term growth is the central issue and growth rates projected by analysts are not very reliable.</a:t>
            </a:r>
          </a:p>
        </p:txBody>
      </p:sp>
      <p:sp>
        <p:nvSpPr>
          <p:cNvPr id="3" name="Title 2">
            <a:extLst>
              <a:ext uri="{FF2B5EF4-FFF2-40B4-BE49-F238E27FC236}">
                <a16:creationId xmlns:a16="http://schemas.microsoft.com/office/drawing/2014/main" id="{67A44C1A-66C3-4ABF-A07D-1C5DEB810972}"/>
              </a:ext>
            </a:extLst>
          </p:cNvPr>
          <p:cNvSpPr>
            <a:spLocks noGrp="1"/>
          </p:cNvSpPr>
          <p:nvPr>
            <p:ph type="title"/>
          </p:nvPr>
        </p:nvSpPr>
        <p:spPr/>
        <p:txBody>
          <a:bodyPr>
            <a:normAutofit/>
          </a:bodyPr>
          <a:lstStyle/>
          <a:p>
            <a:r>
              <a:rPr lang="en-US" dirty="0"/>
              <a:t>Interaction between Growth and Return</a:t>
            </a:r>
          </a:p>
        </p:txBody>
      </p:sp>
      <p:pic>
        <p:nvPicPr>
          <p:cNvPr id="2" name="Picture 1">
            <a:extLst>
              <a:ext uri="{FF2B5EF4-FFF2-40B4-BE49-F238E27FC236}">
                <a16:creationId xmlns:a16="http://schemas.microsoft.com/office/drawing/2014/main" id="{0C28B3D0-4139-4BA3-94AB-94DFAE2B7B1A}"/>
              </a:ext>
            </a:extLst>
          </p:cNvPr>
          <p:cNvPicPr>
            <a:picLocks noChangeAspect="1"/>
          </p:cNvPicPr>
          <p:nvPr/>
        </p:nvPicPr>
        <p:blipFill>
          <a:blip r:embed="rId2"/>
          <a:stretch>
            <a:fillRect/>
          </a:stretch>
        </p:blipFill>
        <p:spPr>
          <a:xfrm>
            <a:off x="1832252" y="4157806"/>
            <a:ext cx="4358823" cy="2069010"/>
          </a:xfrm>
          <a:prstGeom prst="rect">
            <a:avLst/>
          </a:prstGeom>
        </p:spPr>
      </p:pic>
    </p:spTree>
    <p:extLst>
      <p:ext uri="{BB962C8B-B14F-4D97-AF65-F5344CB8AC3E}">
        <p14:creationId xmlns:p14="http://schemas.microsoft.com/office/powerpoint/2010/main" val="3169901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FCB10E07-E4F0-44D1-9D60-021A62557A7B}"/>
              </a:ext>
            </a:extLst>
          </p:cNvPr>
          <p:cNvSpPr>
            <a:spLocks noGrp="1"/>
          </p:cNvSpPr>
          <p:nvPr>
            <p:ph idx="1"/>
          </p:nvPr>
        </p:nvSpPr>
        <p:spPr/>
        <p:txBody>
          <a:bodyPr/>
          <a:lstStyle/>
          <a:p>
            <a:r>
              <a:rPr lang="en-US" dirty="0"/>
              <a:t>Variation in value from the cost of capital with the two cases. Note how much more the variation is than is reported on the Football field diagram.</a:t>
            </a:r>
          </a:p>
        </p:txBody>
      </p:sp>
      <p:sp>
        <p:nvSpPr>
          <p:cNvPr id="5" name="Title 4">
            <a:extLst>
              <a:ext uri="{FF2B5EF4-FFF2-40B4-BE49-F238E27FC236}">
                <a16:creationId xmlns:a16="http://schemas.microsoft.com/office/drawing/2014/main" id="{30782307-E3E2-4604-BD9D-03767C6D1161}"/>
              </a:ext>
            </a:extLst>
          </p:cNvPr>
          <p:cNvSpPr>
            <a:spLocks noGrp="1"/>
          </p:cNvSpPr>
          <p:nvPr>
            <p:ph type="title"/>
          </p:nvPr>
        </p:nvSpPr>
        <p:spPr/>
        <p:txBody>
          <a:bodyPr/>
          <a:lstStyle/>
          <a:p>
            <a:r>
              <a:rPr lang="en-US" dirty="0"/>
              <a:t>Effect of WACC on DCF</a:t>
            </a:r>
          </a:p>
        </p:txBody>
      </p:sp>
      <p:pic>
        <p:nvPicPr>
          <p:cNvPr id="7" name="Picture 6">
            <a:extLst>
              <a:ext uri="{FF2B5EF4-FFF2-40B4-BE49-F238E27FC236}">
                <a16:creationId xmlns:a16="http://schemas.microsoft.com/office/drawing/2014/main" id="{46A70DB3-E8A5-426A-912E-88A19B69528A}"/>
              </a:ext>
            </a:extLst>
          </p:cNvPr>
          <p:cNvPicPr>
            <a:picLocks noChangeAspect="1"/>
          </p:cNvPicPr>
          <p:nvPr/>
        </p:nvPicPr>
        <p:blipFill>
          <a:blip r:embed="rId2"/>
          <a:stretch>
            <a:fillRect/>
          </a:stretch>
        </p:blipFill>
        <p:spPr>
          <a:xfrm>
            <a:off x="0" y="3720077"/>
            <a:ext cx="4640147" cy="1746292"/>
          </a:xfrm>
          <a:prstGeom prst="rect">
            <a:avLst/>
          </a:prstGeom>
        </p:spPr>
      </p:pic>
      <p:pic>
        <p:nvPicPr>
          <p:cNvPr id="8" name="Picture 7">
            <a:extLst>
              <a:ext uri="{FF2B5EF4-FFF2-40B4-BE49-F238E27FC236}">
                <a16:creationId xmlns:a16="http://schemas.microsoft.com/office/drawing/2014/main" id="{248EC364-C554-4413-897F-DCC8E25BD609}"/>
              </a:ext>
            </a:extLst>
          </p:cNvPr>
          <p:cNvPicPr>
            <a:picLocks noChangeAspect="1"/>
          </p:cNvPicPr>
          <p:nvPr/>
        </p:nvPicPr>
        <p:blipFill>
          <a:blip r:embed="rId3"/>
          <a:stretch>
            <a:fillRect/>
          </a:stretch>
        </p:blipFill>
        <p:spPr>
          <a:xfrm>
            <a:off x="4413271" y="3410170"/>
            <a:ext cx="4730729" cy="2142217"/>
          </a:xfrm>
          <a:prstGeom prst="rect">
            <a:avLst/>
          </a:prstGeom>
        </p:spPr>
      </p:pic>
      <p:cxnSp>
        <p:nvCxnSpPr>
          <p:cNvPr id="3" name="Straight Arrow Connector 2">
            <a:extLst>
              <a:ext uri="{FF2B5EF4-FFF2-40B4-BE49-F238E27FC236}">
                <a16:creationId xmlns:a16="http://schemas.microsoft.com/office/drawing/2014/main" id="{D96780AA-15CC-47FC-A413-FE7906A4BE9D}"/>
              </a:ext>
            </a:extLst>
          </p:cNvPr>
          <p:cNvCxnSpPr/>
          <p:nvPr/>
        </p:nvCxnSpPr>
        <p:spPr>
          <a:xfrm flipV="1">
            <a:off x="6216242" y="4538444"/>
            <a:ext cx="2079346" cy="62917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692429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F582A1B-2EE7-4431-BCC7-35AE2EF0C3AD}"/>
              </a:ext>
            </a:extLst>
          </p:cNvPr>
          <p:cNvSpPr>
            <a:spLocks noGrp="1"/>
          </p:cNvSpPr>
          <p:nvPr>
            <p:ph idx="1"/>
          </p:nvPr>
        </p:nvSpPr>
        <p:spPr>
          <a:xfrm>
            <a:off x="628649" y="1263192"/>
            <a:ext cx="8270254" cy="1159497"/>
          </a:xfrm>
        </p:spPr>
        <p:txBody>
          <a:bodyPr>
            <a:normAutofit fontScale="77500" lnSpcReduction="20000"/>
          </a:bodyPr>
          <a:lstStyle/>
          <a:p>
            <a:r>
              <a:rPr lang="en-US" dirty="0"/>
              <a:t>This graph shows the data table with and without inflation. Need to have growth more than inflation to create value. Difficult to evaluate interactions non-linear interactions of variables.</a:t>
            </a:r>
          </a:p>
          <a:p>
            <a:endParaRPr lang="en-US" dirty="0"/>
          </a:p>
        </p:txBody>
      </p:sp>
      <p:sp>
        <p:nvSpPr>
          <p:cNvPr id="3" name="Title 2">
            <a:extLst>
              <a:ext uri="{FF2B5EF4-FFF2-40B4-BE49-F238E27FC236}">
                <a16:creationId xmlns:a16="http://schemas.microsoft.com/office/drawing/2014/main" id="{6BB5BEAB-55F5-4CF7-9C86-9AFF76F4AB4C}"/>
              </a:ext>
            </a:extLst>
          </p:cNvPr>
          <p:cNvSpPr>
            <a:spLocks noGrp="1"/>
          </p:cNvSpPr>
          <p:nvPr>
            <p:ph type="title"/>
          </p:nvPr>
        </p:nvSpPr>
        <p:spPr/>
        <p:txBody>
          <a:bodyPr>
            <a:normAutofit fontScale="90000"/>
          </a:bodyPr>
          <a:lstStyle/>
          <a:p>
            <a:r>
              <a:rPr lang="en-US" dirty="0"/>
              <a:t>With Inflation, the Sensitivity is more extreme</a:t>
            </a:r>
          </a:p>
        </p:txBody>
      </p:sp>
      <p:pic>
        <p:nvPicPr>
          <p:cNvPr id="6" name="Picture 5">
            <a:extLst>
              <a:ext uri="{FF2B5EF4-FFF2-40B4-BE49-F238E27FC236}">
                <a16:creationId xmlns:a16="http://schemas.microsoft.com/office/drawing/2014/main" id="{D244AF70-6015-45A4-90CF-ED3280006D05}"/>
              </a:ext>
            </a:extLst>
          </p:cNvPr>
          <p:cNvPicPr>
            <a:picLocks noChangeAspect="1"/>
          </p:cNvPicPr>
          <p:nvPr/>
        </p:nvPicPr>
        <p:blipFill>
          <a:blip r:embed="rId2"/>
          <a:stretch>
            <a:fillRect/>
          </a:stretch>
        </p:blipFill>
        <p:spPr>
          <a:xfrm>
            <a:off x="45320" y="2522246"/>
            <a:ext cx="4318928" cy="3143173"/>
          </a:xfrm>
          <a:prstGeom prst="rect">
            <a:avLst/>
          </a:prstGeom>
        </p:spPr>
      </p:pic>
      <p:pic>
        <p:nvPicPr>
          <p:cNvPr id="7" name="Picture 6">
            <a:extLst>
              <a:ext uri="{FF2B5EF4-FFF2-40B4-BE49-F238E27FC236}">
                <a16:creationId xmlns:a16="http://schemas.microsoft.com/office/drawing/2014/main" id="{5E0BA308-AC0A-4E82-B4A0-AB68134CF77A}"/>
              </a:ext>
            </a:extLst>
          </p:cNvPr>
          <p:cNvPicPr>
            <a:picLocks noChangeAspect="1"/>
          </p:cNvPicPr>
          <p:nvPr/>
        </p:nvPicPr>
        <p:blipFill>
          <a:blip r:embed="rId3"/>
          <a:stretch>
            <a:fillRect/>
          </a:stretch>
        </p:blipFill>
        <p:spPr>
          <a:xfrm>
            <a:off x="4739099" y="2522246"/>
            <a:ext cx="4318928" cy="3143173"/>
          </a:xfrm>
          <a:prstGeom prst="rect">
            <a:avLst/>
          </a:prstGeom>
        </p:spPr>
      </p:pic>
    </p:spTree>
    <p:extLst>
      <p:ext uri="{BB962C8B-B14F-4D97-AF65-F5344CB8AC3E}">
        <p14:creationId xmlns:p14="http://schemas.microsoft.com/office/powerpoint/2010/main" val="42082084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34BDC834-E0C7-4E00-9028-B37AB372E065}"/>
              </a:ext>
            </a:extLst>
          </p:cNvPr>
          <p:cNvSpPr>
            <a:spLocks noGrp="1"/>
          </p:cNvSpPr>
          <p:nvPr>
            <p:ph idx="1"/>
          </p:nvPr>
        </p:nvSpPr>
        <p:spPr/>
        <p:txBody>
          <a:bodyPr>
            <a:normAutofit fontScale="92500" lnSpcReduction="20000"/>
          </a:bodyPr>
          <a:lstStyle/>
          <a:p>
            <a:r>
              <a:rPr lang="en-US" dirty="0"/>
              <a:t>Cannot grow in long-term much faster than the economy.</a:t>
            </a:r>
          </a:p>
          <a:p>
            <a:r>
              <a:rPr lang="en-US" dirty="0"/>
              <a:t>Demonstrates the that the real issue is whether ROIC above the cost of capital can continue.</a:t>
            </a:r>
          </a:p>
          <a:p>
            <a:r>
              <a:rPr lang="en-US" dirty="0"/>
              <a:t>When ROIC expectations decline, then the P/E ratio falls.</a:t>
            </a:r>
          </a:p>
          <a:p>
            <a:r>
              <a:rPr lang="en-US" dirty="0"/>
              <a:t>To make this analysis, you cannot use the simple formula.  Instead,</a:t>
            </a:r>
          </a:p>
          <a:p>
            <a:pPr lvl="1"/>
            <a:r>
              <a:rPr lang="en-US" dirty="0"/>
              <a:t>In the terminal period, use the version of the formula that starts from the book value of the investment.</a:t>
            </a:r>
          </a:p>
          <a:p>
            <a:pPr lvl="1"/>
            <a:r>
              <a:rPr lang="en-US" dirty="0"/>
              <a:t>Use the formulas for dividend payout as a function of growth.</a:t>
            </a:r>
          </a:p>
          <a:p>
            <a:pPr lvl="1"/>
            <a:r>
              <a:rPr lang="en-US" dirty="0"/>
              <a:t>Use the INTERPOLATE LOOKUP function to gradually change Return.</a:t>
            </a:r>
          </a:p>
          <a:p>
            <a:endParaRPr lang="en-US" dirty="0"/>
          </a:p>
        </p:txBody>
      </p:sp>
      <p:sp>
        <p:nvSpPr>
          <p:cNvPr id="3" name="Title 2">
            <a:extLst>
              <a:ext uri="{FF2B5EF4-FFF2-40B4-BE49-F238E27FC236}">
                <a16:creationId xmlns:a16="http://schemas.microsoft.com/office/drawing/2014/main" id="{4828DE41-9947-4C81-A566-A80D9A066F28}"/>
              </a:ext>
            </a:extLst>
          </p:cNvPr>
          <p:cNvSpPr>
            <a:spLocks noGrp="1"/>
          </p:cNvSpPr>
          <p:nvPr>
            <p:ph type="title"/>
          </p:nvPr>
        </p:nvSpPr>
        <p:spPr/>
        <p:txBody>
          <a:bodyPr>
            <a:normAutofit fontScale="90000"/>
          </a:bodyPr>
          <a:lstStyle/>
          <a:p>
            <a:r>
              <a:rPr lang="en-US" dirty="0"/>
              <a:t>Changing ROE, Changing Growth and Changing Inflation</a:t>
            </a:r>
          </a:p>
        </p:txBody>
      </p:sp>
    </p:spTree>
    <p:extLst>
      <p:ext uri="{BB962C8B-B14F-4D97-AF65-F5344CB8AC3E}">
        <p14:creationId xmlns:p14="http://schemas.microsoft.com/office/powerpoint/2010/main" val="30591622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BC122B2-74DA-465D-9E12-0C5F0EFE7222}"/>
              </a:ext>
            </a:extLst>
          </p:cNvPr>
          <p:cNvSpPr>
            <a:spLocks noGrp="1"/>
          </p:cNvSpPr>
          <p:nvPr>
            <p:ph idx="1"/>
          </p:nvPr>
        </p:nvSpPr>
        <p:spPr/>
        <p:txBody>
          <a:bodyPr/>
          <a:lstStyle/>
          <a:p>
            <a:r>
              <a:rPr lang="en-US" dirty="0"/>
              <a:t>Notice how the change in ROI makes so more of a difference when the growth rate is high</a:t>
            </a:r>
          </a:p>
          <a:p>
            <a:endParaRPr lang="en-US" dirty="0"/>
          </a:p>
        </p:txBody>
      </p:sp>
      <p:sp>
        <p:nvSpPr>
          <p:cNvPr id="3" name="Title 2">
            <a:extLst>
              <a:ext uri="{FF2B5EF4-FFF2-40B4-BE49-F238E27FC236}">
                <a16:creationId xmlns:a16="http://schemas.microsoft.com/office/drawing/2014/main" id="{B0F30B9F-EA3D-4BFB-A4E1-9B45BA4EE1A9}"/>
              </a:ext>
            </a:extLst>
          </p:cNvPr>
          <p:cNvSpPr>
            <a:spLocks noGrp="1"/>
          </p:cNvSpPr>
          <p:nvPr>
            <p:ph type="title"/>
          </p:nvPr>
        </p:nvSpPr>
        <p:spPr/>
        <p:txBody>
          <a:bodyPr/>
          <a:lstStyle/>
          <a:p>
            <a:r>
              <a:rPr lang="en-US" dirty="0"/>
              <a:t>Changing ROI and Growth</a:t>
            </a:r>
          </a:p>
        </p:txBody>
      </p:sp>
      <p:sp>
        <p:nvSpPr>
          <p:cNvPr id="4" name="Slide Number Placeholder 3">
            <a:extLst>
              <a:ext uri="{FF2B5EF4-FFF2-40B4-BE49-F238E27FC236}">
                <a16:creationId xmlns:a16="http://schemas.microsoft.com/office/drawing/2014/main" id="{ADC55DF7-F189-4531-B222-158C2ED50DC3}"/>
              </a:ext>
            </a:extLst>
          </p:cNvPr>
          <p:cNvSpPr>
            <a:spLocks noGrp="1"/>
          </p:cNvSpPr>
          <p:nvPr>
            <p:ph type="sldNum" sz="quarter" idx="12"/>
          </p:nvPr>
        </p:nvSpPr>
        <p:spPr/>
        <p:txBody>
          <a:bodyPr/>
          <a:lstStyle/>
          <a:p>
            <a:pPr algn="ctr"/>
            <a:fld id="{0C3A1854-6B63-4059-B360-A3C4972BF0FC}" type="slidenum">
              <a:rPr lang="ko-KR" altLang="en-US" smtClean="0"/>
              <a:pPr algn="ctr"/>
              <a:t>182</a:t>
            </a:fld>
            <a:endParaRPr lang="ko-KR" altLang="en-US" dirty="0"/>
          </a:p>
        </p:txBody>
      </p:sp>
      <p:pic>
        <p:nvPicPr>
          <p:cNvPr id="5" name="Picture 4">
            <a:extLst>
              <a:ext uri="{FF2B5EF4-FFF2-40B4-BE49-F238E27FC236}">
                <a16:creationId xmlns:a16="http://schemas.microsoft.com/office/drawing/2014/main" id="{7891630D-9628-42AE-B2C0-4F957109FFE5}"/>
              </a:ext>
            </a:extLst>
          </p:cNvPr>
          <p:cNvPicPr>
            <a:picLocks noChangeAspect="1"/>
          </p:cNvPicPr>
          <p:nvPr/>
        </p:nvPicPr>
        <p:blipFill>
          <a:blip r:embed="rId2"/>
          <a:stretch>
            <a:fillRect/>
          </a:stretch>
        </p:blipFill>
        <p:spPr>
          <a:xfrm>
            <a:off x="1994800" y="4155263"/>
            <a:ext cx="5530299" cy="2702737"/>
          </a:xfrm>
          <a:prstGeom prst="rect">
            <a:avLst/>
          </a:prstGeom>
        </p:spPr>
      </p:pic>
      <p:pic>
        <p:nvPicPr>
          <p:cNvPr id="6" name="Picture 5">
            <a:extLst>
              <a:ext uri="{FF2B5EF4-FFF2-40B4-BE49-F238E27FC236}">
                <a16:creationId xmlns:a16="http://schemas.microsoft.com/office/drawing/2014/main" id="{744AD218-EAE3-4DCF-AFBB-EE7AD443093F}"/>
              </a:ext>
            </a:extLst>
          </p:cNvPr>
          <p:cNvPicPr>
            <a:picLocks noChangeAspect="1"/>
          </p:cNvPicPr>
          <p:nvPr/>
        </p:nvPicPr>
        <p:blipFill>
          <a:blip r:embed="rId3"/>
          <a:stretch>
            <a:fillRect/>
          </a:stretch>
        </p:blipFill>
        <p:spPr>
          <a:xfrm>
            <a:off x="2377756" y="2461678"/>
            <a:ext cx="4404395" cy="1258399"/>
          </a:xfrm>
          <a:prstGeom prst="rect">
            <a:avLst/>
          </a:prstGeom>
        </p:spPr>
      </p:pic>
    </p:spTree>
    <p:extLst>
      <p:ext uri="{BB962C8B-B14F-4D97-AF65-F5344CB8AC3E}">
        <p14:creationId xmlns:p14="http://schemas.microsoft.com/office/powerpoint/2010/main" val="38075573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GB" altLang="en-US" sz="3200" dirty="0">
                <a:latin typeface="Franklin Gothic Demi" panose="020B0703020102020204" pitchFamily="34" charset="0"/>
                <a:cs typeface="Times New Roman" panose="02020603050405020304" pitchFamily="18" charset="0"/>
              </a:rPr>
              <a:t>Reasonable Estimates of Growth – Is this Graph Reasonable</a:t>
            </a:r>
          </a:p>
        </p:txBody>
      </p:sp>
      <p:grpSp>
        <p:nvGrpSpPr>
          <p:cNvPr id="41987" name="Group 3"/>
          <p:cNvGrpSpPr>
            <a:grpSpLocks/>
          </p:cNvGrpSpPr>
          <p:nvPr/>
        </p:nvGrpSpPr>
        <p:grpSpPr bwMode="auto">
          <a:xfrm>
            <a:off x="1127125" y="1997075"/>
            <a:ext cx="7064375" cy="4156075"/>
            <a:chOff x="710" y="1258"/>
            <a:chExt cx="4450" cy="2618"/>
          </a:xfrm>
        </p:grpSpPr>
        <p:sp>
          <p:nvSpPr>
            <p:cNvPr id="41996" name="Line 4"/>
            <p:cNvSpPr>
              <a:spLocks noChangeShapeType="1"/>
            </p:cNvSpPr>
            <p:nvPr/>
          </p:nvSpPr>
          <p:spPr bwMode="auto">
            <a:xfrm>
              <a:off x="710" y="1258"/>
              <a:ext cx="0" cy="2618"/>
            </a:xfrm>
            <a:prstGeom prst="line">
              <a:avLst/>
            </a:prstGeom>
            <a:noFill/>
            <a:ln w="28575">
              <a:solidFill>
                <a:schemeClr val="tx1"/>
              </a:solidFill>
              <a:round/>
              <a:headEnd type="triangle" w="med" len="med"/>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41997" name="Line 5"/>
            <p:cNvSpPr>
              <a:spLocks noChangeShapeType="1"/>
            </p:cNvSpPr>
            <p:nvPr/>
          </p:nvSpPr>
          <p:spPr bwMode="auto">
            <a:xfrm>
              <a:off x="710" y="2960"/>
              <a:ext cx="445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41998" name="Line 6"/>
            <p:cNvSpPr>
              <a:spLocks noChangeShapeType="1"/>
            </p:cNvSpPr>
            <p:nvPr/>
          </p:nvSpPr>
          <p:spPr bwMode="auto">
            <a:xfrm flipV="1">
              <a:off x="1975" y="1302"/>
              <a:ext cx="0" cy="257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sp>
          <p:nvSpPr>
            <p:cNvPr id="41999" name="Line 7"/>
            <p:cNvSpPr>
              <a:spLocks noChangeShapeType="1"/>
            </p:cNvSpPr>
            <p:nvPr/>
          </p:nvSpPr>
          <p:spPr bwMode="auto">
            <a:xfrm flipV="1">
              <a:off x="3589" y="1302"/>
              <a:ext cx="0" cy="257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dirty="0"/>
            </a:p>
          </p:txBody>
        </p:sp>
      </p:grpSp>
      <p:grpSp>
        <p:nvGrpSpPr>
          <p:cNvPr id="41988" name="Group 8"/>
          <p:cNvGrpSpPr>
            <a:grpSpLocks/>
          </p:cNvGrpSpPr>
          <p:nvPr/>
        </p:nvGrpSpPr>
        <p:grpSpPr bwMode="auto">
          <a:xfrm>
            <a:off x="1127125" y="3243263"/>
            <a:ext cx="6994525" cy="1455737"/>
            <a:chOff x="336" y="1680"/>
            <a:chExt cx="4848" cy="1008"/>
          </a:xfrm>
        </p:grpSpPr>
        <p:sp>
          <p:nvSpPr>
            <p:cNvPr id="41994" name="Freeform 9"/>
            <p:cNvSpPr>
              <a:spLocks/>
            </p:cNvSpPr>
            <p:nvPr/>
          </p:nvSpPr>
          <p:spPr bwMode="auto">
            <a:xfrm>
              <a:off x="336" y="1680"/>
              <a:ext cx="1389" cy="731"/>
            </a:xfrm>
            <a:custGeom>
              <a:avLst/>
              <a:gdLst>
                <a:gd name="T0" fmla="*/ 0 w 1389"/>
                <a:gd name="T1" fmla="*/ 592 h 731"/>
                <a:gd name="T2" fmla="*/ 140 w 1389"/>
                <a:gd name="T3" fmla="*/ 485 h 731"/>
                <a:gd name="T4" fmla="*/ 156 w 1389"/>
                <a:gd name="T5" fmla="*/ 600 h 731"/>
                <a:gd name="T6" fmla="*/ 189 w 1389"/>
                <a:gd name="T7" fmla="*/ 731 h 731"/>
                <a:gd name="T8" fmla="*/ 255 w 1389"/>
                <a:gd name="T9" fmla="*/ 666 h 731"/>
                <a:gd name="T10" fmla="*/ 279 w 1389"/>
                <a:gd name="T11" fmla="*/ 501 h 731"/>
                <a:gd name="T12" fmla="*/ 329 w 1389"/>
                <a:gd name="T13" fmla="*/ 197 h 731"/>
                <a:gd name="T14" fmla="*/ 337 w 1389"/>
                <a:gd name="T15" fmla="*/ 148 h 731"/>
                <a:gd name="T16" fmla="*/ 362 w 1389"/>
                <a:gd name="T17" fmla="*/ 197 h 731"/>
                <a:gd name="T18" fmla="*/ 403 w 1389"/>
                <a:gd name="T19" fmla="*/ 279 h 731"/>
                <a:gd name="T20" fmla="*/ 460 w 1389"/>
                <a:gd name="T21" fmla="*/ 304 h 731"/>
                <a:gd name="T22" fmla="*/ 526 w 1389"/>
                <a:gd name="T23" fmla="*/ 238 h 731"/>
                <a:gd name="T24" fmla="*/ 551 w 1389"/>
                <a:gd name="T25" fmla="*/ 452 h 731"/>
                <a:gd name="T26" fmla="*/ 584 w 1389"/>
                <a:gd name="T27" fmla="*/ 526 h 731"/>
                <a:gd name="T28" fmla="*/ 641 w 1389"/>
                <a:gd name="T29" fmla="*/ 468 h 731"/>
                <a:gd name="T30" fmla="*/ 674 w 1389"/>
                <a:gd name="T31" fmla="*/ 345 h 731"/>
                <a:gd name="T32" fmla="*/ 740 w 1389"/>
                <a:gd name="T33" fmla="*/ 230 h 731"/>
                <a:gd name="T34" fmla="*/ 748 w 1389"/>
                <a:gd name="T35" fmla="*/ 263 h 731"/>
                <a:gd name="T36" fmla="*/ 756 w 1389"/>
                <a:gd name="T37" fmla="*/ 329 h 731"/>
                <a:gd name="T38" fmla="*/ 773 w 1389"/>
                <a:gd name="T39" fmla="*/ 378 h 731"/>
                <a:gd name="T40" fmla="*/ 822 w 1389"/>
                <a:gd name="T41" fmla="*/ 321 h 731"/>
                <a:gd name="T42" fmla="*/ 879 w 1389"/>
                <a:gd name="T43" fmla="*/ 90 h 731"/>
                <a:gd name="T44" fmla="*/ 929 w 1389"/>
                <a:gd name="T45" fmla="*/ 0 h 731"/>
                <a:gd name="T46" fmla="*/ 1027 w 1389"/>
                <a:gd name="T47" fmla="*/ 181 h 731"/>
                <a:gd name="T48" fmla="*/ 1052 w 1389"/>
                <a:gd name="T49" fmla="*/ 419 h 731"/>
                <a:gd name="T50" fmla="*/ 1077 w 1389"/>
                <a:gd name="T51" fmla="*/ 436 h 731"/>
                <a:gd name="T52" fmla="*/ 1208 w 1389"/>
                <a:gd name="T53" fmla="*/ 288 h 731"/>
                <a:gd name="T54" fmla="*/ 1225 w 1389"/>
                <a:gd name="T55" fmla="*/ 238 h 731"/>
                <a:gd name="T56" fmla="*/ 1257 w 1389"/>
                <a:gd name="T57" fmla="*/ 197 h 731"/>
                <a:gd name="T58" fmla="*/ 1389 w 1389"/>
                <a:gd name="T59" fmla="*/ 90 h 73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389" h="731">
                  <a:moveTo>
                    <a:pt x="0" y="592"/>
                  </a:moveTo>
                  <a:cubicBezTo>
                    <a:pt x="54" y="575"/>
                    <a:pt x="71" y="507"/>
                    <a:pt x="140" y="485"/>
                  </a:cubicBezTo>
                  <a:cubicBezTo>
                    <a:pt x="160" y="547"/>
                    <a:pt x="138" y="474"/>
                    <a:pt x="156" y="600"/>
                  </a:cubicBezTo>
                  <a:cubicBezTo>
                    <a:pt x="162" y="643"/>
                    <a:pt x="175" y="689"/>
                    <a:pt x="189" y="731"/>
                  </a:cubicBezTo>
                  <a:cubicBezTo>
                    <a:pt x="219" y="709"/>
                    <a:pt x="234" y="695"/>
                    <a:pt x="255" y="666"/>
                  </a:cubicBezTo>
                  <a:cubicBezTo>
                    <a:pt x="264" y="611"/>
                    <a:pt x="270" y="556"/>
                    <a:pt x="279" y="501"/>
                  </a:cubicBezTo>
                  <a:cubicBezTo>
                    <a:pt x="287" y="399"/>
                    <a:pt x="281" y="290"/>
                    <a:pt x="329" y="197"/>
                  </a:cubicBezTo>
                  <a:cubicBezTo>
                    <a:pt x="332" y="181"/>
                    <a:pt x="325" y="160"/>
                    <a:pt x="337" y="148"/>
                  </a:cubicBezTo>
                  <a:cubicBezTo>
                    <a:pt x="343" y="142"/>
                    <a:pt x="362" y="197"/>
                    <a:pt x="362" y="197"/>
                  </a:cubicBezTo>
                  <a:cubicBezTo>
                    <a:pt x="375" y="227"/>
                    <a:pt x="380" y="257"/>
                    <a:pt x="403" y="279"/>
                  </a:cubicBezTo>
                  <a:cubicBezTo>
                    <a:pt x="416" y="318"/>
                    <a:pt x="422" y="317"/>
                    <a:pt x="460" y="304"/>
                  </a:cubicBezTo>
                  <a:cubicBezTo>
                    <a:pt x="483" y="283"/>
                    <a:pt x="505" y="261"/>
                    <a:pt x="526" y="238"/>
                  </a:cubicBezTo>
                  <a:cubicBezTo>
                    <a:pt x="543" y="309"/>
                    <a:pt x="544" y="378"/>
                    <a:pt x="551" y="452"/>
                  </a:cubicBezTo>
                  <a:cubicBezTo>
                    <a:pt x="557" y="518"/>
                    <a:pt x="544" y="501"/>
                    <a:pt x="584" y="526"/>
                  </a:cubicBezTo>
                  <a:cubicBezTo>
                    <a:pt x="609" y="509"/>
                    <a:pt x="621" y="490"/>
                    <a:pt x="641" y="468"/>
                  </a:cubicBezTo>
                  <a:cubicBezTo>
                    <a:pt x="659" y="360"/>
                    <a:pt x="638" y="397"/>
                    <a:pt x="674" y="345"/>
                  </a:cubicBezTo>
                  <a:cubicBezTo>
                    <a:pt x="681" y="302"/>
                    <a:pt x="697" y="244"/>
                    <a:pt x="740" y="230"/>
                  </a:cubicBezTo>
                  <a:cubicBezTo>
                    <a:pt x="743" y="241"/>
                    <a:pt x="746" y="252"/>
                    <a:pt x="748" y="263"/>
                  </a:cubicBezTo>
                  <a:cubicBezTo>
                    <a:pt x="752" y="285"/>
                    <a:pt x="751" y="307"/>
                    <a:pt x="756" y="329"/>
                  </a:cubicBezTo>
                  <a:cubicBezTo>
                    <a:pt x="760" y="346"/>
                    <a:pt x="773" y="378"/>
                    <a:pt x="773" y="378"/>
                  </a:cubicBezTo>
                  <a:cubicBezTo>
                    <a:pt x="819" y="367"/>
                    <a:pt x="806" y="379"/>
                    <a:pt x="822" y="321"/>
                  </a:cubicBezTo>
                  <a:cubicBezTo>
                    <a:pt x="843" y="244"/>
                    <a:pt x="860" y="167"/>
                    <a:pt x="879" y="90"/>
                  </a:cubicBezTo>
                  <a:cubicBezTo>
                    <a:pt x="891" y="41"/>
                    <a:pt x="887" y="27"/>
                    <a:pt x="929" y="0"/>
                  </a:cubicBezTo>
                  <a:cubicBezTo>
                    <a:pt x="988" y="39"/>
                    <a:pt x="1006" y="116"/>
                    <a:pt x="1027" y="181"/>
                  </a:cubicBezTo>
                  <a:cubicBezTo>
                    <a:pt x="1037" y="254"/>
                    <a:pt x="1034" y="350"/>
                    <a:pt x="1052" y="419"/>
                  </a:cubicBezTo>
                  <a:cubicBezTo>
                    <a:pt x="1055" y="429"/>
                    <a:pt x="1069" y="430"/>
                    <a:pt x="1077" y="436"/>
                  </a:cubicBezTo>
                  <a:cubicBezTo>
                    <a:pt x="1135" y="395"/>
                    <a:pt x="1169" y="346"/>
                    <a:pt x="1208" y="288"/>
                  </a:cubicBezTo>
                  <a:cubicBezTo>
                    <a:pt x="1218" y="273"/>
                    <a:pt x="1218" y="254"/>
                    <a:pt x="1225" y="238"/>
                  </a:cubicBezTo>
                  <a:cubicBezTo>
                    <a:pt x="1236" y="214"/>
                    <a:pt x="1242" y="216"/>
                    <a:pt x="1257" y="197"/>
                  </a:cubicBezTo>
                  <a:cubicBezTo>
                    <a:pt x="1295" y="149"/>
                    <a:pt x="1319" y="90"/>
                    <a:pt x="1389" y="90"/>
                  </a:cubicBezTo>
                </a:path>
              </a:pathLst>
            </a:custGeom>
            <a:noFill/>
            <a:ln w="38100" cap="flat" cmpd="sng">
              <a:solidFill>
                <a:srgbClr val="FF0033"/>
              </a:solidFill>
              <a:prstDash val="solid"/>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41995" name="Freeform 10"/>
            <p:cNvSpPr>
              <a:spLocks/>
            </p:cNvSpPr>
            <p:nvPr/>
          </p:nvSpPr>
          <p:spPr bwMode="auto">
            <a:xfrm>
              <a:off x="1728" y="1776"/>
              <a:ext cx="3456" cy="912"/>
            </a:xfrm>
            <a:custGeom>
              <a:avLst/>
              <a:gdLst>
                <a:gd name="T0" fmla="*/ 0 w 3456"/>
                <a:gd name="T1" fmla="*/ 0 h 912"/>
                <a:gd name="T2" fmla="*/ 240 w 3456"/>
                <a:gd name="T3" fmla="*/ 288 h 912"/>
                <a:gd name="T4" fmla="*/ 576 w 3456"/>
                <a:gd name="T5" fmla="*/ 528 h 912"/>
                <a:gd name="T6" fmla="*/ 1200 w 3456"/>
                <a:gd name="T7" fmla="*/ 768 h 912"/>
                <a:gd name="T8" fmla="*/ 1776 w 3456"/>
                <a:gd name="T9" fmla="*/ 864 h 912"/>
                <a:gd name="T10" fmla="*/ 3456 w 3456"/>
                <a:gd name="T11" fmla="*/ 912 h 9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56" h="912">
                  <a:moveTo>
                    <a:pt x="0" y="0"/>
                  </a:moveTo>
                  <a:cubicBezTo>
                    <a:pt x="72" y="100"/>
                    <a:pt x="144" y="200"/>
                    <a:pt x="240" y="288"/>
                  </a:cubicBezTo>
                  <a:cubicBezTo>
                    <a:pt x="336" y="376"/>
                    <a:pt x="416" y="448"/>
                    <a:pt x="576" y="528"/>
                  </a:cubicBezTo>
                  <a:cubicBezTo>
                    <a:pt x="736" y="608"/>
                    <a:pt x="1000" y="712"/>
                    <a:pt x="1200" y="768"/>
                  </a:cubicBezTo>
                  <a:cubicBezTo>
                    <a:pt x="1400" y="824"/>
                    <a:pt x="1400" y="840"/>
                    <a:pt x="1776" y="864"/>
                  </a:cubicBezTo>
                  <a:cubicBezTo>
                    <a:pt x="2152" y="888"/>
                    <a:pt x="3176" y="904"/>
                    <a:pt x="3456" y="912"/>
                  </a:cubicBezTo>
                </a:path>
              </a:pathLst>
            </a:custGeom>
            <a:noFill/>
            <a:ln w="38100" cap="flat" cmpd="sng">
              <a:solidFill>
                <a:srgbClr val="FF0033"/>
              </a:solidFill>
              <a:prstDash val="solid"/>
              <a:round/>
              <a:headEnd type="none" w="sm" len="sm"/>
              <a:tailEnd type="none" w="sm" len="sm"/>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sp>
        <p:nvSpPr>
          <p:cNvPr id="41989" name="Text Box 11"/>
          <p:cNvSpPr txBox="1">
            <a:spLocks noChangeArrowheads="1"/>
          </p:cNvSpPr>
          <p:nvPr/>
        </p:nvSpPr>
        <p:spPr bwMode="auto">
          <a:xfrm>
            <a:off x="1263650" y="1557338"/>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r>
              <a:rPr lang="en-GB" altLang="en-US" sz="1600" b="1" dirty="0">
                <a:solidFill>
                  <a:schemeClr val="tx2"/>
                </a:solidFill>
              </a:rPr>
              <a:t>The short term</a:t>
            </a:r>
          </a:p>
          <a:p>
            <a:endParaRPr lang="en-GB" altLang="en-US" sz="1600" b="1" dirty="0">
              <a:solidFill>
                <a:schemeClr val="tx2"/>
              </a:solidFill>
            </a:endParaRPr>
          </a:p>
          <a:p>
            <a:r>
              <a:rPr lang="en-GB" altLang="en-US" sz="1600" dirty="0">
                <a:solidFill>
                  <a:schemeClr val="tx2"/>
                </a:solidFill>
              </a:rPr>
              <a:t>Based on best estimate of likely outcome</a:t>
            </a:r>
          </a:p>
        </p:txBody>
      </p:sp>
      <p:sp>
        <p:nvSpPr>
          <p:cNvPr id="41990" name="Text Box 12"/>
          <p:cNvSpPr txBox="1">
            <a:spLocks noChangeArrowheads="1"/>
          </p:cNvSpPr>
          <p:nvPr/>
        </p:nvSpPr>
        <p:spPr bwMode="auto">
          <a:xfrm>
            <a:off x="3168650" y="1557338"/>
            <a:ext cx="2532063" cy="278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defTabSz="762000">
              <a:defRPr sz="1200">
                <a:solidFill>
                  <a:schemeClr val="tx1"/>
                </a:solidFill>
                <a:latin typeface="Arial" panose="020B0604020202020204" pitchFamily="34" charset="0"/>
              </a:defRPr>
            </a:lvl1pPr>
            <a:lvl2pPr marL="742950" indent="-285750" defTabSz="762000">
              <a:defRPr sz="1200">
                <a:solidFill>
                  <a:schemeClr val="tx1"/>
                </a:solidFill>
                <a:latin typeface="Arial" panose="020B0604020202020204" pitchFamily="34" charset="0"/>
              </a:defRPr>
            </a:lvl2pPr>
            <a:lvl3pPr marL="1143000" indent="-228600" defTabSz="762000">
              <a:defRPr sz="1200">
                <a:solidFill>
                  <a:schemeClr val="tx1"/>
                </a:solidFill>
                <a:latin typeface="Arial" panose="020B0604020202020204" pitchFamily="34" charset="0"/>
              </a:defRPr>
            </a:lvl3pPr>
            <a:lvl4pPr marL="1600200" indent="-228600" defTabSz="762000">
              <a:defRPr sz="1200">
                <a:solidFill>
                  <a:schemeClr val="tx1"/>
                </a:solidFill>
                <a:latin typeface="Arial" panose="020B0604020202020204" pitchFamily="34" charset="0"/>
              </a:defRPr>
            </a:lvl4pPr>
            <a:lvl5pPr marL="2057400" indent="-228600" defTabSz="762000">
              <a:defRPr sz="12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1200">
                <a:solidFill>
                  <a:schemeClr val="tx1"/>
                </a:solidFill>
                <a:latin typeface="Arial" panose="020B0604020202020204" pitchFamily="34" charset="0"/>
              </a:defRPr>
            </a:lvl9pPr>
          </a:lstStyle>
          <a:p>
            <a:pPr>
              <a:spcBef>
                <a:spcPct val="80000"/>
              </a:spcBef>
              <a:buClr>
                <a:schemeClr val="accent1"/>
              </a:buClr>
            </a:pPr>
            <a:r>
              <a:rPr lang="en-GB" altLang="en-US" sz="1600" b="1" dirty="0">
                <a:solidFill>
                  <a:schemeClr val="tx2"/>
                </a:solidFill>
              </a:rPr>
              <a:t>The medium term transition to tranquillity</a:t>
            </a:r>
          </a:p>
          <a:p>
            <a:pPr>
              <a:spcBef>
                <a:spcPct val="80000"/>
              </a:spcBef>
              <a:buClr>
                <a:schemeClr val="accent1"/>
              </a:buClr>
            </a:pPr>
            <a:r>
              <a:rPr lang="en-GB" altLang="en-US" sz="1600" dirty="0">
                <a:solidFill>
                  <a:schemeClr val="tx2"/>
                </a:solidFill>
              </a:rPr>
              <a:t>Assessment of industry outlook and company position</a:t>
            </a:r>
          </a:p>
          <a:p>
            <a:pPr>
              <a:spcBef>
                <a:spcPct val="80000"/>
              </a:spcBef>
              <a:buClr>
                <a:schemeClr val="accent1"/>
              </a:buClr>
              <a:buFontTx/>
              <a:buChar char="•"/>
            </a:pPr>
            <a:r>
              <a:rPr lang="en-GB" altLang="en-US" sz="1600" dirty="0">
                <a:solidFill>
                  <a:schemeClr val="tx2"/>
                </a:solidFill>
              </a:rPr>
              <a:t> ROIC fades towards the</a:t>
            </a:r>
            <a:br>
              <a:rPr lang="en-GB" altLang="en-US" sz="1600" dirty="0">
                <a:solidFill>
                  <a:schemeClr val="tx2"/>
                </a:solidFill>
              </a:rPr>
            </a:br>
            <a:r>
              <a:rPr lang="en-GB" altLang="en-US" sz="1600" dirty="0">
                <a:solidFill>
                  <a:schemeClr val="tx2"/>
                </a:solidFill>
              </a:rPr>
              <a:t>  cost of capital</a:t>
            </a:r>
          </a:p>
          <a:p>
            <a:pPr>
              <a:spcBef>
                <a:spcPct val="80000"/>
              </a:spcBef>
              <a:buClr>
                <a:schemeClr val="accent1"/>
              </a:buClr>
              <a:buFontTx/>
              <a:buChar char="•"/>
            </a:pPr>
            <a:r>
              <a:rPr lang="en-GB" altLang="en-US" sz="1600" dirty="0">
                <a:solidFill>
                  <a:schemeClr val="tx2"/>
                </a:solidFill>
              </a:rPr>
              <a:t> Growth fades towards GDP</a:t>
            </a:r>
          </a:p>
        </p:txBody>
      </p:sp>
      <p:sp>
        <p:nvSpPr>
          <p:cNvPr id="41991" name="Text Box 13"/>
          <p:cNvSpPr txBox="1">
            <a:spLocks noChangeArrowheads="1"/>
          </p:cNvSpPr>
          <p:nvPr/>
        </p:nvSpPr>
        <p:spPr bwMode="auto">
          <a:xfrm>
            <a:off x="5835650" y="1557338"/>
            <a:ext cx="2149475" cy="254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a:spAutoFit/>
          </a:bodyPr>
          <a:lstStyle>
            <a:lvl1pPr defTabSz="762000">
              <a:defRPr sz="1200">
                <a:solidFill>
                  <a:schemeClr val="tx1"/>
                </a:solidFill>
                <a:latin typeface="Arial" panose="020B0604020202020204" pitchFamily="34" charset="0"/>
              </a:defRPr>
            </a:lvl1pPr>
            <a:lvl2pPr marL="742950" indent="-285750" defTabSz="762000">
              <a:defRPr sz="1200">
                <a:solidFill>
                  <a:schemeClr val="tx1"/>
                </a:solidFill>
                <a:latin typeface="Arial" panose="020B0604020202020204" pitchFamily="34" charset="0"/>
              </a:defRPr>
            </a:lvl2pPr>
            <a:lvl3pPr marL="1143000" indent="-228600" defTabSz="762000">
              <a:defRPr sz="1200">
                <a:solidFill>
                  <a:schemeClr val="tx1"/>
                </a:solidFill>
                <a:latin typeface="Arial" panose="020B0604020202020204" pitchFamily="34" charset="0"/>
              </a:defRPr>
            </a:lvl3pPr>
            <a:lvl4pPr marL="1600200" indent="-228600" defTabSz="762000">
              <a:defRPr sz="1200">
                <a:solidFill>
                  <a:schemeClr val="tx1"/>
                </a:solidFill>
                <a:latin typeface="Arial" panose="020B0604020202020204" pitchFamily="34" charset="0"/>
              </a:defRPr>
            </a:lvl4pPr>
            <a:lvl5pPr marL="2057400" indent="-228600" defTabSz="762000">
              <a:defRPr sz="1200">
                <a:solidFill>
                  <a:schemeClr val="tx1"/>
                </a:solidFill>
                <a:latin typeface="Arial" panose="020B0604020202020204" pitchFamily="34" charset="0"/>
              </a:defRPr>
            </a:lvl5pPr>
            <a:lvl6pPr marL="2514600" indent="-228600" defTabSz="762000" eaLnBrk="0" fontAlgn="base" hangingPunct="0">
              <a:spcBef>
                <a:spcPct val="0"/>
              </a:spcBef>
              <a:spcAft>
                <a:spcPct val="0"/>
              </a:spcAft>
              <a:defRPr sz="1200">
                <a:solidFill>
                  <a:schemeClr val="tx1"/>
                </a:solidFill>
                <a:latin typeface="Arial" panose="020B0604020202020204" pitchFamily="34" charset="0"/>
              </a:defRPr>
            </a:lvl6pPr>
            <a:lvl7pPr marL="2971800" indent="-228600" defTabSz="762000" eaLnBrk="0" fontAlgn="base" hangingPunct="0">
              <a:spcBef>
                <a:spcPct val="0"/>
              </a:spcBef>
              <a:spcAft>
                <a:spcPct val="0"/>
              </a:spcAft>
              <a:defRPr sz="1200">
                <a:solidFill>
                  <a:schemeClr val="tx1"/>
                </a:solidFill>
                <a:latin typeface="Arial" panose="020B0604020202020204" pitchFamily="34" charset="0"/>
              </a:defRPr>
            </a:lvl7pPr>
            <a:lvl8pPr marL="3429000" indent="-228600" defTabSz="762000" eaLnBrk="0" fontAlgn="base" hangingPunct="0">
              <a:spcBef>
                <a:spcPct val="0"/>
              </a:spcBef>
              <a:spcAft>
                <a:spcPct val="0"/>
              </a:spcAft>
              <a:defRPr sz="1200">
                <a:solidFill>
                  <a:schemeClr val="tx1"/>
                </a:solidFill>
                <a:latin typeface="Arial" panose="020B0604020202020204" pitchFamily="34" charset="0"/>
              </a:defRPr>
            </a:lvl8pPr>
            <a:lvl9pPr marL="3886200" indent="-228600" defTabSz="762000" eaLnBrk="0" fontAlgn="base" hangingPunct="0">
              <a:spcBef>
                <a:spcPct val="0"/>
              </a:spcBef>
              <a:spcAft>
                <a:spcPct val="0"/>
              </a:spcAft>
              <a:defRPr sz="1200">
                <a:solidFill>
                  <a:schemeClr val="tx1"/>
                </a:solidFill>
                <a:latin typeface="Arial" panose="020B0604020202020204" pitchFamily="34" charset="0"/>
              </a:defRPr>
            </a:lvl9pPr>
          </a:lstStyle>
          <a:p>
            <a:pPr>
              <a:spcBef>
                <a:spcPct val="80000"/>
              </a:spcBef>
              <a:buClr>
                <a:schemeClr val="accent1"/>
              </a:buClr>
            </a:pPr>
            <a:r>
              <a:rPr lang="en-GB" altLang="en-US" sz="1600" b="1" dirty="0">
                <a:solidFill>
                  <a:schemeClr val="tx2"/>
                </a:solidFill>
              </a:rPr>
              <a:t>The long run – tranquillity and equilibrium</a:t>
            </a:r>
          </a:p>
          <a:p>
            <a:pPr>
              <a:spcBef>
                <a:spcPct val="80000"/>
              </a:spcBef>
              <a:buClr>
                <a:schemeClr val="accent1"/>
              </a:buClr>
              <a:buFontTx/>
              <a:buChar char="•"/>
            </a:pPr>
            <a:r>
              <a:rPr lang="en-GB" altLang="en-US" sz="1600" dirty="0">
                <a:solidFill>
                  <a:schemeClr val="tx2"/>
                </a:solidFill>
              </a:rPr>
              <a:t>  Long run assumptions:</a:t>
            </a:r>
          </a:p>
          <a:p>
            <a:pPr>
              <a:spcBef>
                <a:spcPct val="80000"/>
              </a:spcBef>
              <a:buClr>
                <a:schemeClr val="accent1"/>
              </a:buClr>
              <a:buFontTx/>
              <a:buChar char="•"/>
            </a:pPr>
            <a:r>
              <a:rPr lang="en-GB" altLang="en-US" sz="1600" dirty="0">
                <a:solidFill>
                  <a:schemeClr val="tx2"/>
                </a:solidFill>
              </a:rPr>
              <a:t>  ROIC = Cost of capital</a:t>
            </a:r>
          </a:p>
          <a:p>
            <a:pPr>
              <a:spcBef>
                <a:spcPct val="80000"/>
              </a:spcBef>
              <a:buClr>
                <a:schemeClr val="accent1"/>
              </a:buClr>
              <a:buFontTx/>
              <a:buChar char="•"/>
            </a:pPr>
            <a:r>
              <a:rPr lang="en-GB" altLang="en-US" sz="1600" dirty="0">
                <a:solidFill>
                  <a:schemeClr val="tx2"/>
                </a:solidFill>
              </a:rPr>
              <a:t>  Real growth = 0%</a:t>
            </a:r>
          </a:p>
        </p:txBody>
      </p:sp>
      <p:sp>
        <p:nvSpPr>
          <p:cNvPr id="41992" name="Text Box 14"/>
          <p:cNvSpPr txBox="1">
            <a:spLocks noChangeArrowheads="1"/>
          </p:cNvSpPr>
          <p:nvPr/>
        </p:nvSpPr>
        <p:spPr bwMode="auto">
          <a:xfrm>
            <a:off x="3352800" y="4953000"/>
            <a:ext cx="3810000" cy="639763"/>
          </a:xfrm>
          <a:prstGeom prst="rect">
            <a:avLst/>
          </a:prstGeom>
          <a:solidFill>
            <a:schemeClr val="hlink"/>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Much of valuation involves implicitly or explicitly making growth estimates – High P/E comes from high growth</a:t>
            </a:r>
          </a:p>
        </p:txBody>
      </p:sp>
      <p:sp>
        <p:nvSpPr>
          <p:cNvPr id="41993" name="Text Box 15"/>
          <p:cNvSpPr txBox="1">
            <a:spLocks noChangeArrowheads="1"/>
          </p:cNvSpPr>
          <p:nvPr/>
        </p:nvSpPr>
        <p:spPr bwMode="auto">
          <a:xfrm>
            <a:off x="228600" y="6400800"/>
            <a:ext cx="2438400" cy="45720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Reference: Level and persistence of growth rates</a:t>
            </a:r>
          </a:p>
        </p:txBody>
      </p:sp>
    </p:spTree>
    <p:extLst>
      <p:ext uri="{BB962C8B-B14F-4D97-AF65-F5344CB8AC3E}">
        <p14:creationId xmlns:p14="http://schemas.microsoft.com/office/powerpoint/2010/main" val="496377212"/>
      </p:ext>
    </p:extLst>
  </p:cSld>
  <p:clrMapOvr>
    <a:masterClrMapping/>
  </p:clrMapOvr>
  <p:transition>
    <p:cover/>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C85DE7B-860B-4B94-9F09-C8CA7F122A0B}"/>
              </a:ext>
            </a:extLst>
          </p:cNvPr>
          <p:cNvSpPr>
            <a:spLocks noGrp="1"/>
          </p:cNvSpPr>
          <p:nvPr>
            <p:ph idx="1"/>
          </p:nvPr>
        </p:nvSpPr>
        <p:spPr/>
        <p:txBody>
          <a:bodyPr>
            <a:normAutofit/>
          </a:bodyPr>
          <a:lstStyle/>
          <a:p>
            <a:r>
              <a:rPr lang="en-US" dirty="0"/>
              <a:t>According the McKinsey: Many forecasters assume that the rate of return on new invested capital equals the cost of capital in the continuing value period, but that the company will earn returns exceeding the cost of capital during the explicit forecast period. </a:t>
            </a:r>
          </a:p>
        </p:txBody>
      </p:sp>
      <p:sp>
        <p:nvSpPr>
          <p:cNvPr id="3" name="Title 2">
            <a:extLst>
              <a:ext uri="{FF2B5EF4-FFF2-40B4-BE49-F238E27FC236}">
                <a16:creationId xmlns:a16="http://schemas.microsoft.com/office/drawing/2014/main" id="{3AE88FFE-54BC-4E96-AA1A-CB424EA67445}"/>
              </a:ext>
            </a:extLst>
          </p:cNvPr>
          <p:cNvSpPr>
            <a:spLocks noGrp="1"/>
          </p:cNvSpPr>
          <p:nvPr>
            <p:ph type="title"/>
          </p:nvPr>
        </p:nvSpPr>
        <p:spPr/>
        <p:txBody>
          <a:bodyPr/>
          <a:lstStyle/>
          <a:p>
            <a:r>
              <a:rPr lang="en-US" dirty="0"/>
              <a:t>Crazy Idea that ROIC = WACC in Long Run</a:t>
            </a:r>
          </a:p>
        </p:txBody>
      </p:sp>
    </p:spTree>
    <p:extLst>
      <p:ext uri="{BB962C8B-B14F-4D97-AF65-F5344CB8AC3E}">
        <p14:creationId xmlns:p14="http://schemas.microsoft.com/office/powerpoint/2010/main" val="227565769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77DCD36-DAE2-461A-8387-DE08CA3FB283}"/>
              </a:ext>
            </a:extLst>
          </p:cNvPr>
          <p:cNvSpPr>
            <a:spLocks noGrp="1"/>
          </p:cNvSpPr>
          <p:nvPr>
            <p:ph idx="1"/>
          </p:nvPr>
        </p:nvSpPr>
        <p:spPr/>
        <p:txBody>
          <a:bodyPr/>
          <a:lstStyle/>
          <a:p>
            <a:r>
              <a:rPr lang="en-US" dirty="0"/>
              <a:t>First, Nominal or Real Growth – Inflation Rates over time.</a:t>
            </a:r>
          </a:p>
          <a:p>
            <a:endParaRPr lang="en-US" dirty="0"/>
          </a:p>
        </p:txBody>
      </p:sp>
      <p:sp>
        <p:nvSpPr>
          <p:cNvPr id="3" name="Title 2">
            <a:extLst>
              <a:ext uri="{FF2B5EF4-FFF2-40B4-BE49-F238E27FC236}">
                <a16:creationId xmlns:a16="http://schemas.microsoft.com/office/drawing/2014/main" id="{321DAC7C-B09B-4256-ACBF-E9385730DAD7}"/>
              </a:ext>
            </a:extLst>
          </p:cNvPr>
          <p:cNvSpPr>
            <a:spLocks noGrp="1"/>
          </p:cNvSpPr>
          <p:nvPr>
            <p:ph type="title"/>
          </p:nvPr>
        </p:nvSpPr>
        <p:spPr/>
        <p:txBody>
          <a:bodyPr/>
          <a:lstStyle/>
          <a:p>
            <a:r>
              <a:rPr lang="en-US" dirty="0"/>
              <a:t>Now Look at Growth a Little More</a:t>
            </a:r>
          </a:p>
        </p:txBody>
      </p:sp>
      <p:sp>
        <p:nvSpPr>
          <p:cNvPr id="4" name="Slide Number Placeholder 3">
            <a:extLst>
              <a:ext uri="{FF2B5EF4-FFF2-40B4-BE49-F238E27FC236}">
                <a16:creationId xmlns:a16="http://schemas.microsoft.com/office/drawing/2014/main" id="{24E6626B-00A0-4367-B1D6-029F06162CCF}"/>
              </a:ext>
            </a:extLst>
          </p:cNvPr>
          <p:cNvSpPr>
            <a:spLocks noGrp="1"/>
          </p:cNvSpPr>
          <p:nvPr>
            <p:ph type="sldNum" sz="quarter" idx="12"/>
          </p:nvPr>
        </p:nvSpPr>
        <p:spPr/>
        <p:txBody>
          <a:bodyPr/>
          <a:lstStyle/>
          <a:p>
            <a:pPr algn="ctr"/>
            <a:fld id="{0C3A1854-6B63-4059-B360-A3C4972BF0FC}" type="slidenum">
              <a:rPr lang="ko-KR" altLang="en-US" smtClean="0"/>
              <a:pPr algn="ctr"/>
              <a:t>185</a:t>
            </a:fld>
            <a:endParaRPr lang="ko-KR" altLang="en-US" dirty="0"/>
          </a:p>
        </p:txBody>
      </p:sp>
      <p:pic>
        <p:nvPicPr>
          <p:cNvPr id="5" name="Picture 4">
            <a:extLst>
              <a:ext uri="{FF2B5EF4-FFF2-40B4-BE49-F238E27FC236}">
                <a16:creationId xmlns:a16="http://schemas.microsoft.com/office/drawing/2014/main" id="{E66A916D-567E-47E4-AE62-8976477B8F9A}"/>
              </a:ext>
            </a:extLst>
          </p:cNvPr>
          <p:cNvPicPr>
            <a:picLocks noChangeAspect="1"/>
          </p:cNvPicPr>
          <p:nvPr/>
        </p:nvPicPr>
        <p:blipFill>
          <a:blip r:embed="rId2"/>
          <a:stretch>
            <a:fillRect/>
          </a:stretch>
        </p:blipFill>
        <p:spPr>
          <a:xfrm>
            <a:off x="114149" y="2355905"/>
            <a:ext cx="4636640" cy="2186384"/>
          </a:xfrm>
          <a:prstGeom prst="rect">
            <a:avLst/>
          </a:prstGeom>
        </p:spPr>
      </p:pic>
      <p:pic>
        <p:nvPicPr>
          <p:cNvPr id="6" name="Picture 5">
            <a:extLst>
              <a:ext uri="{FF2B5EF4-FFF2-40B4-BE49-F238E27FC236}">
                <a16:creationId xmlns:a16="http://schemas.microsoft.com/office/drawing/2014/main" id="{94AA6FEF-3622-4071-A07E-266618C84AA0}"/>
              </a:ext>
            </a:extLst>
          </p:cNvPr>
          <p:cNvPicPr>
            <a:picLocks noChangeAspect="1"/>
          </p:cNvPicPr>
          <p:nvPr/>
        </p:nvPicPr>
        <p:blipFill>
          <a:blip r:embed="rId3"/>
          <a:stretch>
            <a:fillRect/>
          </a:stretch>
        </p:blipFill>
        <p:spPr>
          <a:xfrm>
            <a:off x="4370112" y="2355905"/>
            <a:ext cx="4675647" cy="2186385"/>
          </a:xfrm>
          <a:prstGeom prst="rect">
            <a:avLst/>
          </a:prstGeom>
        </p:spPr>
      </p:pic>
      <p:pic>
        <p:nvPicPr>
          <p:cNvPr id="7" name="Picture 6">
            <a:extLst>
              <a:ext uri="{FF2B5EF4-FFF2-40B4-BE49-F238E27FC236}">
                <a16:creationId xmlns:a16="http://schemas.microsoft.com/office/drawing/2014/main" id="{3C3E1BF5-B845-4B3B-A9FA-0CCB40F2A807}"/>
              </a:ext>
            </a:extLst>
          </p:cNvPr>
          <p:cNvPicPr>
            <a:picLocks noChangeAspect="1"/>
          </p:cNvPicPr>
          <p:nvPr/>
        </p:nvPicPr>
        <p:blipFill>
          <a:blip r:embed="rId4"/>
          <a:stretch>
            <a:fillRect/>
          </a:stretch>
        </p:blipFill>
        <p:spPr>
          <a:xfrm>
            <a:off x="772311" y="4662565"/>
            <a:ext cx="7743039" cy="2195435"/>
          </a:xfrm>
          <a:prstGeom prst="rect">
            <a:avLst/>
          </a:prstGeom>
        </p:spPr>
      </p:pic>
    </p:spTree>
    <p:extLst>
      <p:ext uri="{BB962C8B-B14F-4D97-AF65-F5344CB8AC3E}">
        <p14:creationId xmlns:p14="http://schemas.microsoft.com/office/powerpoint/2010/main" val="166352321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03FAC85-D825-45D3-8FD2-8285D15694A9}"/>
              </a:ext>
            </a:extLst>
          </p:cNvPr>
          <p:cNvSpPr>
            <a:spLocks noGrp="1"/>
          </p:cNvSpPr>
          <p:nvPr>
            <p:ph idx="1"/>
          </p:nvPr>
        </p:nvSpPr>
        <p:spPr/>
        <p:txBody>
          <a:bodyPr/>
          <a:lstStyle/>
          <a:p>
            <a:r>
              <a:rPr lang="en-US" dirty="0"/>
              <a:t>You can compute population growth for the US and the World</a:t>
            </a:r>
          </a:p>
          <a:p>
            <a:endParaRPr lang="en-US" dirty="0"/>
          </a:p>
        </p:txBody>
      </p:sp>
      <p:sp>
        <p:nvSpPr>
          <p:cNvPr id="3" name="Title 2">
            <a:extLst>
              <a:ext uri="{FF2B5EF4-FFF2-40B4-BE49-F238E27FC236}">
                <a16:creationId xmlns:a16="http://schemas.microsoft.com/office/drawing/2014/main" id="{6FCE32EC-7446-442E-99CC-E8DD8FE2DA2E}"/>
              </a:ext>
            </a:extLst>
          </p:cNvPr>
          <p:cNvSpPr>
            <a:spLocks noGrp="1"/>
          </p:cNvSpPr>
          <p:nvPr>
            <p:ph type="title"/>
          </p:nvPr>
        </p:nvSpPr>
        <p:spPr/>
        <p:txBody>
          <a:bodyPr>
            <a:normAutofit fontScale="90000"/>
          </a:bodyPr>
          <a:lstStyle/>
          <a:p>
            <a:r>
              <a:rPr lang="en-US" dirty="0"/>
              <a:t>Now Move to Population – Some Industries Grow by Inflation and Population Like Beer</a:t>
            </a:r>
          </a:p>
        </p:txBody>
      </p:sp>
      <p:pic>
        <p:nvPicPr>
          <p:cNvPr id="5" name="Picture 4">
            <a:extLst>
              <a:ext uri="{FF2B5EF4-FFF2-40B4-BE49-F238E27FC236}">
                <a16:creationId xmlns:a16="http://schemas.microsoft.com/office/drawing/2014/main" id="{0233E8F8-332C-4215-B14C-436DA58A0AE0}"/>
              </a:ext>
            </a:extLst>
          </p:cNvPr>
          <p:cNvPicPr>
            <a:picLocks noChangeAspect="1"/>
          </p:cNvPicPr>
          <p:nvPr/>
        </p:nvPicPr>
        <p:blipFill>
          <a:blip r:embed="rId2"/>
          <a:stretch>
            <a:fillRect/>
          </a:stretch>
        </p:blipFill>
        <p:spPr>
          <a:xfrm>
            <a:off x="410190" y="2293752"/>
            <a:ext cx="7902608" cy="2270495"/>
          </a:xfrm>
          <a:prstGeom prst="rect">
            <a:avLst/>
          </a:prstGeom>
        </p:spPr>
      </p:pic>
      <p:pic>
        <p:nvPicPr>
          <p:cNvPr id="6" name="Picture 5">
            <a:extLst>
              <a:ext uri="{FF2B5EF4-FFF2-40B4-BE49-F238E27FC236}">
                <a16:creationId xmlns:a16="http://schemas.microsoft.com/office/drawing/2014/main" id="{920238B8-2CD8-4886-B2E4-D2F6762CCF78}"/>
              </a:ext>
            </a:extLst>
          </p:cNvPr>
          <p:cNvPicPr>
            <a:picLocks noChangeAspect="1"/>
          </p:cNvPicPr>
          <p:nvPr/>
        </p:nvPicPr>
        <p:blipFill>
          <a:blip r:embed="rId3"/>
          <a:stretch>
            <a:fillRect/>
          </a:stretch>
        </p:blipFill>
        <p:spPr>
          <a:xfrm>
            <a:off x="392980" y="4615042"/>
            <a:ext cx="7902608" cy="2242958"/>
          </a:xfrm>
          <a:prstGeom prst="rect">
            <a:avLst/>
          </a:prstGeom>
        </p:spPr>
      </p:pic>
    </p:spTree>
    <p:extLst>
      <p:ext uri="{BB962C8B-B14F-4D97-AF65-F5344CB8AC3E}">
        <p14:creationId xmlns:p14="http://schemas.microsoft.com/office/powerpoint/2010/main" val="72020962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6389C0-5AB8-4E71-82D4-55AA7045CFDD}"/>
              </a:ext>
            </a:extLst>
          </p:cNvPr>
          <p:cNvSpPr>
            <a:spLocks noGrp="1"/>
          </p:cNvSpPr>
          <p:nvPr>
            <p:ph idx="1"/>
          </p:nvPr>
        </p:nvSpPr>
        <p:spPr/>
        <p:txBody>
          <a:bodyPr/>
          <a:lstStyle/>
          <a:p>
            <a:r>
              <a:rPr lang="en-US" dirty="0"/>
              <a:t>The graphs show real and nominal GNP, GDP and Consumption for the U.S.</a:t>
            </a:r>
          </a:p>
          <a:p>
            <a:endParaRPr lang="en-US" dirty="0"/>
          </a:p>
        </p:txBody>
      </p:sp>
      <p:sp>
        <p:nvSpPr>
          <p:cNvPr id="3" name="Title 2">
            <a:extLst>
              <a:ext uri="{FF2B5EF4-FFF2-40B4-BE49-F238E27FC236}">
                <a16:creationId xmlns:a16="http://schemas.microsoft.com/office/drawing/2014/main" id="{DD6F28E9-FF1C-49EC-8D6B-14B5CB3D87D8}"/>
              </a:ext>
            </a:extLst>
          </p:cNvPr>
          <p:cNvSpPr>
            <a:spLocks noGrp="1"/>
          </p:cNvSpPr>
          <p:nvPr>
            <p:ph type="title"/>
          </p:nvPr>
        </p:nvSpPr>
        <p:spPr/>
        <p:txBody>
          <a:bodyPr>
            <a:normAutofit fontScale="90000"/>
          </a:bodyPr>
          <a:lstStyle/>
          <a:p>
            <a:r>
              <a:rPr lang="en-US" dirty="0"/>
              <a:t>Think About the Long-term Growth Prospects of Amazon – Look at GDP and Consumption</a:t>
            </a:r>
          </a:p>
        </p:txBody>
      </p:sp>
      <p:sp>
        <p:nvSpPr>
          <p:cNvPr id="4" name="Slide Number Placeholder 3">
            <a:extLst>
              <a:ext uri="{FF2B5EF4-FFF2-40B4-BE49-F238E27FC236}">
                <a16:creationId xmlns:a16="http://schemas.microsoft.com/office/drawing/2014/main" id="{AD851FCA-A5E6-4F8C-9CE2-C0699E8B4592}"/>
              </a:ext>
            </a:extLst>
          </p:cNvPr>
          <p:cNvSpPr>
            <a:spLocks noGrp="1"/>
          </p:cNvSpPr>
          <p:nvPr>
            <p:ph type="sldNum" sz="quarter" idx="12"/>
          </p:nvPr>
        </p:nvSpPr>
        <p:spPr/>
        <p:txBody>
          <a:bodyPr/>
          <a:lstStyle/>
          <a:p>
            <a:pPr algn="ctr"/>
            <a:fld id="{0C3A1854-6B63-4059-B360-A3C4972BF0FC}" type="slidenum">
              <a:rPr lang="ko-KR" altLang="en-US" smtClean="0"/>
              <a:pPr algn="ctr"/>
              <a:t>187</a:t>
            </a:fld>
            <a:endParaRPr lang="ko-KR" altLang="en-US" dirty="0"/>
          </a:p>
        </p:txBody>
      </p:sp>
      <p:pic>
        <p:nvPicPr>
          <p:cNvPr id="5" name="Picture 4">
            <a:extLst>
              <a:ext uri="{FF2B5EF4-FFF2-40B4-BE49-F238E27FC236}">
                <a16:creationId xmlns:a16="http://schemas.microsoft.com/office/drawing/2014/main" id="{F66C965B-F7C0-463B-A381-311C7911F544}"/>
              </a:ext>
            </a:extLst>
          </p:cNvPr>
          <p:cNvPicPr>
            <a:picLocks noChangeAspect="1"/>
          </p:cNvPicPr>
          <p:nvPr/>
        </p:nvPicPr>
        <p:blipFill>
          <a:blip r:embed="rId2"/>
          <a:stretch>
            <a:fillRect/>
          </a:stretch>
        </p:blipFill>
        <p:spPr>
          <a:xfrm>
            <a:off x="201335" y="2422025"/>
            <a:ext cx="3816992" cy="1807435"/>
          </a:xfrm>
          <a:prstGeom prst="rect">
            <a:avLst/>
          </a:prstGeom>
        </p:spPr>
      </p:pic>
      <p:pic>
        <p:nvPicPr>
          <p:cNvPr id="6" name="Picture 5">
            <a:extLst>
              <a:ext uri="{FF2B5EF4-FFF2-40B4-BE49-F238E27FC236}">
                <a16:creationId xmlns:a16="http://schemas.microsoft.com/office/drawing/2014/main" id="{61E6E0C0-CFFD-461E-A663-5A17D3F3C714}"/>
              </a:ext>
            </a:extLst>
          </p:cNvPr>
          <p:cNvPicPr>
            <a:picLocks noChangeAspect="1"/>
          </p:cNvPicPr>
          <p:nvPr/>
        </p:nvPicPr>
        <p:blipFill>
          <a:blip r:embed="rId3"/>
          <a:stretch>
            <a:fillRect/>
          </a:stretch>
        </p:blipFill>
        <p:spPr>
          <a:xfrm>
            <a:off x="0" y="4444961"/>
            <a:ext cx="4018327" cy="1882570"/>
          </a:xfrm>
          <a:prstGeom prst="rect">
            <a:avLst/>
          </a:prstGeom>
        </p:spPr>
      </p:pic>
      <p:pic>
        <p:nvPicPr>
          <p:cNvPr id="7" name="Picture 6">
            <a:extLst>
              <a:ext uri="{FF2B5EF4-FFF2-40B4-BE49-F238E27FC236}">
                <a16:creationId xmlns:a16="http://schemas.microsoft.com/office/drawing/2014/main" id="{532D663D-36E0-4D46-A568-C88B0AF44EC0}"/>
              </a:ext>
            </a:extLst>
          </p:cNvPr>
          <p:cNvPicPr>
            <a:picLocks noChangeAspect="1"/>
          </p:cNvPicPr>
          <p:nvPr/>
        </p:nvPicPr>
        <p:blipFill>
          <a:blip r:embed="rId4"/>
          <a:stretch>
            <a:fillRect/>
          </a:stretch>
        </p:blipFill>
        <p:spPr>
          <a:xfrm>
            <a:off x="4151681" y="4670888"/>
            <a:ext cx="4664803" cy="1305766"/>
          </a:xfrm>
          <a:prstGeom prst="rect">
            <a:avLst/>
          </a:prstGeom>
        </p:spPr>
      </p:pic>
      <p:pic>
        <p:nvPicPr>
          <p:cNvPr id="8" name="Picture 7">
            <a:extLst>
              <a:ext uri="{FF2B5EF4-FFF2-40B4-BE49-F238E27FC236}">
                <a16:creationId xmlns:a16="http://schemas.microsoft.com/office/drawing/2014/main" id="{208B9672-E695-4B0D-9970-D7889EA5A107}"/>
              </a:ext>
            </a:extLst>
          </p:cNvPr>
          <p:cNvPicPr>
            <a:picLocks noChangeAspect="1"/>
          </p:cNvPicPr>
          <p:nvPr/>
        </p:nvPicPr>
        <p:blipFill>
          <a:blip r:embed="rId5"/>
          <a:stretch>
            <a:fillRect/>
          </a:stretch>
        </p:blipFill>
        <p:spPr>
          <a:xfrm>
            <a:off x="4151681" y="2393442"/>
            <a:ext cx="4664803" cy="2173751"/>
          </a:xfrm>
          <a:prstGeom prst="rect">
            <a:avLst/>
          </a:prstGeom>
        </p:spPr>
      </p:pic>
    </p:spTree>
    <p:extLst>
      <p:ext uri="{BB962C8B-B14F-4D97-AF65-F5344CB8AC3E}">
        <p14:creationId xmlns:p14="http://schemas.microsoft.com/office/powerpoint/2010/main" val="1564362828"/>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FA4920-C4B2-4F51-AC0C-6E427377F070}"/>
              </a:ext>
            </a:extLst>
          </p:cNvPr>
          <p:cNvSpPr>
            <a:spLocks noGrp="1"/>
          </p:cNvSpPr>
          <p:nvPr>
            <p:ph idx="1"/>
          </p:nvPr>
        </p:nvSpPr>
        <p:spPr/>
        <p:txBody>
          <a:bodyPr/>
          <a:lstStyle/>
          <a:p>
            <a:r>
              <a:rPr lang="en-US" dirty="0"/>
              <a:t>Conclusion depends on starting point assumption.</a:t>
            </a:r>
          </a:p>
          <a:p>
            <a:endParaRPr lang="en-US" dirty="0"/>
          </a:p>
        </p:txBody>
      </p:sp>
      <p:sp>
        <p:nvSpPr>
          <p:cNvPr id="3" name="Title 2">
            <a:extLst>
              <a:ext uri="{FF2B5EF4-FFF2-40B4-BE49-F238E27FC236}">
                <a16:creationId xmlns:a16="http://schemas.microsoft.com/office/drawing/2014/main" id="{59B2E110-C894-4A0E-86B3-EAC7BC4B5C5F}"/>
              </a:ext>
            </a:extLst>
          </p:cNvPr>
          <p:cNvSpPr>
            <a:spLocks noGrp="1"/>
          </p:cNvSpPr>
          <p:nvPr>
            <p:ph type="title"/>
          </p:nvPr>
        </p:nvSpPr>
        <p:spPr/>
        <p:txBody>
          <a:bodyPr>
            <a:normAutofit fontScale="90000"/>
          </a:bodyPr>
          <a:lstStyle/>
          <a:p>
            <a:r>
              <a:rPr lang="en-US" dirty="0"/>
              <a:t>Consumption and S&amp;P 500 in Real and Nominal Terms</a:t>
            </a:r>
          </a:p>
        </p:txBody>
      </p:sp>
      <p:sp>
        <p:nvSpPr>
          <p:cNvPr id="4" name="Slide Number Placeholder 3">
            <a:extLst>
              <a:ext uri="{FF2B5EF4-FFF2-40B4-BE49-F238E27FC236}">
                <a16:creationId xmlns:a16="http://schemas.microsoft.com/office/drawing/2014/main" id="{815CAE73-C09A-4C0D-B3D6-F6D78EEA3D73}"/>
              </a:ext>
            </a:extLst>
          </p:cNvPr>
          <p:cNvSpPr>
            <a:spLocks noGrp="1"/>
          </p:cNvSpPr>
          <p:nvPr>
            <p:ph type="sldNum" sz="quarter" idx="12"/>
          </p:nvPr>
        </p:nvSpPr>
        <p:spPr/>
        <p:txBody>
          <a:bodyPr/>
          <a:lstStyle/>
          <a:p>
            <a:pPr algn="ctr"/>
            <a:fld id="{0C3A1854-6B63-4059-B360-A3C4972BF0FC}" type="slidenum">
              <a:rPr lang="ko-KR" altLang="en-US" smtClean="0"/>
              <a:pPr algn="ctr"/>
              <a:t>188</a:t>
            </a:fld>
            <a:endParaRPr lang="ko-KR" altLang="en-US" dirty="0"/>
          </a:p>
        </p:txBody>
      </p:sp>
      <p:pic>
        <p:nvPicPr>
          <p:cNvPr id="5" name="Picture 4">
            <a:extLst>
              <a:ext uri="{FF2B5EF4-FFF2-40B4-BE49-F238E27FC236}">
                <a16:creationId xmlns:a16="http://schemas.microsoft.com/office/drawing/2014/main" id="{18856E4A-B3C9-49D9-8168-F69D9FB2ECD2}"/>
              </a:ext>
            </a:extLst>
          </p:cNvPr>
          <p:cNvPicPr>
            <a:picLocks noChangeAspect="1"/>
          </p:cNvPicPr>
          <p:nvPr/>
        </p:nvPicPr>
        <p:blipFill>
          <a:blip r:embed="rId2"/>
          <a:stretch>
            <a:fillRect/>
          </a:stretch>
        </p:blipFill>
        <p:spPr>
          <a:xfrm>
            <a:off x="184559" y="2994870"/>
            <a:ext cx="4526911" cy="2130311"/>
          </a:xfrm>
          <a:prstGeom prst="rect">
            <a:avLst/>
          </a:prstGeom>
        </p:spPr>
      </p:pic>
      <p:pic>
        <p:nvPicPr>
          <p:cNvPr id="6" name="Picture 5">
            <a:extLst>
              <a:ext uri="{FF2B5EF4-FFF2-40B4-BE49-F238E27FC236}">
                <a16:creationId xmlns:a16="http://schemas.microsoft.com/office/drawing/2014/main" id="{E1D7B60B-1CEB-420B-AD1F-79797D7DCB90}"/>
              </a:ext>
            </a:extLst>
          </p:cNvPr>
          <p:cNvPicPr>
            <a:picLocks noChangeAspect="1"/>
          </p:cNvPicPr>
          <p:nvPr/>
        </p:nvPicPr>
        <p:blipFill>
          <a:blip r:embed="rId3"/>
          <a:stretch>
            <a:fillRect/>
          </a:stretch>
        </p:blipFill>
        <p:spPr>
          <a:xfrm>
            <a:off x="4749839" y="2999550"/>
            <a:ext cx="4394161" cy="2125631"/>
          </a:xfrm>
          <a:prstGeom prst="rect">
            <a:avLst/>
          </a:prstGeom>
        </p:spPr>
      </p:pic>
    </p:spTree>
    <p:extLst>
      <p:ext uri="{BB962C8B-B14F-4D97-AF65-F5344CB8AC3E}">
        <p14:creationId xmlns:p14="http://schemas.microsoft.com/office/powerpoint/2010/main" val="386937362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2FE548-572A-48B7-A0AA-6B6DF0A54DFC}"/>
              </a:ext>
            </a:extLst>
          </p:cNvPr>
          <p:cNvSpPr>
            <a:spLocks noGrp="1"/>
          </p:cNvSpPr>
          <p:nvPr>
            <p:ph idx="1"/>
          </p:nvPr>
        </p:nvSpPr>
        <p:spPr/>
        <p:txBody>
          <a:bodyPr/>
          <a:lstStyle/>
          <a:p>
            <a:r>
              <a:rPr lang="en-US" dirty="0"/>
              <a:t>Can the growth continue after you get very big</a:t>
            </a:r>
          </a:p>
          <a:p>
            <a:endParaRPr lang="en-US" dirty="0"/>
          </a:p>
        </p:txBody>
      </p:sp>
      <p:sp>
        <p:nvSpPr>
          <p:cNvPr id="3" name="Title 2">
            <a:extLst>
              <a:ext uri="{FF2B5EF4-FFF2-40B4-BE49-F238E27FC236}">
                <a16:creationId xmlns:a16="http://schemas.microsoft.com/office/drawing/2014/main" id="{34102420-9533-43D6-BB89-6C546AD8CD70}"/>
              </a:ext>
            </a:extLst>
          </p:cNvPr>
          <p:cNvSpPr>
            <a:spLocks noGrp="1"/>
          </p:cNvSpPr>
          <p:nvPr>
            <p:ph type="title"/>
          </p:nvPr>
        </p:nvSpPr>
        <p:spPr/>
        <p:txBody>
          <a:bodyPr>
            <a:normAutofit fontScale="90000"/>
          </a:bodyPr>
          <a:lstStyle/>
          <a:p>
            <a:r>
              <a:rPr lang="en-US" dirty="0"/>
              <a:t>Now Return to Amazon – Returns and Growth</a:t>
            </a:r>
          </a:p>
        </p:txBody>
      </p:sp>
      <p:sp>
        <p:nvSpPr>
          <p:cNvPr id="4" name="Slide Number Placeholder 3">
            <a:extLst>
              <a:ext uri="{FF2B5EF4-FFF2-40B4-BE49-F238E27FC236}">
                <a16:creationId xmlns:a16="http://schemas.microsoft.com/office/drawing/2014/main" id="{695F651A-A0D6-427A-98CF-3DC049BC0B89}"/>
              </a:ext>
            </a:extLst>
          </p:cNvPr>
          <p:cNvSpPr>
            <a:spLocks noGrp="1"/>
          </p:cNvSpPr>
          <p:nvPr>
            <p:ph type="sldNum" sz="quarter" idx="12"/>
          </p:nvPr>
        </p:nvSpPr>
        <p:spPr/>
        <p:txBody>
          <a:bodyPr/>
          <a:lstStyle/>
          <a:p>
            <a:pPr algn="ctr"/>
            <a:fld id="{0C3A1854-6B63-4059-B360-A3C4972BF0FC}" type="slidenum">
              <a:rPr lang="ko-KR" altLang="en-US" smtClean="0"/>
              <a:pPr algn="ctr"/>
              <a:t>189</a:t>
            </a:fld>
            <a:endParaRPr lang="ko-KR" altLang="en-US" dirty="0"/>
          </a:p>
        </p:txBody>
      </p:sp>
      <p:pic>
        <p:nvPicPr>
          <p:cNvPr id="5" name="Picture 4">
            <a:extLst>
              <a:ext uri="{FF2B5EF4-FFF2-40B4-BE49-F238E27FC236}">
                <a16:creationId xmlns:a16="http://schemas.microsoft.com/office/drawing/2014/main" id="{7F6F9371-360F-4CF7-A85D-0DDA9A2B2658}"/>
              </a:ext>
            </a:extLst>
          </p:cNvPr>
          <p:cNvPicPr>
            <a:picLocks noChangeAspect="1"/>
          </p:cNvPicPr>
          <p:nvPr/>
        </p:nvPicPr>
        <p:blipFill>
          <a:blip r:embed="rId2"/>
          <a:stretch>
            <a:fillRect/>
          </a:stretch>
        </p:blipFill>
        <p:spPr>
          <a:xfrm>
            <a:off x="394283" y="2508307"/>
            <a:ext cx="8330347" cy="3169621"/>
          </a:xfrm>
          <a:prstGeom prst="rect">
            <a:avLst/>
          </a:prstGeom>
        </p:spPr>
      </p:pic>
    </p:spTree>
    <p:extLst>
      <p:ext uri="{BB962C8B-B14F-4D97-AF65-F5344CB8AC3E}">
        <p14:creationId xmlns:p14="http://schemas.microsoft.com/office/powerpoint/2010/main" val="797098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3BD5F9-C8EE-4B89-BD33-69E1D30EE5F9}"/>
              </a:ext>
            </a:extLst>
          </p:cNvPr>
          <p:cNvSpPr>
            <a:spLocks noGrp="1"/>
          </p:cNvSpPr>
          <p:nvPr>
            <p:ph type="title"/>
          </p:nvPr>
        </p:nvSpPr>
        <p:spPr/>
        <p:txBody>
          <a:bodyPr>
            <a:normAutofit fontScale="90000"/>
          </a:bodyPr>
          <a:lstStyle/>
          <a:p>
            <a:r>
              <a:rPr lang="en-US" dirty="0"/>
              <a:t>WACC Craziness – Website with WACC for Insurance</a:t>
            </a:r>
          </a:p>
        </p:txBody>
      </p:sp>
      <p:sp>
        <p:nvSpPr>
          <p:cNvPr id="6" name="Rectangle 5">
            <a:extLst>
              <a:ext uri="{FF2B5EF4-FFF2-40B4-BE49-F238E27FC236}">
                <a16:creationId xmlns:a16="http://schemas.microsoft.com/office/drawing/2014/main" id="{C9962488-842B-4176-8996-58D80B42B22B}"/>
              </a:ext>
            </a:extLst>
          </p:cNvPr>
          <p:cNvSpPr/>
          <p:nvPr/>
        </p:nvSpPr>
        <p:spPr>
          <a:xfrm>
            <a:off x="1596827" y="1132393"/>
            <a:ext cx="2975173" cy="369332"/>
          </a:xfrm>
          <a:prstGeom prst="rect">
            <a:avLst/>
          </a:prstGeom>
        </p:spPr>
        <p:txBody>
          <a:bodyPr wrap="none">
            <a:spAutoFit/>
          </a:bodyPr>
          <a:lstStyle/>
          <a:p>
            <a:r>
              <a:rPr lang="en-US" dirty="0"/>
              <a:t>http://www.waccexpert.com/</a:t>
            </a:r>
          </a:p>
        </p:txBody>
      </p:sp>
      <p:pic>
        <p:nvPicPr>
          <p:cNvPr id="7" name="Content Placeholder 6">
            <a:extLst>
              <a:ext uri="{FF2B5EF4-FFF2-40B4-BE49-F238E27FC236}">
                <a16:creationId xmlns:a16="http://schemas.microsoft.com/office/drawing/2014/main" id="{475E61E0-4260-43AB-8C1D-886AFF609AAD}"/>
              </a:ext>
            </a:extLst>
          </p:cNvPr>
          <p:cNvPicPr>
            <a:picLocks noGrp="1" noChangeAspect="1"/>
          </p:cNvPicPr>
          <p:nvPr>
            <p:ph idx="1"/>
          </p:nvPr>
        </p:nvPicPr>
        <p:blipFill>
          <a:blip r:embed="rId2"/>
          <a:stretch>
            <a:fillRect/>
          </a:stretch>
        </p:blipFill>
        <p:spPr>
          <a:xfrm>
            <a:off x="897855" y="1512309"/>
            <a:ext cx="7524691" cy="5235106"/>
          </a:xfrm>
          <a:prstGeom prst="rect">
            <a:avLst/>
          </a:prstGeom>
        </p:spPr>
      </p:pic>
    </p:spTree>
    <p:extLst>
      <p:ext uri="{BB962C8B-B14F-4D97-AF65-F5344CB8AC3E}">
        <p14:creationId xmlns:p14="http://schemas.microsoft.com/office/powerpoint/2010/main" val="3374298015"/>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DF5DBC-5157-4BA4-A86A-1B5B79AE241A}"/>
              </a:ext>
            </a:extLst>
          </p:cNvPr>
          <p:cNvSpPr>
            <a:spLocks noGrp="1"/>
          </p:cNvSpPr>
          <p:nvPr>
            <p:ph idx="1"/>
          </p:nvPr>
        </p:nvSpPr>
        <p:spPr/>
        <p:txBody>
          <a:bodyPr/>
          <a:lstStyle/>
          <a:p>
            <a:r>
              <a:rPr lang="en-US" dirty="0"/>
              <a:t>Note just how much money high growth represents – USD 1 Trillion</a:t>
            </a:r>
          </a:p>
          <a:p>
            <a:endParaRPr lang="en-US" dirty="0"/>
          </a:p>
        </p:txBody>
      </p:sp>
      <p:sp>
        <p:nvSpPr>
          <p:cNvPr id="3" name="Title 2">
            <a:extLst>
              <a:ext uri="{FF2B5EF4-FFF2-40B4-BE49-F238E27FC236}">
                <a16:creationId xmlns:a16="http://schemas.microsoft.com/office/drawing/2014/main" id="{B2EC9CE6-67DE-4459-B3F5-7B1CDA8270EF}"/>
              </a:ext>
            </a:extLst>
          </p:cNvPr>
          <p:cNvSpPr>
            <a:spLocks noGrp="1"/>
          </p:cNvSpPr>
          <p:nvPr>
            <p:ph type="title"/>
          </p:nvPr>
        </p:nvSpPr>
        <p:spPr/>
        <p:txBody>
          <a:bodyPr>
            <a:normAutofit fontScale="90000"/>
          </a:bodyPr>
          <a:lstStyle/>
          <a:p>
            <a:r>
              <a:rPr lang="en-US" dirty="0"/>
              <a:t>Amazon Revenues in 5 Years Assuming EPS Growth = Revenue Growth</a:t>
            </a:r>
          </a:p>
        </p:txBody>
      </p:sp>
      <p:sp>
        <p:nvSpPr>
          <p:cNvPr id="4" name="Slide Number Placeholder 3">
            <a:extLst>
              <a:ext uri="{FF2B5EF4-FFF2-40B4-BE49-F238E27FC236}">
                <a16:creationId xmlns:a16="http://schemas.microsoft.com/office/drawing/2014/main" id="{84090188-22B3-4E5D-B368-4ABC2C71E751}"/>
              </a:ext>
            </a:extLst>
          </p:cNvPr>
          <p:cNvSpPr>
            <a:spLocks noGrp="1"/>
          </p:cNvSpPr>
          <p:nvPr>
            <p:ph type="sldNum" sz="quarter" idx="12"/>
          </p:nvPr>
        </p:nvSpPr>
        <p:spPr/>
        <p:txBody>
          <a:bodyPr/>
          <a:lstStyle/>
          <a:p>
            <a:pPr algn="ctr"/>
            <a:fld id="{0C3A1854-6B63-4059-B360-A3C4972BF0FC}" type="slidenum">
              <a:rPr lang="ko-KR" altLang="en-US" smtClean="0"/>
              <a:pPr algn="ctr"/>
              <a:t>190</a:t>
            </a:fld>
            <a:endParaRPr lang="ko-KR" altLang="en-US" dirty="0"/>
          </a:p>
        </p:txBody>
      </p:sp>
      <p:pic>
        <p:nvPicPr>
          <p:cNvPr id="5" name="Picture 4">
            <a:extLst>
              <a:ext uri="{FF2B5EF4-FFF2-40B4-BE49-F238E27FC236}">
                <a16:creationId xmlns:a16="http://schemas.microsoft.com/office/drawing/2014/main" id="{B55B5464-98A5-408E-9970-F58D6D8904EE}"/>
              </a:ext>
            </a:extLst>
          </p:cNvPr>
          <p:cNvPicPr>
            <a:picLocks noChangeAspect="1"/>
          </p:cNvPicPr>
          <p:nvPr/>
        </p:nvPicPr>
        <p:blipFill>
          <a:blip r:embed="rId2"/>
          <a:stretch>
            <a:fillRect/>
          </a:stretch>
        </p:blipFill>
        <p:spPr>
          <a:xfrm>
            <a:off x="1929161" y="2663854"/>
            <a:ext cx="4295775" cy="3124200"/>
          </a:xfrm>
          <a:prstGeom prst="rect">
            <a:avLst/>
          </a:prstGeom>
        </p:spPr>
      </p:pic>
    </p:spTree>
    <p:extLst>
      <p:ext uri="{BB962C8B-B14F-4D97-AF65-F5344CB8AC3E}">
        <p14:creationId xmlns:p14="http://schemas.microsoft.com/office/powerpoint/2010/main" val="167301366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232663A-91A1-4E89-9173-288BF4E395F2}"/>
              </a:ext>
            </a:extLst>
          </p:cNvPr>
          <p:cNvSpPr>
            <a:spLocks noGrp="1"/>
          </p:cNvSpPr>
          <p:nvPr>
            <p:ph idx="1"/>
          </p:nvPr>
        </p:nvSpPr>
        <p:spPr/>
        <p:txBody>
          <a:bodyPr/>
          <a:lstStyle/>
          <a:p>
            <a:r>
              <a:rPr lang="en-US" dirty="0"/>
              <a:t>Somebody has to lose if Amazon gets the gain, will they compete effectively?</a:t>
            </a:r>
          </a:p>
          <a:p>
            <a:endParaRPr lang="en-US" dirty="0"/>
          </a:p>
          <a:p>
            <a:endParaRPr lang="en-US" dirty="0"/>
          </a:p>
        </p:txBody>
      </p:sp>
      <p:sp>
        <p:nvSpPr>
          <p:cNvPr id="3" name="Title 2">
            <a:extLst>
              <a:ext uri="{FF2B5EF4-FFF2-40B4-BE49-F238E27FC236}">
                <a16:creationId xmlns:a16="http://schemas.microsoft.com/office/drawing/2014/main" id="{005C8C57-FF57-48E8-A47D-6D28B34419E8}"/>
              </a:ext>
            </a:extLst>
          </p:cNvPr>
          <p:cNvSpPr>
            <a:spLocks noGrp="1"/>
          </p:cNvSpPr>
          <p:nvPr>
            <p:ph type="title"/>
          </p:nvPr>
        </p:nvSpPr>
        <p:spPr/>
        <p:txBody>
          <a:bodyPr/>
          <a:lstStyle/>
          <a:p>
            <a:r>
              <a:rPr lang="en-US" dirty="0"/>
              <a:t>Compare Assumption to </a:t>
            </a:r>
            <a:r>
              <a:rPr lang="en-US" dirty="0" err="1"/>
              <a:t>Wallmart</a:t>
            </a:r>
            <a:endParaRPr lang="en-US" dirty="0"/>
          </a:p>
        </p:txBody>
      </p:sp>
      <p:sp>
        <p:nvSpPr>
          <p:cNvPr id="4" name="Slide Number Placeholder 3">
            <a:extLst>
              <a:ext uri="{FF2B5EF4-FFF2-40B4-BE49-F238E27FC236}">
                <a16:creationId xmlns:a16="http://schemas.microsoft.com/office/drawing/2014/main" id="{F3D5E6C6-4726-465A-B216-C78481B77FE1}"/>
              </a:ext>
            </a:extLst>
          </p:cNvPr>
          <p:cNvSpPr>
            <a:spLocks noGrp="1"/>
          </p:cNvSpPr>
          <p:nvPr>
            <p:ph type="sldNum" sz="quarter" idx="12"/>
          </p:nvPr>
        </p:nvSpPr>
        <p:spPr/>
        <p:txBody>
          <a:bodyPr/>
          <a:lstStyle/>
          <a:p>
            <a:pPr algn="ctr"/>
            <a:fld id="{0C3A1854-6B63-4059-B360-A3C4972BF0FC}" type="slidenum">
              <a:rPr lang="ko-KR" altLang="en-US" smtClean="0"/>
              <a:pPr algn="ctr"/>
              <a:t>191</a:t>
            </a:fld>
            <a:endParaRPr lang="ko-KR" altLang="en-US" dirty="0"/>
          </a:p>
        </p:txBody>
      </p:sp>
      <p:pic>
        <p:nvPicPr>
          <p:cNvPr id="5" name="Picture 4">
            <a:extLst>
              <a:ext uri="{FF2B5EF4-FFF2-40B4-BE49-F238E27FC236}">
                <a16:creationId xmlns:a16="http://schemas.microsoft.com/office/drawing/2014/main" id="{EDFBA100-C8F9-4370-9EE8-9B6EA0A0E36F}"/>
              </a:ext>
            </a:extLst>
          </p:cNvPr>
          <p:cNvPicPr>
            <a:picLocks noChangeAspect="1"/>
          </p:cNvPicPr>
          <p:nvPr/>
        </p:nvPicPr>
        <p:blipFill>
          <a:blip r:embed="rId2"/>
          <a:stretch>
            <a:fillRect/>
          </a:stretch>
        </p:blipFill>
        <p:spPr>
          <a:xfrm>
            <a:off x="205115" y="2751588"/>
            <a:ext cx="8733769" cy="3229762"/>
          </a:xfrm>
          <a:prstGeom prst="rect">
            <a:avLst/>
          </a:prstGeom>
        </p:spPr>
      </p:pic>
    </p:spTree>
    <p:extLst>
      <p:ext uri="{BB962C8B-B14F-4D97-AF65-F5344CB8AC3E}">
        <p14:creationId xmlns:p14="http://schemas.microsoft.com/office/powerpoint/2010/main" val="112745745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35E1EC-490E-4F75-B138-BAC7120E56B3}"/>
              </a:ext>
            </a:extLst>
          </p:cNvPr>
          <p:cNvSpPr>
            <a:spLocks noGrp="1"/>
          </p:cNvSpPr>
          <p:nvPr>
            <p:ph idx="1"/>
          </p:nvPr>
        </p:nvSpPr>
        <p:spPr/>
        <p:txBody>
          <a:bodyPr/>
          <a:lstStyle/>
          <a:p>
            <a:r>
              <a:rPr lang="en-US" dirty="0"/>
              <a:t>First, assume invested capital is only plant and equipment</a:t>
            </a:r>
          </a:p>
          <a:p>
            <a:r>
              <a:rPr lang="en-US" dirty="0"/>
              <a:t>Second, assume that invested capital includes working capital changes</a:t>
            </a:r>
          </a:p>
          <a:p>
            <a:r>
              <a:rPr lang="en-US" dirty="0"/>
              <a:t>Key variable is deriving the net plant depreciation rate from the growth rate and formula: </a:t>
            </a:r>
          </a:p>
          <a:p>
            <a:r>
              <a:rPr lang="en-US" sz="2400" dirty="0"/>
              <a:t>Cap Exp/Depreciation = g/Net Plant Depreciation rate + 1</a:t>
            </a:r>
          </a:p>
        </p:txBody>
      </p:sp>
      <p:sp>
        <p:nvSpPr>
          <p:cNvPr id="3" name="Title 2">
            <a:extLst>
              <a:ext uri="{FF2B5EF4-FFF2-40B4-BE49-F238E27FC236}">
                <a16:creationId xmlns:a16="http://schemas.microsoft.com/office/drawing/2014/main" id="{7EBE3C53-6495-4CB4-A8F3-C613AC7B69EA}"/>
              </a:ext>
            </a:extLst>
          </p:cNvPr>
          <p:cNvSpPr>
            <a:spLocks noGrp="1"/>
          </p:cNvSpPr>
          <p:nvPr>
            <p:ph type="title"/>
          </p:nvPr>
        </p:nvSpPr>
        <p:spPr/>
        <p:txBody>
          <a:bodyPr/>
          <a:lstStyle/>
          <a:p>
            <a:r>
              <a:rPr lang="en-US" dirty="0"/>
              <a:t>ROIC instead of ROE and EV/EBITDA</a:t>
            </a:r>
          </a:p>
        </p:txBody>
      </p:sp>
      <p:sp>
        <p:nvSpPr>
          <p:cNvPr id="4" name="Slide Number Placeholder 3">
            <a:extLst>
              <a:ext uri="{FF2B5EF4-FFF2-40B4-BE49-F238E27FC236}">
                <a16:creationId xmlns:a16="http://schemas.microsoft.com/office/drawing/2014/main" id="{DAA87AF3-3EC2-4C9E-9030-E4F10FFCD928}"/>
              </a:ext>
            </a:extLst>
          </p:cNvPr>
          <p:cNvSpPr>
            <a:spLocks noGrp="1"/>
          </p:cNvSpPr>
          <p:nvPr>
            <p:ph type="sldNum" sz="quarter" idx="12"/>
          </p:nvPr>
        </p:nvSpPr>
        <p:spPr/>
        <p:txBody>
          <a:bodyPr/>
          <a:lstStyle/>
          <a:p>
            <a:pPr algn="ctr"/>
            <a:fld id="{0C3A1854-6B63-4059-B360-A3C4972BF0FC}" type="slidenum">
              <a:rPr lang="ko-KR" altLang="en-US" smtClean="0"/>
              <a:pPr algn="ctr"/>
              <a:t>192</a:t>
            </a:fld>
            <a:endParaRPr lang="ko-KR" altLang="en-US" dirty="0"/>
          </a:p>
        </p:txBody>
      </p:sp>
    </p:spTree>
    <p:extLst>
      <p:ext uri="{BB962C8B-B14F-4D97-AF65-F5344CB8AC3E}">
        <p14:creationId xmlns:p14="http://schemas.microsoft.com/office/powerpoint/2010/main" val="413263132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4983A5E-868F-4B88-BFFA-A46BB160446F}"/>
              </a:ext>
            </a:extLst>
          </p:cNvPr>
          <p:cNvSpPr>
            <a:spLocks noGrp="1"/>
          </p:cNvSpPr>
          <p:nvPr>
            <p:ph idx="1"/>
          </p:nvPr>
        </p:nvSpPr>
        <p:spPr/>
        <p:txBody>
          <a:bodyPr/>
          <a:lstStyle/>
          <a:p>
            <a:r>
              <a:rPr lang="en-US" dirty="0"/>
              <a:t>First, the EV/EBITDA analysis – very big effect of growth and WACC</a:t>
            </a:r>
          </a:p>
          <a:p>
            <a:endParaRPr lang="en-US" dirty="0"/>
          </a:p>
        </p:txBody>
      </p:sp>
      <p:sp>
        <p:nvSpPr>
          <p:cNvPr id="3" name="Title 2">
            <a:extLst>
              <a:ext uri="{FF2B5EF4-FFF2-40B4-BE49-F238E27FC236}">
                <a16:creationId xmlns:a16="http://schemas.microsoft.com/office/drawing/2014/main" id="{6E19F845-5DF9-4453-BA51-697FF47A73FE}"/>
              </a:ext>
            </a:extLst>
          </p:cNvPr>
          <p:cNvSpPr>
            <a:spLocks noGrp="1"/>
          </p:cNvSpPr>
          <p:nvPr>
            <p:ph type="title"/>
          </p:nvPr>
        </p:nvSpPr>
        <p:spPr/>
        <p:txBody>
          <a:bodyPr/>
          <a:lstStyle/>
          <a:p>
            <a:r>
              <a:rPr lang="en-US" dirty="0"/>
              <a:t>EV/EBITDA Analysis</a:t>
            </a:r>
          </a:p>
        </p:txBody>
      </p:sp>
      <p:sp>
        <p:nvSpPr>
          <p:cNvPr id="4" name="Slide Number Placeholder 3">
            <a:extLst>
              <a:ext uri="{FF2B5EF4-FFF2-40B4-BE49-F238E27FC236}">
                <a16:creationId xmlns:a16="http://schemas.microsoft.com/office/drawing/2014/main" id="{124D11C9-4A85-4DB8-B178-B5A2F8E74B07}"/>
              </a:ext>
            </a:extLst>
          </p:cNvPr>
          <p:cNvSpPr>
            <a:spLocks noGrp="1"/>
          </p:cNvSpPr>
          <p:nvPr>
            <p:ph type="sldNum" sz="quarter" idx="12"/>
          </p:nvPr>
        </p:nvSpPr>
        <p:spPr/>
        <p:txBody>
          <a:bodyPr/>
          <a:lstStyle/>
          <a:p>
            <a:pPr algn="ctr"/>
            <a:fld id="{0C3A1854-6B63-4059-B360-A3C4972BF0FC}" type="slidenum">
              <a:rPr lang="ko-KR" altLang="en-US" smtClean="0"/>
              <a:pPr algn="ctr"/>
              <a:t>193</a:t>
            </a:fld>
            <a:endParaRPr lang="ko-KR" altLang="en-US" dirty="0"/>
          </a:p>
        </p:txBody>
      </p:sp>
      <p:pic>
        <p:nvPicPr>
          <p:cNvPr id="5" name="Picture 4">
            <a:extLst>
              <a:ext uri="{FF2B5EF4-FFF2-40B4-BE49-F238E27FC236}">
                <a16:creationId xmlns:a16="http://schemas.microsoft.com/office/drawing/2014/main" id="{5896F97D-0112-4B67-8CA1-FE03BA247B1F}"/>
              </a:ext>
            </a:extLst>
          </p:cNvPr>
          <p:cNvPicPr>
            <a:picLocks noChangeAspect="1"/>
          </p:cNvPicPr>
          <p:nvPr/>
        </p:nvPicPr>
        <p:blipFill>
          <a:blip r:embed="rId2"/>
          <a:stretch>
            <a:fillRect/>
          </a:stretch>
        </p:blipFill>
        <p:spPr>
          <a:xfrm>
            <a:off x="258489" y="2414278"/>
            <a:ext cx="4212844" cy="1789091"/>
          </a:xfrm>
          <a:prstGeom prst="rect">
            <a:avLst/>
          </a:prstGeom>
        </p:spPr>
      </p:pic>
      <p:pic>
        <p:nvPicPr>
          <p:cNvPr id="6" name="Picture 5">
            <a:extLst>
              <a:ext uri="{FF2B5EF4-FFF2-40B4-BE49-F238E27FC236}">
                <a16:creationId xmlns:a16="http://schemas.microsoft.com/office/drawing/2014/main" id="{A8A054C0-9C15-4820-A745-62522E0EF1DE}"/>
              </a:ext>
            </a:extLst>
          </p:cNvPr>
          <p:cNvPicPr>
            <a:picLocks noChangeAspect="1"/>
          </p:cNvPicPr>
          <p:nvPr/>
        </p:nvPicPr>
        <p:blipFill>
          <a:blip r:embed="rId3"/>
          <a:stretch>
            <a:fillRect/>
          </a:stretch>
        </p:blipFill>
        <p:spPr>
          <a:xfrm>
            <a:off x="4521407" y="2468850"/>
            <a:ext cx="4188960" cy="1789091"/>
          </a:xfrm>
          <a:prstGeom prst="rect">
            <a:avLst/>
          </a:prstGeom>
        </p:spPr>
      </p:pic>
      <p:pic>
        <p:nvPicPr>
          <p:cNvPr id="7" name="Picture 6">
            <a:extLst>
              <a:ext uri="{FF2B5EF4-FFF2-40B4-BE49-F238E27FC236}">
                <a16:creationId xmlns:a16="http://schemas.microsoft.com/office/drawing/2014/main" id="{6BB6DE2C-3D2B-4DC5-B338-939EA9512FDC}"/>
              </a:ext>
            </a:extLst>
          </p:cNvPr>
          <p:cNvPicPr>
            <a:picLocks noChangeAspect="1"/>
          </p:cNvPicPr>
          <p:nvPr/>
        </p:nvPicPr>
        <p:blipFill>
          <a:blip r:embed="rId4"/>
          <a:stretch>
            <a:fillRect/>
          </a:stretch>
        </p:blipFill>
        <p:spPr>
          <a:xfrm>
            <a:off x="258489" y="4389150"/>
            <a:ext cx="4313512" cy="1917748"/>
          </a:xfrm>
          <a:prstGeom prst="rect">
            <a:avLst/>
          </a:prstGeom>
        </p:spPr>
      </p:pic>
      <p:pic>
        <p:nvPicPr>
          <p:cNvPr id="9" name="Picture 8">
            <a:extLst>
              <a:ext uri="{FF2B5EF4-FFF2-40B4-BE49-F238E27FC236}">
                <a16:creationId xmlns:a16="http://schemas.microsoft.com/office/drawing/2014/main" id="{B835AA2A-AA28-419B-9B2C-28E1497CFABE}"/>
              </a:ext>
            </a:extLst>
          </p:cNvPr>
          <p:cNvPicPr>
            <a:picLocks noChangeAspect="1"/>
          </p:cNvPicPr>
          <p:nvPr/>
        </p:nvPicPr>
        <p:blipFill>
          <a:blip r:embed="rId5"/>
          <a:stretch>
            <a:fillRect/>
          </a:stretch>
        </p:blipFill>
        <p:spPr>
          <a:xfrm>
            <a:off x="4560541" y="4389149"/>
            <a:ext cx="4250900" cy="1787813"/>
          </a:xfrm>
          <a:prstGeom prst="rect">
            <a:avLst/>
          </a:prstGeom>
        </p:spPr>
      </p:pic>
    </p:spTree>
    <p:extLst>
      <p:ext uri="{BB962C8B-B14F-4D97-AF65-F5344CB8AC3E}">
        <p14:creationId xmlns:p14="http://schemas.microsoft.com/office/powerpoint/2010/main" val="336507242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E282B1-8BFC-471D-9E7C-224DD97B1C5C}"/>
              </a:ext>
            </a:extLst>
          </p:cNvPr>
          <p:cNvSpPr>
            <a:spLocks noGrp="1"/>
          </p:cNvSpPr>
          <p:nvPr>
            <p:ph idx="1"/>
          </p:nvPr>
        </p:nvSpPr>
        <p:spPr/>
        <p:txBody>
          <a:bodyPr>
            <a:normAutofit fontScale="92500" lnSpcReduction="20000"/>
          </a:bodyPr>
          <a:lstStyle/>
          <a:p>
            <a:r>
              <a:rPr lang="en-US" dirty="0"/>
              <a:t>Compare buying a house that lasts for 100 years with buying a Tesla that lasts for 10 years.</a:t>
            </a:r>
          </a:p>
          <a:p>
            <a:r>
              <a:rPr lang="en-US" dirty="0"/>
              <a:t>How much money do you have to earn to support these investments (how much EBITDA do you need).</a:t>
            </a:r>
          </a:p>
          <a:p>
            <a:r>
              <a:rPr lang="en-US" dirty="0"/>
              <a:t>Assume no inflation and no return.  Then you could spread your money over 100 years for the house but only over 10 years for the car.</a:t>
            </a:r>
          </a:p>
          <a:p>
            <a:r>
              <a:rPr lang="en-US" dirty="0"/>
              <a:t>You need 10 times as much money to cover the value of the car than the house.</a:t>
            </a:r>
          </a:p>
          <a:p>
            <a:r>
              <a:rPr lang="en-US" dirty="0"/>
              <a:t>If you earn the same amount, then your are covering much less value in the case of the car and the value to EBITDA is less. </a:t>
            </a:r>
          </a:p>
        </p:txBody>
      </p:sp>
      <p:sp>
        <p:nvSpPr>
          <p:cNvPr id="3" name="Title 2">
            <a:extLst>
              <a:ext uri="{FF2B5EF4-FFF2-40B4-BE49-F238E27FC236}">
                <a16:creationId xmlns:a16="http://schemas.microsoft.com/office/drawing/2014/main" id="{34162DBB-B3D3-46EB-BC87-D8178ADF1B43}"/>
              </a:ext>
            </a:extLst>
          </p:cNvPr>
          <p:cNvSpPr>
            <a:spLocks noGrp="1"/>
          </p:cNvSpPr>
          <p:nvPr>
            <p:ph type="title"/>
          </p:nvPr>
        </p:nvSpPr>
        <p:spPr/>
        <p:txBody>
          <a:bodyPr/>
          <a:lstStyle/>
          <a:p>
            <a:r>
              <a:rPr lang="en-US" dirty="0"/>
              <a:t>Now Evaluate Effect of Asset Life</a:t>
            </a:r>
          </a:p>
        </p:txBody>
      </p:sp>
      <p:sp>
        <p:nvSpPr>
          <p:cNvPr id="4" name="Slide Number Placeholder 3">
            <a:extLst>
              <a:ext uri="{FF2B5EF4-FFF2-40B4-BE49-F238E27FC236}">
                <a16:creationId xmlns:a16="http://schemas.microsoft.com/office/drawing/2014/main" id="{3F0BAC65-6FA6-469D-89D4-E6493E2A71D3}"/>
              </a:ext>
            </a:extLst>
          </p:cNvPr>
          <p:cNvSpPr>
            <a:spLocks noGrp="1"/>
          </p:cNvSpPr>
          <p:nvPr>
            <p:ph type="sldNum" sz="quarter" idx="12"/>
          </p:nvPr>
        </p:nvSpPr>
        <p:spPr/>
        <p:txBody>
          <a:bodyPr/>
          <a:lstStyle/>
          <a:p>
            <a:pPr algn="ctr"/>
            <a:fld id="{0C3A1854-6B63-4059-B360-A3C4972BF0FC}" type="slidenum">
              <a:rPr lang="ko-KR" altLang="en-US" smtClean="0"/>
              <a:pPr algn="ctr"/>
              <a:t>194</a:t>
            </a:fld>
            <a:endParaRPr lang="ko-KR" altLang="en-US" dirty="0"/>
          </a:p>
        </p:txBody>
      </p:sp>
    </p:spTree>
    <p:extLst>
      <p:ext uri="{BB962C8B-B14F-4D97-AF65-F5344CB8AC3E}">
        <p14:creationId xmlns:p14="http://schemas.microsoft.com/office/powerpoint/2010/main" val="35029810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7743FC-B7B0-4FE0-984D-63159BC320D8}"/>
              </a:ext>
            </a:extLst>
          </p:cNvPr>
          <p:cNvSpPr>
            <a:spLocks noGrp="1"/>
          </p:cNvSpPr>
          <p:nvPr>
            <p:ph idx="1"/>
          </p:nvPr>
        </p:nvSpPr>
        <p:spPr/>
        <p:txBody>
          <a:bodyPr/>
          <a:lstStyle/>
          <a:p>
            <a:r>
              <a:rPr lang="en-US" dirty="0"/>
              <a:t>Note that the EV/EBITDA changes dramatically when the lifetime of the asset changes – 46 to 75 to 104 to 160.</a:t>
            </a:r>
          </a:p>
          <a:p>
            <a:endParaRPr lang="en-US" dirty="0"/>
          </a:p>
        </p:txBody>
      </p:sp>
      <p:sp>
        <p:nvSpPr>
          <p:cNvPr id="3" name="Title 2">
            <a:extLst>
              <a:ext uri="{FF2B5EF4-FFF2-40B4-BE49-F238E27FC236}">
                <a16:creationId xmlns:a16="http://schemas.microsoft.com/office/drawing/2014/main" id="{9645F0D0-0984-4159-B1A0-FE2792BD7D8E}"/>
              </a:ext>
            </a:extLst>
          </p:cNvPr>
          <p:cNvSpPr>
            <a:spLocks noGrp="1"/>
          </p:cNvSpPr>
          <p:nvPr>
            <p:ph type="title"/>
          </p:nvPr>
        </p:nvSpPr>
        <p:spPr/>
        <p:txBody>
          <a:bodyPr>
            <a:normAutofit fontScale="90000"/>
          </a:bodyPr>
          <a:lstStyle/>
          <a:p>
            <a:r>
              <a:rPr lang="en-US" dirty="0"/>
              <a:t>EV/EBITDA in Simple Case with No Taxes, No Working Capital, No Discount Rate, No Growth</a:t>
            </a:r>
          </a:p>
        </p:txBody>
      </p:sp>
      <p:sp>
        <p:nvSpPr>
          <p:cNvPr id="4" name="Slide Number Placeholder 3">
            <a:extLst>
              <a:ext uri="{FF2B5EF4-FFF2-40B4-BE49-F238E27FC236}">
                <a16:creationId xmlns:a16="http://schemas.microsoft.com/office/drawing/2014/main" id="{65E0E71B-69ED-49B2-93B7-DE138525477F}"/>
              </a:ext>
            </a:extLst>
          </p:cNvPr>
          <p:cNvSpPr>
            <a:spLocks noGrp="1"/>
          </p:cNvSpPr>
          <p:nvPr>
            <p:ph type="sldNum" sz="quarter" idx="12"/>
          </p:nvPr>
        </p:nvSpPr>
        <p:spPr/>
        <p:txBody>
          <a:bodyPr/>
          <a:lstStyle/>
          <a:p>
            <a:pPr algn="ctr"/>
            <a:fld id="{0C3A1854-6B63-4059-B360-A3C4972BF0FC}" type="slidenum">
              <a:rPr lang="ko-KR" altLang="en-US" smtClean="0"/>
              <a:pPr algn="ctr"/>
              <a:t>195</a:t>
            </a:fld>
            <a:endParaRPr lang="ko-KR" altLang="en-US" dirty="0"/>
          </a:p>
        </p:txBody>
      </p:sp>
      <p:pic>
        <p:nvPicPr>
          <p:cNvPr id="5" name="Picture 4">
            <a:extLst>
              <a:ext uri="{FF2B5EF4-FFF2-40B4-BE49-F238E27FC236}">
                <a16:creationId xmlns:a16="http://schemas.microsoft.com/office/drawing/2014/main" id="{3C165100-C10F-4BD2-A612-24CF8C5F445F}"/>
              </a:ext>
            </a:extLst>
          </p:cNvPr>
          <p:cNvPicPr>
            <a:picLocks noChangeAspect="1"/>
          </p:cNvPicPr>
          <p:nvPr/>
        </p:nvPicPr>
        <p:blipFill>
          <a:blip r:embed="rId2"/>
          <a:stretch>
            <a:fillRect/>
          </a:stretch>
        </p:blipFill>
        <p:spPr>
          <a:xfrm>
            <a:off x="205661" y="2833219"/>
            <a:ext cx="4115871" cy="1743642"/>
          </a:xfrm>
          <a:prstGeom prst="rect">
            <a:avLst/>
          </a:prstGeom>
        </p:spPr>
      </p:pic>
      <p:pic>
        <p:nvPicPr>
          <p:cNvPr id="6" name="Picture 5">
            <a:extLst>
              <a:ext uri="{FF2B5EF4-FFF2-40B4-BE49-F238E27FC236}">
                <a16:creationId xmlns:a16="http://schemas.microsoft.com/office/drawing/2014/main" id="{328D5A28-C690-4A70-B849-9E579F79E17E}"/>
              </a:ext>
            </a:extLst>
          </p:cNvPr>
          <p:cNvPicPr>
            <a:picLocks noChangeAspect="1"/>
          </p:cNvPicPr>
          <p:nvPr/>
        </p:nvPicPr>
        <p:blipFill>
          <a:blip r:embed="rId3"/>
          <a:stretch>
            <a:fillRect/>
          </a:stretch>
        </p:blipFill>
        <p:spPr>
          <a:xfrm>
            <a:off x="4548860" y="2833219"/>
            <a:ext cx="4389479" cy="1896903"/>
          </a:xfrm>
          <a:prstGeom prst="rect">
            <a:avLst/>
          </a:prstGeom>
        </p:spPr>
      </p:pic>
      <p:pic>
        <p:nvPicPr>
          <p:cNvPr id="7" name="Picture 6">
            <a:extLst>
              <a:ext uri="{FF2B5EF4-FFF2-40B4-BE49-F238E27FC236}">
                <a16:creationId xmlns:a16="http://schemas.microsoft.com/office/drawing/2014/main" id="{496CE08F-E74D-4281-AF16-7BE5B48EA2D2}"/>
              </a:ext>
            </a:extLst>
          </p:cNvPr>
          <p:cNvPicPr>
            <a:picLocks noChangeAspect="1"/>
          </p:cNvPicPr>
          <p:nvPr/>
        </p:nvPicPr>
        <p:blipFill>
          <a:blip r:embed="rId4"/>
          <a:stretch>
            <a:fillRect/>
          </a:stretch>
        </p:blipFill>
        <p:spPr>
          <a:xfrm>
            <a:off x="188059" y="4978774"/>
            <a:ext cx="4274060" cy="1813238"/>
          </a:xfrm>
          <a:prstGeom prst="rect">
            <a:avLst/>
          </a:prstGeom>
        </p:spPr>
      </p:pic>
      <p:pic>
        <p:nvPicPr>
          <p:cNvPr id="8" name="Picture 7">
            <a:extLst>
              <a:ext uri="{FF2B5EF4-FFF2-40B4-BE49-F238E27FC236}">
                <a16:creationId xmlns:a16="http://schemas.microsoft.com/office/drawing/2014/main" id="{9FBD523F-98CA-42F4-904A-1FA927F72719}"/>
              </a:ext>
            </a:extLst>
          </p:cNvPr>
          <p:cNvPicPr>
            <a:picLocks noChangeAspect="1"/>
          </p:cNvPicPr>
          <p:nvPr/>
        </p:nvPicPr>
        <p:blipFill>
          <a:blip r:embed="rId5"/>
          <a:stretch>
            <a:fillRect/>
          </a:stretch>
        </p:blipFill>
        <p:spPr>
          <a:xfrm>
            <a:off x="4579954" y="4978774"/>
            <a:ext cx="4195553" cy="1813238"/>
          </a:xfrm>
          <a:prstGeom prst="rect">
            <a:avLst/>
          </a:prstGeom>
        </p:spPr>
      </p:pic>
    </p:spTree>
    <p:extLst>
      <p:ext uri="{BB962C8B-B14F-4D97-AF65-F5344CB8AC3E}">
        <p14:creationId xmlns:p14="http://schemas.microsoft.com/office/powerpoint/2010/main" val="157043053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B631AC-D0C0-4147-AA20-893D61411C1E}"/>
              </a:ext>
            </a:extLst>
          </p:cNvPr>
          <p:cNvSpPr>
            <a:spLocks noGrp="1"/>
          </p:cNvSpPr>
          <p:nvPr>
            <p:ph idx="1"/>
          </p:nvPr>
        </p:nvSpPr>
        <p:spPr>
          <a:xfrm>
            <a:off x="628649" y="1263193"/>
            <a:ext cx="7785509" cy="2671244"/>
          </a:xfrm>
        </p:spPr>
        <p:txBody>
          <a:bodyPr>
            <a:normAutofit lnSpcReduction="10000"/>
          </a:bodyPr>
          <a:lstStyle/>
          <a:p>
            <a:r>
              <a:rPr lang="en-US" dirty="0"/>
              <a:t>Companies with different tax rates should have different EV/EBITDA ratios because EV is after tax but EBITDA is pre-tax.  The example below shows the effect of changing the tax rate from 35% to 21%. Note the big change in EV/EBITDA.</a:t>
            </a:r>
          </a:p>
          <a:p>
            <a:endParaRPr lang="en-US" dirty="0"/>
          </a:p>
        </p:txBody>
      </p:sp>
      <p:sp>
        <p:nvSpPr>
          <p:cNvPr id="3" name="Title 2">
            <a:extLst>
              <a:ext uri="{FF2B5EF4-FFF2-40B4-BE49-F238E27FC236}">
                <a16:creationId xmlns:a16="http://schemas.microsoft.com/office/drawing/2014/main" id="{F9697954-BFCC-4CEF-A984-A9A35D98135D}"/>
              </a:ext>
            </a:extLst>
          </p:cNvPr>
          <p:cNvSpPr>
            <a:spLocks noGrp="1"/>
          </p:cNvSpPr>
          <p:nvPr>
            <p:ph type="title"/>
          </p:nvPr>
        </p:nvSpPr>
        <p:spPr/>
        <p:txBody>
          <a:bodyPr>
            <a:normAutofit fontScale="90000"/>
          </a:bodyPr>
          <a:lstStyle/>
          <a:p>
            <a:r>
              <a:rPr lang="en-US" dirty="0"/>
              <a:t>Now Evaluate Changes in Tax Rates on EV/EBITDA</a:t>
            </a:r>
          </a:p>
        </p:txBody>
      </p:sp>
      <p:sp>
        <p:nvSpPr>
          <p:cNvPr id="4" name="Slide Number Placeholder 3">
            <a:extLst>
              <a:ext uri="{FF2B5EF4-FFF2-40B4-BE49-F238E27FC236}">
                <a16:creationId xmlns:a16="http://schemas.microsoft.com/office/drawing/2014/main" id="{A15CCD69-1768-42F5-8E58-3C222E2A18C9}"/>
              </a:ext>
            </a:extLst>
          </p:cNvPr>
          <p:cNvSpPr>
            <a:spLocks noGrp="1"/>
          </p:cNvSpPr>
          <p:nvPr>
            <p:ph type="sldNum" sz="quarter" idx="12"/>
          </p:nvPr>
        </p:nvSpPr>
        <p:spPr/>
        <p:txBody>
          <a:bodyPr/>
          <a:lstStyle/>
          <a:p>
            <a:pPr algn="ctr"/>
            <a:fld id="{0C3A1854-6B63-4059-B360-A3C4972BF0FC}" type="slidenum">
              <a:rPr lang="ko-KR" altLang="en-US" smtClean="0"/>
              <a:pPr algn="ctr"/>
              <a:t>196</a:t>
            </a:fld>
            <a:endParaRPr lang="ko-KR" altLang="en-US" dirty="0"/>
          </a:p>
        </p:txBody>
      </p:sp>
      <p:pic>
        <p:nvPicPr>
          <p:cNvPr id="5" name="Picture 4">
            <a:extLst>
              <a:ext uri="{FF2B5EF4-FFF2-40B4-BE49-F238E27FC236}">
                <a16:creationId xmlns:a16="http://schemas.microsoft.com/office/drawing/2014/main" id="{472305F1-108A-44CD-8ADD-2D2A780B9922}"/>
              </a:ext>
            </a:extLst>
          </p:cNvPr>
          <p:cNvPicPr>
            <a:picLocks noChangeAspect="1"/>
          </p:cNvPicPr>
          <p:nvPr/>
        </p:nvPicPr>
        <p:blipFill>
          <a:blip r:embed="rId2"/>
          <a:stretch>
            <a:fillRect/>
          </a:stretch>
        </p:blipFill>
        <p:spPr>
          <a:xfrm>
            <a:off x="143884" y="4125867"/>
            <a:ext cx="4520396" cy="1903009"/>
          </a:xfrm>
          <a:prstGeom prst="rect">
            <a:avLst/>
          </a:prstGeom>
        </p:spPr>
      </p:pic>
      <p:pic>
        <p:nvPicPr>
          <p:cNvPr id="6" name="Picture 5">
            <a:extLst>
              <a:ext uri="{FF2B5EF4-FFF2-40B4-BE49-F238E27FC236}">
                <a16:creationId xmlns:a16="http://schemas.microsoft.com/office/drawing/2014/main" id="{5331BF14-44AA-4933-8EA2-4E4965A2D3B7}"/>
              </a:ext>
            </a:extLst>
          </p:cNvPr>
          <p:cNvPicPr>
            <a:picLocks noChangeAspect="1"/>
          </p:cNvPicPr>
          <p:nvPr/>
        </p:nvPicPr>
        <p:blipFill>
          <a:blip r:embed="rId3"/>
          <a:stretch>
            <a:fillRect/>
          </a:stretch>
        </p:blipFill>
        <p:spPr>
          <a:xfrm>
            <a:off x="4676207" y="4133784"/>
            <a:ext cx="4339817" cy="1895092"/>
          </a:xfrm>
          <a:prstGeom prst="rect">
            <a:avLst/>
          </a:prstGeom>
        </p:spPr>
      </p:pic>
    </p:spTree>
    <p:extLst>
      <p:ext uri="{BB962C8B-B14F-4D97-AF65-F5344CB8AC3E}">
        <p14:creationId xmlns:p14="http://schemas.microsoft.com/office/powerpoint/2010/main" val="297787326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6C9517-A05A-4758-AD09-5BE31D466A0A}"/>
              </a:ext>
            </a:extLst>
          </p:cNvPr>
          <p:cNvSpPr>
            <a:spLocks noGrp="1"/>
          </p:cNvSpPr>
          <p:nvPr>
            <p:ph idx="1"/>
          </p:nvPr>
        </p:nvSpPr>
        <p:spPr/>
        <p:txBody>
          <a:bodyPr/>
          <a:lstStyle/>
          <a:p>
            <a:r>
              <a:rPr lang="en-US" dirty="0"/>
              <a:t>Demonstrates that you should show the depreciation rates and asset lives when presenting the EV/EBITDA ratio.</a:t>
            </a:r>
          </a:p>
          <a:p>
            <a:endParaRPr lang="en-US" dirty="0"/>
          </a:p>
        </p:txBody>
      </p:sp>
      <p:sp>
        <p:nvSpPr>
          <p:cNvPr id="3" name="Title 2">
            <a:extLst>
              <a:ext uri="{FF2B5EF4-FFF2-40B4-BE49-F238E27FC236}">
                <a16:creationId xmlns:a16="http://schemas.microsoft.com/office/drawing/2014/main" id="{A573A7F2-BD48-47BB-90C1-E2C490F32993}"/>
              </a:ext>
            </a:extLst>
          </p:cNvPr>
          <p:cNvSpPr>
            <a:spLocks noGrp="1"/>
          </p:cNvSpPr>
          <p:nvPr>
            <p:ph type="title"/>
          </p:nvPr>
        </p:nvSpPr>
        <p:spPr/>
        <p:txBody>
          <a:bodyPr>
            <a:normAutofit fontScale="90000"/>
          </a:bodyPr>
          <a:lstStyle/>
          <a:p>
            <a:r>
              <a:rPr lang="en-US" dirty="0"/>
              <a:t>No Compare the EV/EBITDA for Different Asset Lives</a:t>
            </a:r>
          </a:p>
        </p:txBody>
      </p:sp>
      <p:sp>
        <p:nvSpPr>
          <p:cNvPr id="4" name="Slide Number Placeholder 3">
            <a:extLst>
              <a:ext uri="{FF2B5EF4-FFF2-40B4-BE49-F238E27FC236}">
                <a16:creationId xmlns:a16="http://schemas.microsoft.com/office/drawing/2014/main" id="{D4DBF5AF-D1BE-4D43-8AF1-D383E8555C57}"/>
              </a:ext>
            </a:extLst>
          </p:cNvPr>
          <p:cNvSpPr>
            <a:spLocks noGrp="1"/>
          </p:cNvSpPr>
          <p:nvPr>
            <p:ph type="sldNum" sz="quarter" idx="12"/>
          </p:nvPr>
        </p:nvSpPr>
        <p:spPr/>
        <p:txBody>
          <a:bodyPr/>
          <a:lstStyle/>
          <a:p>
            <a:pPr algn="ctr"/>
            <a:fld id="{0C3A1854-6B63-4059-B360-A3C4972BF0FC}" type="slidenum">
              <a:rPr lang="ko-KR" altLang="en-US" smtClean="0"/>
              <a:pPr algn="ctr"/>
              <a:t>197</a:t>
            </a:fld>
            <a:endParaRPr lang="ko-KR" altLang="en-US" dirty="0"/>
          </a:p>
        </p:txBody>
      </p:sp>
      <p:pic>
        <p:nvPicPr>
          <p:cNvPr id="5" name="Picture 4">
            <a:extLst>
              <a:ext uri="{FF2B5EF4-FFF2-40B4-BE49-F238E27FC236}">
                <a16:creationId xmlns:a16="http://schemas.microsoft.com/office/drawing/2014/main" id="{4C6065AD-F173-4613-AAED-D430284817FC}"/>
              </a:ext>
            </a:extLst>
          </p:cNvPr>
          <p:cNvPicPr>
            <a:picLocks noChangeAspect="1"/>
          </p:cNvPicPr>
          <p:nvPr/>
        </p:nvPicPr>
        <p:blipFill>
          <a:blip r:embed="rId2"/>
          <a:stretch>
            <a:fillRect/>
          </a:stretch>
        </p:blipFill>
        <p:spPr>
          <a:xfrm>
            <a:off x="114736" y="3791824"/>
            <a:ext cx="4128887" cy="1802984"/>
          </a:xfrm>
          <a:prstGeom prst="rect">
            <a:avLst/>
          </a:prstGeom>
        </p:spPr>
      </p:pic>
      <p:pic>
        <p:nvPicPr>
          <p:cNvPr id="6" name="Picture 5">
            <a:extLst>
              <a:ext uri="{FF2B5EF4-FFF2-40B4-BE49-F238E27FC236}">
                <a16:creationId xmlns:a16="http://schemas.microsoft.com/office/drawing/2014/main" id="{251BFB63-D18F-4ADD-A4A2-5CE84880A19C}"/>
              </a:ext>
            </a:extLst>
          </p:cNvPr>
          <p:cNvPicPr>
            <a:picLocks noChangeAspect="1"/>
          </p:cNvPicPr>
          <p:nvPr/>
        </p:nvPicPr>
        <p:blipFill>
          <a:blip r:embed="rId3"/>
          <a:stretch>
            <a:fillRect/>
          </a:stretch>
        </p:blipFill>
        <p:spPr>
          <a:xfrm>
            <a:off x="4443346" y="3818244"/>
            <a:ext cx="4267021" cy="1838273"/>
          </a:xfrm>
          <a:prstGeom prst="rect">
            <a:avLst/>
          </a:prstGeom>
        </p:spPr>
      </p:pic>
    </p:spTree>
    <p:extLst>
      <p:ext uri="{BB962C8B-B14F-4D97-AF65-F5344CB8AC3E}">
        <p14:creationId xmlns:p14="http://schemas.microsoft.com/office/powerpoint/2010/main" val="2735410850"/>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581AFF3-875C-4697-87FB-C6B670CED869}"/>
              </a:ext>
            </a:extLst>
          </p:cNvPr>
          <p:cNvSpPr>
            <a:spLocks noGrp="1"/>
          </p:cNvSpPr>
          <p:nvPr>
            <p:ph idx="1"/>
          </p:nvPr>
        </p:nvSpPr>
        <p:spPr/>
        <p:txBody>
          <a:bodyPr/>
          <a:lstStyle/>
          <a:p>
            <a:r>
              <a:rPr lang="en-US" dirty="0"/>
              <a:t>The example below demonstrates how the plant ratios stabalises after a plant cycle.</a:t>
            </a:r>
          </a:p>
          <a:p>
            <a:endParaRPr lang="en-US" dirty="0"/>
          </a:p>
        </p:txBody>
      </p:sp>
      <p:sp>
        <p:nvSpPr>
          <p:cNvPr id="3" name="Title 2">
            <a:extLst>
              <a:ext uri="{FF2B5EF4-FFF2-40B4-BE49-F238E27FC236}">
                <a16:creationId xmlns:a16="http://schemas.microsoft.com/office/drawing/2014/main" id="{05877DC8-553F-4443-AC60-6B42F314DACB}"/>
              </a:ext>
            </a:extLst>
          </p:cNvPr>
          <p:cNvSpPr>
            <a:spLocks noGrp="1"/>
          </p:cNvSpPr>
          <p:nvPr>
            <p:ph type="title"/>
          </p:nvPr>
        </p:nvSpPr>
        <p:spPr/>
        <p:txBody>
          <a:bodyPr>
            <a:normAutofit fontScale="90000"/>
          </a:bodyPr>
          <a:lstStyle/>
          <a:p>
            <a:r>
              <a:rPr lang="en-US" dirty="0"/>
              <a:t>Evaluation of Net Plant Depreciation Rate and Capital Expenditures to Depreciation</a:t>
            </a:r>
          </a:p>
        </p:txBody>
      </p:sp>
      <p:pic>
        <p:nvPicPr>
          <p:cNvPr id="2" name="Picture 1">
            <a:extLst>
              <a:ext uri="{FF2B5EF4-FFF2-40B4-BE49-F238E27FC236}">
                <a16:creationId xmlns:a16="http://schemas.microsoft.com/office/drawing/2014/main" id="{BF58C943-ACD2-4FE7-93A5-692F14037ACD}"/>
              </a:ext>
            </a:extLst>
          </p:cNvPr>
          <p:cNvPicPr>
            <a:picLocks noChangeAspect="1"/>
          </p:cNvPicPr>
          <p:nvPr/>
        </p:nvPicPr>
        <p:blipFill>
          <a:blip r:embed="rId2"/>
          <a:stretch>
            <a:fillRect/>
          </a:stretch>
        </p:blipFill>
        <p:spPr>
          <a:xfrm>
            <a:off x="392981" y="2450969"/>
            <a:ext cx="8070262" cy="3847266"/>
          </a:xfrm>
          <a:prstGeom prst="rect">
            <a:avLst/>
          </a:prstGeom>
        </p:spPr>
      </p:pic>
    </p:spTree>
    <p:extLst>
      <p:ext uri="{BB962C8B-B14F-4D97-AF65-F5344CB8AC3E}">
        <p14:creationId xmlns:p14="http://schemas.microsoft.com/office/powerpoint/2010/main" val="59037340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237981A-EE9E-415B-B40A-2177DF0C9317}"/>
              </a:ext>
            </a:extLst>
          </p:cNvPr>
          <p:cNvSpPr>
            <a:spLocks noGrp="1"/>
          </p:cNvSpPr>
          <p:nvPr>
            <p:ph idx="1"/>
          </p:nvPr>
        </p:nvSpPr>
        <p:spPr/>
        <p:txBody>
          <a:bodyPr/>
          <a:lstStyle/>
          <a:p>
            <a:r>
              <a:rPr lang="en-US" dirty="0"/>
              <a:t>Note how the Cap Exp to Depreciation is defined as g/Net Plant Depr + 1</a:t>
            </a:r>
          </a:p>
          <a:p>
            <a:r>
              <a:rPr lang="en-US" dirty="0"/>
              <a:t> </a:t>
            </a:r>
          </a:p>
        </p:txBody>
      </p:sp>
      <p:sp>
        <p:nvSpPr>
          <p:cNvPr id="3" name="Title 2">
            <a:extLst>
              <a:ext uri="{FF2B5EF4-FFF2-40B4-BE49-F238E27FC236}">
                <a16:creationId xmlns:a16="http://schemas.microsoft.com/office/drawing/2014/main" id="{86695C0C-ACE1-406A-B6B2-98CFADB8C7DC}"/>
              </a:ext>
            </a:extLst>
          </p:cNvPr>
          <p:cNvSpPr>
            <a:spLocks noGrp="1"/>
          </p:cNvSpPr>
          <p:nvPr>
            <p:ph type="title"/>
          </p:nvPr>
        </p:nvSpPr>
        <p:spPr/>
        <p:txBody>
          <a:bodyPr>
            <a:normAutofit fontScale="90000"/>
          </a:bodyPr>
          <a:lstStyle/>
          <a:p>
            <a:r>
              <a:rPr lang="en-US" dirty="0"/>
              <a:t>Ratios of Net Plant to Depreciation and Capital Expenditure to Depreciation with Longer Life</a:t>
            </a:r>
          </a:p>
        </p:txBody>
      </p:sp>
      <p:pic>
        <p:nvPicPr>
          <p:cNvPr id="2" name="Picture 1">
            <a:extLst>
              <a:ext uri="{FF2B5EF4-FFF2-40B4-BE49-F238E27FC236}">
                <a16:creationId xmlns:a16="http://schemas.microsoft.com/office/drawing/2014/main" id="{8680C544-5222-4F09-B37C-C94D17E2BF85}"/>
              </a:ext>
            </a:extLst>
          </p:cNvPr>
          <p:cNvPicPr>
            <a:picLocks noChangeAspect="1"/>
          </p:cNvPicPr>
          <p:nvPr/>
        </p:nvPicPr>
        <p:blipFill>
          <a:blip r:embed="rId2"/>
          <a:stretch>
            <a:fillRect/>
          </a:stretch>
        </p:blipFill>
        <p:spPr>
          <a:xfrm>
            <a:off x="411061" y="2353925"/>
            <a:ext cx="8257732" cy="3929430"/>
          </a:xfrm>
          <a:prstGeom prst="rect">
            <a:avLst/>
          </a:prstGeom>
        </p:spPr>
      </p:pic>
    </p:spTree>
    <p:extLst>
      <p:ext uri="{BB962C8B-B14F-4D97-AF65-F5344CB8AC3E}">
        <p14:creationId xmlns:p14="http://schemas.microsoft.com/office/powerpoint/2010/main" val="3084272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r>
              <a:rPr lang="en-029" dirty="0"/>
              <a:t>Introduction and Alternative Valuation Techniques</a:t>
            </a:r>
          </a:p>
          <a:p>
            <a:pPr lvl="1"/>
            <a:r>
              <a:rPr lang="en-029" dirty="0"/>
              <a:t>Innovations in Modelling, Theory and Data Analysis</a:t>
            </a:r>
          </a:p>
          <a:p>
            <a:pPr lvl="1"/>
            <a:r>
              <a:rPr lang="en-029" dirty="0"/>
              <a:t>Football Field Diagram and Variation in Valuation</a:t>
            </a:r>
          </a:p>
          <a:p>
            <a:pPr lvl="1"/>
            <a:r>
              <a:rPr lang="en-029" dirty="0"/>
              <a:t>Economic Theory of M&amp;A and Synergies</a:t>
            </a:r>
          </a:p>
          <a:p>
            <a:pPr lvl="1"/>
            <a:r>
              <a:rPr lang="en-029" dirty="0"/>
              <a:t>Alternative Valuation Techniques and Ranges</a:t>
            </a:r>
          </a:p>
          <a:p>
            <a:pPr lvl="1"/>
            <a:r>
              <a:rPr lang="en-029" dirty="0"/>
              <a:t>LBO Analysis</a:t>
            </a:r>
          </a:p>
          <a:p>
            <a:pPr lvl="1"/>
            <a:r>
              <a:rPr lang="en-029" dirty="0"/>
              <a:t>Accretion and Dilution</a:t>
            </a:r>
          </a:p>
          <a:p>
            <a:pPr lvl="1"/>
            <a:r>
              <a:rPr lang="en-029" dirty="0"/>
              <a:t>Stock Market Review for Valuation Analysis</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Introduction</a:t>
            </a:r>
          </a:p>
        </p:txBody>
      </p:sp>
    </p:spTree>
    <p:extLst>
      <p:ext uri="{BB962C8B-B14F-4D97-AF65-F5344CB8AC3E}">
        <p14:creationId xmlns:p14="http://schemas.microsoft.com/office/powerpoint/2010/main" val="3067415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426AA02-2A09-40FA-B604-61F30D92F705}"/>
              </a:ext>
            </a:extLst>
          </p:cNvPr>
          <p:cNvPicPr>
            <a:picLocks noGrp="1" noChangeAspect="1"/>
          </p:cNvPicPr>
          <p:nvPr>
            <p:ph idx="1"/>
          </p:nvPr>
        </p:nvPicPr>
        <p:blipFill>
          <a:blip r:embed="rId2"/>
          <a:stretch>
            <a:fillRect/>
          </a:stretch>
        </p:blipFill>
        <p:spPr>
          <a:xfrm>
            <a:off x="628650" y="1854421"/>
            <a:ext cx="7902575" cy="3731771"/>
          </a:xfrm>
          <a:prstGeom prst="rect">
            <a:avLst/>
          </a:prstGeom>
        </p:spPr>
      </p:pic>
      <p:sp>
        <p:nvSpPr>
          <p:cNvPr id="3" name="Title 2">
            <a:extLst>
              <a:ext uri="{FF2B5EF4-FFF2-40B4-BE49-F238E27FC236}">
                <a16:creationId xmlns:a16="http://schemas.microsoft.com/office/drawing/2014/main" id="{82C40E7E-B501-4CE4-BA65-3E418C38ACA5}"/>
              </a:ext>
            </a:extLst>
          </p:cNvPr>
          <p:cNvSpPr>
            <a:spLocks noGrp="1"/>
          </p:cNvSpPr>
          <p:nvPr>
            <p:ph type="title"/>
          </p:nvPr>
        </p:nvSpPr>
        <p:spPr/>
        <p:txBody>
          <a:bodyPr/>
          <a:lstStyle/>
          <a:p>
            <a:r>
              <a:rPr lang="en-US" dirty="0"/>
              <a:t>Cost of Capital for Insurance Companies</a:t>
            </a:r>
          </a:p>
        </p:txBody>
      </p:sp>
      <p:sp>
        <p:nvSpPr>
          <p:cNvPr id="4" name="Slide Number Placeholder 3">
            <a:extLst>
              <a:ext uri="{FF2B5EF4-FFF2-40B4-BE49-F238E27FC236}">
                <a16:creationId xmlns:a16="http://schemas.microsoft.com/office/drawing/2014/main" id="{CB9C6E1B-CD8E-4242-ABBD-182B2C3C78D1}"/>
              </a:ext>
            </a:extLst>
          </p:cNvPr>
          <p:cNvSpPr>
            <a:spLocks noGrp="1"/>
          </p:cNvSpPr>
          <p:nvPr>
            <p:ph type="sldNum" sz="quarter" idx="12"/>
          </p:nvPr>
        </p:nvSpPr>
        <p:spPr/>
        <p:txBody>
          <a:bodyPr/>
          <a:lstStyle/>
          <a:p>
            <a:pPr algn="ctr"/>
            <a:fld id="{0C3A1854-6B63-4059-B360-A3C4972BF0FC}" type="slidenum">
              <a:rPr lang="ko-KR" altLang="en-US" smtClean="0"/>
              <a:pPr algn="ctr"/>
              <a:t>20</a:t>
            </a:fld>
            <a:endParaRPr lang="ko-KR" altLang="en-US" dirty="0"/>
          </a:p>
        </p:txBody>
      </p:sp>
    </p:spTree>
    <p:extLst>
      <p:ext uri="{BB962C8B-B14F-4D97-AF65-F5344CB8AC3E}">
        <p14:creationId xmlns:p14="http://schemas.microsoft.com/office/powerpoint/2010/main" val="302966276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096729A-6AE2-43FF-8749-A355C532EC56}"/>
              </a:ext>
            </a:extLst>
          </p:cNvPr>
          <p:cNvSpPr>
            <a:spLocks noGrp="1"/>
          </p:cNvSpPr>
          <p:nvPr>
            <p:ph idx="1"/>
          </p:nvPr>
        </p:nvSpPr>
        <p:spPr/>
        <p:txBody>
          <a:bodyPr/>
          <a:lstStyle/>
          <a:p>
            <a:r>
              <a:rPr lang="en-US" dirty="0"/>
              <a:t>The formula can be demonstrated by using working capital ratio and net plant depreciation.</a:t>
            </a:r>
          </a:p>
          <a:p>
            <a:endParaRPr lang="en-US" dirty="0"/>
          </a:p>
        </p:txBody>
      </p:sp>
      <p:sp>
        <p:nvSpPr>
          <p:cNvPr id="3" name="Title 2">
            <a:extLst>
              <a:ext uri="{FF2B5EF4-FFF2-40B4-BE49-F238E27FC236}">
                <a16:creationId xmlns:a16="http://schemas.microsoft.com/office/drawing/2014/main" id="{9CA75554-EF88-4D99-9467-9AB52F619775}"/>
              </a:ext>
            </a:extLst>
          </p:cNvPr>
          <p:cNvSpPr>
            <a:spLocks noGrp="1"/>
          </p:cNvSpPr>
          <p:nvPr>
            <p:ph type="title"/>
          </p:nvPr>
        </p:nvSpPr>
        <p:spPr/>
        <p:txBody>
          <a:bodyPr>
            <a:normAutofit fontScale="90000"/>
          </a:bodyPr>
          <a:lstStyle/>
          <a:p>
            <a:r>
              <a:rPr lang="en-US" dirty="0"/>
              <a:t>Demonstration of (1-g/ROIC)/(WACC-g) Formula</a:t>
            </a:r>
          </a:p>
        </p:txBody>
      </p:sp>
      <p:pic>
        <p:nvPicPr>
          <p:cNvPr id="5" name="Picture 4">
            <a:extLst>
              <a:ext uri="{FF2B5EF4-FFF2-40B4-BE49-F238E27FC236}">
                <a16:creationId xmlns:a16="http://schemas.microsoft.com/office/drawing/2014/main" id="{DF3FAD6A-E827-4415-8127-91DF122303FB}"/>
              </a:ext>
            </a:extLst>
          </p:cNvPr>
          <p:cNvPicPr>
            <a:picLocks noChangeAspect="1"/>
          </p:cNvPicPr>
          <p:nvPr/>
        </p:nvPicPr>
        <p:blipFill>
          <a:blip r:embed="rId2"/>
          <a:stretch>
            <a:fillRect/>
          </a:stretch>
        </p:blipFill>
        <p:spPr>
          <a:xfrm>
            <a:off x="431899" y="2809274"/>
            <a:ext cx="7495697" cy="3407778"/>
          </a:xfrm>
          <a:prstGeom prst="rect">
            <a:avLst/>
          </a:prstGeom>
        </p:spPr>
      </p:pic>
    </p:spTree>
    <p:extLst>
      <p:ext uri="{BB962C8B-B14F-4D97-AF65-F5344CB8AC3E}">
        <p14:creationId xmlns:p14="http://schemas.microsoft.com/office/powerpoint/2010/main" val="3449203940"/>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769871-3C53-4BAA-992B-28EC87D486BC}"/>
              </a:ext>
            </a:extLst>
          </p:cNvPr>
          <p:cNvSpPr>
            <a:spLocks noGrp="1"/>
          </p:cNvSpPr>
          <p:nvPr>
            <p:ph idx="1"/>
          </p:nvPr>
        </p:nvSpPr>
        <p:spPr/>
        <p:txBody>
          <a:bodyPr/>
          <a:lstStyle/>
          <a:p>
            <a:r>
              <a:rPr lang="en-US" dirty="0"/>
              <a:t>Note how valuation result is the same as the formula (1-g/ROIC)/(WACC-g)</a:t>
            </a:r>
          </a:p>
          <a:p>
            <a:endParaRPr lang="en-US" dirty="0"/>
          </a:p>
        </p:txBody>
      </p:sp>
      <p:sp>
        <p:nvSpPr>
          <p:cNvPr id="3" name="Title 2">
            <a:extLst>
              <a:ext uri="{FF2B5EF4-FFF2-40B4-BE49-F238E27FC236}">
                <a16:creationId xmlns:a16="http://schemas.microsoft.com/office/drawing/2014/main" id="{0992CAF6-7079-482D-BC4F-8EC1D98BB5DB}"/>
              </a:ext>
            </a:extLst>
          </p:cNvPr>
          <p:cNvSpPr>
            <a:spLocks noGrp="1"/>
          </p:cNvSpPr>
          <p:nvPr>
            <p:ph type="title"/>
          </p:nvPr>
        </p:nvSpPr>
        <p:spPr/>
        <p:txBody>
          <a:bodyPr/>
          <a:lstStyle/>
          <a:p>
            <a:r>
              <a:rPr lang="en-US" dirty="0"/>
              <a:t>Apply Ratios to Demonstrate Model</a:t>
            </a:r>
          </a:p>
        </p:txBody>
      </p:sp>
      <p:pic>
        <p:nvPicPr>
          <p:cNvPr id="5" name="Picture 4">
            <a:extLst>
              <a:ext uri="{FF2B5EF4-FFF2-40B4-BE49-F238E27FC236}">
                <a16:creationId xmlns:a16="http://schemas.microsoft.com/office/drawing/2014/main" id="{75040C84-DDF5-41FD-8318-445CCC96FA6E}"/>
              </a:ext>
            </a:extLst>
          </p:cNvPr>
          <p:cNvPicPr>
            <a:picLocks noChangeAspect="1"/>
          </p:cNvPicPr>
          <p:nvPr/>
        </p:nvPicPr>
        <p:blipFill>
          <a:blip r:embed="rId2"/>
          <a:stretch>
            <a:fillRect/>
          </a:stretch>
        </p:blipFill>
        <p:spPr>
          <a:xfrm>
            <a:off x="519772" y="2642642"/>
            <a:ext cx="8011486" cy="3534321"/>
          </a:xfrm>
          <a:prstGeom prst="rect">
            <a:avLst/>
          </a:prstGeom>
        </p:spPr>
      </p:pic>
    </p:spTree>
    <p:extLst>
      <p:ext uri="{BB962C8B-B14F-4D97-AF65-F5344CB8AC3E}">
        <p14:creationId xmlns:p14="http://schemas.microsoft.com/office/powerpoint/2010/main" val="121600552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736DBB4-AF41-47CF-8597-DF58A487F2E2}"/>
              </a:ext>
            </a:extLst>
          </p:cNvPr>
          <p:cNvSpPr>
            <a:spLocks noGrp="1"/>
          </p:cNvSpPr>
          <p:nvPr>
            <p:ph idx="1"/>
          </p:nvPr>
        </p:nvSpPr>
        <p:spPr/>
        <p:txBody>
          <a:bodyPr/>
          <a:lstStyle/>
          <a:p>
            <a:r>
              <a:rPr lang="en-US" dirty="0"/>
              <a:t>Demonstration of EV/EBITDA ratio with different asset lives, tax rates and working capital ratios</a:t>
            </a:r>
          </a:p>
          <a:p>
            <a:r>
              <a:rPr lang="en-US" dirty="0"/>
              <a:t>Demonstration of how the value changes when growth and ROIC changes. When ROIC changes, the net cash flow changes and different amounts of money must be plowed back into the company.</a:t>
            </a:r>
          </a:p>
        </p:txBody>
      </p:sp>
      <p:sp>
        <p:nvSpPr>
          <p:cNvPr id="3" name="Title 2">
            <a:extLst>
              <a:ext uri="{FF2B5EF4-FFF2-40B4-BE49-F238E27FC236}">
                <a16:creationId xmlns:a16="http://schemas.microsoft.com/office/drawing/2014/main" id="{313F91E0-7E5E-4A40-A6CB-9607C59FF548}"/>
              </a:ext>
            </a:extLst>
          </p:cNvPr>
          <p:cNvSpPr>
            <a:spLocks noGrp="1"/>
          </p:cNvSpPr>
          <p:nvPr>
            <p:ph type="title"/>
          </p:nvPr>
        </p:nvSpPr>
        <p:spPr/>
        <p:txBody>
          <a:bodyPr>
            <a:normAutofit fontScale="90000"/>
          </a:bodyPr>
          <a:lstStyle/>
          <a:p>
            <a:r>
              <a:rPr lang="en-US" dirty="0"/>
              <a:t>Reasons for More Complex Formulas with Cap Exp to Depreciation, Working Capital etc.</a:t>
            </a:r>
          </a:p>
        </p:txBody>
      </p:sp>
    </p:spTree>
    <p:extLst>
      <p:ext uri="{BB962C8B-B14F-4D97-AF65-F5344CB8AC3E}">
        <p14:creationId xmlns:p14="http://schemas.microsoft.com/office/powerpoint/2010/main" val="303330496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3A85D3-D839-481C-ABE2-2CB6DBACD824}"/>
              </a:ext>
            </a:extLst>
          </p:cNvPr>
          <p:cNvSpPr>
            <a:spLocks noGrp="1"/>
          </p:cNvSpPr>
          <p:nvPr>
            <p:ph type="title"/>
          </p:nvPr>
        </p:nvSpPr>
        <p:spPr>
          <a:xfrm>
            <a:off x="628650" y="365127"/>
            <a:ext cx="7789486" cy="803798"/>
          </a:xfrm>
        </p:spPr>
        <p:txBody>
          <a:bodyPr>
            <a:noAutofit/>
          </a:bodyPr>
          <a:lstStyle/>
          <a:p>
            <a:r>
              <a:rPr lang="en-US" sz="3600" b="1" dirty="0">
                <a:latin typeface="+mn-lt"/>
              </a:rPr>
              <a:t>Return on New Capital and Return on Existing Capital</a:t>
            </a:r>
          </a:p>
        </p:txBody>
      </p:sp>
      <p:sp>
        <p:nvSpPr>
          <p:cNvPr id="4" name="Content Placeholder 3">
            <a:extLst>
              <a:ext uri="{FF2B5EF4-FFF2-40B4-BE49-F238E27FC236}">
                <a16:creationId xmlns:a16="http://schemas.microsoft.com/office/drawing/2014/main" id="{0D159E4F-82CF-4FB1-8EAF-5EE921536406}"/>
              </a:ext>
            </a:extLst>
          </p:cNvPr>
          <p:cNvSpPr>
            <a:spLocks noGrp="1"/>
          </p:cNvSpPr>
          <p:nvPr>
            <p:ph sz="half" idx="1"/>
          </p:nvPr>
        </p:nvSpPr>
        <p:spPr>
          <a:xfrm>
            <a:off x="339365" y="1524001"/>
            <a:ext cx="8286161" cy="1879076"/>
          </a:xfrm>
        </p:spPr>
        <p:txBody>
          <a:bodyPr>
            <a:normAutofit fontScale="77500" lnSpcReduction="20000"/>
          </a:bodyPr>
          <a:lstStyle/>
          <a:p>
            <a:r>
              <a:rPr lang="en-US" dirty="0"/>
              <a:t>Technically, we should use the return on new, or incremental, capital, but for simplicity here, we assume that the ROIC and incremental ROIC are equal.</a:t>
            </a:r>
          </a:p>
          <a:p>
            <a:r>
              <a:rPr lang="en-US" dirty="0"/>
              <a:t>Technically, this formula should use the return on new invested capital (RONIC), not the company’s return on all invested capital (ROIC). </a:t>
            </a:r>
          </a:p>
        </p:txBody>
      </p:sp>
      <p:sp>
        <p:nvSpPr>
          <p:cNvPr id="5" name="Content Placeholder 4">
            <a:extLst>
              <a:ext uri="{FF2B5EF4-FFF2-40B4-BE49-F238E27FC236}">
                <a16:creationId xmlns:a16="http://schemas.microsoft.com/office/drawing/2014/main" id="{045CC0DC-57E3-49CA-AB7B-198F7B71F140}"/>
              </a:ext>
            </a:extLst>
          </p:cNvPr>
          <p:cNvSpPr>
            <a:spLocks noGrp="1"/>
          </p:cNvSpPr>
          <p:nvPr>
            <p:ph sz="half" idx="2"/>
          </p:nvPr>
        </p:nvSpPr>
        <p:spPr>
          <a:xfrm>
            <a:off x="273377" y="4760536"/>
            <a:ext cx="8352149" cy="1442302"/>
          </a:xfrm>
        </p:spPr>
        <p:txBody>
          <a:bodyPr>
            <a:normAutofit fontScale="77500" lnSpcReduction="20000"/>
          </a:bodyPr>
          <a:lstStyle/>
          <a:p>
            <a:r>
              <a:rPr lang="en-US" dirty="0"/>
              <a:t>What crap: when oil prices go down, you cannot say that existing projects still maintain their existing ROIC.  When Uber destroys the taxi industry, you cannot say that only new taxies earn a lower return. When the internet kills advertising for newspaper companies, one cannot say that it is only new investments that suffer.</a:t>
            </a:r>
          </a:p>
          <a:p>
            <a:endParaRPr lang="en-US" dirty="0"/>
          </a:p>
        </p:txBody>
      </p:sp>
      <p:pic>
        <p:nvPicPr>
          <p:cNvPr id="2" name="Picture 1">
            <a:extLst>
              <a:ext uri="{FF2B5EF4-FFF2-40B4-BE49-F238E27FC236}">
                <a16:creationId xmlns:a16="http://schemas.microsoft.com/office/drawing/2014/main" id="{E02C5CC8-1131-4210-8FC8-754E898907C0}"/>
              </a:ext>
            </a:extLst>
          </p:cNvPr>
          <p:cNvPicPr>
            <a:picLocks noChangeAspect="1"/>
          </p:cNvPicPr>
          <p:nvPr/>
        </p:nvPicPr>
        <p:blipFill>
          <a:blip r:embed="rId2"/>
          <a:stretch>
            <a:fillRect/>
          </a:stretch>
        </p:blipFill>
        <p:spPr>
          <a:xfrm>
            <a:off x="1234911" y="3527778"/>
            <a:ext cx="6535986" cy="968808"/>
          </a:xfrm>
          <a:prstGeom prst="rect">
            <a:avLst/>
          </a:prstGeom>
        </p:spPr>
      </p:pic>
    </p:spTree>
    <p:extLst>
      <p:ext uri="{BB962C8B-B14F-4D97-AF65-F5344CB8AC3E}">
        <p14:creationId xmlns:p14="http://schemas.microsoft.com/office/powerpoint/2010/main" val="746360928"/>
      </p:ext>
    </p:extLst>
  </p:cSld>
  <p:clrMapOvr>
    <a:masterClrMapping/>
  </p:clrMapOvr>
  <p:transition>
    <p:zoom/>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E2D45-6309-43EF-A4FC-35DA47FFA49D}"/>
              </a:ext>
            </a:extLst>
          </p:cNvPr>
          <p:cNvSpPr>
            <a:spLocks noGrp="1"/>
          </p:cNvSpPr>
          <p:nvPr>
            <p:ph type="title"/>
          </p:nvPr>
        </p:nvSpPr>
        <p:spPr>
          <a:xfrm>
            <a:off x="1143000" y="2776538"/>
            <a:ext cx="6858000" cy="1381188"/>
          </a:xfrm>
        </p:spPr>
        <p:txBody>
          <a:bodyPr vert="horz" lIns="91440" tIns="45720" rIns="91440" bIns="45720" rtlCol="0" anchor="ctr">
            <a:noAutofit/>
          </a:bodyPr>
          <a:lstStyle/>
          <a:p>
            <a:r>
              <a:rPr lang="en-US" dirty="0"/>
              <a:t>Transaction Multiples – Next Item in the Football Field</a:t>
            </a:r>
          </a:p>
        </p:txBody>
      </p:sp>
    </p:spTree>
    <p:extLst>
      <p:ext uri="{BB962C8B-B14F-4D97-AF65-F5344CB8AC3E}">
        <p14:creationId xmlns:p14="http://schemas.microsoft.com/office/powerpoint/2010/main" val="2270472164"/>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C3BF409-F5E0-4FD7-80CF-A431D8E7071F}"/>
              </a:ext>
            </a:extLst>
          </p:cNvPr>
          <p:cNvSpPr>
            <a:spLocks noGrp="1"/>
          </p:cNvSpPr>
          <p:nvPr>
            <p:ph idx="1"/>
          </p:nvPr>
        </p:nvSpPr>
        <p:spPr/>
        <p:txBody>
          <a:bodyPr/>
          <a:lstStyle/>
          <a:p>
            <a:r>
              <a:rPr lang="en-US" dirty="0"/>
              <a:t>How to derive transaction multiples from public data</a:t>
            </a:r>
          </a:p>
          <a:p>
            <a:r>
              <a:rPr lang="en-US" dirty="0"/>
              <a:t>How to use transaction multiples in estimating value of M&amp;A</a:t>
            </a:r>
          </a:p>
          <a:p>
            <a:r>
              <a:rPr lang="en-US" dirty="0"/>
              <a:t>Adjustments to transaction multiples for tax treatment of transaction</a:t>
            </a:r>
          </a:p>
          <a:p>
            <a:r>
              <a:rPr lang="en-US" dirty="0"/>
              <a:t>Computing the derived synergies from transaction multiples versus public multiples</a:t>
            </a:r>
          </a:p>
          <a:p>
            <a:endParaRPr lang="en-US" dirty="0"/>
          </a:p>
        </p:txBody>
      </p:sp>
      <p:sp>
        <p:nvSpPr>
          <p:cNvPr id="3" name="Title 2">
            <a:extLst>
              <a:ext uri="{FF2B5EF4-FFF2-40B4-BE49-F238E27FC236}">
                <a16:creationId xmlns:a16="http://schemas.microsoft.com/office/drawing/2014/main" id="{2A3848AE-0F09-4AA3-8983-C3FE7C1407F8}"/>
              </a:ext>
            </a:extLst>
          </p:cNvPr>
          <p:cNvSpPr>
            <a:spLocks noGrp="1"/>
          </p:cNvSpPr>
          <p:nvPr>
            <p:ph type="title"/>
          </p:nvPr>
        </p:nvSpPr>
        <p:spPr/>
        <p:txBody>
          <a:bodyPr/>
          <a:lstStyle/>
          <a:p>
            <a:r>
              <a:rPr lang="en-US" dirty="0"/>
              <a:t>Issues with Transaction Multiples</a:t>
            </a:r>
          </a:p>
        </p:txBody>
      </p:sp>
      <p:sp>
        <p:nvSpPr>
          <p:cNvPr id="4" name="Slide Number Placeholder 3">
            <a:extLst>
              <a:ext uri="{FF2B5EF4-FFF2-40B4-BE49-F238E27FC236}">
                <a16:creationId xmlns:a16="http://schemas.microsoft.com/office/drawing/2014/main" id="{9B0C2AD7-C348-4ED1-9017-465657BD7BF1}"/>
              </a:ext>
            </a:extLst>
          </p:cNvPr>
          <p:cNvSpPr>
            <a:spLocks noGrp="1"/>
          </p:cNvSpPr>
          <p:nvPr>
            <p:ph type="sldNum" sz="quarter" idx="12"/>
          </p:nvPr>
        </p:nvSpPr>
        <p:spPr/>
        <p:txBody>
          <a:bodyPr/>
          <a:lstStyle/>
          <a:p>
            <a:pPr algn="ctr"/>
            <a:fld id="{0C3A1854-6B63-4059-B360-A3C4972BF0FC}" type="slidenum">
              <a:rPr lang="ko-KR" altLang="en-US" smtClean="0"/>
              <a:pPr algn="ctr"/>
              <a:t>205</a:t>
            </a:fld>
            <a:endParaRPr lang="ko-KR" altLang="en-US" dirty="0"/>
          </a:p>
        </p:txBody>
      </p:sp>
    </p:spTree>
    <p:extLst>
      <p:ext uri="{BB962C8B-B14F-4D97-AF65-F5344CB8AC3E}">
        <p14:creationId xmlns:p14="http://schemas.microsoft.com/office/powerpoint/2010/main" val="334324068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C0CF93-22A4-46A9-B647-39B573B6740F}"/>
              </a:ext>
            </a:extLst>
          </p:cNvPr>
          <p:cNvSpPr>
            <a:spLocks noGrp="1"/>
          </p:cNvSpPr>
          <p:nvPr>
            <p:ph idx="1"/>
          </p:nvPr>
        </p:nvSpPr>
        <p:spPr/>
        <p:txBody>
          <a:bodyPr/>
          <a:lstStyle/>
          <a:p>
            <a:r>
              <a:rPr lang="en-US" dirty="0"/>
              <a:t>In the initial football field</a:t>
            </a:r>
          </a:p>
          <a:p>
            <a:pPr lvl="1"/>
            <a:r>
              <a:rPr lang="en-US" dirty="0"/>
              <a:t>Market Multiples (EV/EBITDA)           8.0 – 9.0</a:t>
            </a:r>
          </a:p>
          <a:p>
            <a:pPr lvl="1"/>
            <a:r>
              <a:rPr lang="en-US" dirty="0"/>
              <a:t>Transaction Multiples (EV/EBITDA)    8.7 – 9.7</a:t>
            </a:r>
          </a:p>
          <a:p>
            <a:pPr lvl="1"/>
            <a:endParaRPr lang="en-US" dirty="0"/>
          </a:p>
          <a:p>
            <a:pPr lvl="1"/>
            <a:r>
              <a:rPr lang="en-US" dirty="0"/>
              <a:t>PV of synergies are .7/8.5 or 8.2% of the value of the transaction, or a premium of only 8.2% on Enterprise Value.  With 50% debt, this would be a 16% premium on Market Capitalisation.</a:t>
            </a:r>
          </a:p>
          <a:p>
            <a:pPr lvl="1"/>
            <a:r>
              <a:rPr lang="en-US" dirty="0"/>
              <a:t>The EV/EBITDA premium can imply more than 16% premium if the companies have more than 50% debt in the capital structure.</a:t>
            </a:r>
          </a:p>
          <a:p>
            <a:pPr lvl="1"/>
            <a:endParaRPr lang="en-US" dirty="0"/>
          </a:p>
          <a:p>
            <a:pPr lvl="1"/>
            <a:endParaRPr lang="en-US" dirty="0"/>
          </a:p>
        </p:txBody>
      </p:sp>
      <p:sp>
        <p:nvSpPr>
          <p:cNvPr id="3" name="Title 2">
            <a:extLst>
              <a:ext uri="{FF2B5EF4-FFF2-40B4-BE49-F238E27FC236}">
                <a16:creationId xmlns:a16="http://schemas.microsoft.com/office/drawing/2014/main" id="{1DFBBB78-922D-46A0-86BC-82438372F827}"/>
              </a:ext>
            </a:extLst>
          </p:cNvPr>
          <p:cNvSpPr>
            <a:spLocks noGrp="1"/>
          </p:cNvSpPr>
          <p:nvPr>
            <p:ph type="title"/>
          </p:nvPr>
        </p:nvSpPr>
        <p:spPr/>
        <p:txBody>
          <a:bodyPr>
            <a:normAutofit fontScale="90000"/>
          </a:bodyPr>
          <a:lstStyle/>
          <a:p>
            <a:r>
              <a:rPr lang="en-US" dirty="0"/>
              <a:t>Transaction versus Public Multiples in Football Field Diagram</a:t>
            </a:r>
          </a:p>
        </p:txBody>
      </p:sp>
    </p:spTree>
    <p:extLst>
      <p:ext uri="{BB962C8B-B14F-4D97-AF65-F5344CB8AC3E}">
        <p14:creationId xmlns:p14="http://schemas.microsoft.com/office/powerpoint/2010/main" val="407716394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E8788-7D13-4771-8D25-17BDA431F3F5}"/>
              </a:ext>
            </a:extLst>
          </p:cNvPr>
          <p:cNvSpPr>
            <a:spLocks noGrp="1"/>
          </p:cNvSpPr>
          <p:nvPr>
            <p:ph type="title"/>
          </p:nvPr>
        </p:nvSpPr>
        <p:spPr/>
        <p:txBody>
          <a:bodyPr rtlCol="0">
            <a:normAutofit fontScale="90000"/>
          </a:bodyPr>
          <a:lstStyle/>
          <a:p>
            <a:pPr eaLnBrk="1" fontAlgn="auto" hangingPunct="1">
              <a:spcAft>
                <a:spcPts val="0"/>
              </a:spcAft>
              <a:defRPr/>
            </a:pPr>
            <a:r>
              <a:rPr lang="en-US" dirty="0"/>
              <a:t>Precedent Transactions – By Industry, Buy Side</a:t>
            </a:r>
          </a:p>
        </p:txBody>
      </p:sp>
      <p:pic>
        <p:nvPicPr>
          <p:cNvPr id="9219" name="Content Placeholder 4" descr="2010-09-01_1653.png">
            <a:extLst>
              <a:ext uri="{FF2B5EF4-FFF2-40B4-BE49-F238E27FC236}">
                <a16:creationId xmlns:a16="http://schemas.microsoft.com/office/drawing/2014/main" id="{1F9D343C-1BE2-4E1B-813A-B1AD43EAA87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600200"/>
            <a:ext cx="7467600" cy="5065713"/>
          </a:xfrm>
        </p:spPr>
      </p:pic>
      <p:sp>
        <p:nvSpPr>
          <p:cNvPr id="9220" name="TextBox 5">
            <a:extLst>
              <a:ext uri="{FF2B5EF4-FFF2-40B4-BE49-F238E27FC236}">
                <a16:creationId xmlns:a16="http://schemas.microsoft.com/office/drawing/2014/main" id="{C8121C9E-AD88-4536-ADE0-55C86B1B571A}"/>
              </a:ext>
            </a:extLst>
          </p:cNvPr>
          <p:cNvSpPr txBox="1">
            <a:spLocks noChangeArrowheads="1"/>
          </p:cNvSpPr>
          <p:nvPr/>
        </p:nvSpPr>
        <p:spPr bwMode="auto">
          <a:xfrm>
            <a:off x="6705600" y="5943600"/>
            <a:ext cx="2133600" cy="6461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PE ratio of 16.0 and EV/EBITDA of 7.9x</a:t>
            </a:r>
          </a:p>
        </p:txBody>
      </p:sp>
    </p:spTree>
    <p:extLst>
      <p:ext uri="{BB962C8B-B14F-4D97-AF65-F5344CB8AC3E}">
        <p14:creationId xmlns:p14="http://schemas.microsoft.com/office/powerpoint/2010/main" val="89549312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79CE52-2391-4F19-A1ED-14362FD957D4}"/>
              </a:ext>
            </a:extLst>
          </p:cNvPr>
          <p:cNvSpPr>
            <a:spLocks noGrp="1"/>
          </p:cNvSpPr>
          <p:nvPr>
            <p:ph idx="1"/>
          </p:nvPr>
        </p:nvSpPr>
        <p:spPr/>
        <p:txBody>
          <a:bodyPr/>
          <a:lstStyle/>
          <a:p>
            <a:r>
              <a:rPr lang="en-US" dirty="0"/>
              <a:t>Assume two transactions, one taxable and one non-taxable</a:t>
            </a:r>
          </a:p>
          <a:p>
            <a:r>
              <a:rPr lang="en-US" dirty="0"/>
              <a:t>Simplistic discussion of taxable versus non-taxable transaction</a:t>
            </a:r>
          </a:p>
          <a:p>
            <a:r>
              <a:rPr lang="en-US" dirty="0"/>
              <a:t>Focus on the largest asset of insurance is investments – think about alternative tax treatment of investments with potential for capital gains</a:t>
            </a:r>
          </a:p>
        </p:txBody>
      </p:sp>
      <p:sp>
        <p:nvSpPr>
          <p:cNvPr id="3" name="Title 2">
            <a:extLst>
              <a:ext uri="{FF2B5EF4-FFF2-40B4-BE49-F238E27FC236}">
                <a16:creationId xmlns:a16="http://schemas.microsoft.com/office/drawing/2014/main" id="{75FEFA06-B2A9-4473-991C-D5ECB6C8D24E}"/>
              </a:ext>
            </a:extLst>
          </p:cNvPr>
          <p:cNvSpPr>
            <a:spLocks noGrp="1"/>
          </p:cNvSpPr>
          <p:nvPr>
            <p:ph type="title"/>
          </p:nvPr>
        </p:nvSpPr>
        <p:spPr/>
        <p:txBody>
          <a:bodyPr/>
          <a:lstStyle/>
          <a:p>
            <a:r>
              <a:rPr lang="en-US" dirty="0"/>
              <a:t>Tax Treatment and Multiples</a:t>
            </a:r>
          </a:p>
        </p:txBody>
      </p:sp>
    </p:spTree>
    <p:extLst>
      <p:ext uri="{BB962C8B-B14F-4D97-AF65-F5344CB8AC3E}">
        <p14:creationId xmlns:p14="http://schemas.microsoft.com/office/powerpoint/2010/main" val="6344531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FD96C2-B449-408A-A83B-5360EDDBDF15}"/>
              </a:ext>
            </a:extLst>
          </p:cNvPr>
          <p:cNvSpPr>
            <a:spLocks noGrp="1"/>
          </p:cNvSpPr>
          <p:nvPr>
            <p:ph type="title"/>
          </p:nvPr>
        </p:nvSpPr>
        <p:spPr/>
        <p:txBody>
          <a:bodyPr>
            <a:normAutofit fontScale="90000"/>
          </a:bodyPr>
          <a:lstStyle/>
          <a:p>
            <a:r>
              <a:rPr lang="en-029" dirty="0"/>
              <a:t>Football Field Diagrams and Ranges in Value from Different Techniques</a:t>
            </a:r>
          </a:p>
        </p:txBody>
      </p:sp>
    </p:spTree>
    <p:extLst>
      <p:ext uri="{BB962C8B-B14F-4D97-AF65-F5344CB8AC3E}">
        <p14:creationId xmlns:p14="http://schemas.microsoft.com/office/powerpoint/2010/main" val="25532327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B9F170-70A2-48B6-8865-11BDB8AB18E5}"/>
              </a:ext>
            </a:extLst>
          </p:cNvPr>
          <p:cNvSpPr>
            <a:spLocks noGrp="1"/>
          </p:cNvSpPr>
          <p:nvPr>
            <p:ph idx="1"/>
          </p:nvPr>
        </p:nvSpPr>
        <p:spPr/>
        <p:txBody>
          <a:bodyPr>
            <a:normAutofit fontScale="92500" lnSpcReduction="10000"/>
          </a:bodyPr>
          <a:lstStyle/>
          <a:p>
            <a:r>
              <a:rPr lang="en-US" dirty="0"/>
              <a:t>Theory</a:t>
            </a:r>
          </a:p>
          <a:p>
            <a:pPr lvl="1"/>
            <a:r>
              <a:rPr lang="en-US" dirty="0"/>
              <a:t>Divergence in values from football field diagram</a:t>
            </a:r>
          </a:p>
          <a:p>
            <a:pPr lvl="1"/>
            <a:r>
              <a:rPr lang="en-US" dirty="0"/>
              <a:t>Fundamental valuation issues and the present value of synergies</a:t>
            </a:r>
          </a:p>
          <a:p>
            <a:pPr lvl="1"/>
            <a:r>
              <a:rPr lang="en-US" dirty="0"/>
              <a:t>Computation of accretion and dilution as well as break-even synergies from exchange analysis and importance of P/E ratio</a:t>
            </a:r>
          </a:p>
          <a:p>
            <a:pPr lvl="1"/>
            <a:r>
              <a:rPr lang="en-US" dirty="0"/>
              <a:t>Difficulty in defining discount rate</a:t>
            </a:r>
          </a:p>
          <a:p>
            <a:r>
              <a:rPr lang="en-US" dirty="0"/>
              <a:t>Excel Analysis</a:t>
            </a:r>
          </a:p>
          <a:p>
            <a:pPr lvl="1"/>
            <a:r>
              <a:rPr lang="en-US" dirty="0"/>
              <a:t>Creating football field and labels</a:t>
            </a:r>
          </a:p>
          <a:p>
            <a:pPr lvl="1"/>
            <a:r>
              <a:rPr lang="en-US" dirty="0"/>
              <a:t>Using correct functions and interpolate in excel</a:t>
            </a:r>
          </a:p>
          <a:p>
            <a:pPr lvl="1"/>
            <a:r>
              <a:rPr lang="en-US" dirty="0"/>
              <a:t>Creating effective presentation of accretion and dilution</a:t>
            </a:r>
          </a:p>
          <a:p>
            <a:pPr lvl="1"/>
            <a:endParaRPr lang="en-US" dirty="0"/>
          </a:p>
          <a:p>
            <a:pPr lvl="1"/>
            <a:endParaRPr lang="en-US" dirty="0"/>
          </a:p>
        </p:txBody>
      </p:sp>
      <p:sp>
        <p:nvSpPr>
          <p:cNvPr id="3" name="Title 2">
            <a:extLst>
              <a:ext uri="{FF2B5EF4-FFF2-40B4-BE49-F238E27FC236}">
                <a16:creationId xmlns:a16="http://schemas.microsoft.com/office/drawing/2014/main" id="{273019FE-5560-4150-829E-BB626F485809}"/>
              </a:ext>
            </a:extLst>
          </p:cNvPr>
          <p:cNvSpPr>
            <a:spLocks noGrp="1"/>
          </p:cNvSpPr>
          <p:nvPr>
            <p:ph type="title"/>
          </p:nvPr>
        </p:nvSpPr>
        <p:spPr/>
        <p:txBody>
          <a:bodyPr/>
          <a:lstStyle/>
          <a:p>
            <a:r>
              <a:rPr lang="en-US" dirty="0"/>
              <a:t>Themes of Part 1</a:t>
            </a:r>
          </a:p>
        </p:txBody>
      </p:sp>
      <p:sp>
        <p:nvSpPr>
          <p:cNvPr id="4" name="Slide Number Placeholder 3">
            <a:extLst>
              <a:ext uri="{FF2B5EF4-FFF2-40B4-BE49-F238E27FC236}">
                <a16:creationId xmlns:a16="http://schemas.microsoft.com/office/drawing/2014/main" id="{A87ED53B-58AA-42DE-BB68-AB6AED8EDCEC}"/>
              </a:ext>
            </a:extLst>
          </p:cNvPr>
          <p:cNvSpPr>
            <a:spLocks noGrp="1"/>
          </p:cNvSpPr>
          <p:nvPr>
            <p:ph type="sldNum" sz="quarter" idx="12"/>
          </p:nvPr>
        </p:nvSpPr>
        <p:spPr/>
        <p:txBody>
          <a:bodyPr/>
          <a:lstStyle/>
          <a:p>
            <a:pPr algn="ctr"/>
            <a:fld id="{0C3A1854-6B63-4059-B360-A3C4972BF0FC}" type="slidenum">
              <a:rPr lang="ko-KR" altLang="en-US" smtClean="0"/>
              <a:pPr algn="ctr"/>
              <a:t>22</a:t>
            </a:fld>
            <a:endParaRPr lang="ko-KR" altLang="en-US" dirty="0"/>
          </a:p>
        </p:txBody>
      </p:sp>
    </p:spTree>
    <p:extLst>
      <p:ext uri="{BB962C8B-B14F-4D97-AF65-F5344CB8AC3E}">
        <p14:creationId xmlns:p14="http://schemas.microsoft.com/office/powerpoint/2010/main" val="1447525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86B8EE7-0A2B-42BB-B348-2F4E02F9C97C}"/>
              </a:ext>
            </a:extLst>
          </p:cNvPr>
          <p:cNvSpPr>
            <a:spLocks noGrp="1"/>
          </p:cNvSpPr>
          <p:nvPr>
            <p:ph type="title"/>
          </p:nvPr>
        </p:nvSpPr>
        <p:spPr/>
        <p:txBody>
          <a:bodyPr>
            <a:normAutofit/>
          </a:bodyPr>
          <a:lstStyle/>
          <a:p>
            <a:pPr eaLnBrk="1" hangingPunct="1"/>
            <a:r>
              <a:rPr lang="en-US" altLang="en-US" dirty="0"/>
              <a:t>Football Field Diagram – Seller </a:t>
            </a:r>
          </a:p>
        </p:txBody>
      </p:sp>
      <p:pic>
        <p:nvPicPr>
          <p:cNvPr id="3075" name="Content Placeholder 3" descr="2010-09-01_1038.png">
            <a:extLst>
              <a:ext uri="{FF2B5EF4-FFF2-40B4-BE49-F238E27FC236}">
                <a16:creationId xmlns:a16="http://schemas.microsoft.com/office/drawing/2014/main" id="{564D808F-71ED-4E3A-B1D1-17E4443023D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524000"/>
            <a:ext cx="8686800" cy="5334000"/>
          </a:xfrm>
        </p:spPr>
      </p:pic>
      <p:sp>
        <p:nvSpPr>
          <p:cNvPr id="3076" name="TextBox 4">
            <a:extLst>
              <a:ext uri="{FF2B5EF4-FFF2-40B4-BE49-F238E27FC236}">
                <a16:creationId xmlns:a16="http://schemas.microsoft.com/office/drawing/2014/main" id="{DF0BD69F-C2A4-4003-95E8-1A9307A21B50}"/>
              </a:ext>
            </a:extLst>
          </p:cNvPr>
          <p:cNvSpPr txBox="1">
            <a:spLocks noChangeArrowheads="1"/>
          </p:cNvSpPr>
          <p:nvPr/>
        </p:nvSpPr>
        <p:spPr bwMode="auto">
          <a:xfrm>
            <a:off x="6934200" y="1447800"/>
            <a:ext cx="1524000" cy="381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endParaRPr>
          </a:p>
        </p:txBody>
      </p:sp>
      <p:sp>
        <p:nvSpPr>
          <p:cNvPr id="3077" name="TextBox 5">
            <a:extLst>
              <a:ext uri="{FF2B5EF4-FFF2-40B4-BE49-F238E27FC236}">
                <a16:creationId xmlns:a16="http://schemas.microsoft.com/office/drawing/2014/main" id="{AF190D12-41BF-4C89-B78B-5DBFBD34EF67}"/>
              </a:ext>
            </a:extLst>
          </p:cNvPr>
          <p:cNvSpPr txBox="1">
            <a:spLocks noChangeArrowheads="1"/>
          </p:cNvSpPr>
          <p:nvPr/>
        </p:nvSpPr>
        <p:spPr bwMode="auto">
          <a:xfrm>
            <a:off x="914400" y="5867400"/>
            <a:ext cx="1143000" cy="9239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sp>
        <p:nvSpPr>
          <p:cNvPr id="3078" name="TextBox 5">
            <a:extLst>
              <a:ext uri="{FF2B5EF4-FFF2-40B4-BE49-F238E27FC236}">
                <a16:creationId xmlns:a16="http://schemas.microsoft.com/office/drawing/2014/main" id="{F7AFC742-1540-456F-B8E3-3DA72EB48C5B}"/>
              </a:ext>
            </a:extLst>
          </p:cNvPr>
          <p:cNvSpPr txBox="1">
            <a:spLocks noChangeArrowheads="1"/>
          </p:cNvSpPr>
          <p:nvPr/>
        </p:nvSpPr>
        <p:spPr bwMode="auto">
          <a:xfrm>
            <a:off x="0" y="5943600"/>
            <a:ext cx="1905000" cy="7381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400" dirty="0"/>
              <a:t>Show the price per share and the Enterprise Value</a:t>
            </a:r>
          </a:p>
        </p:txBody>
      </p:sp>
    </p:spTree>
    <p:extLst>
      <p:ext uri="{BB962C8B-B14F-4D97-AF65-F5344CB8AC3E}">
        <p14:creationId xmlns:p14="http://schemas.microsoft.com/office/powerpoint/2010/main" val="4211372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5B57CBC-F56D-47EA-BBD7-BE700B5B8541}"/>
              </a:ext>
            </a:extLst>
          </p:cNvPr>
          <p:cNvSpPr>
            <a:spLocks noGrp="1"/>
          </p:cNvSpPr>
          <p:nvPr>
            <p:ph type="title"/>
          </p:nvPr>
        </p:nvSpPr>
        <p:spPr/>
        <p:txBody>
          <a:bodyPr/>
          <a:lstStyle/>
          <a:p>
            <a:pPr eaLnBrk="1" hangingPunct="1"/>
            <a:r>
              <a:rPr lang="en-US" altLang="en-US" dirty="0"/>
              <a:t>Football Field Diagram – Sell Side</a:t>
            </a:r>
          </a:p>
        </p:txBody>
      </p:sp>
      <p:pic>
        <p:nvPicPr>
          <p:cNvPr id="5123" name="Content Placeholder 3" descr="2010-09-01_1105.png">
            <a:extLst>
              <a:ext uri="{FF2B5EF4-FFF2-40B4-BE49-F238E27FC236}">
                <a16:creationId xmlns:a16="http://schemas.microsoft.com/office/drawing/2014/main" id="{A42042B8-9690-4719-BC7F-894735B1474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1365250"/>
            <a:ext cx="8031163" cy="5264150"/>
          </a:xfrm>
        </p:spPr>
      </p:pic>
      <p:sp>
        <p:nvSpPr>
          <p:cNvPr id="5124" name="TextBox 4">
            <a:extLst>
              <a:ext uri="{FF2B5EF4-FFF2-40B4-BE49-F238E27FC236}">
                <a16:creationId xmlns:a16="http://schemas.microsoft.com/office/drawing/2014/main" id="{2196C060-CB55-414A-B5BC-87C47ACBB900}"/>
              </a:ext>
            </a:extLst>
          </p:cNvPr>
          <p:cNvSpPr txBox="1">
            <a:spLocks noChangeArrowheads="1"/>
          </p:cNvSpPr>
          <p:nvPr/>
        </p:nvSpPr>
        <p:spPr bwMode="auto">
          <a:xfrm>
            <a:off x="1066800" y="5257800"/>
            <a:ext cx="1219200" cy="1200150"/>
          </a:xfrm>
          <a:prstGeom prst="rect">
            <a:avLst/>
          </a:prstGeom>
          <a:solidFill>
            <a:schemeClr val="bg1"/>
          </a:solidFill>
          <a:ln w="9525">
            <a:solidFill>
              <a:schemeClr val="bg1"/>
            </a:solidFill>
            <a:miter lim="800000"/>
            <a:headEnd/>
            <a:tailEnd/>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latin typeface="Calibri" panose="020F0502020204030204" pitchFamily="34" charset="0"/>
              </a:rPr>
              <a:t>               </a:t>
            </a: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a:p>
            <a:pPr eaLnBrk="1" hangingPunct="1"/>
            <a:endParaRPr lang="en-US" altLang="en-US" dirty="0">
              <a:latin typeface="Calibri" panose="020F0502020204030204" pitchFamily="34" charset="0"/>
            </a:endParaRPr>
          </a:p>
        </p:txBody>
      </p:sp>
      <p:sp>
        <p:nvSpPr>
          <p:cNvPr id="5125" name="TextBox 4">
            <a:extLst>
              <a:ext uri="{FF2B5EF4-FFF2-40B4-BE49-F238E27FC236}">
                <a16:creationId xmlns:a16="http://schemas.microsoft.com/office/drawing/2014/main" id="{464E59D0-4B8E-49F4-B864-F9C996253359}"/>
              </a:ext>
            </a:extLst>
          </p:cNvPr>
          <p:cNvSpPr txBox="1">
            <a:spLocks noChangeArrowheads="1"/>
          </p:cNvSpPr>
          <p:nvPr/>
        </p:nvSpPr>
        <p:spPr bwMode="auto">
          <a:xfrm>
            <a:off x="457200" y="5029200"/>
            <a:ext cx="1752600" cy="14779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Notes on forward EBITDA from Earnings Projection</a:t>
            </a:r>
          </a:p>
        </p:txBody>
      </p:sp>
      <p:sp>
        <p:nvSpPr>
          <p:cNvPr id="5126" name="TextBox 5">
            <a:extLst>
              <a:ext uri="{FF2B5EF4-FFF2-40B4-BE49-F238E27FC236}">
                <a16:creationId xmlns:a16="http://schemas.microsoft.com/office/drawing/2014/main" id="{7DFE521A-4DD8-479B-92EF-01A27E9192F5}"/>
              </a:ext>
            </a:extLst>
          </p:cNvPr>
          <p:cNvSpPr txBox="1">
            <a:spLocks noChangeArrowheads="1"/>
          </p:cNvSpPr>
          <p:nvPr/>
        </p:nvSpPr>
        <p:spPr bwMode="auto">
          <a:xfrm>
            <a:off x="304800" y="1828800"/>
            <a:ext cx="1295400" cy="9144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Includes purchase price</a:t>
            </a:r>
          </a:p>
        </p:txBody>
      </p:sp>
    </p:spTree>
    <p:extLst>
      <p:ext uri="{BB962C8B-B14F-4D97-AF65-F5344CB8AC3E}">
        <p14:creationId xmlns:p14="http://schemas.microsoft.com/office/powerpoint/2010/main" val="1047178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934FEC-6E45-49A7-88FF-DCC6D4D51666}"/>
              </a:ext>
            </a:extLst>
          </p:cNvPr>
          <p:cNvPicPr>
            <a:picLocks noChangeAspect="1"/>
          </p:cNvPicPr>
          <p:nvPr/>
        </p:nvPicPr>
        <p:blipFill>
          <a:blip r:embed="rId2"/>
          <a:stretch>
            <a:fillRect/>
          </a:stretch>
        </p:blipFill>
        <p:spPr>
          <a:xfrm>
            <a:off x="4637316" y="3129851"/>
            <a:ext cx="3878033" cy="2090546"/>
          </a:xfrm>
          <a:custGeom>
            <a:avLst/>
            <a:gdLst>
              <a:gd name="connsiteX0" fmla="*/ 0 w 4636009"/>
              <a:gd name="connsiteY0" fmla="*/ 0 h 5032375"/>
              <a:gd name="connsiteX1" fmla="*/ 4636009 w 4636009"/>
              <a:gd name="connsiteY1" fmla="*/ 0 h 5032375"/>
              <a:gd name="connsiteX2" fmla="*/ 4636009 w 4636009"/>
              <a:gd name="connsiteY2" fmla="*/ 5032375 h 5032375"/>
              <a:gd name="connsiteX3" fmla="*/ 0 w 4636009"/>
              <a:gd name="connsiteY3" fmla="*/ 5032375 h 5032375"/>
            </a:gdLst>
            <a:ahLst/>
            <a:cxnLst>
              <a:cxn ang="0">
                <a:pos x="connsiteX0" y="connsiteY0"/>
              </a:cxn>
              <a:cxn ang="0">
                <a:pos x="connsiteX1" y="connsiteY1"/>
              </a:cxn>
              <a:cxn ang="0">
                <a:pos x="connsiteX2" y="connsiteY2"/>
              </a:cxn>
              <a:cxn ang="0">
                <a:pos x="connsiteX3" y="connsiteY3"/>
              </a:cxn>
            </a:cxnLst>
            <a:rect l="l" t="t" r="r" b="b"/>
            <a:pathLst>
              <a:path w="4636009" h="5032375">
                <a:moveTo>
                  <a:pt x="0" y="0"/>
                </a:moveTo>
                <a:lnTo>
                  <a:pt x="4636009" y="0"/>
                </a:lnTo>
                <a:lnTo>
                  <a:pt x="4636009" y="5032375"/>
                </a:lnTo>
                <a:lnTo>
                  <a:pt x="0" y="5032375"/>
                </a:lnTo>
                <a:close/>
              </a:path>
            </a:pathLst>
          </a:custGeom>
        </p:spPr>
      </p:pic>
      <p:sp>
        <p:nvSpPr>
          <p:cNvPr id="2" name="Content Placeholder 1">
            <a:extLst>
              <a:ext uri="{FF2B5EF4-FFF2-40B4-BE49-F238E27FC236}">
                <a16:creationId xmlns:a16="http://schemas.microsoft.com/office/drawing/2014/main" id="{510948BB-546B-4AD7-A82E-35AD8DDA94A8}"/>
              </a:ext>
            </a:extLst>
          </p:cNvPr>
          <p:cNvSpPr>
            <a:spLocks noGrp="1"/>
          </p:cNvSpPr>
          <p:nvPr>
            <p:ph idx="1"/>
          </p:nvPr>
        </p:nvSpPr>
        <p:spPr>
          <a:xfrm>
            <a:off x="628650" y="2173288"/>
            <a:ext cx="2702378" cy="3639684"/>
          </a:xfrm>
        </p:spPr>
        <p:txBody>
          <a:bodyPr vert="horz" lIns="91440" tIns="45720" rIns="91440" bIns="45720" rtlCol="0" anchor="ctr">
            <a:normAutofit fontScale="92500"/>
          </a:bodyPr>
          <a:lstStyle/>
          <a:p>
            <a:r>
              <a:rPr lang="en-US" sz="2400" dirty="0">
                <a:latin typeface="+mn-lt"/>
                <a:cs typeface="+mn-cs"/>
              </a:rPr>
              <a:t>Look at Different Methods of Valuation</a:t>
            </a:r>
          </a:p>
          <a:p>
            <a:pPr lvl="1"/>
            <a:r>
              <a:rPr lang="en-US" sz="2400" dirty="0">
                <a:latin typeface="+mn-lt"/>
                <a:cs typeface="+mn-cs"/>
              </a:rPr>
              <a:t>Recognize that there is not a precise number</a:t>
            </a:r>
          </a:p>
          <a:p>
            <a:pPr lvl="1"/>
            <a:r>
              <a:rPr lang="en-US" sz="2400" dirty="0">
                <a:latin typeface="+mn-lt"/>
                <a:cs typeface="+mn-cs"/>
              </a:rPr>
              <a:t>Recognize that there is not a single method, but many</a:t>
            </a:r>
          </a:p>
          <a:p>
            <a:pPr lvl="1"/>
            <a:endParaRPr lang="en-US" sz="2400" dirty="0">
              <a:latin typeface="+mn-lt"/>
              <a:cs typeface="+mn-cs"/>
            </a:endParaRPr>
          </a:p>
        </p:txBody>
      </p:sp>
      <p:sp>
        <p:nvSpPr>
          <p:cNvPr id="3" name="Title 2">
            <a:extLst>
              <a:ext uri="{FF2B5EF4-FFF2-40B4-BE49-F238E27FC236}">
                <a16:creationId xmlns:a16="http://schemas.microsoft.com/office/drawing/2014/main" id="{1F416C4E-806A-4113-88EA-9BD559D1B69E}"/>
              </a:ext>
            </a:extLst>
          </p:cNvPr>
          <p:cNvSpPr>
            <a:spLocks noGrp="1"/>
          </p:cNvSpPr>
          <p:nvPr>
            <p:ph type="title"/>
          </p:nvPr>
        </p:nvSpPr>
        <p:spPr>
          <a:xfrm>
            <a:off x="628650" y="365126"/>
            <a:ext cx="4005453" cy="1146176"/>
          </a:xfrm>
        </p:spPr>
        <p:txBody>
          <a:bodyPr vert="horz" lIns="91440" tIns="45720" rIns="91440" bIns="45720" rtlCol="0" anchor="ctr">
            <a:noAutofit/>
          </a:bodyPr>
          <a:lstStyle/>
          <a:p>
            <a:r>
              <a:rPr lang="en-US" sz="4000" dirty="0">
                <a:cs typeface="+mj-cs"/>
              </a:rPr>
              <a:t>Football Field Data Example</a:t>
            </a:r>
          </a:p>
        </p:txBody>
      </p:sp>
      <p:sp>
        <p:nvSpPr>
          <p:cNvPr id="4" name="Slide Number Placeholder 3">
            <a:extLst>
              <a:ext uri="{FF2B5EF4-FFF2-40B4-BE49-F238E27FC236}">
                <a16:creationId xmlns:a16="http://schemas.microsoft.com/office/drawing/2014/main" id="{69A66F65-A4CD-4FB3-A128-F50F4CB921B1}"/>
              </a:ext>
            </a:extLst>
          </p:cNvPr>
          <p:cNvSpPr>
            <a:spLocks noGrp="1"/>
          </p:cNvSpPr>
          <p:nvPr>
            <p:ph type="sldNum" sz="quarter" idx="12"/>
          </p:nvPr>
        </p:nvSpPr>
        <p:spPr>
          <a:xfrm>
            <a:off x="7794438" y="6356350"/>
            <a:ext cx="720911"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tx1">
                    <a:alpha val="80000"/>
                  </a:schemeClr>
                </a:solidFill>
              </a:rPr>
              <a:pPr algn="r" defTabSz="914400">
                <a:spcAft>
                  <a:spcPts val="600"/>
                </a:spcAft>
              </a:pPr>
              <a:t>25</a:t>
            </a:fld>
            <a:endParaRPr lang="en-US" altLang="ko-KR" sz="1200">
              <a:solidFill>
                <a:schemeClr val="tx1">
                  <a:alpha val="80000"/>
                </a:schemeClr>
              </a:solidFill>
            </a:endParaRPr>
          </a:p>
        </p:txBody>
      </p:sp>
    </p:spTree>
    <p:extLst>
      <p:ext uri="{BB962C8B-B14F-4D97-AF65-F5344CB8AC3E}">
        <p14:creationId xmlns:p14="http://schemas.microsoft.com/office/powerpoint/2010/main" val="4096406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2C303E-304D-4A6D-8B28-ECA696B5822C}"/>
              </a:ext>
            </a:extLst>
          </p:cNvPr>
          <p:cNvPicPr>
            <a:picLocks noChangeAspect="1"/>
          </p:cNvPicPr>
          <p:nvPr/>
        </p:nvPicPr>
        <p:blipFill>
          <a:blip r:embed="rId2"/>
          <a:stretch>
            <a:fillRect/>
          </a:stretch>
        </p:blipFill>
        <p:spPr>
          <a:xfrm>
            <a:off x="4206239" y="2085280"/>
            <a:ext cx="4211126" cy="2534221"/>
          </a:xfrm>
          <a:prstGeom prst="rect">
            <a:avLst/>
          </a:prstGeom>
          <a:effectLst/>
        </p:spPr>
      </p:pic>
      <p:sp>
        <p:nvSpPr>
          <p:cNvPr id="4" name="Content Placeholder 3">
            <a:extLst>
              <a:ext uri="{FF2B5EF4-FFF2-40B4-BE49-F238E27FC236}">
                <a16:creationId xmlns:a16="http://schemas.microsoft.com/office/drawing/2014/main" id="{C9D6E967-8002-4D5A-B166-AAC65B828D70}"/>
              </a:ext>
            </a:extLst>
          </p:cNvPr>
          <p:cNvSpPr>
            <a:spLocks noGrp="1"/>
          </p:cNvSpPr>
          <p:nvPr>
            <p:ph idx="1"/>
          </p:nvPr>
        </p:nvSpPr>
        <p:spPr>
          <a:xfrm>
            <a:off x="486698" y="2438400"/>
            <a:ext cx="2629120" cy="3785419"/>
          </a:xfrm>
        </p:spPr>
        <p:txBody>
          <a:bodyPr vert="horz" lIns="91440" tIns="45720" rIns="91440" bIns="45720" rtlCol="0">
            <a:normAutofit fontScale="92500" lnSpcReduction="10000"/>
          </a:bodyPr>
          <a:lstStyle/>
          <a:p>
            <a:r>
              <a:rPr lang="en-US" dirty="0">
                <a:latin typeface="+mn-lt"/>
                <a:cs typeface="+mn-cs"/>
              </a:rPr>
              <a:t>Example – tricky technical part is to create space for labels and put in the labels – you can see this in the exercise file.</a:t>
            </a:r>
          </a:p>
          <a:p>
            <a:endParaRPr lang="en-US" dirty="0">
              <a:latin typeface="+mn-lt"/>
              <a:cs typeface="+mn-cs"/>
            </a:endParaRPr>
          </a:p>
        </p:txBody>
      </p:sp>
      <p:sp>
        <p:nvSpPr>
          <p:cNvPr id="3" name="Title 2">
            <a:extLst>
              <a:ext uri="{FF2B5EF4-FFF2-40B4-BE49-F238E27FC236}">
                <a16:creationId xmlns:a16="http://schemas.microsoft.com/office/drawing/2014/main" id="{6B946E50-84C4-4EE4-A8CF-04A7A566E2CF}"/>
              </a:ext>
            </a:extLst>
          </p:cNvPr>
          <p:cNvSpPr>
            <a:spLocks noGrp="1"/>
          </p:cNvSpPr>
          <p:nvPr>
            <p:ph type="title"/>
          </p:nvPr>
        </p:nvSpPr>
        <p:spPr>
          <a:xfrm>
            <a:off x="486695" y="629267"/>
            <a:ext cx="7772401" cy="963560"/>
          </a:xfrm>
        </p:spPr>
        <p:txBody>
          <a:bodyPr vert="horz" lIns="91440" tIns="45720" rIns="91440" bIns="45720" rtlCol="0" anchor="ctr">
            <a:noAutofit/>
          </a:bodyPr>
          <a:lstStyle/>
          <a:p>
            <a:r>
              <a:rPr lang="en-US" sz="4000" dirty="0">
                <a:cs typeface="+mj-cs"/>
              </a:rPr>
              <a:t>Football Field Diagram in Exercise File</a:t>
            </a:r>
          </a:p>
        </p:txBody>
      </p:sp>
    </p:spTree>
    <p:extLst>
      <p:ext uri="{BB962C8B-B14F-4D97-AF65-F5344CB8AC3E}">
        <p14:creationId xmlns:p14="http://schemas.microsoft.com/office/powerpoint/2010/main" val="3687002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62EAA9-2A9E-4A6A-95BD-A7C5C7383D4C}"/>
              </a:ext>
            </a:extLst>
          </p:cNvPr>
          <p:cNvSpPr>
            <a:spLocks noGrp="1"/>
          </p:cNvSpPr>
          <p:nvPr>
            <p:ph idx="1"/>
          </p:nvPr>
        </p:nvSpPr>
        <p:spPr/>
        <p:txBody>
          <a:bodyPr>
            <a:normAutofit fontScale="92500" lnSpcReduction="20000"/>
          </a:bodyPr>
          <a:lstStyle/>
          <a:p>
            <a:r>
              <a:rPr lang="en-US" dirty="0"/>
              <a:t>Problems with use of multiples – finding the right multiple when multiples change within an industry and over time – see the data</a:t>
            </a:r>
          </a:p>
          <a:p>
            <a:r>
              <a:rPr lang="en-US" dirty="0"/>
              <a:t>Use of transaction multiples – why is there a wide range for different transactions.</a:t>
            </a:r>
          </a:p>
          <a:p>
            <a:r>
              <a:rPr lang="en-US" dirty="0"/>
              <a:t>When is it better to use the DCF model and how should the DCF model be applied in different industries.</a:t>
            </a:r>
          </a:p>
          <a:p>
            <a:r>
              <a:rPr lang="en-US" dirty="0"/>
              <a:t>Is the accretion and dilution method really as bad as you learn in business school.</a:t>
            </a:r>
          </a:p>
          <a:p>
            <a:r>
              <a:rPr lang="en-US" dirty="0"/>
              <a:t>Can you effectively compute the rate of return earned on an acquisition (the LBO method in the football field diagram)</a:t>
            </a:r>
          </a:p>
        </p:txBody>
      </p:sp>
      <p:sp>
        <p:nvSpPr>
          <p:cNvPr id="3" name="Title 2">
            <a:extLst>
              <a:ext uri="{FF2B5EF4-FFF2-40B4-BE49-F238E27FC236}">
                <a16:creationId xmlns:a16="http://schemas.microsoft.com/office/drawing/2014/main" id="{93470ECB-47BA-4C7B-870F-E33042E43EE0}"/>
              </a:ext>
            </a:extLst>
          </p:cNvPr>
          <p:cNvSpPr>
            <a:spLocks noGrp="1"/>
          </p:cNvSpPr>
          <p:nvPr>
            <p:ph type="title"/>
          </p:nvPr>
        </p:nvSpPr>
        <p:spPr/>
        <p:txBody>
          <a:bodyPr>
            <a:normAutofit fontScale="90000"/>
          </a:bodyPr>
          <a:lstStyle/>
          <a:p>
            <a:r>
              <a:rPr lang="en-US" dirty="0"/>
              <a:t>Issues with Each Method M&amp;A Valuation Method</a:t>
            </a:r>
          </a:p>
        </p:txBody>
      </p:sp>
      <p:sp>
        <p:nvSpPr>
          <p:cNvPr id="4" name="Slide Number Placeholder 3">
            <a:extLst>
              <a:ext uri="{FF2B5EF4-FFF2-40B4-BE49-F238E27FC236}">
                <a16:creationId xmlns:a16="http://schemas.microsoft.com/office/drawing/2014/main" id="{C17C7461-2D0F-4679-B2C7-C1B190FDC848}"/>
              </a:ext>
            </a:extLst>
          </p:cNvPr>
          <p:cNvSpPr>
            <a:spLocks noGrp="1"/>
          </p:cNvSpPr>
          <p:nvPr>
            <p:ph type="sldNum" sz="quarter" idx="12"/>
          </p:nvPr>
        </p:nvSpPr>
        <p:spPr/>
        <p:txBody>
          <a:bodyPr/>
          <a:lstStyle/>
          <a:p>
            <a:pPr algn="ctr"/>
            <a:fld id="{0C3A1854-6B63-4059-B360-A3C4972BF0FC}" type="slidenum">
              <a:rPr lang="ko-KR" altLang="en-US" smtClean="0"/>
              <a:pPr algn="ctr"/>
              <a:t>27</a:t>
            </a:fld>
            <a:endParaRPr lang="ko-KR" altLang="en-US" dirty="0"/>
          </a:p>
        </p:txBody>
      </p:sp>
    </p:spTree>
    <p:extLst>
      <p:ext uri="{BB962C8B-B14F-4D97-AF65-F5344CB8AC3E}">
        <p14:creationId xmlns:p14="http://schemas.microsoft.com/office/powerpoint/2010/main" val="2106513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20F55-A57A-4219-8F6B-758996B9BC9C}"/>
              </a:ext>
            </a:extLst>
          </p:cNvPr>
          <p:cNvSpPr>
            <a:spLocks noGrp="1"/>
          </p:cNvSpPr>
          <p:nvPr>
            <p:ph type="title"/>
          </p:nvPr>
        </p:nvSpPr>
        <p:spPr/>
        <p:txBody>
          <a:bodyPr/>
          <a:lstStyle/>
          <a:p>
            <a:r>
              <a:rPr lang="en-029" dirty="0"/>
              <a:t>Economic Theory of M&amp;A and Accretion/Dilution</a:t>
            </a:r>
          </a:p>
        </p:txBody>
      </p:sp>
    </p:spTree>
    <p:extLst>
      <p:ext uri="{BB962C8B-B14F-4D97-AF65-F5344CB8AC3E}">
        <p14:creationId xmlns:p14="http://schemas.microsoft.com/office/powerpoint/2010/main" val="32018723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8B6056-8201-4093-8A62-B283DB5653F5}"/>
              </a:ext>
            </a:extLst>
          </p:cNvPr>
          <p:cNvSpPr>
            <a:spLocks noGrp="1"/>
          </p:cNvSpPr>
          <p:nvPr>
            <p:ph idx="1"/>
          </p:nvPr>
        </p:nvSpPr>
        <p:spPr>
          <a:xfrm>
            <a:off x="628649" y="1263192"/>
            <a:ext cx="8121067" cy="4860771"/>
          </a:xfrm>
        </p:spPr>
        <p:txBody>
          <a:bodyPr>
            <a:normAutofit fontScale="70000" lnSpcReduction="20000"/>
          </a:bodyPr>
          <a:lstStyle/>
          <a:p>
            <a:r>
              <a:rPr lang="en-US" dirty="0"/>
              <a:t>In Finance</a:t>
            </a:r>
          </a:p>
          <a:p>
            <a:pPr lvl="1"/>
            <a:r>
              <a:rPr lang="en-US" dirty="0"/>
              <a:t>M&amp;A is some kind of magic and requires highly technical and advanced knowledge:</a:t>
            </a:r>
          </a:p>
          <a:p>
            <a:r>
              <a:rPr lang="en-US" dirty="0"/>
              <a:t>Sun Edison Quote:</a:t>
            </a:r>
          </a:p>
          <a:p>
            <a:pPr lvl="2"/>
            <a:r>
              <a:rPr lang="en-US" dirty="0"/>
              <a:t>SunEdison will transfer to Seller Note LLC, and Seller Note LLC will pledge, on a first priority basis, additional shares of the Class B Securities in connection with any adjustment to the exchange rate, so that, at all times, the Class B Securities equal to the full number of shares of TerraForm Power Class A Common Stock issuable upon exchange of the Exchangeable Notes shall be held by Seller Note LLC and subject to such first priority lien.</a:t>
            </a:r>
          </a:p>
          <a:p>
            <a:pPr lvl="2"/>
            <a:r>
              <a:rPr lang="en-US" dirty="0"/>
              <a:t>…repurchase date is after a regular record date and on or prior to the interest payment date to which it relates, Seller Note LLC will instead pay interest accrued to the interest payment date to the holder of record of the Exchangeable Note as of the close of business on the regular record date, and the Fundamental Change purchase price shall then be equal to 100% of the principal amount of the note subject to purchase and will not include any accrued and unpaid interest. In addition, following certain events that constitute “Make-Whole Fundamental Changes” (as defined in the Exchangeable Notes Indenture), Seller Note LLC will increase the exchange rate for holders who elect to exchange Exchangeable Notes in connection with such events in certain circumstances. </a:t>
            </a:r>
          </a:p>
          <a:p>
            <a:r>
              <a:rPr lang="en-US" dirty="0"/>
              <a:t>Sun Edison Shortly Went Bankrupt</a:t>
            </a:r>
          </a:p>
        </p:txBody>
      </p:sp>
      <p:sp>
        <p:nvSpPr>
          <p:cNvPr id="3" name="Title 2">
            <a:extLst>
              <a:ext uri="{FF2B5EF4-FFF2-40B4-BE49-F238E27FC236}">
                <a16:creationId xmlns:a16="http://schemas.microsoft.com/office/drawing/2014/main" id="{9BDE1765-67C3-48FF-BD6F-D3EFF05507C4}"/>
              </a:ext>
            </a:extLst>
          </p:cNvPr>
          <p:cNvSpPr>
            <a:spLocks noGrp="1"/>
          </p:cNvSpPr>
          <p:nvPr>
            <p:ph type="title"/>
          </p:nvPr>
        </p:nvSpPr>
        <p:spPr/>
        <p:txBody>
          <a:bodyPr>
            <a:normAutofit fontScale="90000"/>
          </a:bodyPr>
          <a:lstStyle/>
          <a:p>
            <a:r>
              <a:rPr lang="en-US" dirty="0"/>
              <a:t>Danger of Thinking You Are Too Smart and Making Things Un-necessarily Complex</a:t>
            </a:r>
          </a:p>
        </p:txBody>
      </p:sp>
    </p:spTree>
    <p:extLst>
      <p:ext uri="{BB962C8B-B14F-4D97-AF65-F5344CB8AC3E}">
        <p14:creationId xmlns:p14="http://schemas.microsoft.com/office/powerpoint/2010/main" val="4108141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fontScale="92500" lnSpcReduction="10000"/>
          </a:bodyPr>
          <a:lstStyle/>
          <a:p>
            <a:r>
              <a:rPr lang="en-029" dirty="0"/>
              <a:t>Corporate Modelling for DCF and Credit Analysis</a:t>
            </a:r>
          </a:p>
          <a:p>
            <a:pPr lvl="1"/>
            <a:r>
              <a:rPr lang="en-029" dirty="0"/>
              <a:t>Objectives of Corporate Modelling</a:t>
            </a:r>
          </a:p>
          <a:p>
            <a:pPr lvl="1"/>
            <a:r>
              <a:rPr lang="en-029" dirty="0"/>
              <a:t>Excel Functions and Techniques for Modelling including Interpolate Function</a:t>
            </a:r>
          </a:p>
          <a:p>
            <a:pPr lvl="1"/>
            <a:r>
              <a:rPr lang="en-029" dirty="0"/>
              <a:t>Structure of Corporate Models</a:t>
            </a:r>
          </a:p>
          <a:p>
            <a:pPr lvl="1"/>
            <a:r>
              <a:rPr lang="en-029" dirty="0"/>
              <a:t>Acquiring Data from Internet and From PDF files and Presentation of History</a:t>
            </a:r>
          </a:p>
          <a:p>
            <a:pPr lvl="1"/>
            <a:r>
              <a:rPr lang="en-029" dirty="0"/>
              <a:t>Evaluating Fundamental Risks of Operating Cash Flow</a:t>
            </a:r>
          </a:p>
          <a:p>
            <a:pPr lvl="1"/>
            <a:r>
              <a:rPr lang="en-029" dirty="0"/>
              <a:t>Objectives and Mechanics of ROIC using Direct and Indirect method</a:t>
            </a:r>
          </a:p>
          <a:p>
            <a:pPr lvl="1"/>
            <a:r>
              <a:rPr lang="en-029" dirty="0"/>
              <a:t>Problems with Depreciation in Corporate Models</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Corporate Modelling</a:t>
            </a:r>
          </a:p>
        </p:txBody>
      </p:sp>
    </p:spTree>
    <p:extLst>
      <p:ext uri="{BB962C8B-B14F-4D97-AF65-F5344CB8AC3E}">
        <p14:creationId xmlns:p14="http://schemas.microsoft.com/office/powerpoint/2010/main" val="3994148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FEBD3C-8C10-428A-9C14-7D861C420ED0}"/>
              </a:ext>
            </a:extLst>
          </p:cNvPr>
          <p:cNvSpPr>
            <a:spLocks noGrp="1"/>
          </p:cNvSpPr>
          <p:nvPr>
            <p:ph idx="1"/>
          </p:nvPr>
        </p:nvSpPr>
        <p:spPr>
          <a:xfrm>
            <a:off x="628650" y="1564327"/>
            <a:ext cx="7902608" cy="4913771"/>
          </a:xfrm>
        </p:spPr>
        <p:txBody>
          <a:bodyPr>
            <a:normAutofit fontScale="85000" lnSpcReduction="10000"/>
          </a:bodyPr>
          <a:lstStyle/>
          <a:p>
            <a:r>
              <a:rPr lang="en-US" dirty="0"/>
              <a:t>There are a few things we should agreed on.  One is that valuation comes from two things – estimates of future cash flow and risk of that cash flow.  </a:t>
            </a:r>
          </a:p>
          <a:p>
            <a:pPr lvl="1"/>
            <a:r>
              <a:rPr lang="en-US" dirty="0"/>
              <a:t>The cash flow could be equity cash flow – dividends; debt cash flow – debt service; free cash flow etc. </a:t>
            </a:r>
          </a:p>
          <a:p>
            <a:pPr lvl="1"/>
            <a:r>
              <a:rPr lang="en-US" dirty="0"/>
              <a:t>Adjusting the cash flow for risk requires discounting at a cost of capital that is adjusted for risk. </a:t>
            </a:r>
          </a:p>
          <a:p>
            <a:r>
              <a:rPr lang="en-US" dirty="0"/>
              <a:t>An acquisition produces cash flow and that cash flow can have different levels of risk.  As such, an acquisition can be viewed as a standard valuation problem with a few exceptions.</a:t>
            </a:r>
          </a:p>
          <a:p>
            <a:endParaRPr lang="en-US" dirty="0"/>
          </a:p>
          <a:p>
            <a:r>
              <a:rPr lang="en-US" dirty="0"/>
              <a:t>Valuation </a:t>
            </a:r>
            <a:r>
              <a:rPr lang="en-US" dirty="0">
                <a:sym typeface="Wingdings" panose="05000000000000000000" pitchFamily="2" charset="2"/>
              </a:rPr>
              <a:t> (1) Future Cash Flow and (2) Risk</a:t>
            </a:r>
            <a:endParaRPr lang="en-US" dirty="0"/>
          </a:p>
        </p:txBody>
      </p:sp>
      <p:sp>
        <p:nvSpPr>
          <p:cNvPr id="3" name="Title 2">
            <a:extLst>
              <a:ext uri="{FF2B5EF4-FFF2-40B4-BE49-F238E27FC236}">
                <a16:creationId xmlns:a16="http://schemas.microsoft.com/office/drawing/2014/main" id="{28CECDCF-3835-4A28-9535-40C3CAD7B1A4}"/>
              </a:ext>
            </a:extLst>
          </p:cNvPr>
          <p:cNvSpPr>
            <a:spLocks noGrp="1"/>
          </p:cNvSpPr>
          <p:nvPr>
            <p:ph type="title"/>
          </p:nvPr>
        </p:nvSpPr>
        <p:spPr/>
        <p:txBody>
          <a:bodyPr>
            <a:normAutofit fontScale="90000"/>
          </a:bodyPr>
          <a:lstStyle/>
          <a:p>
            <a:r>
              <a:rPr lang="en-US" dirty="0"/>
              <a:t>Don’t be Intimidated by Fancy Terms – M&amp;A is a Valuation Problem with Some Wrinkles</a:t>
            </a:r>
          </a:p>
        </p:txBody>
      </p:sp>
      <p:sp>
        <p:nvSpPr>
          <p:cNvPr id="4" name="Slide Number Placeholder 3">
            <a:extLst>
              <a:ext uri="{FF2B5EF4-FFF2-40B4-BE49-F238E27FC236}">
                <a16:creationId xmlns:a16="http://schemas.microsoft.com/office/drawing/2014/main" id="{23FBD0C4-F07E-46C6-85BC-0458A5591A26}"/>
              </a:ext>
            </a:extLst>
          </p:cNvPr>
          <p:cNvSpPr>
            <a:spLocks noGrp="1"/>
          </p:cNvSpPr>
          <p:nvPr>
            <p:ph type="sldNum" sz="quarter" idx="12"/>
          </p:nvPr>
        </p:nvSpPr>
        <p:spPr/>
        <p:txBody>
          <a:bodyPr/>
          <a:lstStyle/>
          <a:p>
            <a:pPr algn="ctr"/>
            <a:fld id="{0C3A1854-6B63-4059-B360-A3C4972BF0FC}" type="slidenum">
              <a:rPr lang="ko-KR" altLang="en-US" smtClean="0"/>
              <a:pPr algn="ctr"/>
              <a:t>30</a:t>
            </a:fld>
            <a:endParaRPr lang="ko-KR" altLang="en-US" dirty="0"/>
          </a:p>
        </p:txBody>
      </p:sp>
    </p:spTree>
    <p:extLst>
      <p:ext uri="{BB962C8B-B14F-4D97-AF65-F5344CB8AC3E}">
        <p14:creationId xmlns:p14="http://schemas.microsoft.com/office/powerpoint/2010/main" val="4091166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3D7C94D-5B07-42DA-BE7D-6F341E2DECDC}"/>
              </a:ext>
            </a:extLst>
          </p:cNvPr>
          <p:cNvSpPr>
            <a:spLocks noGrp="1"/>
          </p:cNvSpPr>
          <p:nvPr>
            <p:ph idx="1"/>
          </p:nvPr>
        </p:nvSpPr>
        <p:spPr>
          <a:xfrm>
            <a:off x="3048000" y="643467"/>
            <a:ext cx="5467349" cy="5533496"/>
          </a:xfrm>
        </p:spPr>
        <p:txBody>
          <a:bodyPr vert="horz" lIns="91440" tIns="45720" rIns="91440" bIns="45720" rtlCol="0" anchor="ctr">
            <a:normAutofit/>
          </a:bodyPr>
          <a:lstStyle/>
          <a:p>
            <a:r>
              <a:rPr lang="en-US" sz="2500" dirty="0">
                <a:latin typeface="+mn-lt"/>
                <a:cs typeface="+mn-cs"/>
              </a:rPr>
              <a:t>M&amp;A transactions can involve partial share exchange and partial cash payments; different forms of debt can be used as to fund the acquisition.  A merger can involve a series of options including earn out provisions.  </a:t>
            </a:r>
          </a:p>
          <a:p>
            <a:r>
              <a:rPr lang="en-US" sz="2500" dirty="0">
                <a:latin typeface="+mn-lt"/>
                <a:cs typeface="+mn-cs"/>
              </a:rPr>
              <a:t>Terms of transaction may lead to accretion or dilution in earnings per share or other measures. </a:t>
            </a:r>
          </a:p>
          <a:p>
            <a:r>
              <a:rPr lang="en-US" sz="2500" dirty="0">
                <a:latin typeface="+mn-lt"/>
                <a:cs typeface="+mn-cs"/>
              </a:rPr>
              <a:t>Private equity transactions can involve complex debt terms.</a:t>
            </a:r>
          </a:p>
          <a:p>
            <a:r>
              <a:rPr lang="en-US" sz="2500" b="1" i="1" dirty="0">
                <a:latin typeface="+mn-lt"/>
                <a:cs typeface="+mn-cs"/>
              </a:rPr>
              <a:t>Do not assume that these things make M&amp;A analysis fundamentally different than other valuation analyses.</a:t>
            </a:r>
          </a:p>
        </p:txBody>
      </p:sp>
      <p:sp>
        <p:nvSpPr>
          <p:cNvPr id="3" name="Title 2">
            <a:extLst>
              <a:ext uri="{FF2B5EF4-FFF2-40B4-BE49-F238E27FC236}">
                <a16:creationId xmlns:a16="http://schemas.microsoft.com/office/drawing/2014/main" id="{6383D0BE-E8AD-45D9-9009-913C89506F8F}"/>
              </a:ext>
            </a:extLst>
          </p:cNvPr>
          <p:cNvSpPr>
            <a:spLocks noGrp="1"/>
          </p:cNvSpPr>
          <p:nvPr>
            <p:ph type="title"/>
          </p:nvPr>
        </p:nvSpPr>
        <p:spPr>
          <a:xfrm>
            <a:off x="274787" y="1512684"/>
            <a:ext cx="2397760" cy="2743200"/>
          </a:xfrm>
        </p:spPr>
        <p:txBody>
          <a:bodyPr vert="horz" lIns="91440" tIns="45720" rIns="91440" bIns="45720" rtlCol="0" anchor="t">
            <a:normAutofit/>
          </a:bodyPr>
          <a:lstStyle/>
          <a:p>
            <a:r>
              <a:rPr lang="en-US" sz="2800" kern="1200" dirty="0">
                <a:solidFill>
                  <a:schemeClr val="tx1"/>
                </a:solidFill>
                <a:latin typeface="+mj-lt"/>
                <a:ea typeface="+mj-ea"/>
                <a:cs typeface="+mj-cs"/>
              </a:rPr>
              <a:t>M&amp;A Language Does Not Mean You Need Different Analysis Techniques</a:t>
            </a:r>
          </a:p>
        </p:txBody>
      </p:sp>
    </p:spTree>
    <p:extLst>
      <p:ext uri="{BB962C8B-B14F-4D97-AF65-F5344CB8AC3E}">
        <p14:creationId xmlns:p14="http://schemas.microsoft.com/office/powerpoint/2010/main" val="2053811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lackboard&#10;&#10;Description generated with very high confidence">
            <a:extLst>
              <a:ext uri="{FF2B5EF4-FFF2-40B4-BE49-F238E27FC236}">
                <a16:creationId xmlns:a16="http://schemas.microsoft.com/office/drawing/2014/main" id="{55060ADF-367E-4CC1-905D-A4B86675A197}"/>
              </a:ext>
            </a:extLst>
          </p:cNvPr>
          <p:cNvPicPr>
            <a:picLocks noChangeAspect="1"/>
          </p:cNvPicPr>
          <p:nvPr/>
        </p:nvPicPr>
        <p:blipFill rotWithShape="1">
          <a:blip r:embed="rId2">
            <a:extLst>
              <a:ext uri="{28A0092B-C50C-407E-A947-70E740481C1C}">
                <a14:useLocalDpi xmlns:a14="http://schemas.microsoft.com/office/drawing/2010/main" val="0"/>
              </a:ext>
            </a:extLst>
          </a:blip>
          <a:srcRect l="22938" r="39800" b="-2"/>
          <a:stretch/>
        </p:blipFill>
        <p:spPr>
          <a:xfrm>
            <a:off x="142634" y="318792"/>
            <a:ext cx="2860626" cy="5642793"/>
          </a:xfrm>
          <a:prstGeom prst="rect">
            <a:avLst/>
          </a:prstGeom>
          <a:effectLst/>
        </p:spPr>
      </p:pic>
      <p:sp>
        <p:nvSpPr>
          <p:cNvPr id="4" name="Content Placeholder 3">
            <a:extLst>
              <a:ext uri="{FF2B5EF4-FFF2-40B4-BE49-F238E27FC236}">
                <a16:creationId xmlns:a16="http://schemas.microsoft.com/office/drawing/2014/main" id="{F60A80BF-29C3-4695-A608-646E70F2BAA8}"/>
              </a:ext>
            </a:extLst>
          </p:cNvPr>
          <p:cNvSpPr>
            <a:spLocks noGrp="1"/>
          </p:cNvSpPr>
          <p:nvPr>
            <p:ph idx="1"/>
          </p:nvPr>
        </p:nvSpPr>
        <p:spPr>
          <a:xfrm>
            <a:off x="3293807" y="1433648"/>
            <a:ext cx="5707560" cy="4780340"/>
          </a:xfrm>
        </p:spPr>
        <p:txBody>
          <a:bodyPr vert="horz" lIns="91440" tIns="45720" rIns="91440" bIns="45720" rtlCol="0">
            <a:normAutofit/>
          </a:bodyPr>
          <a:lstStyle/>
          <a:p>
            <a:r>
              <a:rPr lang="en-US" sz="2000" dirty="0">
                <a:latin typeface="+mn-lt"/>
                <a:cs typeface="+mn-cs"/>
              </a:rPr>
              <a:t>The most basic economic idea of an acquisition involves why anybody would  pay a premium above the market price for anything. (It is as if you go to get your can of beer and pay more than the price listed (or you pay me for stuff on my website).</a:t>
            </a:r>
          </a:p>
          <a:p>
            <a:r>
              <a:rPr lang="en-US" sz="2000" dirty="0">
                <a:latin typeface="+mn-lt"/>
                <a:cs typeface="+mn-cs"/>
              </a:rPr>
              <a:t>If you think a listed company is undervalued, you can just ask your shareholders to buy some shares or even by the shares yourself.</a:t>
            </a:r>
          </a:p>
          <a:p>
            <a:r>
              <a:rPr lang="en-US" sz="2000" dirty="0">
                <a:latin typeface="+mn-lt"/>
                <a:cs typeface="+mn-cs"/>
              </a:rPr>
              <a:t>But if you can get control of the company, you can fire people and do other things to realize synergies.  If the value of taking control and realizing synergies is more than the value of the premium, then the acquisition has positive value.</a:t>
            </a:r>
          </a:p>
          <a:p>
            <a:endParaRPr lang="en-US" sz="2000" dirty="0">
              <a:latin typeface="+mn-lt"/>
              <a:cs typeface="+mn-cs"/>
            </a:endParaRPr>
          </a:p>
          <a:p>
            <a:r>
              <a:rPr lang="en-US" sz="2000" dirty="0">
                <a:latin typeface="+mn-lt"/>
                <a:cs typeface="+mn-cs"/>
              </a:rPr>
              <a:t>Economics: </a:t>
            </a:r>
            <a:r>
              <a:rPr lang="en-US" sz="2000" b="1" dirty="0">
                <a:latin typeface="+mn-lt"/>
                <a:cs typeface="+mn-cs"/>
              </a:rPr>
              <a:t>PV of After-tax Synergies &gt; Premium</a:t>
            </a:r>
          </a:p>
        </p:txBody>
      </p:sp>
      <p:sp>
        <p:nvSpPr>
          <p:cNvPr id="3" name="Title 2">
            <a:extLst>
              <a:ext uri="{FF2B5EF4-FFF2-40B4-BE49-F238E27FC236}">
                <a16:creationId xmlns:a16="http://schemas.microsoft.com/office/drawing/2014/main" id="{2A9137E8-7D6E-430E-BC3F-2383AF965BD9}"/>
              </a:ext>
            </a:extLst>
          </p:cNvPr>
          <p:cNvSpPr>
            <a:spLocks noGrp="1"/>
          </p:cNvSpPr>
          <p:nvPr>
            <p:ph type="title"/>
          </p:nvPr>
        </p:nvSpPr>
        <p:spPr>
          <a:xfrm>
            <a:off x="3670808" y="147487"/>
            <a:ext cx="4939868" cy="1286160"/>
          </a:xfrm>
        </p:spPr>
        <p:txBody>
          <a:bodyPr vert="horz" lIns="91440" tIns="45720" rIns="91440" bIns="45720" rtlCol="0" anchor="b">
            <a:normAutofit/>
          </a:bodyPr>
          <a:lstStyle/>
          <a:p>
            <a:pPr algn="l"/>
            <a:r>
              <a:rPr lang="en-US" sz="2800" dirty="0">
                <a:latin typeface="+mj-lt"/>
                <a:cs typeface="+mj-cs"/>
              </a:rPr>
              <a:t>Differences in Valuation for M&amp;A and Other Typical Valuations</a:t>
            </a:r>
          </a:p>
        </p:txBody>
      </p:sp>
      <p:sp>
        <p:nvSpPr>
          <p:cNvPr id="2" name="TextBox 1">
            <a:extLst>
              <a:ext uri="{FF2B5EF4-FFF2-40B4-BE49-F238E27FC236}">
                <a16:creationId xmlns:a16="http://schemas.microsoft.com/office/drawing/2014/main" id="{55432E9E-171A-42A6-AC14-B6A8CE48F162}"/>
              </a:ext>
            </a:extLst>
          </p:cNvPr>
          <p:cNvSpPr txBox="1"/>
          <p:nvPr/>
        </p:nvSpPr>
        <p:spPr>
          <a:xfrm>
            <a:off x="142634" y="5419288"/>
            <a:ext cx="2860626" cy="542297"/>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10219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FEB1557-77E0-44BA-B140-2E65C19E2006}"/>
              </a:ext>
            </a:extLst>
          </p:cNvPr>
          <p:cNvSpPr>
            <a:spLocks noGrp="1"/>
          </p:cNvSpPr>
          <p:nvPr>
            <p:ph idx="1"/>
          </p:nvPr>
        </p:nvSpPr>
        <p:spPr>
          <a:xfrm>
            <a:off x="3732023" y="963877"/>
            <a:ext cx="4783327" cy="4930246"/>
          </a:xfrm>
        </p:spPr>
        <p:txBody>
          <a:bodyPr vert="horz" lIns="91440" tIns="45720" rIns="91440" bIns="45720" rtlCol="0" anchor="ctr">
            <a:normAutofit/>
          </a:bodyPr>
          <a:lstStyle/>
          <a:p>
            <a:r>
              <a:rPr lang="en-US" sz="2100">
                <a:latin typeface="+mn-lt"/>
                <a:cs typeface="+mn-cs"/>
              </a:rPr>
              <a:t>There are a few points about valuing synergies that you should consider and are not necessarily evaluated when thinking about M&amp;A economics:</a:t>
            </a:r>
          </a:p>
          <a:p>
            <a:pPr lvl="1"/>
            <a:r>
              <a:rPr lang="en-US" sz="2100">
                <a:latin typeface="+mn-lt"/>
                <a:cs typeface="+mn-cs"/>
              </a:rPr>
              <a:t>First, the risk of a change in management strategy is not the same as the overall risk of the company.</a:t>
            </a:r>
          </a:p>
          <a:p>
            <a:pPr lvl="1"/>
            <a:r>
              <a:rPr lang="en-US" sz="2100">
                <a:latin typeface="+mn-lt"/>
                <a:cs typeface="+mn-cs"/>
              </a:rPr>
              <a:t>Second, the revenue and expense synergies should be after tax.</a:t>
            </a:r>
          </a:p>
          <a:p>
            <a:pPr lvl="1"/>
            <a:r>
              <a:rPr lang="en-US" sz="2100">
                <a:latin typeface="+mn-lt"/>
                <a:cs typeface="+mn-cs"/>
              </a:rPr>
              <a:t>Third, you can never really assess whether synergies have been obtained, because you do not know what would have happened without the acquisition. </a:t>
            </a:r>
          </a:p>
        </p:txBody>
      </p:sp>
      <p:sp>
        <p:nvSpPr>
          <p:cNvPr id="3" name="Title 2">
            <a:extLst>
              <a:ext uri="{FF2B5EF4-FFF2-40B4-BE49-F238E27FC236}">
                <a16:creationId xmlns:a16="http://schemas.microsoft.com/office/drawing/2014/main" id="{E72A77F8-3E94-4A74-9719-C19343AC9C3A}"/>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3400" kern="1200">
                <a:solidFill>
                  <a:schemeClr val="accent1"/>
                </a:solidFill>
                <a:latin typeface="+mj-lt"/>
                <a:ea typeface="+mj-ea"/>
                <a:cs typeface="+mj-cs"/>
              </a:rPr>
              <a:t>Valuing Synergies is Not Like Valuing Other Cash Flows and Should Not Apply the Same Discount Rate</a:t>
            </a:r>
          </a:p>
        </p:txBody>
      </p:sp>
      <p:sp>
        <p:nvSpPr>
          <p:cNvPr id="4" name="Slide Number Placeholder 3">
            <a:extLst>
              <a:ext uri="{FF2B5EF4-FFF2-40B4-BE49-F238E27FC236}">
                <a16:creationId xmlns:a16="http://schemas.microsoft.com/office/drawing/2014/main" id="{D810DA16-9CEB-4BEB-A1EB-E099C892A340}"/>
              </a:ext>
            </a:extLst>
          </p:cNvPr>
          <p:cNvSpPr>
            <a:spLocks noGrp="1"/>
          </p:cNvSpPr>
          <p:nvPr>
            <p:ph type="sldNum" sz="quarter" idx="12"/>
          </p:nvPr>
        </p:nvSpPr>
        <p:spPr>
          <a:xfrm>
            <a:off x="7928637" y="6033479"/>
            <a:ext cx="586712"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alpha val="80000"/>
                  </a:schemeClr>
                </a:solidFill>
              </a:rPr>
              <a:pPr algn="r" defTabSz="914400">
                <a:spcAft>
                  <a:spcPts val="600"/>
                </a:spcAft>
              </a:pPr>
              <a:t>33</a:t>
            </a:fld>
            <a:endParaRPr lang="en-US" altLang="ko-KR" sz="900">
              <a:solidFill>
                <a:schemeClr val="tx1">
                  <a:alpha val="80000"/>
                </a:schemeClr>
              </a:solidFill>
            </a:endParaRPr>
          </a:p>
        </p:txBody>
      </p:sp>
    </p:spTree>
    <p:extLst>
      <p:ext uri="{BB962C8B-B14F-4D97-AF65-F5344CB8AC3E}">
        <p14:creationId xmlns:p14="http://schemas.microsoft.com/office/powerpoint/2010/main" val="2776412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BDB258-05D8-409A-9135-D2565910F2D0}"/>
              </a:ext>
            </a:extLst>
          </p:cNvPr>
          <p:cNvSpPr>
            <a:spLocks noGrp="1"/>
          </p:cNvSpPr>
          <p:nvPr>
            <p:ph idx="1"/>
          </p:nvPr>
        </p:nvSpPr>
        <p:spPr/>
        <p:txBody>
          <a:bodyPr>
            <a:normAutofit fontScale="70000" lnSpcReduction="20000"/>
          </a:bodyPr>
          <a:lstStyle/>
          <a:p>
            <a:r>
              <a:rPr lang="en-US" dirty="0"/>
              <a:t>A few terms that will be used throughout the course.</a:t>
            </a:r>
          </a:p>
          <a:p>
            <a:r>
              <a:rPr lang="en-US" dirty="0"/>
              <a:t>Mergers and Acquisitions are valuation and capital budgeting problems, but:</a:t>
            </a:r>
          </a:p>
          <a:p>
            <a:pPr lvl="1"/>
            <a:r>
              <a:rPr lang="en-US" dirty="0"/>
              <a:t>The value of synergies and management strategy in M&amp;A are difficult to quantify with financial models</a:t>
            </a:r>
          </a:p>
          <a:p>
            <a:pPr lvl="1"/>
            <a:r>
              <a:rPr lang="en-US" dirty="0"/>
              <a:t>Costs and benefits of a merger can be measured in various different ways (DCF Valuation, Equity IRR, EPS changes, credit quality, NPV)</a:t>
            </a:r>
          </a:p>
          <a:p>
            <a:pPr lvl="1"/>
            <a:r>
              <a:rPr lang="en-US" dirty="0"/>
              <a:t>Accounting, tax, and regulatory issues can be complex in modeling (goodwill, tax step-ups, re-financing)</a:t>
            </a:r>
          </a:p>
          <a:p>
            <a:r>
              <a:rPr lang="en-US" dirty="0"/>
              <a:t>Methods of quantifying the costs and benefits of M&amp;A with financial model</a:t>
            </a:r>
          </a:p>
          <a:p>
            <a:pPr lvl="1"/>
            <a:r>
              <a:rPr lang="en-US" dirty="0"/>
              <a:t>Merger or consolidation; performance of combined company in terms of EPS and credit quality (as well as DCF of target company)</a:t>
            </a:r>
          </a:p>
          <a:p>
            <a:pPr lvl="1"/>
            <a:r>
              <a:rPr lang="en-US" dirty="0"/>
              <a:t>Acquisition; model the rate of return earned assuming that the company will be re-sold after a holding period and evaluate EPS effects (as well as DCF of target company) </a:t>
            </a:r>
          </a:p>
        </p:txBody>
      </p:sp>
      <p:sp>
        <p:nvSpPr>
          <p:cNvPr id="4098" name="Rectangle 2">
            <a:extLst>
              <a:ext uri="{FF2B5EF4-FFF2-40B4-BE49-F238E27FC236}">
                <a16:creationId xmlns:a16="http://schemas.microsoft.com/office/drawing/2014/main" id="{86CB9BA2-32D5-4845-BD12-98A04DBB81B6}"/>
              </a:ext>
            </a:extLst>
          </p:cNvPr>
          <p:cNvSpPr>
            <a:spLocks noGrp="1" noChangeArrowheads="1"/>
          </p:cNvSpPr>
          <p:nvPr>
            <p:ph type="title"/>
          </p:nvPr>
        </p:nvSpPr>
        <p:spPr/>
        <p:txBody>
          <a:bodyPr>
            <a:normAutofit fontScale="90000"/>
          </a:bodyPr>
          <a:lstStyle/>
          <a:p>
            <a:pPr defTabSz="804863"/>
            <a:r>
              <a:rPr lang="en-US" altLang="en-US" dirty="0"/>
              <a:t>Basic Merger and Acquisition Background</a:t>
            </a:r>
          </a:p>
        </p:txBody>
      </p:sp>
    </p:spTree>
    <p:extLst>
      <p:ext uri="{BB962C8B-B14F-4D97-AF65-F5344CB8AC3E}">
        <p14:creationId xmlns:p14="http://schemas.microsoft.com/office/powerpoint/2010/main" val="9557444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74139D7-6EBD-4E66-8C09-1BD26BEC8822}"/>
              </a:ext>
            </a:extLst>
          </p:cNvPr>
          <p:cNvSpPr>
            <a:spLocks noGrp="1"/>
          </p:cNvSpPr>
          <p:nvPr>
            <p:ph idx="1"/>
          </p:nvPr>
        </p:nvSpPr>
        <p:spPr/>
        <p:txBody>
          <a:bodyPr>
            <a:normAutofit lnSpcReduction="10000"/>
          </a:bodyPr>
          <a:lstStyle/>
          <a:p>
            <a:r>
              <a:rPr lang="en-US" dirty="0"/>
              <a:t>Go back to the beer example.  You are not buying beer for yourself, but you are buying it for everybody in the room (your shareholders).  You are just a buyer for other people and it is not your money.</a:t>
            </a:r>
          </a:p>
          <a:p>
            <a:r>
              <a:rPr lang="en-US" dirty="0"/>
              <a:t>You believe that one of the beers has a lower price than its true inherent value.</a:t>
            </a:r>
          </a:p>
          <a:p>
            <a:r>
              <a:rPr lang="en-US" dirty="0"/>
              <a:t>Of course the undervaluation does not mean that you should pay more for the beer.  </a:t>
            </a:r>
          </a:p>
          <a:p>
            <a:r>
              <a:rPr lang="en-US" dirty="0"/>
              <a:t>This implies that under-valuation does not mean that you should pay a premium.</a:t>
            </a:r>
          </a:p>
        </p:txBody>
      </p:sp>
      <p:sp>
        <p:nvSpPr>
          <p:cNvPr id="3" name="Title 2">
            <a:extLst>
              <a:ext uri="{FF2B5EF4-FFF2-40B4-BE49-F238E27FC236}">
                <a16:creationId xmlns:a16="http://schemas.microsoft.com/office/drawing/2014/main" id="{03E91A4F-F6A6-4952-9430-780E823B8BB0}"/>
              </a:ext>
            </a:extLst>
          </p:cNvPr>
          <p:cNvSpPr>
            <a:spLocks noGrp="1"/>
          </p:cNvSpPr>
          <p:nvPr>
            <p:ph type="title"/>
          </p:nvPr>
        </p:nvSpPr>
        <p:spPr/>
        <p:txBody>
          <a:bodyPr>
            <a:normAutofit fontScale="90000"/>
          </a:bodyPr>
          <a:lstStyle/>
          <a:p>
            <a:r>
              <a:rPr lang="en-US" dirty="0"/>
              <a:t>Synergy and Premium Example and Valuation of Target</a:t>
            </a:r>
          </a:p>
        </p:txBody>
      </p:sp>
    </p:spTree>
    <p:extLst>
      <p:ext uri="{BB962C8B-B14F-4D97-AF65-F5344CB8AC3E}">
        <p14:creationId xmlns:p14="http://schemas.microsoft.com/office/powerpoint/2010/main" val="40420560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5EF139-CCF4-4190-8D77-E522A87DC8FA}"/>
              </a:ext>
            </a:extLst>
          </p:cNvPr>
          <p:cNvSpPr>
            <a:spLocks noGrp="1"/>
          </p:cNvSpPr>
          <p:nvPr>
            <p:ph idx="1"/>
          </p:nvPr>
        </p:nvSpPr>
        <p:spPr>
          <a:xfrm>
            <a:off x="4536886" y="802638"/>
            <a:ext cx="4056522" cy="5252722"/>
          </a:xfrm>
        </p:spPr>
        <p:txBody>
          <a:bodyPr vert="horz" lIns="91440" tIns="45720" rIns="91440" bIns="45720" rtlCol="0" anchor="ctr">
            <a:normAutofit/>
          </a:bodyPr>
          <a:lstStyle/>
          <a:p>
            <a:r>
              <a:rPr lang="en-US" sz="2100" dirty="0">
                <a:latin typeface="+mn-lt"/>
                <a:cs typeface="+mn-cs"/>
              </a:rPr>
              <a:t>Let’s say the acquisition is in your industry (it is really stupid to think you can get synergies from operating in other industries).</a:t>
            </a:r>
          </a:p>
          <a:p>
            <a:r>
              <a:rPr lang="en-US" sz="2100" dirty="0">
                <a:latin typeface="+mn-lt"/>
                <a:cs typeface="+mn-cs"/>
              </a:rPr>
              <a:t>You would rather buy a company that is earning a low return than a high return because there is room for improvement.</a:t>
            </a:r>
          </a:p>
          <a:p>
            <a:r>
              <a:rPr lang="en-US" sz="2100" dirty="0">
                <a:latin typeface="+mn-lt"/>
                <a:cs typeface="+mn-cs"/>
              </a:rPr>
              <a:t>This idea does not work if returns are a function of sunk cost investments like policies in the insurance industry.</a:t>
            </a:r>
          </a:p>
          <a:p>
            <a:r>
              <a:rPr lang="en-US" sz="2100" b="1" dirty="0">
                <a:latin typeface="+mn-lt"/>
                <a:cs typeface="+mn-cs"/>
              </a:rPr>
              <a:t>Simple Rule:</a:t>
            </a:r>
          </a:p>
          <a:p>
            <a:pPr lvl="1"/>
            <a:r>
              <a:rPr lang="en-US" sz="2100" b="1" dirty="0">
                <a:latin typeface="+mn-lt"/>
                <a:cs typeface="+mn-cs"/>
              </a:rPr>
              <a:t>Same industry</a:t>
            </a:r>
          </a:p>
          <a:p>
            <a:pPr lvl="1"/>
            <a:r>
              <a:rPr lang="en-US" sz="2100" b="1" dirty="0">
                <a:latin typeface="+mn-lt"/>
                <a:cs typeface="+mn-cs"/>
              </a:rPr>
              <a:t>Target has low return on investment</a:t>
            </a:r>
          </a:p>
        </p:txBody>
      </p:sp>
      <p:sp>
        <p:nvSpPr>
          <p:cNvPr id="3" name="Title 2">
            <a:extLst>
              <a:ext uri="{FF2B5EF4-FFF2-40B4-BE49-F238E27FC236}">
                <a16:creationId xmlns:a16="http://schemas.microsoft.com/office/drawing/2014/main" id="{0E88FF38-4FB1-4548-AC81-C24D02D0A544}"/>
              </a:ext>
            </a:extLst>
          </p:cNvPr>
          <p:cNvSpPr>
            <a:spLocks noGrp="1"/>
          </p:cNvSpPr>
          <p:nvPr>
            <p:ph type="title"/>
          </p:nvPr>
        </p:nvSpPr>
        <p:spPr>
          <a:xfrm>
            <a:off x="550592" y="3738434"/>
            <a:ext cx="2774103" cy="1366528"/>
          </a:xfrm>
          <a:solidFill>
            <a:schemeClr val="bg1">
              <a:alpha val="50000"/>
            </a:schemeClr>
          </a:solidFill>
          <a:ln w="25400" cap="sq">
            <a:solidFill>
              <a:schemeClr val="tx1"/>
            </a:solidFill>
            <a:miter lim="800000"/>
          </a:ln>
        </p:spPr>
        <p:txBody>
          <a:bodyPr vert="horz" lIns="91440" tIns="45720" rIns="91440" bIns="45720" rtlCol="0" anchor="ctr">
            <a:normAutofit/>
          </a:bodyPr>
          <a:lstStyle/>
          <a:p>
            <a:r>
              <a:rPr lang="en-US" sz="2800" kern="1200">
                <a:latin typeface="+mj-lt"/>
                <a:ea typeface="+mj-ea"/>
                <a:cs typeface="+mj-cs"/>
              </a:rPr>
              <a:t>Simplistic Analysis of Acquisitions</a:t>
            </a:r>
          </a:p>
        </p:txBody>
      </p:sp>
      <p:pic>
        <p:nvPicPr>
          <p:cNvPr id="2" name="Picture 1">
            <a:extLst>
              <a:ext uri="{FF2B5EF4-FFF2-40B4-BE49-F238E27FC236}">
                <a16:creationId xmlns:a16="http://schemas.microsoft.com/office/drawing/2014/main" id="{ED1B9220-84DC-4571-8F55-9C275F050659}"/>
              </a:ext>
            </a:extLst>
          </p:cNvPr>
          <p:cNvPicPr>
            <a:picLocks noChangeAspect="1"/>
          </p:cNvPicPr>
          <p:nvPr/>
        </p:nvPicPr>
        <p:blipFill>
          <a:blip r:embed="rId2"/>
          <a:stretch>
            <a:fillRect/>
          </a:stretch>
        </p:blipFill>
        <p:spPr>
          <a:xfrm>
            <a:off x="0" y="802638"/>
            <a:ext cx="3803404" cy="2293690"/>
          </a:xfrm>
          <a:prstGeom prst="rect">
            <a:avLst/>
          </a:prstGeom>
        </p:spPr>
      </p:pic>
    </p:spTree>
    <p:extLst>
      <p:ext uri="{BB962C8B-B14F-4D97-AF65-F5344CB8AC3E}">
        <p14:creationId xmlns:p14="http://schemas.microsoft.com/office/powerpoint/2010/main" val="30208708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64B7F63-AB40-466A-A817-84615147E973}"/>
              </a:ext>
            </a:extLst>
          </p:cNvPr>
          <p:cNvSpPr>
            <a:spLocks noGrp="1"/>
          </p:cNvSpPr>
          <p:nvPr>
            <p:ph idx="1"/>
          </p:nvPr>
        </p:nvSpPr>
        <p:spPr/>
        <p:txBody>
          <a:bodyPr/>
          <a:lstStyle/>
          <a:p>
            <a:r>
              <a:rPr lang="en-US" dirty="0"/>
              <a:t>Estimated Premium and Synergy Example</a:t>
            </a:r>
          </a:p>
          <a:p>
            <a:endParaRPr lang="en-US" dirty="0"/>
          </a:p>
        </p:txBody>
      </p:sp>
      <p:sp>
        <p:nvSpPr>
          <p:cNvPr id="3" name="Title 2">
            <a:extLst>
              <a:ext uri="{FF2B5EF4-FFF2-40B4-BE49-F238E27FC236}">
                <a16:creationId xmlns:a16="http://schemas.microsoft.com/office/drawing/2014/main" id="{356ED0F6-1C55-44F4-85CD-79BDBA0AB452}"/>
              </a:ext>
            </a:extLst>
          </p:cNvPr>
          <p:cNvSpPr>
            <a:spLocks noGrp="1"/>
          </p:cNvSpPr>
          <p:nvPr>
            <p:ph type="title"/>
          </p:nvPr>
        </p:nvSpPr>
        <p:spPr/>
        <p:txBody>
          <a:bodyPr/>
          <a:lstStyle/>
          <a:p>
            <a:r>
              <a:rPr lang="en-US" dirty="0"/>
              <a:t>Premium and Synergy Example</a:t>
            </a:r>
          </a:p>
        </p:txBody>
      </p:sp>
      <p:sp>
        <p:nvSpPr>
          <p:cNvPr id="4" name="Slide Number Placeholder 3">
            <a:extLst>
              <a:ext uri="{FF2B5EF4-FFF2-40B4-BE49-F238E27FC236}">
                <a16:creationId xmlns:a16="http://schemas.microsoft.com/office/drawing/2014/main" id="{8398C6EE-DD1D-4819-8BBB-E489B9CD35EB}"/>
              </a:ext>
            </a:extLst>
          </p:cNvPr>
          <p:cNvSpPr>
            <a:spLocks noGrp="1"/>
          </p:cNvSpPr>
          <p:nvPr>
            <p:ph type="sldNum" sz="quarter" idx="12"/>
          </p:nvPr>
        </p:nvSpPr>
        <p:spPr/>
        <p:txBody>
          <a:bodyPr/>
          <a:lstStyle/>
          <a:p>
            <a:pPr algn="ctr"/>
            <a:fld id="{0C3A1854-6B63-4059-B360-A3C4972BF0FC}" type="slidenum">
              <a:rPr lang="ko-KR" altLang="en-US" smtClean="0"/>
              <a:pPr algn="ctr"/>
              <a:t>37</a:t>
            </a:fld>
            <a:endParaRPr lang="ko-KR" altLang="en-US" dirty="0"/>
          </a:p>
        </p:txBody>
      </p:sp>
      <p:pic>
        <p:nvPicPr>
          <p:cNvPr id="6" name="Picture 5">
            <a:extLst>
              <a:ext uri="{FF2B5EF4-FFF2-40B4-BE49-F238E27FC236}">
                <a16:creationId xmlns:a16="http://schemas.microsoft.com/office/drawing/2014/main" id="{294F491F-A1D3-40F8-A067-42F79AA6B0D9}"/>
              </a:ext>
            </a:extLst>
          </p:cNvPr>
          <p:cNvPicPr>
            <a:picLocks noChangeAspect="1"/>
          </p:cNvPicPr>
          <p:nvPr/>
        </p:nvPicPr>
        <p:blipFill>
          <a:blip r:embed="rId2"/>
          <a:stretch>
            <a:fillRect/>
          </a:stretch>
        </p:blipFill>
        <p:spPr>
          <a:xfrm>
            <a:off x="125834" y="2844891"/>
            <a:ext cx="4446165" cy="2963954"/>
          </a:xfrm>
          <a:prstGeom prst="rect">
            <a:avLst/>
          </a:prstGeom>
        </p:spPr>
      </p:pic>
      <p:pic>
        <p:nvPicPr>
          <p:cNvPr id="7" name="Picture 6">
            <a:extLst>
              <a:ext uri="{FF2B5EF4-FFF2-40B4-BE49-F238E27FC236}">
                <a16:creationId xmlns:a16="http://schemas.microsoft.com/office/drawing/2014/main" id="{B4FA9BBB-4B7A-4357-A685-C83B5F3E9616}"/>
              </a:ext>
            </a:extLst>
          </p:cNvPr>
          <p:cNvPicPr>
            <a:picLocks noChangeAspect="1"/>
          </p:cNvPicPr>
          <p:nvPr/>
        </p:nvPicPr>
        <p:blipFill>
          <a:blip r:embed="rId3"/>
          <a:stretch>
            <a:fillRect/>
          </a:stretch>
        </p:blipFill>
        <p:spPr>
          <a:xfrm>
            <a:off x="4606840" y="2822345"/>
            <a:ext cx="3889576" cy="2986500"/>
          </a:xfrm>
          <a:prstGeom prst="rect">
            <a:avLst/>
          </a:prstGeom>
        </p:spPr>
      </p:pic>
    </p:spTree>
    <p:extLst>
      <p:ext uri="{BB962C8B-B14F-4D97-AF65-F5344CB8AC3E}">
        <p14:creationId xmlns:p14="http://schemas.microsoft.com/office/powerpoint/2010/main" val="15161299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14C718F-15D5-43DF-A767-0D1079221461}"/>
              </a:ext>
            </a:extLst>
          </p:cNvPr>
          <p:cNvSpPr>
            <a:spLocks noGrp="1"/>
          </p:cNvSpPr>
          <p:nvPr>
            <p:ph idx="1"/>
          </p:nvPr>
        </p:nvSpPr>
        <p:spPr/>
        <p:txBody>
          <a:bodyPr/>
          <a:lstStyle/>
          <a:p>
            <a:r>
              <a:rPr lang="en-US" dirty="0"/>
              <a:t>Note how depends on discount rate and tax rate.  Some also use P/E to after-tax synergies or EV/EBITDA to pre-tax synergies.</a:t>
            </a:r>
          </a:p>
          <a:p>
            <a:r>
              <a:rPr lang="en-US" dirty="0"/>
              <a:t>Can compute the economic IRR on a transaction.</a:t>
            </a:r>
          </a:p>
          <a:p>
            <a:endParaRPr lang="en-US" dirty="0"/>
          </a:p>
        </p:txBody>
      </p:sp>
      <p:sp>
        <p:nvSpPr>
          <p:cNvPr id="3" name="Title 2">
            <a:extLst>
              <a:ext uri="{FF2B5EF4-FFF2-40B4-BE49-F238E27FC236}">
                <a16:creationId xmlns:a16="http://schemas.microsoft.com/office/drawing/2014/main" id="{337D4123-546B-4647-8919-3D340138C16A}"/>
              </a:ext>
            </a:extLst>
          </p:cNvPr>
          <p:cNvSpPr>
            <a:spLocks noGrp="1"/>
          </p:cNvSpPr>
          <p:nvPr>
            <p:ph type="title"/>
          </p:nvPr>
        </p:nvSpPr>
        <p:spPr/>
        <p:txBody>
          <a:bodyPr>
            <a:normAutofit fontScale="90000"/>
          </a:bodyPr>
          <a:lstStyle/>
          <a:p>
            <a:r>
              <a:rPr lang="en-US" dirty="0"/>
              <a:t>Economic Analysis of Merger with NPV of After Tax Synergies versus Premium</a:t>
            </a:r>
          </a:p>
        </p:txBody>
      </p:sp>
      <p:sp>
        <p:nvSpPr>
          <p:cNvPr id="4" name="Slide Number Placeholder 3">
            <a:extLst>
              <a:ext uri="{FF2B5EF4-FFF2-40B4-BE49-F238E27FC236}">
                <a16:creationId xmlns:a16="http://schemas.microsoft.com/office/drawing/2014/main" id="{55289BC8-2302-4B87-807C-EE33A3BFA4AC}"/>
              </a:ext>
            </a:extLst>
          </p:cNvPr>
          <p:cNvSpPr>
            <a:spLocks noGrp="1"/>
          </p:cNvSpPr>
          <p:nvPr>
            <p:ph type="sldNum" sz="quarter" idx="12"/>
          </p:nvPr>
        </p:nvSpPr>
        <p:spPr/>
        <p:txBody>
          <a:bodyPr/>
          <a:lstStyle/>
          <a:p>
            <a:pPr algn="ctr"/>
            <a:fld id="{0C3A1854-6B63-4059-B360-A3C4972BF0FC}" type="slidenum">
              <a:rPr lang="ko-KR" altLang="en-US" smtClean="0"/>
              <a:pPr algn="ctr"/>
              <a:t>38</a:t>
            </a:fld>
            <a:endParaRPr lang="ko-KR" altLang="en-US" dirty="0"/>
          </a:p>
        </p:txBody>
      </p:sp>
      <p:pic>
        <p:nvPicPr>
          <p:cNvPr id="5" name="Picture 4">
            <a:extLst>
              <a:ext uri="{FF2B5EF4-FFF2-40B4-BE49-F238E27FC236}">
                <a16:creationId xmlns:a16="http://schemas.microsoft.com/office/drawing/2014/main" id="{893F5620-7506-4A22-B3DB-7BAB7A45140C}"/>
              </a:ext>
            </a:extLst>
          </p:cNvPr>
          <p:cNvPicPr>
            <a:picLocks noChangeAspect="1"/>
          </p:cNvPicPr>
          <p:nvPr/>
        </p:nvPicPr>
        <p:blipFill>
          <a:blip r:embed="rId2"/>
          <a:stretch>
            <a:fillRect/>
          </a:stretch>
        </p:blipFill>
        <p:spPr>
          <a:xfrm>
            <a:off x="1795244" y="3880015"/>
            <a:ext cx="5553512" cy="2402268"/>
          </a:xfrm>
          <a:prstGeom prst="rect">
            <a:avLst/>
          </a:prstGeom>
        </p:spPr>
      </p:pic>
    </p:spTree>
    <p:extLst>
      <p:ext uri="{BB962C8B-B14F-4D97-AF65-F5344CB8AC3E}">
        <p14:creationId xmlns:p14="http://schemas.microsoft.com/office/powerpoint/2010/main" val="17810794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A2DD001-BEB1-44EB-A746-8F71CF47E12D}"/>
              </a:ext>
            </a:extLst>
          </p:cNvPr>
          <p:cNvSpPr>
            <a:spLocks noGrp="1"/>
          </p:cNvSpPr>
          <p:nvPr>
            <p:ph idx="1"/>
          </p:nvPr>
        </p:nvSpPr>
        <p:spPr>
          <a:xfrm>
            <a:off x="4536886" y="802638"/>
            <a:ext cx="4056522" cy="5252722"/>
          </a:xfrm>
        </p:spPr>
        <p:txBody>
          <a:bodyPr vert="horz" lIns="91440" tIns="45720" rIns="91440" bIns="45720" rtlCol="0" anchor="ctr">
            <a:normAutofit/>
          </a:bodyPr>
          <a:lstStyle/>
          <a:p>
            <a:r>
              <a:rPr lang="en-US" sz="1900" dirty="0">
                <a:latin typeface="+mn-lt"/>
                <a:cs typeface="+mn-cs"/>
              </a:rPr>
              <a:t>Protective life purchased at 34% premium.  No change in management by </a:t>
            </a:r>
            <a:r>
              <a:rPr lang="en-US" sz="1900" dirty="0" err="1">
                <a:latin typeface="+mn-lt"/>
                <a:cs typeface="+mn-cs"/>
              </a:rPr>
              <a:t>Dai-ichi</a:t>
            </a:r>
            <a:r>
              <a:rPr lang="en-US" sz="1900" dirty="0">
                <a:latin typeface="+mn-lt"/>
                <a:cs typeface="+mn-cs"/>
              </a:rPr>
              <a:t>.</a:t>
            </a:r>
          </a:p>
          <a:p>
            <a:r>
              <a:rPr lang="en-US" sz="1900" dirty="0" err="1">
                <a:latin typeface="+mn-lt"/>
                <a:cs typeface="+mn-cs"/>
              </a:rPr>
              <a:t>Dai-ichi</a:t>
            </a:r>
            <a:r>
              <a:rPr lang="en-US" sz="1900" dirty="0">
                <a:latin typeface="+mn-lt"/>
                <a:cs typeface="+mn-cs"/>
              </a:rPr>
              <a:t> said the favorable foreign exchange rate </a:t>
            </a:r>
            <a:r>
              <a:rPr lang="en-US" sz="1900" dirty="0" err="1">
                <a:latin typeface="+mn-lt"/>
                <a:cs typeface="+mn-cs"/>
              </a:rPr>
              <a:t>Dai-ichi</a:t>
            </a:r>
            <a:r>
              <a:rPr lang="en-US" sz="1900" dirty="0">
                <a:latin typeface="+mn-lt"/>
                <a:cs typeface="+mn-cs"/>
              </a:rPr>
              <a:t> secured in the acquisition of Protective largely offset the premium it paid. The yen has weakened 14% against the dollar since the purchase agreement.</a:t>
            </a:r>
          </a:p>
          <a:p>
            <a:r>
              <a:rPr lang="en-US" sz="1900" dirty="0" err="1">
                <a:latin typeface="+mn-lt"/>
                <a:cs typeface="+mn-cs"/>
              </a:rPr>
              <a:t>Dai-ichi</a:t>
            </a:r>
            <a:r>
              <a:rPr lang="en-US" sz="1900" dirty="0">
                <a:latin typeface="+mn-lt"/>
                <a:cs typeface="+mn-cs"/>
              </a:rPr>
              <a:t> plans to set up a holding-company structure in October 2016 under which Tokyo headquarters will delegate more power to North American and Asian regional heads. Understand that management not changed – implies no synergies.</a:t>
            </a:r>
          </a:p>
        </p:txBody>
      </p:sp>
      <p:sp>
        <p:nvSpPr>
          <p:cNvPr id="3" name="Title 2">
            <a:extLst>
              <a:ext uri="{FF2B5EF4-FFF2-40B4-BE49-F238E27FC236}">
                <a16:creationId xmlns:a16="http://schemas.microsoft.com/office/drawing/2014/main" id="{203F78DA-EAB6-476E-AE6E-2323D6921B2F}"/>
              </a:ext>
            </a:extLst>
          </p:cNvPr>
          <p:cNvSpPr>
            <a:spLocks noGrp="1"/>
          </p:cNvSpPr>
          <p:nvPr>
            <p:ph type="title"/>
          </p:nvPr>
        </p:nvSpPr>
        <p:spPr>
          <a:xfrm>
            <a:off x="661600" y="4062807"/>
            <a:ext cx="2774103" cy="1366528"/>
          </a:xfrm>
          <a:solidFill>
            <a:schemeClr val="bg1">
              <a:alpha val="50000"/>
            </a:schemeClr>
          </a:solidFill>
          <a:ln w="25400" cap="sq">
            <a:solidFill>
              <a:schemeClr val="tx1"/>
            </a:solidFill>
            <a:miter lim="800000"/>
          </a:ln>
        </p:spPr>
        <p:txBody>
          <a:bodyPr vert="horz" lIns="91440" tIns="45720" rIns="91440" bIns="45720" rtlCol="0" anchor="ctr">
            <a:normAutofit/>
          </a:bodyPr>
          <a:lstStyle/>
          <a:p>
            <a:r>
              <a:rPr lang="en-US" sz="2800" kern="1200">
                <a:latin typeface="+mj-lt"/>
                <a:ea typeface="+mj-ea"/>
                <a:cs typeface="+mj-cs"/>
              </a:rPr>
              <a:t>Accretion and Dilution Example</a:t>
            </a:r>
          </a:p>
        </p:txBody>
      </p:sp>
      <p:sp>
        <p:nvSpPr>
          <p:cNvPr id="4" name="Slide Number Placeholder 3">
            <a:extLst>
              <a:ext uri="{FF2B5EF4-FFF2-40B4-BE49-F238E27FC236}">
                <a16:creationId xmlns:a16="http://schemas.microsoft.com/office/drawing/2014/main" id="{6755EA73-87EE-416D-ACE5-7EEDA201D4F2}"/>
              </a:ext>
            </a:extLst>
          </p:cNvPr>
          <p:cNvSpPr>
            <a:spLocks noGrp="1"/>
          </p:cNvSpPr>
          <p:nvPr>
            <p:ph type="sldNum" sz="quarter" idx="12"/>
          </p:nvPr>
        </p:nvSpPr>
        <p:spPr>
          <a:xfrm>
            <a:off x="7931380" y="6270771"/>
            <a:ext cx="583969"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900">
                <a:solidFill>
                  <a:schemeClr val="tx1">
                    <a:tint val="75000"/>
                  </a:schemeClr>
                </a:solidFill>
              </a:rPr>
              <a:pPr algn="r" defTabSz="914400">
                <a:spcAft>
                  <a:spcPts val="600"/>
                </a:spcAft>
              </a:pPr>
              <a:t>39</a:t>
            </a:fld>
            <a:endParaRPr lang="en-US" altLang="ko-KR" sz="900">
              <a:solidFill>
                <a:schemeClr val="tx1">
                  <a:tint val="75000"/>
                </a:schemeClr>
              </a:solidFill>
            </a:endParaRPr>
          </a:p>
        </p:txBody>
      </p:sp>
      <p:pic>
        <p:nvPicPr>
          <p:cNvPr id="5" name="Picture 4">
            <a:extLst>
              <a:ext uri="{FF2B5EF4-FFF2-40B4-BE49-F238E27FC236}">
                <a16:creationId xmlns:a16="http://schemas.microsoft.com/office/drawing/2014/main" id="{57722BB1-F5DD-49F6-AE9F-CC467D9D3D99}"/>
              </a:ext>
            </a:extLst>
          </p:cNvPr>
          <p:cNvPicPr>
            <a:picLocks noChangeAspect="1"/>
          </p:cNvPicPr>
          <p:nvPr/>
        </p:nvPicPr>
        <p:blipFill>
          <a:blip r:embed="rId2"/>
          <a:stretch>
            <a:fillRect/>
          </a:stretch>
        </p:blipFill>
        <p:spPr>
          <a:xfrm>
            <a:off x="319202" y="293615"/>
            <a:ext cx="3224621" cy="2945365"/>
          </a:xfrm>
          <a:prstGeom prst="rect">
            <a:avLst/>
          </a:prstGeom>
        </p:spPr>
      </p:pic>
    </p:spTree>
    <p:extLst>
      <p:ext uri="{BB962C8B-B14F-4D97-AF65-F5344CB8AC3E}">
        <p14:creationId xmlns:p14="http://schemas.microsoft.com/office/powerpoint/2010/main" val="178203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r>
              <a:rPr lang="en-029" dirty="0"/>
              <a:t>Valuation from Multiples</a:t>
            </a:r>
          </a:p>
          <a:p>
            <a:pPr lvl="1"/>
            <a:r>
              <a:rPr lang="en-029" dirty="0"/>
              <a:t>PE Ratio Analysis</a:t>
            </a:r>
          </a:p>
          <a:p>
            <a:pPr lvl="1"/>
            <a:r>
              <a:rPr lang="en-029" dirty="0"/>
              <a:t>EV/EBITDA Analysis</a:t>
            </a:r>
          </a:p>
          <a:p>
            <a:pPr lvl="1"/>
            <a:r>
              <a:rPr lang="en-029" dirty="0"/>
              <a:t>Fundamental Financial Mathematics</a:t>
            </a:r>
          </a:p>
          <a:p>
            <a:pPr lvl="1"/>
            <a:r>
              <a:rPr lang="en-029" dirty="0"/>
              <a:t>Value Driver Formula and Problems</a:t>
            </a:r>
          </a:p>
          <a:p>
            <a:pPr lvl="1"/>
            <a:r>
              <a:rPr lang="en-029" dirty="0"/>
              <a:t>Stable Relationships for Evaluating Capital Investments and Other Items</a:t>
            </a:r>
          </a:p>
          <a:p>
            <a:pPr lvl="1"/>
            <a:endParaRPr lang="en-029" dirty="0"/>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normAutofit/>
          </a:bodyPr>
          <a:lstStyle/>
          <a:p>
            <a:r>
              <a:rPr lang="en-029" dirty="0"/>
              <a:t>Valuation Mathematics and Multiples</a:t>
            </a:r>
          </a:p>
        </p:txBody>
      </p:sp>
    </p:spTree>
    <p:extLst>
      <p:ext uri="{BB962C8B-B14F-4D97-AF65-F5344CB8AC3E}">
        <p14:creationId xmlns:p14="http://schemas.microsoft.com/office/powerpoint/2010/main" val="774593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23F04A-793E-4881-B73A-5DDD595BD560}"/>
              </a:ext>
            </a:extLst>
          </p:cNvPr>
          <p:cNvSpPr>
            <a:spLocks noGrp="1"/>
          </p:cNvSpPr>
          <p:nvPr>
            <p:ph idx="1"/>
          </p:nvPr>
        </p:nvSpPr>
        <p:spPr/>
        <p:txBody>
          <a:bodyPr/>
          <a:lstStyle/>
          <a:p>
            <a:r>
              <a:rPr lang="en-US" dirty="0"/>
              <a:t>Use Lincoln National as the target because of low P/E – note expected growth in EPS</a:t>
            </a:r>
          </a:p>
          <a:p>
            <a:endParaRPr lang="en-US" dirty="0"/>
          </a:p>
        </p:txBody>
      </p:sp>
      <p:sp>
        <p:nvSpPr>
          <p:cNvPr id="3" name="Title 2">
            <a:extLst>
              <a:ext uri="{FF2B5EF4-FFF2-40B4-BE49-F238E27FC236}">
                <a16:creationId xmlns:a16="http://schemas.microsoft.com/office/drawing/2014/main" id="{55EAFA2A-43B8-403D-A78D-8E510B122078}"/>
              </a:ext>
            </a:extLst>
          </p:cNvPr>
          <p:cNvSpPr>
            <a:spLocks noGrp="1"/>
          </p:cNvSpPr>
          <p:nvPr>
            <p:ph type="title"/>
          </p:nvPr>
        </p:nvSpPr>
        <p:spPr/>
        <p:txBody>
          <a:bodyPr>
            <a:normAutofit fontScale="90000"/>
          </a:bodyPr>
          <a:lstStyle/>
          <a:p>
            <a:r>
              <a:rPr lang="en-US" dirty="0"/>
              <a:t>Accretion and Dilution Analysis: Target – Low P/E Ratio</a:t>
            </a:r>
          </a:p>
        </p:txBody>
      </p:sp>
      <p:sp>
        <p:nvSpPr>
          <p:cNvPr id="4" name="Slide Number Placeholder 3">
            <a:extLst>
              <a:ext uri="{FF2B5EF4-FFF2-40B4-BE49-F238E27FC236}">
                <a16:creationId xmlns:a16="http://schemas.microsoft.com/office/drawing/2014/main" id="{2E023C49-EEB5-47B5-8DFC-C6719DC866F2}"/>
              </a:ext>
            </a:extLst>
          </p:cNvPr>
          <p:cNvSpPr>
            <a:spLocks noGrp="1"/>
          </p:cNvSpPr>
          <p:nvPr>
            <p:ph type="sldNum" sz="quarter" idx="12"/>
          </p:nvPr>
        </p:nvSpPr>
        <p:spPr/>
        <p:txBody>
          <a:bodyPr/>
          <a:lstStyle/>
          <a:p>
            <a:pPr algn="ctr"/>
            <a:fld id="{0C3A1854-6B63-4059-B360-A3C4972BF0FC}" type="slidenum">
              <a:rPr lang="ko-KR" altLang="en-US" smtClean="0"/>
              <a:pPr algn="ctr"/>
              <a:t>40</a:t>
            </a:fld>
            <a:endParaRPr lang="ko-KR" altLang="en-US" dirty="0"/>
          </a:p>
        </p:txBody>
      </p:sp>
      <p:pic>
        <p:nvPicPr>
          <p:cNvPr id="5" name="Picture 4">
            <a:extLst>
              <a:ext uri="{FF2B5EF4-FFF2-40B4-BE49-F238E27FC236}">
                <a16:creationId xmlns:a16="http://schemas.microsoft.com/office/drawing/2014/main" id="{D62F5C72-D4BF-4A85-9314-33F435FA3733}"/>
              </a:ext>
            </a:extLst>
          </p:cNvPr>
          <p:cNvPicPr>
            <a:picLocks noChangeAspect="1"/>
          </p:cNvPicPr>
          <p:nvPr/>
        </p:nvPicPr>
        <p:blipFill>
          <a:blip r:embed="rId2"/>
          <a:stretch>
            <a:fillRect/>
          </a:stretch>
        </p:blipFill>
        <p:spPr>
          <a:xfrm>
            <a:off x="109057" y="2819043"/>
            <a:ext cx="8515350" cy="3201150"/>
          </a:xfrm>
          <a:prstGeom prst="rect">
            <a:avLst/>
          </a:prstGeom>
        </p:spPr>
      </p:pic>
    </p:spTree>
    <p:extLst>
      <p:ext uri="{BB962C8B-B14F-4D97-AF65-F5344CB8AC3E}">
        <p14:creationId xmlns:p14="http://schemas.microsoft.com/office/powerpoint/2010/main" val="509433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DD7381-D733-4F4C-B652-17A8A82F54B5}"/>
              </a:ext>
            </a:extLst>
          </p:cNvPr>
          <p:cNvSpPr>
            <a:spLocks noGrp="1"/>
          </p:cNvSpPr>
          <p:nvPr>
            <p:ph idx="1"/>
          </p:nvPr>
        </p:nvSpPr>
        <p:spPr/>
        <p:txBody>
          <a:bodyPr/>
          <a:lstStyle/>
          <a:p>
            <a:r>
              <a:rPr lang="en-US" dirty="0"/>
              <a:t>Use Principal Financial Group as assumed acquiring company</a:t>
            </a:r>
          </a:p>
          <a:p>
            <a:endParaRPr lang="en-US" dirty="0"/>
          </a:p>
        </p:txBody>
      </p:sp>
      <p:sp>
        <p:nvSpPr>
          <p:cNvPr id="3" name="Title 2">
            <a:extLst>
              <a:ext uri="{FF2B5EF4-FFF2-40B4-BE49-F238E27FC236}">
                <a16:creationId xmlns:a16="http://schemas.microsoft.com/office/drawing/2014/main" id="{F4A84348-1948-4B3B-9003-267535F6CA2D}"/>
              </a:ext>
            </a:extLst>
          </p:cNvPr>
          <p:cNvSpPr>
            <a:spLocks noGrp="1"/>
          </p:cNvSpPr>
          <p:nvPr>
            <p:ph type="title"/>
          </p:nvPr>
        </p:nvSpPr>
        <p:spPr/>
        <p:txBody>
          <a:bodyPr>
            <a:normAutofit fontScale="90000"/>
          </a:bodyPr>
          <a:lstStyle/>
          <a:p>
            <a:r>
              <a:rPr lang="en-US" dirty="0"/>
              <a:t>Accretion and Dilution Analysis: Acquiring Company</a:t>
            </a:r>
          </a:p>
        </p:txBody>
      </p:sp>
      <p:pic>
        <p:nvPicPr>
          <p:cNvPr id="5" name="Picture 4">
            <a:extLst>
              <a:ext uri="{FF2B5EF4-FFF2-40B4-BE49-F238E27FC236}">
                <a16:creationId xmlns:a16="http://schemas.microsoft.com/office/drawing/2014/main" id="{41CA2A62-912B-4292-8900-491A9AC3779E}"/>
              </a:ext>
            </a:extLst>
          </p:cNvPr>
          <p:cNvPicPr>
            <a:picLocks noChangeAspect="1"/>
          </p:cNvPicPr>
          <p:nvPr/>
        </p:nvPicPr>
        <p:blipFill>
          <a:blip r:embed="rId2"/>
          <a:stretch>
            <a:fillRect/>
          </a:stretch>
        </p:blipFill>
        <p:spPr>
          <a:xfrm>
            <a:off x="272991" y="2861042"/>
            <a:ext cx="8797443" cy="3315921"/>
          </a:xfrm>
          <a:prstGeom prst="rect">
            <a:avLst/>
          </a:prstGeom>
        </p:spPr>
      </p:pic>
    </p:spTree>
    <p:extLst>
      <p:ext uri="{BB962C8B-B14F-4D97-AF65-F5344CB8AC3E}">
        <p14:creationId xmlns:p14="http://schemas.microsoft.com/office/powerpoint/2010/main" val="41583899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247BEDD-C84E-49CF-A4A6-53D0EB37C5B5}"/>
              </a:ext>
            </a:extLst>
          </p:cNvPr>
          <p:cNvPicPr>
            <a:picLocks noGrp="1" noChangeAspect="1"/>
          </p:cNvPicPr>
          <p:nvPr>
            <p:ph idx="1"/>
          </p:nvPr>
        </p:nvPicPr>
        <p:blipFill>
          <a:blip r:embed="rId2"/>
          <a:stretch>
            <a:fillRect/>
          </a:stretch>
        </p:blipFill>
        <p:spPr>
          <a:xfrm>
            <a:off x="746279" y="1263650"/>
            <a:ext cx="7667316" cy="4913313"/>
          </a:xfrm>
          <a:prstGeom prst="rect">
            <a:avLst/>
          </a:prstGeom>
        </p:spPr>
      </p:pic>
      <p:sp>
        <p:nvSpPr>
          <p:cNvPr id="3" name="Title 2">
            <a:extLst>
              <a:ext uri="{FF2B5EF4-FFF2-40B4-BE49-F238E27FC236}">
                <a16:creationId xmlns:a16="http://schemas.microsoft.com/office/drawing/2014/main" id="{FAEEE4C3-503A-4079-8D13-56A02230FD9A}"/>
              </a:ext>
            </a:extLst>
          </p:cNvPr>
          <p:cNvSpPr>
            <a:spLocks noGrp="1"/>
          </p:cNvSpPr>
          <p:nvPr>
            <p:ph type="title"/>
          </p:nvPr>
        </p:nvSpPr>
        <p:spPr/>
        <p:txBody>
          <a:bodyPr>
            <a:normAutofit fontScale="90000"/>
          </a:bodyPr>
          <a:lstStyle/>
          <a:p>
            <a:r>
              <a:rPr lang="en-US" dirty="0"/>
              <a:t>Demonstration of Accretion without Synergies</a:t>
            </a:r>
          </a:p>
        </p:txBody>
      </p:sp>
      <p:sp>
        <p:nvSpPr>
          <p:cNvPr id="4" name="Slide Number Placeholder 3">
            <a:extLst>
              <a:ext uri="{FF2B5EF4-FFF2-40B4-BE49-F238E27FC236}">
                <a16:creationId xmlns:a16="http://schemas.microsoft.com/office/drawing/2014/main" id="{DABC8066-D9A0-44FE-ABF9-5536B9CC8A8B}"/>
              </a:ext>
            </a:extLst>
          </p:cNvPr>
          <p:cNvSpPr>
            <a:spLocks noGrp="1"/>
          </p:cNvSpPr>
          <p:nvPr>
            <p:ph type="sldNum" sz="quarter" idx="12"/>
          </p:nvPr>
        </p:nvSpPr>
        <p:spPr/>
        <p:txBody>
          <a:bodyPr/>
          <a:lstStyle/>
          <a:p>
            <a:pPr algn="ctr"/>
            <a:fld id="{0C3A1854-6B63-4059-B360-A3C4972BF0FC}" type="slidenum">
              <a:rPr lang="ko-KR" altLang="en-US" smtClean="0"/>
              <a:pPr algn="ctr"/>
              <a:t>42</a:t>
            </a:fld>
            <a:endParaRPr lang="ko-KR" altLang="en-US" dirty="0"/>
          </a:p>
        </p:txBody>
      </p:sp>
      <p:sp>
        <p:nvSpPr>
          <p:cNvPr id="2" name="TextBox 1">
            <a:extLst>
              <a:ext uri="{FF2B5EF4-FFF2-40B4-BE49-F238E27FC236}">
                <a16:creationId xmlns:a16="http://schemas.microsoft.com/office/drawing/2014/main" id="{C6EC42EA-C55D-46E8-AD87-FA857FECCF72}"/>
              </a:ext>
            </a:extLst>
          </p:cNvPr>
          <p:cNvSpPr txBox="1"/>
          <p:nvPr/>
        </p:nvSpPr>
        <p:spPr>
          <a:xfrm>
            <a:off x="6375633" y="1518407"/>
            <a:ext cx="1919955" cy="1200329"/>
          </a:xfrm>
          <a:prstGeom prst="rect">
            <a:avLst/>
          </a:prstGeom>
          <a:solidFill>
            <a:srgbClr val="FFFF00"/>
          </a:solidFill>
        </p:spPr>
        <p:txBody>
          <a:bodyPr wrap="square" rtlCol="0">
            <a:spAutoFit/>
          </a:bodyPr>
          <a:lstStyle/>
          <a:p>
            <a:r>
              <a:rPr lang="en-US" dirty="0"/>
              <a:t>This is like USD/Euro – You get higher exchange rate.</a:t>
            </a:r>
          </a:p>
        </p:txBody>
      </p:sp>
    </p:spTree>
    <p:extLst>
      <p:ext uri="{BB962C8B-B14F-4D97-AF65-F5344CB8AC3E}">
        <p14:creationId xmlns:p14="http://schemas.microsoft.com/office/powerpoint/2010/main" val="25515410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B9FB5-896B-471B-A8C3-C2737B86723C}"/>
              </a:ext>
            </a:extLst>
          </p:cNvPr>
          <p:cNvSpPr>
            <a:spLocks noGrp="1"/>
          </p:cNvSpPr>
          <p:nvPr>
            <p:ph type="title"/>
          </p:nvPr>
        </p:nvSpPr>
        <p:spPr/>
        <p:txBody>
          <a:bodyPr/>
          <a:lstStyle/>
          <a:p>
            <a:r>
              <a:rPr lang="en-029" dirty="0"/>
              <a:t>Standard Valuation Problems</a:t>
            </a:r>
          </a:p>
        </p:txBody>
      </p:sp>
    </p:spTree>
    <p:extLst>
      <p:ext uri="{BB962C8B-B14F-4D97-AF65-F5344CB8AC3E}">
        <p14:creationId xmlns:p14="http://schemas.microsoft.com/office/powerpoint/2010/main" val="17542771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14DDA29-4551-47F1-8A15-1E1F05E88BF0}"/>
              </a:ext>
            </a:extLst>
          </p:cNvPr>
          <p:cNvSpPr>
            <a:spLocks noGrp="1"/>
          </p:cNvSpPr>
          <p:nvPr>
            <p:ph idx="1"/>
          </p:nvPr>
        </p:nvSpPr>
        <p:spPr/>
        <p:txBody>
          <a:bodyPr>
            <a:normAutofit fontScale="70000" lnSpcReduction="20000"/>
          </a:bodyPr>
          <a:lstStyle/>
          <a:p>
            <a:r>
              <a:rPr lang="en-US" dirty="0"/>
              <a:t>Some general valuation problems related to the notion that any valuation problem involves: (1) forecasting cash flow, and (2) quantifying and assessing risk:</a:t>
            </a:r>
          </a:p>
          <a:p>
            <a:r>
              <a:rPr lang="en-US" dirty="0"/>
              <a:t>Forecasting Cash Flow</a:t>
            </a:r>
          </a:p>
          <a:p>
            <a:pPr lvl="1"/>
            <a:r>
              <a:rPr lang="en-US" dirty="0"/>
              <a:t>Earning returns higher than history without special competitive advantages.</a:t>
            </a:r>
          </a:p>
          <a:p>
            <a:pPr lvl="1"/>
            <a:r>
              <a:rPr lang="en-US" dirty="0"/>
              <a:t>Cash flow in the long-run that is not consistent with investments required to earn the cash flow.</a:t>
            </a:r>
          </a:p>
          <a:p>
            <a:pPr lvl="1"/>
            <a:r>
              <a:rPr lang="en-US" dirty="0"/>
              <a:t>Not considering fundamental risk factors of surplus capacity, technical obsoleteness, growth and product maturity in key assumptions.</a:t>
            </a:r>
          </a:p>
          <a:p>
            <a:r>
              <a:rPr lang="en-US" dirty="0"/>
              <a:t>Risk of Cash Flow</a:t>
            </a:r>
          </a:p>
          <a:p>
            <a:pPr lvl="1"/>
            <a:r>
              <a:rPr lang="en-US" dirty="0"/>
              <a:t>Use of magic potion models to come up with minimum required returns.</a:t>
            </a:r>
          </a:p>
          <a:p>
            <a:pPr lvl="1"/>
            <a:r>
              <a:rPr lang="en-US" dirty="0"/>
              <a:t>Absurd risk premiums for country risk, small companies, private companies.</a:t>
            </a:r>
          </a:p>
          <a:p>
            <a:pPr lvl="1"/>
            <a:r>
              <a:rPr lang="en-US" dirty="0"/>
              <a:t>Adjustments to WACC for debt beta and taxes that make no sense.</a:t>
            </a:r>
          </a:p>
          <a:p>
            <a:pPr lvl="1"/>
            <a:endParaRPr lang="en-US" dirty="0"/>
          </a:p>
          <a:p>
            <a:pPr lvl="1"/>
            <a:endParaRPr lang="en-US" dirty="0"/>
          </a:p>
          <a:p>
            <a:endParaRPr lang="en-US" dirty="0"/>
          </a:p>
        </p:txBody>
      </p:sp>
      <p:sp>
        <p:nvSpPr>
          <p:cNvPr id="3" name="Title 2">
            <a:extLst>
              <a:ext uri="{FF2B5EF4-FFF2-40B4-BE49-F238E27FC236}">
                <a16:creationId xmlns:a16="http://schemas.microsoft.com/office/drawing/2014/main" id="{3B7125A7-6A49-41AF-A012-08944391AD27}"/>
              </a:ext>
            </a:extLst>
          </p:cNvPr>
          <p:cNvSpPr>
            <a:spLocks noGrp="1"/>
          </p:cNvSpPr>
          <p:nvPr>
            <p:ph type="title"/>
          </p:nvPr>
        </p:nvSpPr>
        <p:spPr/>
        <p:txBody>
          <a:bodyPr/>
          <a:lstStyle/>
          <a:p>
            <a:r>
              <a:rPr lang="en-US" dirty="0"/>
              <a:t>Standard Problems in Valuation</a:t>
            </a:r>
          </a:p>
        </p:txBody>
      </p:sp>
    </p:spTree>
    <p:extLst>
      <p:ext uri="{BB962C8B-B14F-4D97-AF65-F5344CB8AC3E}">
        <p14:creationId xmlns:p14="http://schemas.microsoft.com/office/powerpoint/2010/main" val="3837314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6B8221-D4D1-43C8-A3F7-971C9433DC3B}"/>
              </a:ext>
            </a:extLst>
          </p:cNvPr>
          <p:cNvSpPr>
            <a:spLocks noGrp="1"/>
          </p:cNvSpPr>
          <p:nvPr>
            <p:ph idx="1"/>
          </p:nvPr>
        </p:nvSpPr>
        <p:spPr>
          <a:xfrm>
            <a:off x="176171" y="1263191"/>
            <a:ext cx="8397378" cy="2268574"/>
          </a:xfrm>
        </p:spPr>
        <p:txBody>
          <a:bodyPr>
            <a:normAutofit fontScale="62500" lnSpcReduction="20000"/>
          </a:bodyPr>
          <a:lstStyle/>
          <a:p>
            <a:r>
              <a:rPr lang="en-US" dirty="0"/>
              <a:t>Financial projections that underpinned several high-profile LBO bankruptcies in the late 1980s. </a:t>
            </a:r>
            <a:r>
              <a:rPr lang="en-US" b="1" dirty="0"/>
              <a:t>Many of these transactions were based on assumptions that the companies could achieve levels of performance, revenue growth, operating margins, and capital utilization never before achieved in their industry. </a:t>
            </a:r>
          </a:p>
          <a:p>
            <a:r>
              <a:rPr lang="en-US" dirty="0"/>
              <a:t>The buyers of these companies typically had no concrete plans for executing the financial performance necessary to meet their obligations. In many such transactions, the buyers simply assumed that they could resell pieces of the acquired companies for a higher price to someone else.</a:t>
            </a:r>
          </a:p>
          <a:p>
            <a:endParaRPr lang="en-US" dirty="0"/>
          </a:p>
        </p:txBody>
      </p:sp>
      <p:sp>
        <p:nvSpPr>
          <p:cNvPr id="3" name="Title 2">
            <a:extLst>
              <a:ext uri="{FF2B5EF4-FFF2-40B4-BE49-F238E27FC236}">
                <a16:creationId xmlns:a16="http://schemas.microsoft.com/office/drawing/2014/main" id="{5D54689E-E2F9-4007-8C1A-7A5D352A0980}"/>
              </a:ext>
            </a:extLst>
          </p:cNvPr>
          <p:cNvSpPr>
            <a:spLocks noGrp="1"/>
          </p:cNvSpPr>
          <p:nvPr>
            <p:ph type="title"/>
          </p:nvPr>
        </p:nvSpPr>
        <p:spPr/>
        <p:txBody>
          <a:bodyPr>
            <a:normAutofit fontScale="90000"/>
          </a:bodyPr>
          <a:lstStyle/>
          <a:p>
            <a:r>
              <a:rPr lang="en-US" dirty="0"/>
              <a:t>Problems with Valuation – Estimates of Cash Flow</a:t>
            </a:r>
          </a:p>
        </p:txBody>
      </p:sp>
      <p:sp>
        <p:nvSpPr>
          <p:cNvPr id="4" name="Slide Number Placeholder 3">
            <a:extLst>
              <a:ext uri="{FF2B5EF4-FFF2-40B4-BE49-F238E27FC236}">
                <a16:creationId xmlns:a16="http://schemas.microsoft.com/office/drawing/2014/main" id="{184875E0-9A77-4F2A-AAAC-81071C744779}"/>
              </a:ext>
            </a:extLst>
          </p:cNvPr>
          <p:cNvSpPr>
            <a:spLocks noGrp="1"/>
          </p:cNvSpPr>
          <p:nvPr>
            <p:ph type="sldNum" sz="quarter" idx="12"/>
          </p:nvPr>
        </p:nvSpPr>
        <p:spPr/>
        <p:txBody>
          <a:bodyPr/>
          <a:lstStyle/>
          <a:p>
            <a:pPr algn="ctr"/>
            <a:fld id="{0C3A1854-6B63-4059-B360-A3C4972BF0FC}" type="slidenum">
              <a:rPr lang="ko-KR" altLang="en-US" smtClean="0"/>
              <a:pPr algn="ctr"/>
              <a:t>45</a:t>
            </a:fld>
            <a:endParaRPr lang="ko-KR" altLang="en-US" dirty="0"/>
          </a:p>
        </p:txBody>
      </p:sp>
      <p:pic>
        <p:nvPicPr>
          <p:cNvPr id="5" name="Picture 6">
            <a:extLst>
              <a:ext uri="{FF2B5EF4-FFF2-40B4-BE49-F238E27FC236}">
                <a16:creationId xmlns:a16="http://schemas.microsoft.com/office/drawing/2014/main" id="{4F4415D4-5F09-4549-A656-759BD8EB8F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246" y="3531765"/>
            <a:ext cx="5048125" cy="3260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extLst>
      <p:ext uri="{BB962C8B-B14F-4D97-AF65-F5344CB8AC3E}">
        <p14:creationId xmlns:p14="http://schemas.microsoft.com/office/powerpoint/2010/main" val="40799430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C2452-BEC1-4DC4-9CB8-878C9D36F9BA}"/>
              </a:ext>
            </a:extLst>
          </p:cNvPr>
          <p:cNvSpPr>
            <a:spLocks noGrp="1"/>
          </p:cNvSpPr>
          <p:nvPr>
            <p:ph idx="1"/>
          </p:nvPr>
        </p:nvSpPr>
        <p:spPr>
          <a:xfrm>
            <a:off x="4129547" y="147484"/>
            <a:ext cx="4886633" cy="6488412"/>
          </a:xfrm>
        </p:spPr>
        <p:txBody>
          <a:bodyPr vert="horz" lIns="91440" tIns="45720" rIns="91440" bIns="45720" rtlCol="0" anchor="ctr">
            <a:normAutofit/>
          </a:bodyPr>
          <a:lstStyle/>
          <a:p>
            <a:r>
              <a:rPr lang="en-US" sz="2800" dirty="0">
                <a:latin typeface="+mn-lt"/>
                <a:cs typeface="+mn-cs"/>
              </a:rPr>
              <a:t>Demonstrates reasonable return expectations over the long term from M&amp;A.</a:t>
            </a:r>
          </a:p>
          <a:p>
            <a:r>
              <a:rPr lang="en-US" sz="2800" dirty="0">
                <a:latin typeface="+mn-lt"/>
                <a:cs typeface="+mn-cs"/>
              </a:rPr>
              <a:t>Stock prices are the subject of Football Field diagrams and valuation.</a:t>
            </a:r>
          </a:p>
          <a:p>
            <a:r>
              <a:rPr lang="en-US" sz="2800" dirty="0">
                <a:latin typeface="+mn-lt"/>
                <a:cs typeface="+mn-cs"/>
              </a:rPr>
              <a:t>Compare stock returns with growth in corporate profits to introduce multiples.</a:t>
            </a:r>
          </a:p>
          <a:p>
            <a:r>
              <a:rPr lang="en-US" sz="2800" dirty="0">
                <a:latin typeface="+mn-lt"/>
                <a:cs typeface="+mn-cs"/>
              </a:rPr>
              <a:t>Evaluate traditional measures of risk for different industries.</a:t>
            </a:r>
          </a:p>
          <a:p>
            <a:r>
              <a:rPr lang="en-US" sz="2800" dirty="0">
                <a:latin typeface="+mn-lt"/>
                <a:cs typeface="+mn-cs"/>
              </a:rPr>
              <a:t>Note: There are no real answers here – it is mainly background</a:t>
            </a:r>
          </a:p>
        </p:txBody>
      </p:sp>
      <p:sp>
        <p:nvSpPr>
          <p:cNvPr id="3" name="Title 2">
            <a:extLst>
              <a:ext uri="{FF2B5EF4-FFF2-40B4-BE49-F238E27FC236}">
                <a16:creationId xmlns:a16="http://schemas.microsoft.com/office/drawing/2014/main" id="{684201AC-21CC-46FE-A1FA-0A3B1DE6CB73}"/>
              </a:ext>
            </a:extLst>
          </p:cNvPr>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vert="horz" lIns="91440" tIns="45720" rIns="91440" bIns="45720" rtlCol="0" anchor="ctr">
            <a:noAutofit/>
          </a:bodyPr>
          <a:lstStyle/>
          <a:p>
            <a:r>
              <a:rPr lang="en-US" sz="3600" kern="1200">
                <a:latin typeface="+mj-lt"/>
                <a:ea typeface="+mj-ea"/>
                <a:cs typeface="+mj-cs"/>
              </a:rPr>
              <a:t>Why Start with Introduction to Stock Prices</a:t>
            </a:r>
          </a:p>
        </p:txBody>
      </p:sp>
      <p:sp>
        <p:nvSpPr>
          <p:cNvPr id="4" name="Slide Number Placeholder 3">
            <a:extLst>
              <a:ext uri="{FF2B5EF4-FFF2-40B4-BE49-F238E27FC236}">
                <a16:creationId xmlns:a16="http://schemas.microsoft.com/office/drawing/2014/main" id="{8B1BC4B9-81D6-4489-AF90-8131E180C4B3}"/>
              </a:ext>
            </a:extLst>
          </p:cNvPr>
          <p:cNvSpPr>
            <a:spLocks noGrp="1"/>
          </p:cNvSpPr>
          <p:nvPr>
            <p:ph type="sldNum" sz="quarter" idx="12"/>
          </p:nvPr>
        </p:nvSpPr>
        <p:spPr>
          <a:xfrm>
            <a:off x="7931380" y="6270771"/>
            <a:ext cx="583969"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050">
                <a:solidFill>
                  <a:schemeClr val="tx1">
                    <a:tint val="75000"/>
                  </a:schemeClr>
                </a:solidFill>
              </a:rPr>
              <a:pPr algn="r" defTabSz="914400">
                <a:spcAft>
                  <a:spcPts val="600"/>
                </a:spcAft>
              </a:pPr>
              <a:t>46</a:t>
            </a:fld>
            <a:endParaRPr lang="en-US" altLang="ko-KR" sz="1050">
              <a:solidFill>
                <a:schemeClr val="tx1">
                  <a:tint val="75000"/>
                </a:schemeClr>
              </a:solidFill>
            </a:endParaRPr>
          </a:p>
        </p:txBody>
      </p:sp>
    </p:spTree>
    <p:extLst>
      <p:ext uri="{BB962C8B-B14F-4D97-AF65-F5344CB8AC3E}">
        <p14:creationId xmlns:p14="http://schemas.microsoft.com/office/powerpoint/2010/main" val="13930256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8EF812D2-5660-45F2-9166-83C9A5C404C5}"/>
              </a:ext>
            </a:extLst>
          </p:cNvPr>
          <p:cNvSpPr>
            <a:spLocks noGrp="1"/>
          </p:cNvSpPr>
          <p:nvPr>
            <p:ph idx="1"/>
          </p:nvPr>
        </p:nvSpPr>
        <p:spPr/>
        <p:txBody>
          <a:bodyPr>
            <a:normAutofit fontScale="92500" lnSpcReduction="20000"/>
          </a:bodyPr>
          <a:lstStyle/>
          <a:p>
            <a:r>
              <a:rPr lang="en-US" dirty="0"/>
              <a:t>A long time ago there was a study of by Ibbetson who tried to come up with the equity risk premium.</a:t>
            </a:r>
          </a:p>
          <a:p>
            <a:r>
              <a:rPr lang="en-US" dirty="0"/>
              <a:t>To evaluate what is really required by investors, the general idea is that you had to go back a long way – then you can remove ups and downs and assume the requirements equal the expectations (I am not saying this is in any way a reasonable idea).</a:t>
            </a:r>
          </a:p>
          <a:p>
            <a:r>
              <a:rPr lang="en-US" dirty="0"/>
              <a:t>But it can be interesting to look a long way back.</a:t>
            </a:r>
          </a:p>
          <a:p>
            <a:r>
              <a:rPr lang="en-US" dirty="0"/>
              <a:t>Various conclusions are affected by the start and end dates of the analysis.</a:t>
            </a:r>
          </a:p>
        </p:txBody>
      </p:sp>
      <p:sp>
        <p:nvSpPr>
          <p:cNvPr id="3" name="Title 2">
            <a:extLst>
              <a:ext uri="{FF2B5EF4-FFF2-40B4-BE49-F238E27FC236}">
                <a16:creationId xmlns:a16="http://schemas.microsoft.com/office/drawing/2014/main" id="{5454B2A2-3351-43A7-A62F-07DB54D20A76}"/>
              </a:ext>
            </a:extLst>
          </p:cNvPr>
          <p:cNvSpPr>
            <a:spLocks noGrp="1"/>
          </p:cNvSpPr>
          <p:nvPr>
            <p:ph type="title"/>
          </p:nvPr>
        </p:nvSpPr>
        <p:spPr/>
        <p:txBody>
          <a:bodyPr/>
          <a:lstStyle/>
          <a:p>
            <a:r>
              <a:rPr lang="en-US" dirty="0"/>
              <a:t>How Do You Know When To Start</a:t>
            </a:r>
          </a:p>
        </p:txBody>
      </p:sp>
    </p:spTree>
    <p:extLst>
      <p:ext uri="{BB962C8B-B14F-4D97-AF65-F5344CB8AC3E}">
        <p14:creationId xmlns:p14="http://schemas.microsoft.com/office/powerpoint/2010/main" val="17902032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93E112-0D6F-4DE1-AEFB-6ACB553D862F}"/>
              </a:ext>
            </a:extLst>
          </p:cNvPr>
          <p:cNvSpPr>
            <a:spLocks noGrp="1"/>
          </p:cNvSpPr>
          <p:nvPr>
            <p:ph type="title"/>
          </p:nvPr>
        </p:nvSpPr>
        <p:spPr>
          <a:xfrm>
            <a:off x="475707" y="4892358"/>
            <a:ext cx="2824704" cy="1325563"/>
          </a:xfrm>
        </p:spPr>
        <p:txBody>
          <a:bodyPr vert="horz" lIns="91440" tIns="45720" rIns="91440" bIns="45720" rtlCol="0" anchor="ctr">
            <a:normAutofit/>
          </a:bodyPr>
          <a:lstStyle/>
          <a:p>
            <a:pPr algn="r"/>
            <a:r>
              <a:rPr lang="en-US" sz="2100" kern="1200">
                <a:solidFill>
                  <a:schemeClr val="bg1"/>
                </a:solidFill>
                <a:latin typeface="+mj-lt"/>
                <a:ea typeface="+mj-ea"/>
                <a:cs typeface="+mj-cs"/>
              </a:rPr>
              <a:t>Example of Indices</a:t>
            </a:r>
          </a:p>
        </p:txBody>
      </p:sp>
      <p:pic>
        <p:nvPicPr>
          <p:cNvPr id="5" name="Picture 4" descr="A screenshot of a social media post&#10;&#10;Description generated with very high confidence">
            <a:extLst>
              <a:ext uri="{FF2B5EF4-FFF2-40B4-BE49-F238E27FC236}">
                <a16:creationId xmlns:a16="http://schemas.microsoft.com/office/drawing/2014/main" id="{323BF2BE-6922-468F-9629-3CE1F7602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99" y="800945"/>
            <a:ext cx="7810047" cy="2987343"/>
          </a:xfrm>
          <a:prstGeom prst="rect">
            <a:avLst/>
          </a:prstGeom>
        </p:spPr>
      </p:pic>
      <p:sp>
        <p:nvSpPr>
          <p:cNvPr id="4" name="Content Placeholder 3">
            <a:extLst>
              <a:ext uri="{FF2B5EF4-FFF2-40B4-BE49-F238E27FC236}">
                <a16:creationId xmlns:a16="http://schemas.microsoft.com/office/drawing/2014/main" id="{2ED6DD3B-F0D3-4B3B-876F-383B87077C3E}"/>
              </a:ext>
            </a:extLst>
          </p:cNvPr>
          <p:cNvSpPr>
            <a:spLocks noGrp="1"/>
          </p:cNvSpPr>
          <p:nvPr>
            <p:ph idx="1"/>
          </p:nvPr>
        </p:nvSpPr>
        <p:spPr>
          <a:xfrm>
            <a:off x="3659088" y="4824249"/>
            <a:ext cx="5004852" cy="1461780"/>
          </a:xfrm>
        </p:spPr>
        <p:txBody>
          <a:bodyPr vert="horz" lIns="91440" tIns="45720" rIns="91440" bIns="45720" rtlCol="0" anchor="ctr">
            <a:normAutofit/>
          </a:bodyPr>
          <a:lstStyle/>
          <a:p>
            <a:r>
              <a:rPr lang="en-US" sz="1600">
                <a:solidFill>
                  <a:schemeClr val="bg1"/>
                </a:solidFill>
                <a:latin typeface="+mn-lt"/>
                <a:cs typeface="+mn-cs"/>
              </a:rPr>
              <a:t>S&amp;P Index since 1950 is base.  </a:t>
            </a:r>
          </a:p>
          <a:p>
            <a:r>
              <a:rPr lang="en-US" sz="1600">
                <a:solidFill>
                  <a:schemeClr val="bg1"/>
                </a:solidFill>
                <a:latin typeface="+mn-lt"/>
                <a:cs typeface="+mn-cs"/>
              </a:rPr>
              <a:t>IRR is final value (149.5) divided by initial value (1.0), raised to years – 1 (67.8 years).</a:t>
            </a:r>
          </a:p>
          <a:p>
            <a:r>
              <a:rPr lang="en-US" sz="1600">
                <a:solidFill>
                  <a:schemeClr val="bg1"/>
                </a:solidFill>
                <a:latin typeface="+mn-lt"/>
                <a:cs typeface="+mn-cs"/>
              </a:rPr>
              <a:t>Returns and volatility is affected by the time period.</a:t>
            </a:r>
          </a:p>
          <a:p>
            <a:endParaRPr lang="en-US" sz="1600">
              <a:solidFill>
                <a:schemeClr val="bg1"/>
              </a:solidFill>
              <a:latin typeface="+mn-lt"/>
              <a:cs typeface="+mn-cs"/>
            </a:endParaRPr>
          </a:p>
        </p:txBody>
      </p:sp>
    </p:spTree>
    <p:extLst>
      <p:ext uri="{BB962C8B-B14F-4D97-AF65-F5344CB8AC3E}">
        <p14:creationId xmlns:p14="http://schemas.microsoft.com/office/powerpoint/2010/main" val="29690925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AB3403E-274D-45B7-A3CE-CB5BF4F27E92}"/>
              </a:ext>
            </a:extLst>
          </p:cNvPr>
          <p:cNvSpPr>
            <a:spLocks noGrp="1"/>
          </p:cNvSpPr>
          <p:nvPr>
            <p:ph idx="1"/>
          </p:nvPr>
        </p:nvSpPr>
        <p:spPr/>
        <p:txBody>
          <a:bodyPr/>
          <a:lstStyle/>
          <a:p>
            <a:r>
              <a:rPr lang="en-US" dirty="0"/>
              <a:t>This illustrates how you can compare different indices and adjust for exchange rates.</a:t>
            </a:r>
          </a:p>
          <a:p>
            <a:endParaRPr lang="en-US" dirty="0"/>
          </a:p>
        </p:txBody>
      </p:sp>
      <p:sp>
        <p:nvSpPr>
          <p:cNvPr id="3" name="Title 2">
            <a:extLst>
              <a:ext uri="{FF2B5EF4-FFF2-40B4-BE49-F238E27FC236}">
                <a16:creationId xmlns:a16="http://schemas.microsoft.com/office/drawing/2014/main" id="{7A2B7E2B-D7FB-428D-A70F-3B245C8724B7}"/>
              </a:ext>
            </a:extLst>
          </p:cNvPr>
          <p:cNvSpPr>
            <a:spLocks noGrp="1"/>
          </p:cNvSpPr>
          <p:nvPr>
            <p:ph type="title"/>
          </p:nvPr>
        </p:nvSpPr>
        <p:spPr/>
        <p:txBody>
          <a:bodyPr/>
          <a:lstStyle/>
          <a:p>
            <a:r>
              <a:rPr lang="en-US" dirty="0"/>
              <a:t>S&amp;P 500 and DAX</a:t>
            </a:r>
          </a:p>
        </p:txBody>
      </p:sp>
      <p:pic>
        <p:nvPicPr>
          <p:cNvPr id="5" name="Picture 4">
            <a:extLst>
              <a:ext uri="{FF2B5EF4-FFF2-40B4-BE49-F238E27FC236}">
                <a16:creationId xmlns:a16="http://schemas.microsoft.com/office/drawing/2014/main" id="{D4115530-7FBC-40EA-8F3A-E2EB570BF9FB}"/>
              </a:ext>
            </a:extLst>
          </p:cNvPr>
          <p:cNvPicPr>
            <a:picLocks noChangeAspect="1"/>
          </p:cNvPicPr>
          <p:nvPr/>
        </p:nvPicPr>
        <p:blipFill>
          <a:blip r:embed="rId2"/>
          <a:stretch>
            <a:fillRect/>
          </a:stretch>
        </p:blipFill>
        <p:spPr>
          <a:xfrm>
            <a:off x="243624" y="3163991"/>
            <a:ext cx="8287634" cy="2672694"/>
          </a:xfrm>
          <a:prstGeom prst="rect">
            <a:avLst/>
          </a:prstGeom>
        </p:spPr>
      </p:pic>
      <p:sp>
        <p:nvSpPr>
          <p:cNvPr id="2" name="TextBox 1">
            <a:extLst>
              <a:ext uri="{FF2B5EF4-FFF2-40B4-BE49-F238E27FC236}">
                <a16:creationId xmlns:a16="http://schemas.microsoft.com/office/drawing/2014/main" id="{28029B3B-A14C-4BD0-955C-9BD69ACE4064}"/>
              </a:ext>
            </a:extLst>
          </p:cNvPr>
          <p:cNvSpPr txBox="1"/>
          <p:nvPr/>
        </p:nvSpPr>
        <p:spPr>
          <a:xfrm>
            <a:off x="5352177" y="2432807"/>
            <a:ext cx="2625754" cy="646331"/>
          </a:xfrm>
          <a:prstGeom prst="rect">
            <a:avLst/>
          </a:prstGeom>
          <a:solidFill>
            <a:srgbClr val="FFFF00"/>
          </a:solidFill>
        </p:spPr>
        <p:txBody>
          <a:bodyPr wrap="square" rtlCol="0">
            <a:spAutoFit/>
          </a:bodyPr>
          <a:lstStyle/>
          <a:p>
            <a:r>
              <a:rPr lang="en-US" dirty="0"/>
              <a:t>Note the volatility and the Beta versus the IRR</a:t>
            </a:r>
          </a:p>
        </p:txBody>
      </p:sp>
      <p:cxnSp>
        <p:nvCxnSpPr>
          <p:cNvPr id="7" name="Straight Arrow Connector 6">
            <a:extLst>
              <a:ext uri="{FF2B5EF4-FFF2-40B4-BE49-F238E27FC236}">
                <a16:creationId xmlns:a16="http://schemas.microsoft.com/office/drawing/2014/main" id="{8AF11FA0-FE6F-4443-8F00-469FD8E5DB70}"/>
              </a:ext>
            </a:extLst>
          </p:cNvPr>
          <p:cNvCxnSpPr/>
          <p:nvPr/>
        </p:nvCxnSpPr>
        <p:spPr>
          <a:xfrm flipH="1">
            <a:off x="3934437" y="2634143"/>
            <a:ext cx="1073791" cy="8640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72062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lnSpcReduction="10000"/>
          </a:bodyPr>
          <a:lstStyle/>
          <a:p>
            <a:r>
              <a:rPr lang="en-029" dirty="0"/>
              <a:t>Valuation with DCF Analysis</a:t>
            </a:r>
          </a:p>
          <a:p>
            <a:pPr lvl="1"/>
            <a:r>
              <a:rPr lang="en-029" dirty="0"/>
              <a:t>Careful Definition of Cash Flow (Deferred taxes, warranty costs, employee reserves)</a:t>
            </a:r>
          </a:p>
          <a:p>
            <a:pPr lvl="1"/>
            <a:r>
              <a:rPr lang="en-029" dirty="0"/>
              <a:t>Flexible timing in DCF</a:t>
            </a:r>
          </a:p>
          <a:p>
            <a:pPr lvl="1"/>
            <a:r>
              <a:rPr lang="en-029" dirty="0"/>
              <a:t>½ Year Adjustment in DCF</a:t>
            </a:r>
          </a:p>
          <a:p>
            <a:pPr lvl="1"/>
            <a:r>
              <a:rPr lang="en-029" dirty="0"/>
              <a:t>Terminal Value with Timing in Models</a:t>
            </a:r>
          </a:p>
          <a:p>
            <a:pPr lvl="1"/>
            <a:r>
              <a:rPr lang="en-029" dirty="0"/>
              <a:t>Alternative Terminal Methods</a:t>
            </a:r>
          </a:p>
          <a:p>
            <a:pPr lvl="1"/>
            <a:r>
              <a:rPr lang="en-029" dirty="0"/>
              <a:t>Adjustment to Terminal Value for EBITDA, Working Capital, Capital Expenditures, Deferred Tax and Other Items</a:t>
            </a:r>
          </a:p>
          <a:p>
            <a:pPr lvl="1"/>
            <a:r>
              <a:rPr lang="en-029" dirty="0"/>
              <a:t>Evaluating the Bridge Between Enterprise Value and Equity Value</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Valuation from DCF Analysis</a:t>
            </a:r>
          </a:p>
        </p:txBody>
      </p:sp>
    </p:spTree>
    <p:extLst>
      <p:ext uri="{BB962C8B-B14F-4D97-AF65-F5344CB8AC3E}">
        <p14:creationId xmlns:p14="http://schemas.microsoft.com/office/powerpoint/2010/main" val="37820013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6C4FC6B-E085-48F8-9C2C-501F8F1AC102}"/>
              </a:ext>
            </a:extLst>
          </p:cNvPr>
          <p:cNvSpPr>
            <a:spLocks noGrp="1"/>
          </p:cNvSpPr>
          <p:nvPr>
            <p:ph idx="1"/>
          </p:nvPr>
        </p:nvSpPr>
        <p:spPr>
          <a:xfrm>
            <a:off x="628650" y="1279970"/>
            <a:ext cx="7902608" cy="4913771"/>
          </a:xfrm>
        </p:spPr>
        <p:txBody>
          <a:bodyPr/>
          <a:lstStyle/>
          <a:p>
            <a:r>
              <a:rPr lang="en-US" dirty="0"/>
              <a:t>As shown in the graph, the stocks of the telecoms were more variable.</a:t>
            </a:r>
          </a:p>
          <a:p>
            <a:endParaRPr lang="en-US" dirty="0"/>
          </a:p>
        </p:txBody>
      </p:sp>
      <p:sp>
        <p:nvSpPr>
          <p:cNvPr id="3" name="Title 2">
            <a:extLst>
              <a:ext uri="{FF2B5EF4-FFF2-40B4-BE49-F238E27FC236}">
                <a16:creationId xmlns:a16="http://schemas.microsoft.com/office/drawing/2014/main" id="{A1A57481-E394-48CD-8689-EA48FD6F996D}"/>
              </a:ext>
            </a:extLst>
          </p:cNvPr>
          <p:cNvSpPr>
            <a:spLocks noGrp="1"/>
          </p:cNvSpPr>
          <p:nvPr>
            <p:ph type="title"/>
          </p:nvPr>
        </p:nvSpPr>
        <p:spPr/>
        <p:txBody>
          <a:bodyPr/>
          <a:lstStyle/>
          <a:p>
            <a:r>
              <a:rPr lang="en-US" dirty="0"/>
              <a:t>Telecom’s and the Dot.com Bubble</a:t>
            </a:r>
          </a:p>
        </p:txBody>
      </p:sp>
      <p:pic>
        <p:nvPicPr>
          <p:cNvPr id="5" name="Picture 4">
            <a:extLst>
              <a:ext uri="{FF2B5EF4-FFF2-40B4-BE49-F238E27FC236}">
                <a16:creationId xmlns:a16="http://schemas.microsoft.com/office/drawing/2014/main" id="{35659522-1EC8-4F70-89D5-D03490A31DA2}"/>
              </a:ext>
            </a:extLst>
          </p:cNvPr>
          <p:cNvPicPr>
            <a:picLocks noChangeAspect="1"/>
          </p:cNvPicPr>
          <p:nvPr/>
        </p:nvPicPr>
        <p:blipFill>
          <a:blip r:embed="rId2"/>
          <a:stretch>
            <a:fillRect/>
          </a:stretch>
        </p:blipFill>
        <p:spPr>
          <a:xfrm>
            <a:off x="7954" y="2791555"/>
            <a:ext cx="9144000" cy="2783177"/>
          </a:xfrm>
          <a:prstGeom prst="rect">
            <a:avLst/>
          </a:prstGeom>
        </p:spPr>
      </p:pic>
    </p:spTree>
    <p:extLst>
      <p:ext uri="{BB962C8B-B14F-4D97-AF65-F5344CB8AC3E}">
        <p14:creationId xmlns:p14="http://schemas.microsoft.com/office/powerpoint/2010/main" val="4045586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2385FE-9E1A-471D-98A7-73CDCB9ED25A}"/>
              </a:ext>
            </a:extLst>
          </p:cNvPr>
          <p:cNvSpPr>
            <a:spLocks noGrp="1"/>
          </p:cNvSpPr>
          <p:nvPr>
            <p:ph idx="1"/>
          </p:nvPr>
        </p:nvSpPr>
        <p:spPr/>
        <p:txBody>
          <a:bodyPr>
            <a:normAutofit fontScale="92500" lnSpcReduction="20000"/>
          </a:bodyPr>
          <a:lstStyle/>
          <a:p>
            <a:r>
              <a:rPr lang="en-US" dirty="0"/>
              <a:t>Can stocks out-grow the overall economy in the long-run.  </a:t>
            </a:r>
          </a:p>
          <a:p>
            <a:pPr lvl="1"/>
            <a:r>
              <a:rPr lang="en-US" dirty="0"/>
              <a:t>Eventually, stocks should reflect corporate profits.</a:t>
            </a:r>
          </a:p>
          <a:p>
            <a:pPr lvl="1"/>
            <a:r>
              <a:rPr lang="en-US" dirty="0"/>
              <a:t>Corporate profits should reflect overall economic growth, otherwise there will be nothing but corporate profits – nothing for anybody who does not own corporations</a:t>
            </a:r>
          </a:p>
          <a:p>
            <a:r>
              <a:rPr lang="en-US" dirty="0"/>
              <a:t>What has been the return on stocks (with dividend re-investment) relative overall economic growth.</a:t>
            </a:r>
          </a:p>
          <a:p>
            <a:r>
              <a:rPr lang="en-US" dirty="0"/>
              <a:t>If stocks do not grow faster than the economy, then investors are not compensated for taking risk.</a:t>
            </a:r>
          </a:p>
          <a:p>
            <a:endParaRPr lang="en-US" dirty="0"/>
          </a:p>
        </p:txBody>
      </p:sp>
      <p:sp>
        <p:nvSpPr>
          <p:cNvPr id="3" name="Title 2">
            <a:extLst>
              <a:ext uri="{FF2B5EF4-FFF2-40B4-BE49-F238E27FC236}">
                <a16:creationId xmlns:a16="http://schemas.microsoft.com/office/drawing/2014/main" id="{A95E8AF4-9CEB-4AAA-87C9-D7DF3367924C}"/>
              </a:ext>
            </a:extLst>
          </p:cNvPr>
          <p:cNvSpPr>
            <a:spLocks noGrp="1"/>
          </p:cNvSpPr>
          <p:nvPr>
            <p:ph type="title"/>
          </p:nvPr>
        </p:nvSpPr>
        <p:spPr/>
        <p:txBody>
          <a:bodyPr>
            <a:normAutofit fontScale="90000"/>
          </a:bodyPr>
          <a:lstStyle/>
          <a:p>
            <a:r>
              <a:rPr lang="en-US" dirty="0"/>
              <a:t>Fundamental Economic Question of Economic Growth and Stock Value Growth</a:t>
            </a:r>
          </a:p>
        </p:txBody>
      </p:sp>
    </p:spTree>
    <p:extLst>
      <p:ext uri="{BB962C8B-B14F-4D97-AF65-F5344CB8AC3E}">
        <p14:creationId xmlns:p14="http://schemas.microsoft.com/office/powerpoint/2010/main" val="18082619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9B148C5-98B9-4E35-AC39-1C740E226F62}"/>
              </a:ext>
            </a:extLst>
          </p:cNvPr>
          <p:cNvSpPr>
            <a:spLocks noGrp="1"/>
          </p:cNvSpPr>
          <p:nvPr>
            <p:ph idx="1"/>
          </p:nvPr>
        </p:nvSpPr>
        <p:spPr>
          <a:xfrm>
            <a:off x="157073" y="1263192"/>
            <a:ext cx="8416475" cy="1144448"/>
          </a:xfrm>
        </p:spPr>
        <p:txBody>
          <a:bodyPr>
            <a:normAutofit fontScale="92500" lnSpcReduction="20000"/>
          </a:bodyPr>
          <a:lstStyle/>
          <a:p>
            <a:r>
              <a:rPr lang="en-US" dirty="0"/>
              <a:t>Note the volatility in corporate profits and the increase after the financial crisis. This has implications for the P/E ratio.</a:t>
            </a:r>
          </a:p>
          <a:p>
            <a:endParaRPr lang="en-US" dirty="0"/>
          </a:p>
          <a:p>
            <a:endParaRPr lang="en-US" dirty="0"/>
          </a:p>
        </p:txBody>
      </p:sp>
      <p:sp>
        <p:nvSpPr>
          <p:cNvPr id="3" name="Title 2">
            <a:extLst>
              <a:ext uri="{FF2B5EF4-FFF2-40B4-BE49-F238E27FC236}">
                <a16:creationId xmlns:a16="http://schemas.microsoft.com/office/drawing/2014/main" id="{387B95FF-6627-4E8C-BBA0-EE16B974686D}"/>
              </a:ext>
            </a:extLst>
          </p:cNvPr>
          <p:cNvSpPr>
            <a:spLocks noGrp="1"/>
          </p:cNvSpPr>
          <p:nvPr>
            <p:ph type="title"/>
          </p:nvPr>
        </p:nvSpPr>
        <p:spPr/>
        <p:txBody>
          <a:bodyPr>
            <a:normAutofit fontScale="90000"/>
          </a:bodyPr>
          <a:lstStyle/>
          <a:p>
            <a:r>
              <a:rPr lang="en-US" dirty="0"/>
              <a:t>Long-term Review of Corporate Profits and Stock Prices</a:t>
            </a:r>
          </a:p>
        </p:txBody>
      </p:sp>
      <p:sp>
        <p:nvSpPr>
          <p:cNvPr id="4" name="Slide Number Placeholder 3">
            <a:extLst>
              <a:ext uri="{FF2B5EF4-FFF2-40B4-BE49-F238E27FC236}">
                <a16:creationId xmlns:a16="http://schemas.microsoft.com/office/drawing/2014/main" id="{5040690B-EE7D-4FAB-9D16-05BC004992F5}"/>
              </a:ext>
            </a:extLst>
          </p:cNvPr>
          <p:cNvSpPr>
            <a:spLocks noGrp="1"/>
          </p:cNvSpPr>
          <p:nvPr>
            <p:ph type="sldNum" sz="quarter" idx="12"/>
          </p:nvPr>
        </p:nvSpPr>
        <p:spPr/>
        <p:txBody>
          <a:bodyPr/>
          <a:lstStyle/>
          <a:p>
            <a:pPr algn="ctr"/>
            <a:fld id="{0C3A1854-6B63-4059-B360-A3C4972BF0FC}" type="slidenum">
              <a:rPr lang="ko-KR" altLang="en-US" smtClean="0"/>
              <a:pPr algn="ctr"/>
              <a:t>52</a:t>
            </a:fld>
            <a:endParaRPr lang="ko-KR" altLang="en-US" dirty="0"/>
          </a:p>
        </p:txBody>
      </p:sp>
      <p:pic>
        <p:nvPicPr>
          <p:cNvPr id="5" name="Picture 4">
            <a:extLst>
              <a:ext uri="{FF2B5EF4-FFF2-40B4-BE49-F238E27FC236}">
                <a16:creationId xmlns:a16="http://schemas.microsoft.com/office/drawing/2014/main" id="{083C7F84-7F73-410A-A76B-5A9C7B8048ED}"/>
              </a:ext>
            </a:extLst>
          </p:cNvPr>
          <p:cNvPicPr>
            <a:picLocks noChangeAspect="1"/>
          </p:cNvPicPr>
          <p:nvPr/>
        </p:nvPicPr>
        <p:blipFill>
          <a:blip r:embed="rId2"/>
          <a:stretch>
            <a:fillRect/>
          </a:stretch>
        </p:blipFill>
        <p:spPr>
          <a:xfrm>
            <a:off x="157074" y="2615029"/>
            <a:ext cx="8989436" cy="4176983"/>
          </a:xfrm>
          <a:prstGeom prst="rect">
            <a:avLst/>
          </a:prstGeom>
        </p:spPr>
      </p:pic>
      <p:sp>
        <p:nvSpPr>
          <p:cNvPr id="6" name="TextBox 5">
            <a:extLst>
              <a:ext uri="{FF2B5EF4-FFF2-40B4-BE49-F238E27FC236}">
                <a16:creationId xmlns:a16="http://schemas.microsoft.com/office/drawing/2014/main" id="{F2EEA562-5B95-4F5B-AB5A-85E60F4E3A8F}"/>
              </a:ext>
            </a:extLst>
          </p:cNvPr>
          <p:cNvSpPr txBox="1"/>
          <p:nvPr/>
        </p:nvSpPr>
        <p:spPr>
          <a:xfrm>
            <a:off x="5914239" y="2223082"/>
            <a:ext cx="2466363" cy="646331"/>
          </a:xfrm>
          <a:prstGeom prst="rect">
            <a:avLst/>
          </a:prstGeom>
          <a:solidFill>
            <a:srgbClr val="FFFF00"/>
          </a:solidFill>
        </p:spPr>
        <p:txBody>
          <a:bodyPr wrap="square" rtlCol="0">
            <a:spAutoFit/>
          </a:bodyPr>
          <a:lstStyle/>
          <a:p>
            <a:r>
              <a:rPr lang="en-US" dirty="0"/>
              <a:t>Profits are a quarterly series</a:t>
            </a:r>
          </a:p>
        </p:txBody>
      </p:sp>
    </p:spTree>
    <p:extLst>
      <p:ext uri="{BB962C8B-B14F-4D97-AF65-F5344CB8AC3E}">
        <p14:creationId xmlns:p14="http://schemas.microsoft.com/office/powerpoint/2010/main" val="23704953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07BBE7B-364D-4B9D-BD23-F91EF190B137}"/>
              </a:ext>
            </a:extLst>
          </p:cNvPr>
          <p:cNvSpPr>
            <a:spLocks noGrp="1"/>
          </p:cNvSpPr>
          <p:nvPr>
            <p:ph idx="1"/>
          </p:nvPr>
        </p:nvSpPr>
        <p:spPr/>
        <p:txBody>
          <a:bodyPr/>
          <a:lstStyle/>
          <a:p>
            <a:r>
              <a:rPr lang="en-US" dirty="0"/>
              <a:t>If you start from 2010, it looks like there is a big increase stock prices relative to corporate profits.</a:t>
            </a:r>
          </a:p>
          <a:p>
            <a:endParaRPr lang="en-US" dirty="0"/>
          </a:p>
        </p:txBody>
      </p:sp>
      <p:sp>
        <p:nvSpPr>
          <p:cNvPr id="3" name="Title 2">
            <a:extLst>
              <a:ext uri="{FF2B5EF4-FFF2-40B4-BE49-F238E27FC236}">
                <a16:creationId xmlns:a16="http://schemas.microsoft.com/office/drawing/2014/main" id="{4E3A0904-6FED-431C-8C58-25AC226F0F6B}"/>
              </a:ext>
            </a:extLst>
          </p:cNvPr>
          <p:cNvSpPr>
            <a:spLocks noGrp="1"/>
          </p:cNvSpPr>
          <p:nvPr>
            <p:ph type="title"/>
          </p:nvPr>
        </p:nvSpPr>
        <p:spPr/>
        <p:txBody>
          <a:bodyPr>
            <a:normAutofit fontScale="90000"/>
          </a:bodyPr>
          <a:lstStyle/>
          <a:p>
            <a:r>
              <a:rPr lang="en-US" dirty="0"/>
              <a:t>Again, this Type of Analysis Depends on the Start Point for the Analysis</a:t>
            </a:r>
          </a:p>
        </p:txBody>
      </p:sp>
      <p:pic>
        <p:nvPicPr>
          <p:cNvPr id="5" name="Picture 4">
            <a:extLst>
              <a:ext uri="{FF2B5EF4-FFF2-40B4-BE49-F238E27FC236}">
                <a16:creationId xmlns:a16="http://schemas.microsoft.com/office/drawing/2014/main" id="{BE81D114-67BD-4F0A-BA02-49D30E6294B1}"/>
              </a:ext>
            </a:extLst>
          </p:cNvPr>
          <p:cNvPicPr>
            <a:picLocks noChangeAspect="1"/>
          </p:cNvPicPr>
          <p:nvPr/>
        </p:nvPicPr>
        <p:blipFill>
          <a:blip r:embed="rId2"/>
          <a:stretch>
            <a:fillRect/>
          </a:stretch>
        </p:blipFill>
        <p:spPr>
          <a:xfrm>
            <a:off x="209725" y="2782579"/>
            <a:ext cx="8514826" cy="3986672"/>
          </a:xfrm>
          <a:prstGeom prst="rect">
            <a:avLst/>
          </a:prstGeom>
        </p:spPr>
      </p:pic>
    </p:spTree>
    <p:extLst>
      <p:ext uri="{BB962C8B-B14F-4D97-AF65-F5344CB8AC3E}">
        <p14:creationId xmlns:p14="http://schemas.microsoft.com/office/powerpoint/2010/main" val="1232591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3EE967D-1493-4481-9FF4-5E545B83D9D0}"/>
              </a:ext>
            </a:extLst>
          </p:cNvPr>
          <p:cNvSpPr>
            <a:spLocks noGrp="1"/>
          </p:cNvSpPr>
          <p:nvPr>
            <p:ph idx="1"/>
          </p:nvPr>
        </p:nvSpPr>
        <p:spPr>
          <a:xfrm>
            <a:off x="209725" y="1233182"/>
            <a:ext cx="8665827" cy="1182847"/>
          </a:xfrm>
        </p:spPr>
        <p:txBody>
          <a:bodyPr>
            <a:normAutofit fontScale="92500" lnSpcReduction="20000"/>
          </a:bodyPr>
          <a:lstStyle/>
          <a:p>
            <a:r>
              <a:rPr lang="en-US" dirty="0"/>
              <a:t>Raises questions of whether the level of corporate profits can continue to grow faster than GDP. This has implications about long-term growth.</a:t>
            </a:r>
          </a:p>
          <a:p>
            <a:endParaRPr lang="en-US" dirty="0"/>
          </a:p>
        </p:txBody>
      </p:sp>
      <p:sp>
        <p:nvSpPr>
          <p:cNvPr id="3" name="Title 2">
            <a:extLst>
              <a:ext uri="{FF2B5EF4-FFF2-40B4-BE49-F238E27FC236}">
                <a16:creationId xmlns:a16="http://schemas.microsoft.com/office/drawing/2014/main" id="{835792FD-6811-45A7-9B97-18A87BCF63BB}"/>
              </a:ext>
            </a:extLst>
          </p:cNvPr>
          <p:cNvSpPr>
            <a:spLocks noGrp="1"/>
          </p:cNvSpPr>
          <p:nvPr>
            <p:ph type="title"/>
          </p:nvPr>
        </p:nvSpPr>
        <p:spPr/>
        <p:txBody>
          <a:bodyPr/>
          <a:lstStyle/>
          <a:p>
            <a:r>
              <a:rPr lang="en-US" dirty="0"/>
              <a:t>Compare the Corporate Profits with GDP</a:t>
            </a:r>
          </a:p>
        </p:txBody>
      </p:sp>
      <p:pic>
        <p:nvPicPr>
          <p:cNvPr id="5" name="Picture 4">
            <a:extLst>
              <a:ext uri="{FF2B5EF4-FFF2-40B4-BE49-F238E27FC236}">
                <a16:creationId xmlns:a16="http://schemas.microsoft.com/office/drawing/2014/main" id="{F4A8B1AD-A676-4DCE-A1E6-472055016F82}"/>
              </a:ext>
            </a:extLst>
          </p:cNvPr>
          <p:cNvPicPr>
            <a:picLocks noChangeAspect="1"/>
          </p:cNvPicPr>
          <p:nvPr/>
        </p:nvPicPr>
        <p:blipFill>
          <a:blip r:embed="rId2"/>
          <a:stretch>
            <a:fillRect/>
          </a:stretch>
        </p:blipFill>
        <p:spPr>
          <a:xfrm>
            <a:off x="116209" y="2818701"/>
            <a:ext cx="8549618" cy="3944405"/>
          </a:xfrm>
          <a:prstGeom prst="rect">
            <a:avLst/>
          </a:prstGeom>
        </p:spPr>
      </p:pic>
    </p:spTree>
    <p:extLst>
      <p:ext uri="{BB962C8B-B14F-4D97-AF65-F5344CB8AC3E}">
        <p14:creationId xmlns:p14="http://schemas.microsoft.com/office/powerpoint/2010/main" val="2337749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655803-3992-4C8C-9EA5-5B64F6E1C7CE}"/>
              </a:ext>
            </a:extLst>
          </p:cNvPr>
          <p:cNvSpPr>
            <a:spLocks noGrp="1"/>
          </p:cNvSpPr>
          <p:nvPr>
            <p:ph idx="1"/>
          </p:nvPr>
        </p:nvSpPr>
        <p:spPr/>
        <p:txBody>
          <a:bodyPr/>
          <a:lstStyle/>
          <a:p>
            <a:r>
              <a:rPr lang="en-US" dirty="0"/>
              <a:t>Recently, the corporate profits have not grown faster than GDP.</a:t>
            </a:r>
          </a:p>
          <a:p>
            <a:endParaRPr lang="en-US" dirty="0"/>
          </a:p>
        </p:txBody>
      </p:sp>
      <p:sp>
        <p:nvSpPr>
          <p:cNvPr id="3" name="Title 2">
            <a:extLst>
              <a:ext uri="{FF2B5EF4-FFF2-40B4-BE49-F238E27FC236}">
                <a16:creationId xmlns:a16="http://schemas.microsoft.com/office/drawing/2014/main" id="{3672D41D-2CD0-4A9F-9502-8E2716BFFA5D}"/>
              </a:ext>
            </a:extLst>
          </p:cNvPr>
          <p:cNvSpPr>
            <a:spLocks noGrp="1"/>
          </p:cNvSpPr>
          <p:nvPr>
            <p:ph type="title"/>
          </p:nvPr>
        </p:nvSpPr>
        <p:spPr/>
        <p:txBody>
          <a:bodyPr/>
          <a:lstStyle/>
          <a:p>
            <a:r>
              <a:rPr lang="en-US" dirty="0"/>
              <a:t>Again, Look at More Recent Trends</a:t>
            </a:r>
          </a:p>
        </p:txBody>
      </p:sp>
      <p:sp>
        <p:nvSpPr>
          <p:cNvPr id="4" name="Slide Number Placeholder 3">
            <a:extLst>
              <a:ext uri="{FF2B5EF4-FFF2-40B4-BE49-F238E27FC236}">
                <a16:creationId xmlns:a16="http://schemas.microsoft.com/office/drawing/2014/main" id="{6F2F3506-7E18-4D08-B6BA-9D34A63404AE}"/>
              </a:ext>
            </a:extLst>
          </p:cNvPr>
          <p:cNvSpPr>
            <a:spLocks noGrp="1"/>
          </p:cNvSpPr>
          <p:nvPr>
            <p:ph type="sldNum" sz="quarter" idx="12"/>
          </p:nvPr>
        </p:nvSpPr>
        <p:spPr/>
        <p:txBody>
          <a:bodyPr/>
          <a:lstStyle/>
          <a:p>
            <a:pPr algn="ctr"/>
            <a:fld id="{0C3A1854-6B63-4059-B360-A3C4972BF0FC}" type="slidenum">
              <a:rPr lang="ko-KR" altLang="en-US" smtClean="0"/>
              <a:pPr algn="ctr"/>
              <a:t>55</a:t>
            </a:fld>
            <a:endParaRPr lang="ko-KR" altLang="en-US" dirty="0"/>
          </a:p>
        </p:txBody>
      </p:sp>
      <p:pic>
        <p:nvPicPr>
          <p:cNvPr id="6" name="Picture 5">
            <a:extLst>
              <a:ext uri="{FF2B5EF4-FFF2-40B4-BE49-F238E27FC236}">
                <a16:creationId xmlns:a16="http://schemas.microsoft.com/office/drawing/2014/main" id="{A1A4449C-3BA2-4CD0-9D2E-2987039F41F4}"/>
              </a:ext>
            </a:extLst>
          </p:cNvPr>
          <p:cNvPicPr>
            <a:picLocks noChangeAspect="1"/>
          </p:cNvPicPr>
          <p:nvPr/>
        </p:nvPicPr>
        <p:blipFill>
          <a:blip r:embed="rId2"/>
          <a:stretch>
            <a:fillRect/>
          </a:stretch>
        </p:blipFill>
        <p:spPr>
          <a:xfrm>
            <a:off x="117446" y="2764424"/>
            <a:ext cx="8774884" cy="4027588"/>
          </a:xfrm>
          <a:prstGeom prst="rect">
            <a:avLst/>
          </a:prstGeom>
        </p:spPr>
      </p:pic>
    </p:spTree>
    <p:extLst>
      <p:ext uri="{BB962C8B-B14F-4D97-AF65-F5344CB8AC3E}">
        <p14:creationId xmlns:p14="http://schemas.microsoft.com/office/powerpoint/2010/main" val="13879670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3C15B7A-476E-4A00-A603-93AA6A64FBC9}"/>
              </a:ext>
            </a:extLst>
          </p:cNvPr>
          <p:cNvSpPr>
            <a:spLocks noGrp="1"/>
          </p:cNvSpPr>
          <p:nvPr>
            <p:ph idx="1"/>
          </p:nvPr>
        </p:nvSpPr>
        <p:spPr>
          <a:xfrm>
            <a:off x="628650" y="1263192"/>
            <a:ext cx="7839489" cy="1281225"/>
          </a:xfrm>
        </p:spPr>
        <p:txBody>
          <a:bodyPr>
            <a:normAutofit lnSpcReduction="10000"/>
          </a:bodyPr>
          <a:lstStyle/>
          <a:p>
            <a:r>
              <a:rPr lang="en-US" dirty="0"/>
              <a:t>Note the recent increase in stock prices relative to national income and even corporate profits. Different starting points.</a:t>
            </a:r>
          </a:p>
          <a:p>
            <a:endParaRPr lang="en-US" dirty="0"/>
          </a:p>
        </p:txBody>
      </p:sp>
      <p:sp>
        <p:nvSpPr>
          <p:cNvPr id="3" name="Title 2">
            <a:extLst>
              <a:ext uri="{FF2B5EF4-FFF2-40B4-BE49-F238E27FC236}">
                <a16:creationId xmlns:a16="http://schemas.microsoft.com/office/drawing/2014/main" id="{45CDE8B8-BA8D-48E1-9B3A-7C3117E0F617}"/>
              </a:ext>
            </a:extLst>
          </p:cNvPr>
          <p:cNvSpPr>
            <a:spLocks noGrp="1"/>
          </p:cNvSpPr>
          <p:nvPr>
            <p:ph type="title"/>
          </p:nvPr>
        </p:nvSpPr>
        <p:spPr/>
        <p:txBody>
          <a:bodyPr>
            <a:normAutofit fontScale="90000"/>
          </a:bodyPr>
          <a:lstStyle/>
          <a:p>
            <a:r>
              <a:rPr lang="en-US" dirty="0"/>
              <a:t>More Comparison of Stock Prices and Economic Indicies – GNP and Median Income</a:t>
            </a:r>
          </a:p>
        </p:txBody>
      </p:sp>
      <p:pic>
        <p:nvPicPr>
          <p:cNvPr id="2" name="Picture 1">
            <a:extLst>
              <a:ext uri="{FF2B5EF4-FFF2-40B4-BE49-F238E27FC236}">
                <a16:creationId xmlns:a16="http://schemas.microsoft.com/office/drawing/2014/main" id="{8B872103-B070-407F-9718-55D5BACE2AFA}"/>
              </a:ext>
            </a:extLst>
          </p:cNvPr>
          <p:cNvPicPr>
            <a:picLocks noChangeAspect="1"/>
          </p:cNvPicPr>
          <p:nvPr/>
        </p:nvPicPr>
        <p:blipFill>
          <a:blip r:embed="rId2"/>
          <a:stretch>
            <a:fillRect/>
          </a:stretch>
        </p:blipFill>
        <p:spPr>
          <a:xfrm>
            <a:off x="0" y="3240155"/>
            <a:ext cx="4433164" cy="3130828"/>
          </a:xfrm>
          <a:prstGeom prst="rect">
            <a:avLst/>
          </a:prstGeom>
        </p:spPr>
      </p:pic>
      <p:pic>
        <p:nvPicPr>
          <p:cNvPr id="8" name="Picture 7">
            <a:extLst>
              <a:ext uri="{FF2B5EF4-FFF2-40B4-BE49-F238E27FC236}">
                <a16:creationId xmlns:a16="http://schemas.microsoft.com/office/drawing/2014/main" id="{C779D0A9-F04C-46DC-811C-17C6B0ECA778}"/>
              </a:ext>
            </a:extLst>
          </p:cNvPr>
          <p:cNvPicPr>
            <a:picLocks noChangeAspect="1"/>
          </p:cNvPicPr>
          <p:nvPr/>
        </p:nvPicPr>
        <p:blipFill>
          <a:blip r:embed="rId3"/>
          <a:stretch>
            <a:fillRect/>
          </a:stretch>
        </p:blipFill>
        <p:spPr>
          <a:xfrm>
            <a:off x="4572000" y="3240155"/>
            <a:ext cx="4433164" cy="3130828"/>
          </a:xfrm>
          <a:prstGeom prst="rect">
            <a:avLst/>
          </a:prstGeom>
        </p:spPr>
      </p:pic>
    </p:spTree>
    <p:extLst>
      <p:ext uri="{BB962C8B-B14F-4D97-AF65-F5344CB8AC3E}">
        <p14:creationId xmlns:p14="http://schemas.microsoft.com/office/powerpoint/2010/main" val="33519833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7526-DA39-4149-B464-31941E33D674}"/>
              </a:ext>
            </a:extLst>
          </p:cNvPr>
          <p:cNvSpPr>
            <a:spLocks noGrp="1"/>
          </p:cNvSpPr>
          <p:nvPr>
            <p:ph type="title"/>
          </p:nvPr>
        </p:nvSpPr>
        <p:spPr>
          <a:xfrm>
            <a:off x="1143000" y="2776538"/>
            <a:ext cx="6858000" cy="1381188"/>
          </a:xfrm>
        </p:spPr>
        <p:txBody>
          <a:bodyPr vert="horz" lIns="91440" tIns="45720" rIns="91440" bIns="45720" rtlCol="0" anchor="ctr">
            <a:noAutofit/>
          </a:bodyPr>
          <a:lstStyle/>
          <a:p>
            <a:r>
              <a:rPr lang="en-US" dirty="0"/>
              <a:t>Creating a Model for Financial and Non-Financial Companies</a:t>
            </a:r>
          </a:p>
        </p:txBody>
      </p:sp>
    </p:spTree>
    <p:extLst>
      <p:ext uri="{BB962C8B-B14F-4D97-AF65-F5344CB8AC3E}">
        <p14:creationId xmlns:p14="http://schemas.microsoft.com/office/powerpoint/2010/main" val="24439204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fontScale="92500" lnSpcReduction="10000"/>
          </a:bodyPr>
          <a:lstStyle/>
          <a:p>
            <a:r>
              <a:rPr lang="en-029" dirty="0"/>
              <a:t>Corporate Modelling for DCF and Credit Analysis</a:t>
            </a:r>
          </a:p>
          <a:p>
            <a:pPr lvl="1"/>
            <a:r>
              <a:rPr lang="en-029" dirty="0"/>
              <a:t>Objectives of Corporate Modelling</a:t>
            </a:r>
          </a:p>
          <a:p>
            <a:pPr lvl="1"/>
            <a:r>
              <a:rPr lang="en-029" dirty="0"/>
              <a:t>Excel Functions and Techniques for Modelling including Interpolate Function</a:t>
            </a:r>
          </a:p>
          <a:p>
            <a:pPr lvl="1"/>
            <a:r>
              <a:rPr lang="en-029" dirty="0"/>
              <a:t>Structure of Corporate Models</a:t>
            </a:r>
          </a:p>
          <a:p>
            <a:pPr lvl="1"/>
            <a:r>
              <a:rPr lang="en-029" dirty="0"/>
              <a:t>Acquiring Data from Internet and From PDF files and Presentation of History</a:t>
            </a:r>
          </a:p>
          <a:p>
            <a:pPr lvl="1"/>
            <a:r>
              <a:rPr lang="en-029" dirty="0"/>
              <a:t>Evaluating Fundamental Risks of Operating Cash Flow</a:t>
            </a:r>
          </a:p>
          <a:p>
            <a:pPr lvl="1"/>
            <a:r>
              <a:rPr lang="en-029" dirty="0"/>
              <a:t>Objectives and Mechanics of ROIC using Direct and Indirect method</a:t>
            </a:r>
          </a:p>
          <a:p>
            <a:pPr lvl="1"/>
            <a:r>
              <a:rPr lang="en-029" dirty="0"/>
              <a:t>Problems with Depreciation in Corporate Models</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Corporate Modelling</a:t>
            </a:r>
          </a:p>
        </p:txBody>
      </p:sp>
    </p:spTree>
    <p:extLst>
      <p:ext uri="{BB962C8B-B14F-4D97-AF65-F5344CB8AC3E}">
        <p14:creationId xmlns:p14="http://schemas.microsoft.com/office/powerpoint/2010/main" val="30242496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252EA-C3B1-4EE4-85F3-DCD035EF5CB4}"/>
              </a:ext>
            </a:extLst>
          </p:cNvPr>
          <p:cNvSpPr>
            <a:spLocks noGrp="1"/>
          </p:cNvSpPr>
          <p:nvPr>
            <p:ph type="title"/>
          </p:nvPr>
        </p:nvSpPr>
        <p:spPr/>
        <p:txBody>
          <a:bodyPr/>
          <a:lstStyle/>
          <a:p>
            <a:r>
              <a:rPr lang="en-029" dirty="0"/>
              <a:t>Introduction and Objectives</a:t>
            </a:r>
          </a:p>
        </p:txBody>
      </p:sp>
    </p:spTree>
    <p:extLst>
      <p:ext uri="{BB962C8B-B14F-4D97-AF65-F5344CB8AC3E}">
        <p14:creationId xmlns:p14="http://schemas.microsoft.com/office/powerpoint/2010/main" val="3853505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r>
              <a:rPr lang="en-029" dirty="0"/>
              <a:t>M&amp;A Analysis from Private Equity and LBO</a:t>
            </a:r>
          </a:p>
          <a:p>
            <a:pPr lvl="1"/>
            <a:r>
              <a:rPr lang="en-029" dirty="0"/>
              <a:t>Acquisition Model Mechanics</a:t>
            </a:r>
          </a:p>
          <a:p>
            <a:pPr lvl="1"/>
            <a:r>
              <a:rPr lang="en-029" dirty="0"/>
              <a:t>Acquisition Transaction Costs</a:t>
            </a:r>
          </a:p>
          <a:p>
            <a:pPr lvl="1"/>
            <a:r>
              <a:rPr lang="en-029" dirty="0"/>
              <a:t>Merger Models and LBO Models</a:t>
            </a:r>
          </a:p>
          <a:p>
            <a:pPr lvl="1"/>
            <a:r>
              <a:rPr lang="en-029" dirty="0"/>
              <a:t>Debt Provisions and Analysis in Acquisition Models</a:t>
            </a:r>
          </a:p>
          <a:p>
            <a:pPr lvl="1"/>
            <a:r>
              <a:rPr lang="en-029" dirty="0"/>
              <a:t>Tax Provisions and Analysis in Acquisition Models</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normAutofit fontScale="90000"/>
          </a:bodyPr>
          <a:lstStyle/>
          <a:p>
            <a:r>
              <a:rPr lang="en-029" dirty="0"/>
              <a:t>M&amp;A Analysis from Private Equity and LBO</a:t>
            </a:r>
          </a:p>
        </p:txBody>
      </p:sp>
    </p:spTree>
    <p:extLst>
      <p:ext uri="{BB962C8B-B14F-4D97-AF65-F5344CB8AC3E}">
        <p14:creationId xmlns:p14="http://schemas.microsoft.com/office/powerpoint/2010/main" val="9407303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a:xfrm>
            <a:off x="306371" y="1253360"/>
            <a:ext cx="8531258" cy="4950795"/>
          </a:xfrm>
        </p:spPr>
        <p:txBody>
          <a:bodyPr>
            <a:normAutofit/>
          </a:bodyPr>
          <a:lstStyle/>
          <a:p>
            <a:pPr lvl="1"/>
            <a:r>
              <a:rPr lang="en-029" dirty="0"/>
              <a:t>General Ideas and Objectives of Corporate Modelling</a:t>
            </a:r>
          </a:p>
          <a:p>
            <a:pPr lvl="1"/>
            <a:r>
              <a:rPr lang="en-029" dirty="0"/>
              <a:t>Excel Functions and Techniques for Modelling including Interpolate Function</a:t>
            </a:r>
          </a:p>
          <a:p>
            <a:pPr lvl="1"/>
            <a:r>
              <a:rPr lang="en-029" dirty="0"/>
              <a:t>Structure of Corporate Models and Simple Exercise</a:t>
            </a:r>
          </a:p>
          <a:p>
            <a:pPr lvl="1"/>
            <a:r>
              <a:rPr lang="en-029" dirty="0"/>
              <a:t>Acquiring Data from Internet and From PDF files and Presentation of History and ROIC Analysis</a:t>
            </a:r>
          </a:p>
          <a:p>
            <a:pPr lvl="1"/>
            <a:r>
              <a:rPr lang="en-029" dirty="0"/>
              <a:t>Evaluating Fundamental Risks of Operating Cash Flow</a:t>
            </a:r>
          </a:p>
          <a:p>
            <a:pPr lvl="1"/>
            <a:r>
              <a:rPr lang="en-029" dirty="0"/>
              <a:t>Problems with Depreciation in Corporate Models</a:t>
            </a:r>
          </a:p>
          <a:p>
            <a:pPr lvl="1"/>
            <a:r>
              <a:rPr lang="en-029" dirty="0"/>
              <a:t>Circular Reference Issues in Corporate Models</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Corporate Modelling</a:t>
            </a:r>
          </a:p>
        </p:txBody>
      </p:sp>
    </p:spTree>
    <p:extLst>
      <p:ext uri="{BB962C8B-B14F-4D97-AF65-F5344CB8AC3E}">
        <p14:creationId xmlns:p14="http://schemas.microsoft.com/office/powerpoint/2010/main" val="18462421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9E961C4-F83B-44E4-ADF1-16BD8F585745}"/>
              </a:ext>
            </a:extLst>
          </p:cNvPr>
          <p:cNvSpPr>
            <a:spLocks noGrp="1"/>
          </p:cNvSpPr>
          <p:nvPr>
            <p:ph idx="1"/>
          </p:nvPr>
        </p:nvSpPr>
        <p:spPr>
          <a:xfrm>
            <a:off x="3352801" y="157316"/>
            <a:ext cx="5604386" cy="6027174"/>
          </a:xfrm>
        </p:spPr>
        <p:txBody>
          <a:bodyPr vert="horz" lIns="91440" tIns="45720" rIns="91440" bIns="45720" rtlCol="0" anchor="ctr">
            <a:normAutofit fontScale="85000" lnSpcReduction="10000"/>
          </a:bodyPr>
          <a:lstStyle/>
          <a:p>
            <a:r>
              <a:rPr lang="en-US" dirty="0">
                <a:latin typeface="+mn-lt"/>
                <a:cs typeface="+mn-cs"/>
              </a:rPr>
              <a:t>Lets say you can find the following:</a:t>
            </a:r>
          </a:p>
          <a:p>
            <a:pPr lvl="1"/>
            <a:r>
              <a:rPr lang="en-US" sz="3200" dirty="0">
                <a:latin typeface="+mn-lt"/>
                <a:cs typeface="+mn-cs"/>
              </a:rPr>
              <a:t>A company with some fluctuations in return, but not too much.</a:t>
            </a:r>
          </a:p>
          <a:p>
            <a:pPr lvl="1"/>
            <a:r>
              <a:rPr lang="en-US" sz="3200" dirty="0">
                <a:latin typeface="+mn-lt"/>
                <a:cs typeface="+mn-cs"/>
              </a:rPr>
              <a:t>A company that grows at about the same rate in real terms as the population (e.g. a food company).</a:t>
            </a:r>
          </a:p>
          <a:p>
            <a:pPr lvl="1"/>
            <a:r>
              <a:rPr lang="en-US" sz="3200" dirty="0">
                <a:latin typeface="+mn-lt"/>
                <a:cs typeface="+mn-cs"/>
              </a:rPr>
              <a:t>An industry where P/E multiples and EV/EBITDA multiples are stable across companies and stable over time.</a:t>
            </a:r>
          </a:p>
          <a:p>
            <a:pPr lvl="1"/>
            <a:r>
              <a:rPr lang="en-US" sz="3200" dirty="0">
                <a:latin typeface="+mn-lt"/>
                <a:cs typeface="+mn-cs"/>
              </a:rPr>
              <a:t>An industry where there is quite a lot of competition and assets are not very capital intensive.</a:t>
            </a:r>
          </a:p>
        </p:txBody>
      </p:sp>
      <p:sp>
        <p:nvSpPr>
          <p:cNvPr id="3" name="Title 2">
            <a:extLst>
              <a:ext uri="{FF2B5EF4-FFF2-40B4-BE49-F238E27FC236}">
                <a16:creationId xmlns:a16="http://schemas.microsoft.com/office/drawing/2014/main" id="{79039492-80C4-4CD8-9DEF-79CA1D79445C}"/>
              </a:ext>
            </a:extLst>
          </p:cNvPr>
          <p:cNvSpPr>
            <a:spLocks noGrp="1"/>
          </p:cNvSpPr>
          <p:nvPr>
            <p:ph type="title"/>
          </p:nvPr>
        </p:nvSpPr>
        <p:spPr>
          <a:xfrm>
            <a:off x="628650" y="963877"/>
            <a:ext cx="2620771" cy="4930246"/>
          </a:xfrm>
        </p:spPr>
        <p:txBody>
          <a:bodyPr vert="horz" lIns="91440" tIns="45720" rIns="91440" bIns="45720" rtlCol="0" anchor="ctr">
            <a:normAutofit/>
          </a:bodyPr>
          <a:lstStyle/>
          <a:p>
            <a:pPr algn="r"/>
            <a:r>
              <a:rPr lang="en-US" sz="3400" kern="1200" dirty="0">
                <a:solidFill>
                  <a:schemeClr val="accent1"/>
                </a:solidFill>
                <a:latin typeface="+mj-lt"/>
                <a:ea typeface="+mj-ea"/>
                <a:cs typeface="+mj-cs"/>
              </a:rPr>
              <a:t>Corporate Finance Ideas for Simple Company</a:t>
            </a:r>
          </a:p>
        </p:txBody>
      </p:sp>
    </p:spTree>
    <p:extLst>
      <p:ext uri="{BB962C8B-B14F-4D97-AF65-F5344CB8AC3E}">
        <p14:creationId xmlns:p14="http://schemas.microsoft.com/office/powerpoint/2010/main" val="118994051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1DFB86F-530D-4814-91E3-BEE7DE5ACFCB}"/>
              </a:ext>
            </a:extLst>
          </p:cNvPr>
          <p:cNvSpPr>
            <a:spLocks noGrp="1"/>
          </p:cNvSpPr>
          <p:nvPr>
            <p:ph idx="1"/>
          </p:nvPr>
        </p:nvSpPr>
        <p:spPr/>
        <p:txBody>
          <a:bodyPr>
            <a:normAutofit lnSpcReduction="10000"/>
          </a:bodyPr>
          <a:lstStyle/>
          <a:p>
            <a:r>
              <a:rPr lang="en-US" dirty="0"/>
              <a:t>This kind of relatively stable company is used in the McKinsey Book.  You can use ideas of ROIC and WACC along with a financial model to make a DCF analysis as well as a credit analysis. Companies in the McKinsey Book include:</a:t>
            </a:r>
          </a:p>
          <a:p>
            <a:pPr lvl="1"/>
            <a:r>
              <a:rPr lang="en-US" dirty="0"/>
              <a:t>Fed Ex</a:t>
            </a:r>
          </a:p>
          <a:p>
            <a:pPr lvl="1"/>
            <a:r>
              <a:rPr lang="en-US" dirty="0"/>
              <a:t>UPS</a:t>
            </a:r>
          </a:p>
          <a:p>
            <a:pPr lvl="1"/>
            <a:r>
              <a:rPr lang="en-US" dirty="0"/>
              <a:t>Heiniken</a:t>
            </a:r>
          </a:p>
          <a:p>
            <a:pPr lvl="1"/>
            <a:r>
              <a:rPr lang="en-US" dirty="0"/>
              <a:t>Disney</a:t>
            </a:r>
          </a:p>
          <a:p>
            <a:pPr lvl="1"/>
            <a:r>
              <a:rPr lang="en-US" dirty="0"/>
              <a:t>Walgreens</a:t>
            </a:r>
          </a:p>
          <a:p>
            <a:pPr lvl="1"/>
            <a:r>
              <a:rPr lang="en-US" dirty="0"/>
              <a:t>General Mills</a:t>
            </a:r>
          </a:p>
        </p:txBody>
      </p:sp>
      <p:sp>
        <p:nvSpPr>
          <p:cNvPr id="3" name="Title 2">
            <a:extLst>
              <a:ext uri="{FF2B5EF4-FFF2-40B4-BE49-F238E27FC236}">
                <a16:creationId xmlns:a16="http://schemas.microsoft.com/office/drawing/2014/main" id="{C23C9D3E-E761-4CBE-B7C0-50A48F5FFB91}"/>
              </a:ext>
            </a:extLst>
          </p:cNvPr>
          <p:cNvSpPr>
            <a:spLocks noGrp="1"/>
          </p:cNvSpPr>
          <p:nvPr>
            <p:ph type="title"/>
          </p:nvPr>
        </p:nvSpPr>
        <p:spPr/>
        <p:txBody>
          <a:bodyPr>
            <a:normAutofit fontScale="90000"/>
          </a:bodyPr>
          <a:lstStyle/>
          <a:p>
            <a:r>
              <a:rPr lang="en-US" dirty="0"/>
              <a:t>Companies Used in McKinsey Book and Typical Examples</a:t>
            </a:r>
          </a:p>
        </p:txBody>
      </p:sp>
    </p:spTree>
    <p:extLst>
      <p:ext uri="{BB962C8B-B14F-4D97-AF65-F5344CB8AC3E}">
        <p14:creationId xmlns:p14="http://schemas.microsoft.com/office/powerpoint/2010/main" val="33843428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normAutofit fontScale="90000"/>
          </a:bodyPr>
          <a:lstStyle/>
          <a:p>
            <a:r>
              <a:rPr lang="en-US" altLang="zh-CN" dirty="0">
                <a:ea typeface="SimSun" panose="02010600030101010101" pitchFamily="2" charset="-122"/>
              </a:rPr>
              <a:t>Analytical framework for Valuation – Combine Forecasts of Economic Performance with Cost of Capital</a:t>
            </a:r>
          </a:p>
        </p:txBody>
      </p:sp>
      <p:graphicFrame>
        <p:nvGraphicFramePr>
          <p:cNvPr id="49155" name="Object 3"/>
          <p:cNvGraphicFramePr>
            <a:graphicFrameLocks noGrp="1" noChangeAspect="1"/>
          </p:cNvGraphicFramePr>
          <p:nvPr>
            <p:ph type="body" idx="1"/>
          </p:nvPr>
        </p:nvGraphicFramePr>
        <p:xfrm>
          <a:off x="1098550" y="1524000"/>
          <a:ext cx="6415088" cy="4191000"/>
        </p:xfrm>
        <a:graphic>
          <a:graphicData uri="http://schemas.openxmlformats.org/presentationml/2006/ole">
            <mc:AlternateContent xmlns:mc="http://schemas.openxmlformats.org/markup-compatibility/2006">
              <mc:Choice xmlns:v="urn:schemas-microsoft-com:vml" Requires="v">
                <p:oleObj spid="_x0000_s8208" name="Picture" r:id="rId4" imgW="4524750" imgH="2648558" progId="Word.Picture.8">
                  <p:embed/>
                </p:oleObj>
              </mc:Choice>
              <mc:Fallback>
                <p:oleObj name="Picture" r:id="rId4" imgW="4524750" imgH="2648558" progId="Word.Picture.8">
                  <p:embed/>
                  <p:pic>
                    <p:nvPicPr>
                      <p:cNvPr id="4915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8550" y="1524000"/>
                        <a:ext cx="6415088" cy="4191000"/>
                      </a:xfrm>
                      <a:prstGeom prst="rect">
                        <a:avLst/>
                      </a:prstGeom>
                      <a:noFill/>
                      <a:ln>
                        <a:noFill/>
                      </a:ln>
                      <a:effectLst/>
                      <a:extLst>
                        <a:ext uri="{909E8E84-426E-40DD-AFC4-6F175D3DCCD1}">
                          <a14:hiddenFill xmlns:a14="http://schemas.microsoft.com/office/drawing/2010/main">
                            <a:solidFill>
                              <a:srgbClr val="0000CC"/>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919191"/>
                              </a:outerShdw>
                            </a:effectLst>
                          </a14:hiddenEffects>
                        </a:ext>
                      </a:extLst>
                    </p:spPr>
                  </p:pic>
                </p:oleObj>
              </mc:Fallback>
            </mc:AlternateContent>
          </a:graphicData>
        </a:graphic>
      </p:graphicFrame>
      <p:sp>
        <p:nvSpPr>
          <p:cNvPr id="49156" name="Text Box 4"/>
          <p:cNvSpPr txBox="1">
            <a:spLocks noChangeArrowheads="1"/>
          </p:cNvSpPr>
          <p:nvPr/>
        </p:nvSpPr>
        <p:spPr bwMode="auto">
          <a:xfrm>
            <a:off x="381000" y="2286000"/>
            <a:ext cx="2133600" cy="639763"/>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In financial terms, value comes from ROIC and growth versus cost of capital</a:t>
            </a:r>
          </a:p>
        </p:txBody>
      </p:sp>
      <p:sp>
        <p:nvSpPr>
          <p:cNvPr id="49157" name="Line 5"/>
          <p:cNvSpPr>
            <a:spLocks noChangeShapeType="1"/>
          </p:cNvSpPr>
          <p:nvPr/>
        </p:nvSpPr>
        <p:spPr bwMode="auto">
          <a:xfrm>
            <a:off x="838200" y="3200400"/>
            <a:ext cx="381000" cy="3048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49158" name="Text Box 6"/>
          <p:cNvSpPr txBox="1">
            <a:spLocks noChangeArrowheads="1"/>
          </p:cNvSpPr>
          <p:nvPr/>
        </p:nvSpPr>
        <p:spPr bwMode="auto">
          <a:xfrm>
            <a:off x="6705600" y="1371600"/>
            <a:ext cx="1752600" cy="822325"/>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Competitive position such as pricing power and cost structure affects ROIC</a:t>
            </a:r>
          </a:p>
        </p:txBody>
      </p:sp>
      <p:sp>
        <p:nvSpPr>
          <p:cNvPr id="49159" name="Line 7"/>
          <p:cNvSpPr>
            <a:spLocks noChangeShapeType="1"/>
          </p:cNvSpPr>
          <p:nvPr/>
        </p:nvSpPr>
        <p:spPr bwMode="auto">
          <a:xfrm flipH="1">
            <a:off x="5105400" y="1828800"/>
            <a:ext cx="1600200" cy="6096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49160" name="Line 8"/>
          <p:cNvSpPr>
            <a:spLocks noChangeShapeType="1"/>
          </p:cNvSpPr>
          <p:nvPr/>
        </p:nvSpPr>
        <p:spPr bwMode="auto">
          <a:xfrm flipH="1">
            <a:off x="2895600" y="2133600"/>
            <a:ext cx="3810000" cy="1524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dirty="0"/>
          </a:p>
        </p:txBody>
      </p:sp>
      <p:sp>
        <p:nvSpPr>
          <p:cNvPr id="49161" name="Text Box 9"/>
          <p:cNvSpPr txBox="1">
            <a:spLocks noChangeArrowheads="1"/>
          </p:cNvSpPr>
          <p:nvPr/>
        </p:nvSpPr>
        <p:spPr bwMode="auto">
          <a:xfrm>
            <a:off x="7696200" y="2971800"/>
            <a:ext cx="990600" cy="1187450"/>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defRPr sz="1200">
                <a:solidFill>
                  <a:schemeClr val="tx1"/>
                </a:solidFill>
                <a:latin typeface="Arial" panose="020B0604020202020204" pitchFamily="34" charset="0"/>
              </a:defRPr>
            </a:lvl1pPr>
            <a:lvl2pPr marL="742950" indent="-285750">
              <a:defRPr sz="1200">
                <a:solidFill>
                  <a:schemeClr val="tx1"/>
                </a:solidFill>
                <a:latin typeface="Arial" panose="020B0604020202020204" pitchFamily="34" charset="0"/>
              </a:defRPr>
            </a:lvl2pPr>
            <a:lvl3pPr marL="1143000" indent="-228600">
              <a:defRPr sz="1200">
                <a:solidFill>
                  <a:schemeClr val="tx1"/>
                </a:solidFill>
                <a:latin typeface="Arial" panose="020B0604020202020204" pitchFamily="34" charset="0"/>
              </a:defRPr>
            </a:lvl3pPr>
            <a:lvl4pPr marL="1600200" indent="-228600">
              <a:defRPr sz="1200">
                <a:solidFill>
                  <a:schemeClr val="tx1"/>
                </a:solidFill>
                <a:latin typeface="Arial" panose="020B0604020202020204" pitchFamily="34" charset="0"/>
              </a:defRPr>
            </a:lvl4pPr>
            <a:lvl5pPr marL="2057400" indent="-228600">
              <a:defRPr sz="1200">
                <a:solidFill>
                  <a:schemeClr val="tx1"/>
                </a:solidFill>
                <a:latin typeface="Arial" panose="020B0604020202020204" pitchFamily="34" charset="0"/>
              </a:defRPr>
            </a:lvl5pPr>
            <a:lvl6pPr marL="2514600" indent="-228600" eaLnBrk="0" fontAlgn="base" hangingPunct="0">
              <a:spcBef>
                <a:spcPct val="0"/>
              </a:spcBef>
              <a:spcAft>
                <a:spcPct val="0"/>
              </a:spcAft>
              <a:defRPr sz="1200">
                <a:solidFill>
                  <a:schemeClr val="tx1"/>
                </a:solidFill>
                <a:latin typeface="Arial" panose="020B0604020202020204" pitchFamily="34" charset="0"/>
              </a:defRPr>
            </a:lvl6pPr>
            <a:lvl7pPr marL="2971800" indent="-228600" eaLnBrk="0" fontAlgn="base" hangingPunct="0">
              <a:spcBef>
                <a:spcPct val="0"/>
              </a:spcBef>
              <a:spcAft>
                <a:spcPct val="0"/>
              </a:spcAft>
              <a:defRPr sz="1200">
                <a:solidFill>
                  <a:schemeClr val="tx1"/>
                </a:solidFill>
                <a:latin typeface="Arial" panose="020B0604020202020204" pitchFamily="34" charset="0"/>
              </a:defRPr>
            </a:lvl7pPr>
            <a:lvl8pPr marL="3429000" indent="-228600" eaLnBrk="0" fontAlgn="base" hangingPunct="0">
              <a:spcBef>
                <a:spcPct val="0"/>
              </a:spcBef>
              <a:spcAft>
                <a:spcPct val="0"/>
              </a:spcAft>
              <a:defRPr sz="1200">
                <a:solidFill>
                  <a:schemeClr val="tx1"/>
                </a:solidFill>
                <a:latin typeface="Arial" panose="020B0604020202020204" pitchFamily="34" charset="0"/>
              </a:defRPr>
            </a:lvl8pPr>
            <a:lvl9pPr marL="3886200" indent="-228600" eaLnBrk="0" fontAlgn="base" hangingPunct="0">
              <a:spcBef>
                <a:spcPct val="0"/>
              </a:spcBef>
              <a:spcAft>
                <a:spcPct val="0"/>
              </a:spcAft>
              <a:defRPr sz="1200">
                <a:solidFill>
                  <a:schemeClr val="tx1"/>
                </a:solidFill>
                <a:latin typeface="Arial" panose="020B0604020202020204" pitchFamily="34" charset="0"/>
              </a:defRPr>
            </a:lvl9pPr>
          </a:lstStyle>
          <a:p>
            <a:pPr>
              <a:spcBef>
                <a:spcPct val="50000"/>
              </a:spcBef>
            </a:pPr>
            <a:r>
              <a:rPr lang="en-US" altLang="en-US" dirty="0"/>
              <a:t>P/E ratio and other valuation come from ROIC and Growth</a:t>
            </a:r>
          </a:p>
        </p:txBody>
      </p:sp>
    </p:spTree>
    <p:extLst>
      <p:ext uri="{BB962C8B-B14F-4D97-AF65-F5344CB8AC3E}">
        <p14:creationId xmlns:p14="http://schemas.microsoft.com/office/powerpoint/2010/main" val="40512939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40A4C69-99D1-4D78-8220-8E623D98DE0C}"/>
              </a:ext>
            </a:extLst>
          </p:cNvPr>
          <p:cNvSpPr>
            <a:spLocks noGrp="1"/>
          </p:cNvSpPr>
          <p:nvPr>
            <p:ph idx="1"/>
          </p:nvPr>
        </p:nvSpPr>
        <p:spPr/>
        <p:txBody>
          <a:bodyPr/>
          <a:lstStyle/>
          <a:p>
            <a:r>
              <a:rPr lang="en-US" dirty="0"/>
              <a:t>In this case, keep ROIC in sight when make a valuation.</a:t>
            </a:r>
          </a:p>
          <a:p>
            <a:endParaRPr lang="en-US" dirty="0"/>
          </a:p>
        </p:txBody>
      </p:sp>
      <p:sp>
        <p:nvSpPr>
          <p:cNvPr id="3" name="Title 2">
            <a:extLst>
              <a:ext uri="{FF2B5EF4-FFF2-40B4-BE49-F238E27FC236}">
                <a16:creationId xmlns:a16="http://schemas.microsoft.com/office/drawing/2014/main" id="{2107E51B-7A95-4FA9-BC7F-81443C71B218}"/>
              </a:ext>
            </a:extLst>
          </p:cNvPr>
          <p:cNvSpPr>
            <a:spLocks noGrp="1"/>
          </p:cNvSpPr>
          <p:nvPr>
            <p:ph type="title"/>
          </p:nvPr>
        </p:nvSpPr>
        <p:spPr/>
        <p:txBody>
          <a:bodyPr>
            <a:normAutofit fontScale="90000"/>
          </a:bodyPr>
          <a:lstStyle/>
          <a:p>
            <a:r>
              <a:rPr lang="en-US" dirty="0"/>
              <a:t>Example of Classic Company – Food Business and Use of ROIC for Benchmarking</a:t>
            </a:r>
          </a:p>
        </p:txBody>
      </p:sp>
      <p:pic>
        <p:nvPicPr>
          <p:cNvPr id="5" name="Picture 4">
            <a:extLst>
              <a:ext uri="{FF2B5EF4-FFF2-40B4-BE49-F238E27FC236}">
                <a16:creationId xmlns:a16="http://schemas.microsoft.com/office/drawing/2014/main" id="{DA05E6BD-A64E-481C-82E6-FFE378F937FF}"/>
              </a:ext>
            </a:extLst>
          </p:cNvPr>
          <p:cNvPicPr>
            <a:picLocks noChangeAspect="1"/>
          </p:cNvPicPr>
          <p:nvPr/>
        </p:nvPicPr>
        <p:blipFill>
          <a:blip r:embed="rId2"/>
          <a:stretch>
            <a:fillRect/>
          </a:stretch>
        </p:blipFill>
        <p:spPr>
          <a:xfrm>
            <a:off x="314325" y="2239432"/>
            <a:ext cx="8295588" cy="4144920"/>
          </a:xfrm>
          <a:prstGeom prst="rect">
            <a:avLst/>
          </a:prstGeom>
        </p:spPr>
      </p:pic>
    </p:spTree>
    <p:extLst>
      <p:ext uri="{BB962C8B-B14F-4D97-AF65-F5344CB8AC3E}">
        <p14:creationId xmlns:p14="http://schemas.microsoft.com/office/powerpoint/2010/main" val="36012680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EF6857E-22AD-4468-A87E-3DD23CC6D8DC}"/>
              </a:ext>
            </a:extLst>
          </p:cNvPr>
          <p:cNvSpPr>
            <a:spLocks noGrp="1"/>
          </p:cNvSpPr>
          <p:nvPr>
            <p:ph idx="1"/>
          </p:nvPr>
        </p:nvSpPr>
        <p:spPr/>
        <p:txBody>
          <a:bodyPr/>
          <a:lstStyle/>
          <a:p>
            <a:r>
              <a:rPr lang="en-029" dirty="0"/>
              <a:t>Change the scenarios  and evaluate value at the same time you are gauging value</a:t>
            </a:r>
          </a:p>
          <a:p>
            <a:endParaRPr lang="en-029" dirty="0"/>
          </a:p>
        </p:txBody>
      </p:sp>
      <p:sp>
        <p:nvSpPr>
          <p:cNvPr id="3" name="Title 2">
            <a:extLst>
              <a:ext uri="{FF2B5EF4-FFF2-40B4-BE49-F238E27FC236}">
                <a16:creationId xmlns:a16="http://schemas.microsoft.com/office/drawing/2014/main" id="{C58D935E-6AF8-4E2F-B2EE-A56E910F355C}"/>
              </a:ext>
            </a:extLst>
          </p:cNvPr>
          <p:cNvSpPr>
            <a:spLocks noGrp="1"/>
          </p:cNvSpPr>
          <p:nvPr>
            <p:ph type="title"/>
          </p:nvPr>
        </p:nvSpPr>
        <p:spPr/>
        <p:txBody>
          <a:bodyPr>
            <a:normAutofit fontScale="90000"/>
          </a:bodyPr>
          <a:lstStyle/>
          <a:p>
            <a:r>
              <a:rPr lang="en-029" dirty="0"/>
              <a:t>Carlsberg Analysis – Forecasting Management Ability to Affect Return</a:t>
            </a:r>
          </a:p>
        </p:txBody>
      </p:sp>
      <p:pic>
        <p:nvPicPr>
          <p:cNvPr id="5" name="Picture 4">
            <a:extLst>
              <a:ext uri="{FF2B5EF4-FFF2-40B4-BE49-F238E27FC236}">
                <a16:creationId xmlns:a16="http://schemas.microsoft.com/office/drawing/2014/main" id="{3931AF66-ECD0-4FEC-A81C-86AF78842C9A}"/>
              </a:ext>
            </a:extLst>
          </p:cNvPr>
          <p:cNvPicPr>
            <a:picLocks noChangeAspect="1"/>
          </p:cNvPicPr>
          <p:nvPr/>
        </p:nvPicPr>
        <p:blipFill>
          <a:blip r:embed="rId2"/>
          <a:stretch>
            <a:fillRect/>
          </a:stretch>
        </p:blipFill>
        <p:spPr>
          <a:xfrm>
            <a:off x="255176" y="2601664"/>
            <a:ext cx="8413885" cy="3891209"/>
          </a:xfrm>
          <a:prstGeom prst="rect">
            <a:avLst/>
          </a:prstGeom>
        </p:spPr>
      </p:pic>
    </p:spTree>
    <p:extLst>
      <p:ext uri="{BB962C8B-B14F-4D97-AF65-F5344CB8AC3E}">
        <p14:creationId xmlns:p14="http://schemas.microsoft.com/office/powerpoint/2010/main" val="38114906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E6B2DC5-38DD-4B22-ABDE-3BEFE96CFD53}"/>
              </a:ext>
            </a:extLst>
          </p:cNvPr>
          <p:cNvSpPr>
            <a:spLocks noGrp="1"/>
          </p:cNvSpPr>
          <p:nvPr>
            <p:ph idx="1"/>
          </p:nvPr>
        </p:nvSpPr>
        <p:spPr/>
        <p:txBody>
          <a:bodyPr/>
          <a:lstStyle/>
          <a:p>
            <a:r>
              <a:rPr lang="en-029" dirty="0"/>
              <a:t>Using corporate models in credit analysis is more tricky than credit analysis with project finance models.</a:t>
            </a:r>
          </a:p>
          <a:p>
            <a:r>
              <a:rPr lang="en-029" dirty="0"/>
              <a:t>This is because you are really forecasting the ability to re-finance debt rather than pure cash flow.  To forecast re-financing you need to evaluate and forecast financial ratios.  Then, you have to evaluate whether the company can be re-financed.</a:t>
            </a:r>
          </a:p>
        </p:txBody>
      </p:sp>
      <p:sp>
        <p:nvSpPr>
          <p:cNvPr id="3" name="Title 2">
            <a:extLst>
              <a:ext uri="{FF2B5EF4-FFF2-40B4-BE49-F238E27FC236}">
                <a16:creationId xmlns:a16="http://schemas.microsoft.com/office/drawing/2014/main" id="{6A613277-50FF-4186-95C0-92600F6325FF}"/>
              </a:ext>
            </a:extLst>
          </p:cNvPr>
          <p:cNvSpPr>
            <a:spLocks noGrp="1"/>
          </p:cNvSpPr>
          <p:nvPr>
            <p:ph type="title"/>
          </p:nvPr>
        </p:nvSpPr>
        <p:spPr/>
        <p:txBody>
          <a:bodyPr>
            <a:normAutofit fontScale="90000"/>
          </a:bodyPr>
          <a:lstStyle/>
          <a:p>
            <a:r>
              <a:rPr lang="en-029" dirty="0"/>
              <a:t>Use of Corporate Models in Credit Analysis</a:t>
            </a:r>
          </a:p>
        </p:txBody>
      </p:sp>
      <p:sp>
        <p:nvSpPr>
          <p:cNvPr id="4" name="Slide Number Placeholder 3">
            <a:extLst>
              <a:ext uri="{FF2B5EF4-FFF2-40B4-BE49-F238E27FC236}">
                <a16:creationId xmlns:a16="http://schemas.microsoft.com/office/drawing/2014/main" id="{BBB6808F-D86D-4353-8951-3187D9977FA0}"/>
              </a:ext>
            </a:extLst>
          </p:cNvPr>
          <p:cNvSpPr>
            <a:spLocks noGrp="1"/>
          </p:cNvSpPr>
          <p:nvPr>
            <p:ph type="sldNum" sz="quarter" idx="12"/>
          </p:nvPr>
        </p:nvSpPr>
        <p:spPr/>
        <p:txBody>
          <a:bodyPr/>
          <a:lstStyle/>
          <a:p>
            <a:pPr algn="ctr"/>
            <a:fld id="{0C3A1854-6B63-4059-B360-A3C4972BF0FC}" type="slidenum">
              <a:rPr lang="ko-KR" altLang="en-US" smtClean="0"/>
              <a:pPr algn="ctr"/>
              <a:t>66</a:t>
            </a:fld>
            <a:endParaRPr lang="ko-KR" altLang="en-US" dirty="0"/>
          </a:p>
        </p:txBody>
      </p:sp>
    </p:spTree>
    <p:extLst>
      <p:ext uri="{BB962C8B-B14F-4D97-AF65-F5344CB8AC3E}">
        <p14:creationId xmlns:p14="http://schemas.microsoft.com/office/powerpoint/2010/main" val="37313717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7EA6F7-6436-4E26-B31C-9AAD14ED5926}"/>
              </a:ext>
            </a:extLst>
          </p:cNvPr>
          <p:cNvSpPr>
            <a:spLocks noGrp="1"/>
          </p:cNvSpPr>
          <p:nvPr>
            <p:ph type="title"/>
          </p:nvPr>
        </p:nvSpPr>
        <p:spPr>
          <a:xfrm>
            <a:off x="628650" y="365125"/>
            <a:ext cx="7886700" cy="1325563"/>
          </a:xfrm>
        </p:spPr>
        <p:txBody>
          <a:bodyPr>
            <a:normAutofit/>
          </a:bodyPr>
          <a:lstStyle/>
          <a:p>
            <a:r>
              <a:rPr lang="en-US" sz="3200" b="0" dirty="0">
                <a:latin typeface="Franklin Gothic Demi" panose="020B0703020102020204" pitchFamily="34" charset="0"/>
                <a:cs typeface="Times New Roman" panose="02020603050405020304" pitchFamily="18" charset="0"/>
              </a:rPr>
              <a:t>Contrast Two Companies in Evaluation of Corporate Finance</a:t>
            </a:r>
          </a:p>
        </p:txBody>
      </p:sp>
      <p:sp>
        <p:nvSpPr>
          <p:cNvPr id="9" name="Content Placeholder 8">
            <a:extLst>
              <a:ext uri="{FF2B5EF4-FFF2-40B4-BE49-F238E27FC236}">
                <a16:creationId xmlns:a16="http://schemas.microsoft.com/office/drawing/2014/main" id="{D6DC86C8-D20E-42F1-8C97-88A334607C11}"/>
              </a:ext>
            </a:extLst>
          </p:cNvPr>
          <p:cNvSpPr>
            <a:spLocks noGrp="1"/>
          </p:cNvSpPr>
          <p:nvPr>
            <p:ph sz="half" idx="1"/>
          </p:nvPr>
        </p:nvSpPr>
        <p:spPr>
          <a:xfrm>
            <a:off x="628650" y="2010833"/>
            <a:ext cx="3822700" cy="4166130"/>
          </a:xfrm>
        </p:spPr>
        <p:txBody>
          <a:bodyPr>
            <a:normAutofit/>
          </a:bodyPr>
          <a:lstStyle/>
          <a:p>
            <a:pPr marL="0" indent="0">
              <a:spcBef>
                <a:spcPct val="0"/>
              </a:spcBef>
              <a:buNone/>
            </a:pPr>
            <a:r>
              <a:rPr lang="en-US" sz="3200" dirty="0">
                <a:latin typeface="Franklin Gothic Demi" panose="020B0703020102020204" pitchFamily="34" charset="0"/>
                <a:ea typeface="+mj-ea"/>
                <a:cs typeface="Times New Roman" panose="02020603050405020304" pitchFamily="18" charset="0"/>
              </a:rPr>
              <a:t>Classic Company</a:t>
            </a:r>
          </a:p>
          <a:p>
            <a:r>
              <a:rPr lang="en-US" sz="1600" dirty="0"/>
              <a:t>Mature Company with capital expenditures used to make investment.</a:t>
            </a:r>
          </a:p>
          <a:p>
            <a:r>
              <a:rPr lang="en-US" sz="1600" dirty="0"/>
              <a:t>No large write-offs, re-structuring's or asset sales.</a:t>
            </a:r>
          </a:p>
          <a:p>
            <a:r>
              <a:rPr lang="en-US" sz="1600" dirty="0"/>
              <a:t>Multiples are similar across companies in the industry and over time.</a:t>
            </a:r>
          </a:p>
          <a:p>
            <a:r>
              <a:rPr lang="en-US" sz="1600" dirty="0"/>
              <a:t>Value to Investment (price to book) ratios are stable and can be used to evaluate company management and cost of capital.</a:t>
            </a:r>
          </a:p>
          <a:p>
            <a:r>
              <a:rPr lang="en-US" sz="1600" dirty="0"/>
              <a:t>Return earned on assets invested in the past is similar to return on investment on new assets.</a:t>
            </a:r>
          </a:p>
        </p:txBody>
      </p:sp>
      <p:sp>
        <p:nvSpPr>
          <p:cNvPr id="10" name="Content Placeholder 9">
            <a:extLst>
              <a:ext uri="{FF2B5EF4-FFF2-40B4-BE49-F238E27FC236}">
                <a16:creationId xmlns:a16="http://schemas.microsoft.com/office/drawing/2014/main" id="{0B87C206-74DC-48E9-89C5-A15B2FC8355E}"/>
              </a:ext>
            </a:extLst>
          </p:cNvPr>
          <p:cNvSpPr>
            <a:spLocks noGrp="1"/>
          </p:cNvSpPr>
          <p:nvPr>
            <p:ph sz="half" idx="2"/>
          </p:nvPr>
        </p:nvSpPr>
        <p:spPr>
          <a:xfrm>
            <a:off x="4692649" y="2010833"/>
            <a:ext cx="3822700" cy="4166130"/>
          </a:xfrm>
        </p:spPr>
        <p:txBody>
          <a:bodyPr>
            <a:normAutofit/>
          </a:bodyPr>
          <a:lstStyle/>
          <a:p>
            <a:r>
              <a:rPr lang="en-US" sz="3200" dirty="0">
                <a:latin typeface="Franklin Gothic Demi" panose="020B0703020102020204" pitchFamily="34" charset="0"/>
                <a:ea typeface="+mj-ea"/>
                <a:cs typeface="Times New Roman" panose="02020603050405020304" pitchFamily="18" charset="0"/>
              </a:rPr>
              <a:t>Tricky Situations</a:t>
            </a:r>
          </a:p>
          <a:p>
            <a:r>
              <a:rPr lang="en-US" sz="1600" dirty="0"/>
              <a:t>Investment in the form of research, operating losses and software.</a:t>
            </a:r>
          </a:p>
          <a:p>
            <a:r>
              <a:rPr lang="en-US" sz="1600" dirty="0"/>
              <a:t>Balance sheet affected by gains on asset sales, write-offs, re-structuring charges.</a:t>
            </a:r>
          </a:p>
          <a:p>
            <a:r>
              <a:rPr lang="en-US" sz="1600" dirty="0"/>
              <a:t>Multiples change a lot over time for individual companies and across a cross-section of companies.</a:t>
            </a:r>
          </a:p>
          <a:p>
            <a:r>
              <a:rPr lang="en-US" sz="1600" dirty="0"/>
              <a:t>Value to investment have little meaning as historic investment was very small compared to new investment.</a:t>
            </a:r>
          </a:p>
          <a:p>
            <a:r>
              <a:rPr lang="en-US" sz="1600" dirty="0"/>
              <a:t>Return on historic investments change as plants age and conditions change in an industry.</a:t>
            </a:r>
          </a:p>
        </p:txBody>
      </p:sp>
    </p:spTree>
    <p:extLst>
      <p:ext uri="{BB962C8B-B14F-4D97-AF65-F5344CB8AC3E}">
        <p14:creationId xmlns:p14="http://schemas.microsoft.com/office/powerpoint/2010/main" val="3267985669"/>
      </p:ext>
    </p:extLst>
  </p:cSld>
  <p:clrMapOvr>
    <a:masterClrMapping/>
  </p:clrMapOvr>
  <p:transition>
    <p:zoom/>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0730538-F692-4480-A02C-8732C4C2EF65}"/>
              </a:ext>
            </a:extLst>
          </p:cNvPr>
          <p:cNvSpPr>
            <a:spLocks noGrp="1"/>
          </p:cNvSpPr>
          <p:nvPr>
            <p:ph idx="1"/>
          </p:nvPr>
        </p:nvSpPr>
        <p:spPr>
          <a:xfrm>
            <a:off x="628650" y="1307690"/>
            <a:ext cx="7886700" cy="4621472"/>
          </a:xfrm>
        </p:spPr>
        <p:txBody>
          <a:bodyPr vert="horz" lIns="91440" tIns="45720" rIns="91440" bIns="45720" rtlCol="0">
            <a:normAutofit fontScale="92500" lnSpcReduction="10000"/>
          </a:bodyPr>
          <a:lstStyle/>
          <a:p>
            <a:r>
              <a:rPr lang="en-US" sz="2400" dirty="0">
                <a:latin typeface="+mn-lt"/>
                <a:cs typeface="+mn-cs"/>
              </a:rPr>
              <a:t>Rate of return (it could be ROIC, ROCE, ROE or any other measure), is not very relevant because:</a:t>
            </a:r>
          </a:p>
          <a:p>
            <a:pPr lvl="1"/>
            <a:r>
              <a:rPr lang="en-US" sz="2400" dirty="0">
                <a:latin typeface="+mn-lt"/>
                <a:cs typeface="+mn-cs"/>
              </a:rPr>
              <a:t>Returns are distorted (i.e. very high) because of large writeoffs that the company took a couple of years ago</a:t>
            </a:r>
          </a:p>
          <a:p>
            <a:pPr lvl="1"/>
            <a:r>
              <a:rPr lang="en-US" sz="2400" dirty="0">
                <a:latin typeface="+mn-lt"/>
                <a:cs typeface="+mn-cs"/>
              </a:rPr>
              <a:t>Invested Capital is high because of because of asset sales that resulted in gains and a higher equity.</a:t>
            </a:r>
          </a:p>
          <a:p>
            <a:pPr lvl="1"/>
            <a:r>
              <a:rPr lang="en-US" sz="2400" dirty="0">
                <a:latin typeface="+mn-lt"/>
                <a:cs typeface="+mn-cs"/>
              </a:rPr>
              <a:t>Businesses like construction and contracting carry risks and therefore earn returns, but little or no capital is invested, so how can you compute ROIC, ROE etc.</a:t>
            </a:r>
          </a:p>
          <a:p>
            <a:pPr lvl="1"/>
            <a:r>
              <a:rPr lang="en-US" sz="2400" dirty="0">
                <a:latin typeface="+mn-lt"/>
                <a:cs typeface="+mn-cs"/>
              </a:rPr>
              <a:t>Investment is in the form of research and development or operating expense to keep quasi monopoly going (e.g. Apple, Google etc.)</a:t>
            </a:r>
          </a:p>
          <a:p>
            <a:pPr lvl="1"/>
            <a:r>
              <a:rPr lang="en-US" sz="2400" dirty="0">
                <a:latin typeface="+mn-lt"/>
                <a:cs typeface="+mn-cs"/>
              </a:rPr>
              <a:t>Return on new investments very different from return on historic investments (e.g. Amazon investment in food delivery versus investment in websites).</a:t>
            </a:r>
          </a:p>
        </p:txBody>
      </p:sp>
      <p:sp>
        <p:nvSpPr>
          <p:cNvPr id="3" name="Title 2">
            <a:extLst>
              <a:ext uri="{FF2B5EF4-FFF2-40B4-BE49-F238E27FC236}">
                <a16:creationId xmlns:a16="http://schemas.microsoft.com/office/drawing/2014/main" id="{79D18182-3634-41B5-986B-064EEF23AD76}"/>
              </a:ext>
            </a:extLst>
          </p:cNvPr>
          <p:cNvSpPr>
            <a:spLocks noGrp="1"/>
          </p:cNvSpPr>
          <p:nvPr>
            <p:ph type="title"/>
          </p:nvPr>
        </p:nvSpPr>
        <p:spPr>
          <a:xfrm>
            <a:off x="628650" y="631825"/>
            <a:ext cx="7886700" cy="675865"/>
          </a:xfrm>
        </p:spPr>
        <p:txBody>
          <a:bodyPr vert="horz" lIns="91440" tIns="45720" rIns="91440" bIns="45720" rtlCol="0" anchor="ctr">
            <a:normAutofit/>
          </a:bodyPr>
          <a:lstStyle/>
          <a:p>
            <a:pPr algn="l"/>
            <a:r>
              <a:rPr lang="en-US" dirty="0"/>
              <a:t>But, What happens if …</a:t>
            </a:r>
          </a:p>
        </p:txBody>
      </p:sp>
    </p:spTree>
    <p:extLst>
      <p:ext uri="{BB962C8B-B14F-4D97-AF65-F5344CB8AC3E}">
        <p14:creationId xmlns:p14="http://schemas.microsoft.com/office/powerpoint/2010/main" val="5348042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1698AF-A6C5-4438-89D1-50807DCF3BC6}"/>
              </a:ext>
            </a:extLst>
          </p:cNvPr>
          <p:cNvSpPr>
            <a:spLocks noGrp="1"/>
          </p:cNvSpPr>
          <p:nvPr>
            <p:ph idx="1"/>
          </p:nvPr>
        </p:nvSpPr>
        <p:spPr>
          <a:xfrm>
            <a:off x="628650" y="1415845"/>
            <a:ext cx="7886700" cy="4513317"/>
          </a:xfrm>
        </p:spPr>
        <p:txBody>
          <a:bodyPr vert="horz" lIns="91440" tIns="45720" rIns="91440" bIns="45720" rtlCol="0">
            <a:normAutofit fontScale="92500" lnSpcReduction="10000"/>
          </a:bodyPr>
          <a:lstStyle/>
          <a:p>
            <a:r>
              <a:rPr lang="en-US" sz="2800" dirty="0">
                <a:latin typeface="+mn-lt"/>
                <a:cs typeface="+mn-cs"/>
              </a:rPr>
              <a:t>A company has been growing fast and it cannot keep growing forever, but you don’t really know how long the growth will last.</a:t>
            </a:r>
          </a:p>
          <a:p>
            <a:pPr lvl="1"/>
            <a:r>
              <a:rPr lang="en-US" dirty="0">
                <a:latin typeface="+mn-lt"/>
                <a:cs typeface="+mn-cs"/>
              </a:rPr>
              <a:t>If a company grows fast and its return is greater than its cost of capital, the P/E ratio and the EV/EBITDA ratio can be very high.  Do you really think you can predict the length of time the company will continue to grow.</a:t>
            </a:r>
          </a:p>
          <a:p>
            <a:pPr lvl="1"/>
            <a:r>
              <a:rPr lang="en-US" dirty="0">
                <a:latin typeface="+mn-lt"/>
                <a:cs typeface="+mn-cs"/>
              </a:rPr>
              <a:t>If you claim that you know how fast the company can keep growing you are a fraud.</a:t>
            </a:r>
          </a:p>
          <a:p>
            <a:pPr lvl="1"/>
            <a:r>
              <a:rPr lang="en-US" dirty="0">
                <a:latin typeface="+mn-lt"/>
                <a:cs typeface="+mn-cs"/>
              </a:rPr>
              <a:t>A company has been experiencing high return on invested capital because of low capital spending, but it will eventually have to replace its capital. </a:t>
            </a:r>
          </a:p>
        </p:txBody>
      </p:sp>
      <p:sp>
        <p:nvSpPr>
          <p:cNvPr id="3" name="Title 2">
            <a:extLst>
              <a:ext uri="{FF2B5EF4-FFF2-40B4-BE49-F238E27FC236}">
                <a16:creationId xmlns:a16="http://schemas.microsoft.com/office/drawing/2014/main" id="{ECB91581-C245-40A6-ABE6-39F430421EF6}"/>
              </a:ext>
            </a:extLst>
          </p:cNvPr>
          <p:cNvSpPr>
            <a:spLocks noGrp="1"/>
          </p:cNvSpPr>
          <p:nvPr>
            <p:ph type="title"/>
          </p:nvPr>
        </p:nvSpPr>
        <p:spPr>
          <a:xfrm>
            <a:off x="628650" y="631826"/>
            <a:ext cx="7689440" cy="685698"/>
          </a:xfrm>
        </p:spPr>
        <p:txBody>
          <a:bodyPr vert="horz" lIns="91440" tIns="45720" rIns="91440" bIns="45720" rtlCol="0" anchor="ctr">
            <a:normAutofit/>
          </a:bodyPr>
          <a:lstStyle/>
          <a:p>
            <a:pPr algn="l"/>
            <a:r>
              <a:rPr lang="en-US" dirty="0"/>
              <a:t>Also, What Happens if …</a:t>
            </a:r>
          </a:p>
        </p:txBody>
      </p:sp>
      <p:sp>
        <p:nvSpPr>
          <p:cNvPr id="4" name="Slide Number Placeholder 3">
            <a:extLst>
              <a:ext uri="{FF2B5EF4-FFF2-40B4-BE49-F238E27FC236}">
                <a16:creationId xmlns:a16="http://schemas.microsoft.com/office/drawing/2014/main" id="{1668E00E-6400-4988-96BF-76340D493606}"/>
              </a:ext>
            </a:extLst>
          </p:cNvPr>
          <p:cNvSpPr>
            <a:spLocks noGrp="1"/>
          </p:cNvSpPr>
          <p:nvPr>
            <p:ph type="sldNum" sz="quarter" idx="12"/>
          </p:nvPr>
        </p:nvSpPr>
        <p:spPr>
          <a:xfrm>
            <a:off x="6457950" y="6077585"/>
            <a:ext cx="2057400"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smtClean="0">
                <a:solidFill>
                  <a:schemeClr val="tx1">
                    <a:tint val="75000"/>
                  </a:schemeClr>
                </a:solidFill>
              </a:rPr>
              <a:pPr algn="r" defTabSz="914400">
                <a:spcAft>
                  <a:spcPts val="600"/>
                </a:spcAft>
              </a:pPr>
              <a:t>69</a:t>
            </a:fld>
            <a:endParaRPr lang="en-US" altLang="ko-KR" sz="1200" dirty="0">
              <a:solidFill>
                <a:schemeClr val="tx1">
                  <a:tint val="75000"/>
                </a:schemeClr>
              </a:solidFill>
            </a:endParaRPr>
          </a:p>
        </p:txBody>
      </p:sp>
    </p:spTree>
    <p:extLst>
      <p:ext uri="{BB962C8B-B14F-4D97-AF65-F5344CB8AC3E}">
        <p14:creationId xmlns:p14="http://schemas.microsoft.com/office/powerpoint/2010/main" val="319166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pPr lvl="1"/>
            <a:r>
              <a:rPr lang="en-029" dirty="0"/>
              <a:t>Project and Corporate Finance Credit Analysis</a:t>
            </a:r>
          </a:p>
          <a:p>
            <a:pPr lvl="1"/>
            <a:r>
              <a:rPr lang="en-029" dirty="0"/>
              <a:t>Use of Ratios in Evaluating Credit Risk</a:t>
            </a:r>
          </a:p>
          <a:p>
            <a:pPr lvl="1"/>
            <a:r>
              <a:rPr lang="en-029" dirty="0"/>
              <a:t>Credit Scoring with Financial Ratios and Models</a:t>
            </a:r>
          </a:p>
          <a:p>
            <a:pPr lvl="1"/>
            <a:r>
              <a:rPr lang="en-029" dirty="0"/>
              <a:t>Risk Analysis for Credit Analysis and Modelling</a:t>
            </a:r>
          </a:p>
          <a:p>
            <a:pPr lvl="1"/>
            <a:r>
              <a:rPr lang="en-029" dirty="0"/>
              <a:t>Default Risk Statistics and Analysis</a:t>
            </a:r>
          </a:p>
          <a:p>
            <a:pPr lvl="1"/>
            <a:r>
              <a:rPr lang="en-029" dirty="0"/>
              <a:t>Creating Short-term Model and Working Capital Loans</a:t>
            </a:r>
          </a:p>
          <a:p>
            <a:pPr lvl="1"/>
            <a:r>
              <a:rPr lang="en-029" dirty="0"/>
              <a:t>Theory of Credit Risk and Merton Model</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Corporate Credit Analysis</a:t>
            </a:r>
          </a:p>
        </p:txBody>
      </p:sp>
    </p:spTree>
    <p:extLst>
      <p:ext uri="{BB962C8B-B14F-4D97-AF65-F5344CB8AC3E}">
        <p14:creationId xmlns:p14="http://schemas.microsoft.com/office/powerpoint/2010/main" val="5124635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99C80D8-8279-4451-99E3-336DAE0AD7CA}"/>
              </a:ext>
            </a:extLst>
          </p:cNvPr>
          <p:cNvSpPr>
            <a:spLocks noGrp="1"/>
          </p:cNvSpPr>
          <p:nvPr>
            <p:ph idx="1"/>
          </p:nvPr>
        </p:nvSpPr>
        <p:spPr/>
        <p:txBody>
          <a:bodyPr>
            <a:normAutofit fontScale="85000" lnSpcReduction="20000"/>
          </a:bodyPr>
          <a:lstStyle/>
          <a:p>
            <a:r>
              <a:rPr lang="en-US" dirty="0"/>
              <a:t>The new economy concepts were that real options could be created if a company gains scale.  These ideas were laughed at. But after 20 years, maybe some of the ideas were not so silly.</a:t>
            </a:r>
          </a:p>
          <a:p>
            <a:r>
              <a:rPr lang="en-US" dirty="0"/>
              <a:t>For example, “the extraordinarily high anticipated profits represented by stock prices during the Internet bubble never materialized, because there was no ‘new economy.’”</a:t>
            </a:r>
          </a:p>
          <a:p>
            <a:endParaRPr lang="en-US" dirty="0"/>
          </a:p>
          <a:p>
            <a:r>
              <a:rPr lang="en-US" dirty="0"/>
              <a:t>Get data from the comprehensive stock price file.</a:t>
            </a:r>
          </a:p>
          <a:p>
            <a:r>
              <a:rPr lang="en-US" dirty="0"/>
              <a:t>The real thing that happened during the dot.com bubble was with telecom companies</a:t>
            </a:r>
          </a:p>
          <a:p>
            <a:r>
              <a:rPr lang="en-US" dirty="0"/>
              <a:t>Use Amazon, Priceline, Pay Pal, EBAY</a:t>
            </a:r>
          </a:p>
        </p:txBody>
      </p:sp>
      <p:sp>
        <p:nvSpPr>
          <p:cNvPr id="3" name="Title 2">
            <a:extLst>
              <a:ext uri="{FF2B5EF4-FFF2-40B4-BE49-F238E27FC236}">
                <a16:creationId xmlns:a16="http://schemas.microsoft.com/office/drawing/2014/main" id="{BF5ACC69-2062-4AA9-929B-2F250D952639}"/>
              </a:ext>
            </a:extLst>
          </p:cNvPr>
          <p:cNvSpPr>
            <a:spLocks noGrp="1"/>
          </p:cNvSpPr>
          <p:nvPr>
            <p:ph type="title"/>
          </p:nvPr>
        </p:nvSpPr>
        <p:spPr/>
        <p:txBody>
          <a:bodyPr>
            <a:normAutofit fontScale="90000"/>
          </a:bodyPr>
          <a:lstStyle/>
          <a:p>
            <a:r>
              <a:rPr lang="en-US" dirty="0"/>
              <a:t>Were the “New Economy” Ideas Not So Stupid</a:t>
            </a:r>
          </a:p>
        </p:txBody>
      </p:sp>
    </p:spTree>
    <p:extLst>
      <p:ext uri="{BB962C8B-B14F-4D97-AF65-F5344CB8AC3E}">
        <p14:creationId xmlns:p14="http://schemas.microsoft.com/office/powerpoint/2010/main" val="975728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6501720-04A3-43FD-9B7D-ED9E273C69AA}"/>
              </a:ext>
            </a:extLst>
          </p:cNvPr>
          <p:cNvSpPr>
            <a:spLocks noGrp="1"/>
          </p:cNvSpPr>
          <p:nvPr>
            <p:ph idx="1"/>
          </p:nvPr>
        </p:nvSpPr>
        <p:spPr/>
        <p:txBody>
          <a:bodyPr>
            <a:normAutofit fontScale="92500" lnSpcReduction="20000"/>
          </a:bodyPr>
          <a:lstStyle/>
          <a:p>
            <a:r>
              <a:rPr lang="en-US" sz="2400" dirty="0"/>
              <a:t>During the Internet bubble, managers and investors lost sight of what drove return on invested capital (ROIC); indeed, many forgot the importance of this ratio entirely. Many executives and investors either forgot or threw out fundamental rules of economics in the rarefied air of the Internet revolution.</a:t>
            </a:r>
          </a:p>
          <a:p>
            <a:r>
              <a:rPr lang="en-US" sz="2400" dirty="0"/>
              <a:t>The notion of “winner take all” led companies and investors to believe naively that all that mattered was getting big fast, and that they could worry about creating an effective business model later. Increasing-returns logic was also mistakenly applied to online pet supplies and grocery delivery services, even though these firms had to invest (unsustainably, eventually) in more drivers, trucks, warehouses, and inventory when their customer base grew. When the laws of economics prevailed, as they always do, it was clear that many Internet businesses did not have the </a:t>
            </a:r>
            <a:r>
              <a:rPr lang="en-US" sz="2400" b="1" i="1" dirty="0"/>
              <a:t>unassailable competitive advantages </a:t>
            </a:r>
            <a:r>
              <a:rPr lang="en-US" sz="2400" dirty="0"/>
              <a:t>required to earn even modest returns on invested capital.</a:t>
            </a:r>
          </a:p>
          <a:p>
            <a:r>
              <a:rPr lang="en-US" sz="2400" b="1" i="1" dirty="0"/>
              <a:t>unassailable competitive advantages = addiction to products or creating a monopoly</a:t>
            </a:r>
            <a:endParaRPr lang="en-US" sz="2400" dirty="0"/>
          </a:p>
        </p:txBody>
      </p:sp>
      <p:sp>
        <p:nvSpPr>
          <p:cNvPr id="3" name="Title 2">
            <a:extLst>
              <a:ext uri="{FF2B5EF4-FFF2-40B4-BE49-F238E27FC236}">
                <a16:creationId xmlns:a16="http://schemas.microsoft.com/office/drawing/2014/main" id="{67B93DC0-DA18-4205-8F60-A14884326218}"/>
              </a:ext>
            </a:extLst>
          </p:cNvPr>
          <p:cNvSpPr>
            <a:spLocks noGrp="1"/>
          </p:cNvSpPr>
          <p:nvPr>
            <p:ph type="title"/>
          </p:nvPr>
        </p:nvSpPr>
        <p:spPr/>
        <p:txBody>
          <a:bodyPr>
            <a:normAutofit fontScale="90000"/>
          </a:bodyPr>
          <a:lstStyle/>
          <a:p>
            <a:r>
              <a:rPr lang="en-US" dirty="0"/>
              <a:t>Stock Prices of New Economy Stocks versus Old Economy Stocks</a:t>
            </a:r>
          </a:p>
        </p:txBody>
      </p:sp>
    </p:spTree>
    <p:extLst>
      <p:ext uri="{BB962C8B-B14F-4D97-AF65-F5344CB8AC3E}">
        <p14:creationId xmlns:p14="http://schemas.microsoft.com/office/powerpoint/2010/main" val="16931366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F62884C-C07B-460A-880C-EA55006368A9}"/>
              </a:ext>
            </a:extLst>
          </p:cNvPr>
          <p:cNvSpPr>
            <a:spLocks noGrp="1"/>
          </p:cNvSpPr>
          <p:nvPr>
            <p:ph idx="1"/>
          </p:nvPr>
        </p:nvSpPr>
        <p:spPr/>
        <p:txBody>
          <a:bodyPr/>
          <a:lstStyle/>
          <a:p>
            <a:r>
              <a:rPr lang="en-US" dirty="0"/>
              <a:t>Now, begin to look at what were called “New Economy Stocks”. Begin with Priceline.  It had no “unassailable” competitive advantage.</a:t>
            </a:r>
          </a:p>
          <a:p>
            <a:endParaRPr lang="en-US" dirty="0"/>
          </a:p>
        </p:txBody>
      </p:sp>
      <p:sp>
        <p:nvSpPr>
          <p:cNvPr id="5" name="Title 4">
            <a:extLst>
              <a:ext uri="{FF2B5EF4-FFF2-40B4-BE49-F238E27FC236}">
                <a16:creationId xmlns:a16="http://schemas.microsoft.com/office/drawing/2014/main" id="{DF2B6CE9-0207-4431-A95A-CC27A17A0DEB}"/>
              </a:ext>
            </a:extLst>
          </p:cNvPr>
          <p:cNvSpPr>
            <a:spLocks noGrp="1"/>
          </p:cNvSpPr>
          <p:nvPr>
            <p:ph type="title"/>
          </p:nvPr>
        </p:nvSpPr>
        <p:spPr/>
        <p:txBody>
          <a:bodyPr>
            <a:normAutofit fontScale="90000"/>
          </a:bodyPr>
          <a:lstStyle/>
          <a:p>
            <a:r>
              <a:rPr lang="en-US" dirty="0"/>
              <a:t>Comparison of Priceline to Old Economy Stocks</a:t>
            </a:r>
          </a:p>
        </p:txBody>
      </p:sp>
      <p:pic>
        <p:nvPicPr>
          <p:cNvPr id="2" name="Picture 1">
            <a:extLst>
              <a:ext uri="{FF2B5EF4-FFF2-40B4-BE49-F238E27FC236}">
                <a16:creationId xmlns:a16="http://schemas.microsoft.com/office/drawing/2014/main" id="{796DF428-4270-47B6-872B-6F9A504A9713}"/>
              </a:ext>
            </a:extLst>
          </p:cNvPr>
          <p:cNvPicPr>
            <a:picLocks noChangeAspect="1"/>
          </p:cNvPicPr>
          <p:nvPr/>
        </p:nvPicPr>
        <p:blipFill>
          <a:blip r:embed="rId2"/>
          <a:stretch>
            <a:fillRect/>
          </a:stretch>
        </p:blipFill>
        <p:spPr>
          <a:xfrm>
            <a:off x="328466" y="3341802"/>
            <a:ext cx="8202792" cy="2624893"/>
          </a:xfrm>
          <a:prstGeom prst="rect">
            <a:avLst/>
          </a:prstGeom>
        </p:spPr>
      </p:pic>
    </p:spTree>
    <p:extLst>
      <p:ext uri="{BB962C8B-B14F-4D97-AF65-F5344CB8AC3E}">
        <p14:creationId xmlns:p14="http://schemas.microsoft.com/office/powerpoint/2010/main" val="2028413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5DF8A90-4B0D-48A7-9E85-4067BD372EFB}"/>
              </a:ext>
            </a:extLst>
          </p:cNvPr>
          <p:cNvSpPr>
            <a:spLocks noGrp="1"/>
          </p:cNvSpPr>
          <p:nvPr>
            <p:ph idx="1"/>
          </p:nvPr>
        </p:nvSpPr>
        <p:spPr/>
        <p:txBody>
          <a:bodyPr/>
          <a:lstStyle/>
          <a:p>
            <a:r>
              <a:rPr lang="en-US" dirty="0"/>
              <a:t>The case of eBay is more extreme.</a:t>
            </a:r>
          </a:p>
          <a:p>
            <a:endParaRPr lang="en-US" dirty="0"/>
          </a:p>
        </p:txBody>
      </p:sp>
      <p:sp>
        <p:nvSpPr>
          <p:cNvPr id="3" name="Title 2">
            <a:extLst>
              <a:ext uri="{FF2B5EF4-FFF2-40B4-BE49-F238E27FC236}">
                <a16:creationId xmlns:a16="http://schemas.microsoft.com/office/drawing/2014/main" id="{A4414D3B-C0BC-4C76-9D8B-7EB1FADDC035}"/>
              </a:ext>
            </a:extLst>
          </p:cNvPr>
          <p:cNvSpPr>
            <a:spLocks noGrp="1"/>
          </p:cNvSpPr>
          <p:nvPr>
            <p:ph type="title"/>
          </p:nvPr>
        </p:nvSpPr>
        <p:spPr/>
        <p:txBody>
          <a:bodyPr/>
          <a:lstStyle/>
          <a:p>
            <a:r>
              <a:rPr lang="en-US" dirty="0"/>
              <a:t>Now Add eBay</a:t>
            </a:r>
          </a:p>
        </p:txBody>
      </p:sp>
      <p:pic>
        <p:nvPicPr>
          <p:cNvPr id="5" name="Picture 4">
            <a:extLst>
              <a:ext uri="{FF2B5EF4-FFF2-40B4-BE49-F238E27FC236}">
                <a16:creationId xmlns:a16="http://schemas.microsoft.com/office/drawing/2014/main" id="{CB427698-ABA5-437E-9084-941620BE4C31}"/>
              </a:ext>
            </a:extLst>
          </p:cNvPr>
          <p:cNvPicPr>
            <a:picLocks noChangeAspect="1"/>
          </p:cNvPicPr>
          <p:nvPr/>
        </p:nvPicPr>
        <p:blipFill>
          <a:blip r:embed="rId2"/>
          <a:stretch>
            <a:fillRect/>
          </a:stretch>
        </p:blipFill>
        <p:spPr>
          <a:xfrm>
            <a:off x="122952" y="2164864"/>
            <a:ext cx="8922763" cy="2859419"/>
          </a:xfrm>
          <a:prstGeom prst="rect">
            <a:avLst/>
          </a:prstGeom>
        </p:spPr>
      </p:pic>
    </p:spTree>
    <p:extLst>
      <p:ext uri="{BB962C8B-B14F-4D97-AF65-F5344CB8AC3E}">
        <p14:creationId xmlns:p14="http://schemas.microsoft.com/office/powerpoint/2010/main" val="31137873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social media post&#10;&#10;Description generated with very high confidence">
            <a:extLst>
              <a:ext uri="{FF2B5EF4-FFF2-40B4-BE49-F238E27FC236}">
                <a16:creationId xmlns:a16="http://schemas.microsoft.com/office/drawing/2014/main" id="{7D7813AD-81F2-4D21-84B0-62D5D3DBD5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0572" y="1877961"/>
            <a:ext cx="8622856" cy="3600264"/>
          </a:xfrm>
        </p:spPr>
      </p:pic>
      <p:sp>
        <p:nvSpPr>
          <p:cNvPr id="3" name="Title 2">
            <a:extLst>
              <a:ext uri="{FF2B5EF4-FFF2-40B4-BE49-F238E27FC236}">
                <a16:creationId xmlns:a16="http://schemas.microsoft.com/office/drawing/2014/main" id="{8BC1D906-96F2-474B-9791-F50F82049DB3}"/>
              </a:ext>
            </a:extLst>
          </p:cNvPr>
          <p:cNvSpPr>
            <a:spLocks noGrp="1"/>
          </p:cNvSpPr>
          <p:nvPr>
            <p:ph type="title"/>
          </p:nvPr>
        </p:nvSpPr>
        <p:spPr/>
        <p:txBody>
          <a:bodyPr>
            <a:normAutofit fontScale="90000"/>
          </a:bodyPr>
          <a:lstStyle/>
          <a:p>
            <a:r>
              <a:rPr lang="en-029" dirty="0"/>
              <a:t>Explosion in Amazon Share Price – Can it be Explained with a Financial Model</a:t>
            </a:r>
          </a:p>
        </p:txBody>
      </p:sp>
    </p:spTree>
    <p:extLst>
      <p:ext uri="{BB962C8B-B14F-4D97-AF65-F5344CB8AC3E}">
        <p14:creationId xmlns:p14="http://schemas.microsoft.com/office/powerpoint/2010/main" val="10529299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map&#10;&#10;Description generated with very high confidence">
            <a:extLst>
              <a:ext uri="{FF2B5EF4-FFF2-40B4-BE49-F238E27FC236}">
                <a16:creationId xmlns:a16="http://schemas.microsoft.com/office/drawing/2014/main" id="{49EEBDD4-FFBE-4114-95E2-91CAF0ACEF2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198" y="2231923"/>
            <a:ext cx="8720677" cy="2920180"/>
          </a:xfrm>
        </p:spPr>
      </p:pic>
      <p:sp>
        <p:nvSpPr>
          <p:cNvPr id="3" name="Title 2">
            <a:extLst>
              <a:ext uri="{FF2B5EF4-FFF2-40B4-BE49-F238E27FC236}">
                <a16:creationId xmlns:a16="http://schemas.microsoft.com/office/drawing/2014/main" id="{43622338-73A3-4AD0-8B0F-ED646B2BB1C6}"/>
              </a:ext>
            </a:extLst>
          </p:cNvPr>
          <p:cNvSpPr>
            <a:spLocks noGrp="1"/>
          </p:cNvSpPr>
          <p:nvPr>
            <p:ph type="title"/>
          </p:nvPr>
        </p:nvSpPr>
        <p:spPr/>
        <p:txBody>
          <a:bodyPr>
            <a:normAutofit fontScale="90000"/>
          </a:bodyPr>
          <a:lstStyle/>
          <a:p>
            <a:r>
              <a:rPr lang="en-029" dirty="0"/>
              <a:t>Crash in Share Price of GE – A Company that Makes Investments in Factories</a:t>
            </a:r>
          </a:p>
        </p:txBody>
      </p:sp>
    </p:spTree>
    <p:extLst>
      <p:ext uri="{BB962C8B-B14F-4D97-AF65-F5344CB8AC3E}">
        <p14:creationId xmlns:p14="http://schemas.microsoft.com/office/powerpoint/2010/main" val="5270033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7965-5E4F-46B4-BBE3-1DE18E7F7DEB}"/>
              </a:ext>
            </a:extLst>
          </p:cNvPr>
          <p:cNvSpPr>
            <a:spLocks noGrp="1"/>
          </p:cNvSpPr>
          <p:nvPr>
            <p:ph type="title"/>
          </p:nvPr>
        </p:nvSpPr>
        <p:spPr/>
        <p:txBody>
          <a:bodyPr/>
          <a:lstStyle/>
          <a:p>
            <a:r>
              <a:rPr lang="en-029" dirty="0"/>
              <a:t>Modelling Philosophy and Excel Functions</a:t>
            </a:r>
          </a:p>
        </p:txBody>
      </p:sp>
    </p:spTree>
    <p:extLst>
      <p:ext uri="{BB962C8B-B14F-4D97-AF65-F5344CB8AC3E}">
        <p14:creationId xmlns:p14="http://schemas.microsoft.com/office/powerpoint/2010/main" val="6820254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02D6E00-0947-401B-99FA-E8F590B63439}"/>
              </a:ext>
            </a:extLst>
          </p:cNvPr>
          <p:cNvSpPr>
            <a:spLocks noGrp="1"/>
          </p:cNvSpPr>
          <p:nvPr>
            <p:ph idx="1"/>
          </p:nvPr>
        </p:nvSpPr>
        <p:spPr/>
        <p:txBody>
          <a:bodyPr/>
          <a:lstStyle/>
          <a:p>
            <a:r>
              <a:rPr lang="en-US" dirty="0"/>
              <a:t>Review the general finance theory and concepts first.</a:t>
            </a:r>
          </a:p>
          <a:p>
            <a:pPr lvl="1"/>
            <a:r>
              <a:rPr lang="en-US" dirty="0"/>
              <a:t>Do this very quickly with power point slides as many of the concepts have been discussed</a:t>
            </a:r>
          </a:p>
          <a:p>
            <a:pPr lvl="1"/>
            <a:r>
              <a:rPr lang="en-US" dirty="0"/>
              <a:t>Do this because modelling is not useful unless understand the project finance concept</a:t>
            </a:r>
          </a:p>
          <a:p>
            <a:pPr lvl="1"/>
            <a:r>
              <a:rPr lang="en-US" dirty="0"/>
              <a:t>After discussing the modelling concept, add issues into a simple model.</a:t>
            </a:r>
          </a:p>
          <a:p>
            <a:r>
              <a:rPr lang="en-US" dirty="0"/>
              <a:t>Many issues are much better analysed with a simple demonstration in excel rather than a big model with 30 sheets.</a:t>
            </a:r>
          </a:p>
        </p:txBody>
      </p:sp>
      <p:sp>
        <p:nvSpPr>
          <p:cNvPr id="3" name="Title 2">
            <a:extLst>
              <a:ext uri="{FF2B5EF4-FFF2-40B4-BE49-F238E27FC236}">
                <a16:creationId xmlns:a16="http://schemas.microsoft.com/office/drawing/2014/main" id="{069FF3CD-D75F-4BAF-9609-2D76F7A5581D}"/>
              </a:ext>
            </a:extLst>
          </p:cNvPr>
          <p:cNvSpPr>
            <a:spLocks noGrp="1"/>
          </p:cNvSpPr>
          <p:nvPr>
            <p:ph type="title"/>
          </p:nvPr>
        </p:nvSpPr>
        <p:spPr/>
        <p:txBody>
          <a:bodyPr/>
          <a:lstStyle/>
          <a:p>
            <a:r>
              <a:rPr lang="en-US" dirty="0"/>
              <a:t>Modelling Discussion and Exercises</a:t>
            </a:r>
          </a:p>
        </p:txBody>
      </p:sp>
      <p:sp>
        <p:nvSpPr>
          <p:cNvPr id="4" name="Slide Number Placeholder 3">
            <a:extLst>
              <a:ext uri="{FF2B5EF4-FFF2-40B4-BE49-F238E27FC236}">
                <a16:creationId xmlns:a16="http://schemas.microsoft.com/office/drawing/2014/main" id="{CF3F3E0F-7540-4842-9CC6-F9BC2AD45069}"/>
              </a:ext>
            </a:extLst>
          </p:cNvPr>
          <p:cNvSpPr>
            <a:spLocks noGrp="1"/>
          </p:cNvSpPr>
          <p:nvPr>
            <p:ph type="sldNum" sz="quarter" idx="12"/>
          </p:nvPr>
        </p:nvSpPr>
        <p:spPr/>
        <p:txBody>
          <a:bodyPr/>
          <a:lstStyle/>
          <a:p>
            <a:pPr algn="ctr"/>
            <a:fld id="{0C3A1854-6B63-4059-B360-A3C4972BF0FC}" type="slidenum">
              <a:rPr lang="ko-KR" altLang="en-US" smtClean="0"/>
              <a:pPr algn="ctr"/>
              <a:t>77</a:t>
            </a:fld>
            <a:endParaRPr lang="ko-KR" altLang="en-US" dirty="0"/>
          </a:p>
        </p:txBody>
      </p:sp>
    </p:spTree>
    <p:extLst>
      <p:ext uri="{BB962C8B-B14F-4D97-AF65-F5344CB8AC3E}">
        <p14:creationId xmlns:p14="http://schemas.microsoft.com/office/powerpoint/2010/main" val="59727073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A4B9A3-3467-45D6-919A-3FFE12438E77}"/>
              </a:ext>
            </a:extLst>
          </p:cNvPr>
          <p:cNvSpPr>
            <a:spLocks noGrp="1"/>
          </p:cNvSpPr>
          <p:nvPr>
            <p:ph idx="1"/>
          </p:nvPr>
        </p:nvSpPr>
        <p:spPr>
          <a:xfrm>
            <a:off x="213871" y="1221852"/>
            <a:ext cx="8081717" cy="4685121"/>
          </a:xfrm>
        </p:spPr>
        <p:txBody>
          <a:bodyPr>
            <a:normAutofit fontScale="55000" lnSpcReduction="20000"/>
          </a:bodyPr>
          <a:lstStyle/>
          <a:p>
            <a:r>
              <a:rPr lang="en-US" sz="4400" dirty="0"/>
              <a:t>Various organisations have rules for modelling.</a:t>
            </a:r>
          </a:p>
          <a:p>
            <a:r>
              <a:rPr lang="en-US" sz="4400" dirty="0"/>
              <a:t>One good technique for modelling (and maybe for your life) is FAST.  (General conflict between Structure and Flexible)</a:t>
            </a:r>
          </a:p>
          <a:p>
            <a:pPr marL="0" indent="0">
              <a:buNone/>
            </a:pPr>
            <a:endParaRPr lang="en-US" sz="4400" dirty="0"/>
          </a:p>
          <a:p>
            <a:r>
              <a:rPr lang="en-US" sz="4800" dirty="0"/>
              <a:t>F</a:t>
            </a:r>
          </a:p>
          <a:p>
            <a:pPr lvl="1"/>
            <a:r>
              <a:rPr lang="en-US" sz="3400" dirty="0"/>
              <a:t>Flexible: Different timing, scenarios, financing techniques.</a:t>
            </a:r>
            <a:endParaRPr lang="en-US" sz="5100" dirty="0"/>
          </a:p>
          <a:p>
            <a:r>
              <a:rPr lang="en-US" sz="4800" dirty="0"/>
              <a:t>A</a:t>
            </a:r>
          </a:p>
          <a:p>
            <a:pPr lvl="1"/>
            <a:r>
              <a:rPr lang="en-US" sz="3400" dirty="0"/>
              <a:t>Accurate or appropriate. The balance sheet must balance</a:t>
            </a:r>
          </a:p>
          <a:p>
            <a:r>
              <a:rPr lang="en-US" sz="4800" dirty="0"/>
              <a:t>S</a:t>
            </a:r>
          </a:p>
          <a:p>
            <a:pPr lvl="1"/>
            <a:r>
              <a:rPr lang="en-US" sz="3600" dirty="0"/>
              <a:t>Structured. </a:t>
            </a:r>
          </a:p>
          <a:p>
            <a:pPr lvl="1"/>
            <a:r>
              <a:rPr lang="en-US" sz="3600" dirty="0"/>
              <a:t>Separate financing from operations.</a:t>
            </a:r>
            <a:endParaRPr lang="en-US" sz="4400" dirty="0"/>
          </a:p>
          <a:p>
            <a:r>
              <a:rPr lang="en-US" sz="4800" dirty="0"/>
              <a:t>T</a:t>
            </a:r>
          </a:p>
          <a:p>
            <a:pPr lvl="1"/>
            <a:r>
              <a:rPr lang="en-US" sz="4000" dirty="0"/>
              <a:t>Transparent – short equations.</a:t>
            </a:r>
          </a:p>
          <a:p>
            <a:pPr lvl="1"/>
            <a:endParaRPr lang="en-US" sz="4000" dirty="0"/>
          </a:p>
          <a:p>
            <a:pPr marL="0" indent="0">
              <a:buNone/>
            </a:pPr>
            <a:endParaRPr lang="en-US" sz="4400" dirty="0"/>
          </a:p>
          <a:p>
            <a:pPr lvl="1"/>
            <a:endParaRPr lang="en-US" sz="4400" dirty="0"/>
          </a:p>
        </p:txBody>
      </p:sp>
      <p:sp>
        <p:nvSpPr>
          <p:cNvPr id="3" name="Title 2">
            <a:extLst>
              <a:ext uri="{FF2B5EF4-FFF2-40B4-BE49-F238E27FC236}">
                <a16:creationId xmlns:a16="http://schemas.microsoft.com/office/drawing/2014/main" id="{77F6BA16-33EE-4B32-BA82-680A85F4AF50}"/>
              </a:ext>
            </a:extLst>
          </p:cNvPr>
          <p:cNvSpPr>
            <a:spLocks noGrp="1"/>
          </p:cNvSpPr>
          <p:nvPr>
            <p:ph type="title"/>
          </p:nvPr>
        </p:nvSpPr>
        <p:spPr>
          <a:xfrm>
            <a:off x="628650" y="365127"/>
            <a:ext cx="7666938" cy="690676"/>
          </a:xfrm>
        </p:spPr>
        <p:txBody>
          <a:bodyPr/>
          <a:lstStyle/>
          <a:p>
            <a:r>
              <a:rPr lang="en-US" dirty="0"/>
              <a:t>Financial Modelling Religion and FAST</a:t>
            </a:r>
          </a:p>
        </p:txBody>
      </p:sp>
      <p:sp>
        <p:nvSpPr>
          <p:cNvPr id="4" name="Slide Number Placeholder 3">
            <a:extLst>
              <a:ext uri="{FF2B5EF4-FFF2-40B4-BE49-F238E27FC236}">
                <a16:creationId xmlns:a16="http://schemas.microsoft.com/office/drawing/2014/main" id="{419384D4-F999-4636-874F-A5519447CF54}"/>
              </a:ext>
            </a:extLst>
          </p:cNvPr>
          <p:cNvSpPr>
            <a:spLocks noGrp="1"/>
          </p:cNvSpPr>
          <p:nvPr>
            <p:ph type="sldNum" sz="quarter" idx="12"/>
          </p:nvPr>
        </p:nvSpPr>
        <p:spPr>
          <a:xfrm>
            <a:off x="7787586" y="6478098"/>
            <a:ext cx="922781" cy="313914"/>
          </a:xfrm>
        </p:spPr>
        <p:txBody>
          <a:bodyPr/>
          <a:lstStyle/>
          <a:p>
            <a:pPr algn="ctr"/>
            <a:fld id="{0C3A1854-6B63-4059-B360-A3C4972BF0FC}" type="slidenum">
              <a:rPr lang="ko-KR" altLang="en-US" smtClean="0"/>
              <a:pPr algn="ctr"/>
              <a:t>78</a:t>
            </a:fld>
            <a:endParaRPr lang="ko-KR" altLang="en-US" dirty="0"/>
          </a:p>
        </p:txBody>
      </p:sp>
      <p:pic>
        <p:nvPicPr>
          <p:cNvPr id="7" name="Picture 6">
            <a:extLst>
              <a:ext uri="{FF2B5EF4-FFF2-40B4-BE49-F238E27FC236}">
                <a16:creationId xmlns:a16="http://schemas.microsoft.com/office/drawing/2014/main" id="{C11C47F6-D5BE-47DA-9A52-11C8B57641F2}"/>
              </a:ext>
            </a:extLst>
          </p:cNvPr>
          <p:cNvPicPr>
            <a:picLocks noChangeAspect="1"/>
          </p:cNvPicPr>
          <p:nvPr/>
        </p:nvPicPr>
        <p:blipFill>
          <a:blip r:embed="rId2"/>
          <a:stretch>
            <a:fillRect/>
          </a:stretch>
        </p:blipFill>
        <p:spPr>
          <a:xfrm>
            <a:off x="5448693" y="4098363"/>
            <a:ext cx="3695308" cy="2759637"/>
          </a:xfrm>
          <a:prstGeom prst="rect">
            <a:avLst/>
          </a:prstGeom>
        </p:spPr>
      </p:pic>
    </p:spTree>
    <p:extLst>
      <p:ext uri="{BB962C8B-B14F-4D97-AF65-F5344CB8AC3E}">
        <p14:creationId xmlns:p14="http://schemas.microsoft.com/office/powerpoint/2010/main" val="29581044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B0EDF99-3059-404C-96EA-BB8E004FBD4D}"/>
              </a:ext>
            </a:extLst>
          </p:cNvPr>
          <p:cNvSpPr>
            <a:spLocks noGrp="1"/>
          </p:cNvSpPr>
          <p:nvPr>
            <p:ph idx="1"/>
          </p:nvPr>
        </p:nvSpPr>
        <p:spPr/>
        <p:txBody>
          <a:bodyPr/>
          <a:lstStyle/>
          <a:p>
            <a:r>
              <a:rPr lang="en-US" dirty="0"/>
              <a:t>Add new history without re-doing the model</a:t>
            </a:r>
          </a:p>
          <a:p>
            <a:r>
              <a:rPr lang="en-US" dirty="0"/>
              <a:t>Alternative terminal value timing</a:t>
            </a:r>
          </a:p>
          <a:p>
            <a:r>
              <a:rPr lang="en-US" dirty="0"/>
              <a:t>Addition of different scenario analysis</a:t>
            </a:r>
          </a:p>
          <a:p>
            <a:r>
              <a:rPr lang="en-US" dirty="0"/>
              <a:t>Alternative valuation techniques</a:t>
            </a:r>
          </a:p>
          <a:p>
            <a:r>
              <a:rPr lang="en-US" dirty="0"/>
              <a:t>Different types of assumptions (e.g. A/R to sales as last year or historic average)</a:t>
            </a:r>
          </a:p>
        </p:txBody>
      </p:sp>
      <p:sp>
        <p:nvSpPr>
          <p:cNvPr id="3" name="Title 2">
            <a:extLst>
              <a:ext uri="{FF2B5EF4-FFF2-40B4-BE49-F238E27FC236}">
                <a16:creationId xmlns:a16="http://schemas.microsoft.com/office/drawing/2014/main" id="{69D5BC22-27F6-49E1-A13F-6F0C025E6054}"/>
              </a:ext>
            </a:extLst>
          </p:cNvPr>
          <p:cNvSpPr>
            <a:spLocks noGrp="1"/>
          </p:cNvSpPr>
          <p:nvPr>
            <p:ph type="title"/>
          </p:nvPr>
        </p:nvSpPr>
        <p:spPr/>
        <p:txBody>
          <a:bodyPr>
            <a:normAutofit fontScale="90000"/>
          </a:bodyPr>
          <a:lstStyle/>
          <a:p>
            <a:r>
              <a:rPr lang="en-US" dirty="0"/>
              <a:t>What does Flexibility Mean in Corporate Model</a:t>
            </a:r>
          </a:p>
        </p:txBody>
      </p:sp>
    </p:spTree>
    <p:extLst>
      <p:ext uri="{BB962C8B-B14F-4D97-AF65-F5344CB8AC3E}">
        <p14:creationId xmlns:p14="http://schemas.microsoft.com/office/powerpoint/2010/main" val="2687161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r>
              <a:rPr lang="en-029" dirty="0"/>
              <a:t>Cost of Capital Analysis</a:t>
            </a:r>
          </a:p>
          <a:p>
            <a:pPr lvl="1"/>
            <a:r>
              <a:rPr lang="en-029" dirty="0"/>
              <a:t>Can you Avoid Cost of Capital in Valuation</a:t>
            </a:r>
          </a:p>
          <a:p>
            <a:pPr lvl="1"/>
            <a:r>
              <a:rPr lang="en-029" dirty="0"/>
              <a:t>Traditional Measurement with Beta</a:t>
            </a:r>
          </a:p>
          <a:p>
            <a:pPr lvl="1"/>
            <a:r>
              <a:rPr lang="en-029" dirty="0"/>
              <a:t>Simple DCF Model</a:t>
            </a:r>
          </a:p>
          <a:p>
            <a:pPr lvl="1"/>
            <a:r>
              <a:rPr lang="en-029" dirty="0"/>
              <a:t>Implied Cost of Capital from P/E and EV/EBITDA Ratio</a:t>
            </a:r>
          </a:p>
          <a:p>
            <a:pPr lvl="1"/>
            <a:r>
              <a:rPr lang="en-029" dirty="0"/>
              <a:t>Cost of Capital from Market to Book Ratio</a:t>
            </a:r>
          </a:p>
          <a:p>
            <a:pPr lvl="1"/>
            <a:r>
              <a:rPr lang="en-029" dirty="0"/>
              <a:t>Weighted Average Cost of Capital</a:t>
            </a:r>
          </a:p>
          <a:p>
            <a:pPr lvl="2"/>
            <a:r>
              <a:rPr lang="en-029" dirty="0"/>
              <a:t>Theory of constant weighted cost of capital</a:t>
            </a:r>
          </a:p>
          <a:p>
            <a:pPr lvl="2"/>
            <a:r>
              <a:rPr lang="en-029" dirty="0"/>
              <a:t>Debt beta, credit spreads and debt cost of capital</a:t>
            </a:r>
          </a:p>
          <a:p>
            <a:pPr lvl="2"/>
            <a:r>
              <a:rPr lang="en-029" dirty="0"/>
              <a:t>Tax shields and weighted average cost of capital</a:t>
            </a:r>
          </a:p>
          <a:p>
            <a:endParaRPr lang="en-029" dirty="0"/>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lstStyle/>
          <a:p>
            <a:r>
              <a:rPr lang="en-029" dirty="0"/>
              <a:t>Cost of Capital</a:t>
            </a:r>
          </a:p>
        </p:txBody>
      </p:sp>
    </p:spTree>
    <p:extLst>
      <p:ext uri="{BB962C8B-B14F-4D97-AF65-F5344CB8AC3E}">
        <p14:creationId xmlns:p14="http://schemas.microsoft.com/office/powerpoint/2010/main" val="5271036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9FFA0D6-0834-4247-A815-C87D1AD58EE2}"/>
              </a:ext>
            </a:extLst>
          </p:cNvPr>
          <p:cNvSpPr>
            <a:spLocks noGrp="1"/>
          </p:cNvSpPr>
          <p:nvPr>
            <p:ph idx="1"/>
          </p:nvPr>
        </p:nvSpPr>
        <p:spPr/>
        <p:txBody>
          <a:bodyPr/>
          <a:lstStyle/>
          <a:p>
            <a:r>
              <a:rPr lang="en-US" dirty="0"/>
              <a:t>Accurate and Appropriate</a:t>
            </a:r>
          </a:p>
          <a:p>
            <a:pPr lvl="1"/>
            <a:r>
              <a:rPr lang="en-US" dirty="0"/>
              <a:t>Level of detail in model</a:t>
            </a:r>
          </a:p>
          <a:p>
            <a:pPr lvl="1"/>
            <a:r>
              <a:rPr lang="en-US" dirty="0"/>
              <a:t>Balance sheet</a:t>
            </a:r>
          </a:p>
          <a:p>
            <a:pPr lvl="1"/>
            <a:r>
              <a:rPr lang="en-US" dirty="0"/>
              <a:t>Make Sure History is Accurate</a:t>
            </a:r>
          </a:p>
          <a:p>
            <a:pPr lvl="1"/>
            <a:r>
              <a:rPr lang="en-US" dirty="0"/>
              <a:t>Evaluate ROIC</a:t>
            </a:r>
          </a:p>
          <a:p>
            <a:pPr lvl="1"/>
            <a:endParaRPr lang="en-US" dirty="0"/>
          </a:p>
        </p:txBody>
      </p:sp>
      <p:sp>
        <p:nvSpPr>
          <p:cNvPr id="3" name="Title 2">
            <a:extLst>
              <a:ext uri="{FF2B5EF4-FFF2-40B4-BE49-F238E27FC236}">
                <a16:creationId xmlns:a16="http://schemas.microsoft.com/office/drawing/2014/main" id="{3F9043C8-B5FA-4811-9C6E-C4A29746CAC6}"/>
              </a:ext>
            </a:extLst>
          </p:cNvPr>
          <p:cNvSpPr>
            <a:spLocks noGrp="1"/>
          </p:cNvSpPr>
          <p:nvPr>
            <p:ph type="title"/>
          </p:nvPr>
        </p:nvSpPr>
        <p:spPr/>
        <p:txBody>
          <a:bodyPr/>
          <a:lstStyle/>
          <a:p>
            <a:r>
              <a:rPr lang="en-US" dirty="0"/>
              <a:t>Accurate/Appropriate</a:t>
            </a:r>
          </a:p>
        </p:txBody>
      </p:sp>
      <p:sp>
        <p:nvSpPr>
          <p:cNvPr id="4" name="Slide Number Placeholder 3">
            <a:extLst>
              <a:ext uri="{FF2B5EF4-FFF2-40B4-BE49-F238E27FC236}">
                <a16:creationId xmlns:a16="http://schemas.microsoft.com/office/drawing/2014/main" id="{2307DD9D-296A-42BE-8B80-2EF12F78E79B}"/>
              </a:ext>
            </a:extLst>
          </p:cNvPr>
          <p:cNvSpPr>
            <a:spLocks noGrp="1"/>
          </p:cNvSpPr>
          <p:nvPr>
            <p:ph type="sldNum" sz="quarter" idx="12"/>
          </p:nvPr>
        </p:nvSpPr>
        <p:spPr/>
        <p:txBody>
          <a:bodyPr/>
          <a:lstStyle/>
          <a:p>
            <a:pPr algn="ctr"/>
            <a:fld id="{0C3A1854-6B63-4059-B360-A3C4972BF0FC}" type="slidenum">
              <a:rPr lang="ko-KR" altLang="en-US" smtClean="0"/>
              <a:pPr algn="ctr"/>
              <a:t>80</a:t>
            </a:fld>
            <a:endParaRPr lang="ko-KR" altLang="en-US" dirty="0"/>
          </a:p>
        </p:txBody>
      </p:sp>
    </p:spTree>
    <p:extLst>
      <p:ext uri="{BB962C8B-B14F-4D97-AF65-F5344CB8AC3E}">
        <p14:creationId xmlns:p14="http://schemas.microsoft.com/office/powerpoint/2010/main" val="31432590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D27916-E02A-42CC-B627-CAE0BBEF26C2}"/>
              </a:ext>
            </a:extLst>
          </p:cNvPr>
          <p:cNvSpPr>
            <a:spLocks noGrp="1"/>
          </p:cNvSpPr>
          <p:nvPr>
            <p:ph type="title"/>
          </p:nvPr>
        </p:nvSpPr>
        <p:spPr/>
        <p:txBody>
          <a:bodyPr/>
          <a:lstStyle/>
          <a:p>
            <a:r>
              <a:rPr lang="en-US" b="1" dirty="0">
                <a:latin typeface="+mn-lt"/>
              </a:rPr>
              <a:t>My Rule: Laziness Principle</a:t>
            </a:r>
          </a:p>
        </p:txBody>
      </p:sp>
      <p:sp>
        <p:nvSpPr>
          <p:cNvPr id="2" name="Content Placeholder 1">
            <a:extLst>
              <a:ext uri="{FF2B5EF4-FFF2-40B4-BE49-F238E27FC236}">
                <a16:creationId xmlns:a16="http://schemas.microsoft.com/office/drawing/2014/main" id="{0973E4CF-9C25-41C9-82CD-DD462AFA68C4}"/>
              </a:ext>
            </a:extLst>
          </p:cNvPr>
          <p:cNvSpPr>
            <a:spLocks noGrp="1"/>
          </p:cNvSpPr>
          <p:nvPr>
            <p:ph sz="half" idx="1"/>
          </p:nvPr>
        </p:nvSpPr>
        <p:spPr>
          <a:xfrm>
            <a:off x="65988" y="1524000"/>
            <a:ext cx="4544112" cy="4515783"/>
          </a:xfrm>
        </p:spPr>
        <p:txBody>
          <a:bodyPr>
            <a:normAutofit lnSpcReduction="10000"/>
          </a:bodyPr>
          <a:lstStyle/>
          <a:p>
            <a:r>
              <a:rPr lang="en-US" dirty="0"/>
              <a:t>There are many ways in excel to do things.  Find the fastest and easiest way to do it.</a:t>
            </a:r>
          </a:p>
          <a:p>
            <a:pPr lvl="1"/>
            <a:r>
              <a:rPr lang="en-US" dirty="0"/>
              <a:t>Often use short cut like Alt,E, IS</a:t>
            </a:r>
          </a:p>
          <a:p>
            <a:pPr lvl="1"/>
            <a:r>
              <a:rPr lang="en-US" dirty="0"/>
              <a:t>Sometimes use the mouse</a:t>
            </a:r>
          </a:p>
          <a:p>
            <a:pPr lvl="1"/>
            <a:r>
              <a:rPr lang="en-US" dirty="0"/>
              <a:t>Use entire row or column when you can</a:t>
            </a:r>
          </a:p>
          <a:p>
            <a:pPr lvl="1"/>
            <a:r>
              <a:rPr lang="en-US" dirty="0"/>
              <a:t>Use TRUE/FALSE instead of IF: =1=1 is TRUE</a:t>
            </a:r>
          </a:p>
          <a:p>
            <a:pPr lvl="2"/>
            <a:r>
              <a:rPr lang="en-US" dirty="0"/>
              <a:t>True is 1</a:t>
            </a:r>
          </a:p>
          <a:p>
            <a:pPr lvl="2"/>
            <a:r>
              <a:rPr lang="en-US" dirty="0"/>
              <a:t>False is 0</a:t>
            </a:r>
          </a:p>
          <a:p>
            <a:pPr lvl="1"/>
            <a:endParaRPr lang="en-US" dirty="0"/>
          </a:p>
        </p:txBody>
      </p:sp>
      <p:sp>
        <p:nvSpPr>
          <p:cNvPr id="7" name="Content Placeholder 6">
            <a:extLst>
              <a:ext uri="{FF2B5EF4-FFF2-40B4-BE49-F238E27FC236}">
                <a16:creationId xmlns:a16="http://schemas.microsoft.com/office/drawing/2014/main" id="{F384FA8C-8BD6-4A4B-9AE6-50A774FCF8EC}"/>
              </a:ext>
            </a:extLst>
          </p:cNvPr>
          <p:cNvSpPr>
            <a:spLocks noGrp="1"/>
          </p:cNvSpPr>
          <p:nvPr>
            <p:ph sz="half" idx="2"/>
          </p:nvPr>
        </p:nvSpPr>
        <p:spPr>
          <a:xfrm>
            <a:off x="4762499" y="1524000"/>
            <a:ext cx="3881879" cy="1492577"/>
          </a:xfrm>
        </p:spPr>
        <p:txBody>
          <a:bodyPr>
            <a:normAutofit lnSpcReduction="10000"/>
          </a:bodyPr>
          <a:lstStyle/>
          <a:p>
            <a:r>
              <a:rPr lang="en-US" sz="4400" dirty="0"/>
              <a:t>Find the Laziest Way</a:t>
            </a:r>
          </a:p>
        </p:txBody>
      </p:sp>
      <p:sp>
        <p:nvSpPr>
          <p:cNvPr id="4" name="Slide Number Placeholder 3">
            <a:extLst>
              <a:ext uri="{FF2B5EF4-FFF2-40B4-BE49-F238E27FC236}">
                <a16:creationId xmlns:a16="http://schemas.microsoft.com/office/drawing/2014/main" id="{1CBCE81E-4B19-49CC-8695-DFD210471DCA}"/>
              </a:ext>
            </a:extLst>
          </p:cNvPr>
          <p:cNvSpPr>
            <a:spLocks noGrp="1"/>
          </p:cNvSpPr>
          <p:nvPr>
            <p:ph type="sldNum" sz="quarter" idx="4294967295"/>
          </p:nvPr>
        </p:nvSpPr>
        <p:spPr>
          <a:xfrm>
            <a:off x="8221663" y="6478588"/>
            <a:ext cx="922337" cy="312737"/>
          </a:xfrm>
          <a:prstGeom prst="rect">
            <a:avLst/>
          </a:prstGeom>
        </p:spPr>
        <p:txBody>
          <a:bodyPr/>
          <a:lstStyle/>
          <a:p>
            <a:pPr algn="ctr"/>
            <a:fld id="{0C3A1854-6B63-4059-B360-A3C4972BF0FC}" type="slidenum">
              <a:rPr lang="ko-KR" altLang="en-US" smtClean="0"/>
              <a:pPr algn="ctr"/>
              <a:t>81</a:t>
            </a:fld>
            <a:endParaRPr lang="ko-KR" altLang="en-US" dirty="0"/>
          </a:p>
        </p:txBody>
      </p:sp>
      <p:pic>
        <p:nvPicPr>
          <p:cNvPr id="5" name="Picture 4">
            <a:extLst>
              <a:ext uri="{FF2B5EF4-FFF2-40B4-BE49-F238E27FC236}">
                <a16:creationId xmlns:a16="http://schemas.microsoft.com/office/drawing/2014/main" id="{18E9AE8E-9756-47D3-B5C9-83CCCC33B01F}"/>
              </a:ext>
            </a:extLst>
          </p:cNvPr>
          <p:cNvPicPr>
            <a:picLocks noChangeAspect="1"/>
          </p:cNvPicPr>
          <p:nvPr/>
        </p:nvPicPr>
        <p:blipFill>
          <a:blip r:embed="rId2"/>
          <a:stretch>
            <a:fillRect/>
          </a:stretch>
        </p:blipFill>
        <p:spPr>
          <a:xfrm>
            <a:off x="4757051" y="3773136"/>
            <a:ext cx="4386949" cy="2514158"/>
          </a:xfrm>
          <a:prstGeom prst="rect">
            <a:avLst/>
          </a:prstGeom>
        </p:spPr>
      </p:pic>
    </p:spTree>
    <p:extLst>
      <p:ext uri="{BB962C8B-B14F-4D97-AF65-F5344CB8AC3E}">
        <p14:creationId xmlns:p14="http://schemas.microsoft.com/office/powerpoint/2010/main" val="897909045"/>
      </p:ext>
    </p:extLst>
  </p:cSld>
  <p:clrMapOvr>
    <a:masterClrMapping/>
  </p:clrMapOvr>
  <p:transition>
    <p:zoom/>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60419BA-5FD8-4D61-B7CF-BBF0731F4D7F}"/>
              </a:ext>
            </a:extLst>
          </p:cNvPr>
          <p:cNvSpPr>
            <a:spLocks noGrp="1"/>
          </p:cNvSpPr>
          <p:nvPr>
            <p:ph idx="1"/>
          </p:nvPr>
        </p:nvSpPr>
        <p:spPr/>
        <p:txBody>
          <a:bodyPr/>
          <a:lstStyle/>
          <a:p>
            <a:r>
              <a:rPr lang="en-US" dirty="0"/>
              <a:t>Keep the formulas simple</a:t>
            </a:r>
          </a:p>
          <a:p>
            <a:r>
              <a:rPr lang="en-US" dirty="0"/>
              <a:t>No excuse at all for long formulas because it makes the concepts difficult to explain to somebody not familiar with the model.</a:t>
            </a:r>
          </a:p>
          <a:p>
            <a:r>
              <a:rPr lang="en-US" dirty="0"/>
              <a:t>Long formulas come about because you do not exactly understand what you are doing.</a:t>
            </a:r>
          </a:p>
        </p:txBody>
      </p:sp>
      <p:sp>
        <p:nvSpPr>
          <p:cNvPr id="5" name="Title 4">
            <a:extLst>
              <a:ext uri="{FF2B5EF4-FFF2-40B4-BE49-F238E27FC236}">
                <a16:creationId xmlns:a16="http://schemas.microsoft.com/office/drawing/2014/main" id="{FAD3B08F-EBE2-48E2-83D3-A967CACB9DE6}"/>
              </a:ext>
            </a:extLst>
          </p:cNvPr>
          <p:cNvSpPr>
            <a:spLocks noGrp="1"/>
          </p:cNvSpPr>
          <p:nvPr>
            <p:ph type="title"/>
          </p:nvPr>
        </p:nvSpPr>
        <p:spPr/>
        <p:txBody>
          <a:bodyPr/>
          <a:lstStyle/>
          <a:p>
            <a:r>
              <a:rPr lang="en-US" dirty="0"/>
              <a:t>Transparency</a:t>
            </a:r>
          </a:p>
        </p:txBody>
      </p:sp>
      <p:pic>
        <p:nvPicPr>
          <p:cNvPr id="7" name="Picture 6">
            <a:extLst>
              <a:ext uri="{FF2B5EF4-FFF2-40B4-BE49-F238E27FC236}">
                <a16:creationId xmlns:a16="http://schemas.microsoft.com/office/drawing/2014/main" id="{98E1B3A5-F4AD-49A4-8DF7-B4484CF08AC5}"/>
              </a:ext>
            </a:extLst>
          </p:cNvPr>
          <p:cNvPicPr>
            <a:picLocks noChangeAspect="1"/>
          </p:cNvPicPr>
          <p:nvPr/>
        </p:nvPicPr>
        <p:blipFill>
          <a:blip r:embed="rId2"/>
          <a:stretch>
            <a:fillRect/>
          </a:stretch>
        </p:blipFill>
        <p:spPr>
          <a:xfrm>
            <a:off x="478682" y="4203583"/>
            <a:ext cx="7816906" cy="1720855"/>
          </a:xfrm>
          <a:prstGeom prst="rect">
            <a:avLst/>
          </a:prstGeom>
        </p:spPr>
      </p:pic>
    </p:spTree>
    <p:extLst>
      <p:ext uri="{BB962C8B-B14F-4D97-AF65-F5344CB8AC3E}">
        <p14:creationId xmlns:p14="http://schemas.microsoft.com/office/powerpoint/2010/main" val="2220586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blackboard&#10;&#10;Description generated with very high confidence">
            <a:extLst>
              <a:ext uri="{FF2B5EF4-FFF2-40B4-BE49-F238E27FC236}">
                <a16:creationId xmlns:a16="http://schemas.microsoft.com/office/drawing/2014/main" id="{974763A7-8929-4F07-8AD4-33CD6877B436}"/>
              </a:ext>
            </a:extLst>
          </p:cNvPr>
          <p:cNvPicPr>
            <a:picLocks noChangeAspect="1"/>
          </p:cNvPicPr>
          <p:nvPr/>
        </p:nvPicPr>
        <p:blipFill rotWithShape="1">
          <a:blip r:embed="rId2"/>
          <a:srcRect l="320" r="60671"/>
          <a:stretch/>
        </p:blipFill>
        <p:spPr>
          <a:xfrm>
            <a:off x="4409136" y="10"/>
            <a:ext cx="4734863"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Content Placeholder 1">
            <a:extLst>
              <a:ext uri="{FF2B5EF4-FFF2-40B4-BE49-F238E27FC236}">
                <a16:creationId xmlns:a16="http://schemas.microsoft.com/office/drawing/2014/main" id="{BAD0680A-EA6D-47E5-B6FA-E64FA177D83A}"/>
              </a:ext>
            </a:extLst>
          </p:cNvPr>
          <p:cNvSpPr>
            <a:spLocks noGrp="1"/>
          </p:cNvSpPr>
          <p:nvPr>
            <p:ph idx="1"/>
          </p:nvPr>
        </p:nvSpPr>
        <p:spPr>
          <a:xfrm>
            <a:off x="491490" y="2575034"/>
            <a:ext cx="3840085" cy="3462228"/>
          </a:xfrm>
        </p:spPr>
        <p:txBody>
          <a:bodyPr vert="horz" lIns="91440" tIns="45720" rIns="91440" bIns="45720" rtlCol="0">
            <a:normAutofit/>
          </a:bodyPr>
          <a:lstStyle/>
          <a:p>
            <a:r>
              <a:rPr lang="en-US" sz="1600" dirty="0">
                <a:latin typeface="+mn-lt"/>
                <a:cs typeface="+mn-cs"/>
              </a:rPr>
              <a:t>We will use short-cuts, excel enhancements, TRUE/FALSE switches and only four functions.  </a:t>
            </a:r>
          </a:p>
          <a:p>
            <a:r>
              <a:rPr lang="en-US" sz="1600" dirty="0">
                <a:latin typeface="+mn-lt"/>
                <a:cs typeface="+mn-cs"/>
              </a:rPr>
              <a:t>The functions should be used in a way that you are probably not used to.</a:t>
            </a:r>
          </a:p>
          <a:p>
            <a:r>
              <a:rPr lang="en-US" sz="1600" dirty="0">
                <a:latin typeface="+mn-lt"/>
                <a:cs typeface="+mn-cs"/>
              </a:rPr>
              <a:t>INDEX</a:t>
            </a:r>
          </a:p>
          <a:p>
            <a:r>
              <a:rPr lang="en-US" sz="1600" dirty="0">
                <a:latin typeface="+mn-lt"/>
                <a:cs typeface="+mn-cs"/>
              </a:rPr>
              <a:t>LOOKUP (not VLOOKUP or HLOOKUP)</a:t>
            </a:r>
          </a:p>
          <a:p>
            <a:r>
              <a:rPr lang="en-US" sz="1600" dirty="0">
                <a:latin typeface="+mn-lt"/>
                <a:cs typeface="+mn-cs"/>
              </a:rPr>
              <a:t>SUMIF (or AVERAGEIF or COUNTIF)</a:t>
            </a:r>
          </a:p>
          <a:p>
            <a:r>
              <a:rPr lang="en-US" sz="1600" dirty="0">
                <a:latin typeface="+mn-lt"/>
                <a:cs typeface="+mn-cs"/>
              </a:rPr>
              <a:t>EDATE</a:t>
            </a:r>
          </a:p>
          <a:p>
            <a:r>
              <a:rPr lang="en-US" sz="1600" dirty="0">
                <a:latin typeface="+mn-lt"/>
                <a:cs typeface="+mn-cs"/>
              </a:rPr>
              <a:t>MAX and MIN for Waterfalls (not IF)</a:t>
            </a:r>
          </a:p>
        </p:txBody>
      </p:sp>
      <p:sp>
        <p:nvSpPr>
          <p:cNvPr id="3" name="Title 2">
            <a:extLst>
              <a:ext uri="{FF2B5EF4-FFF2-40B4-BE49-F238E27FC236}">
                <a16:creationId xmlns:a16="http://schemas.microsoft.com/office/drawing/2014/main" id="{9660335B-72C0-45B9-B4AD-8D8236DEC9A8}"/>
              </a:ext>
            </a:extLst>
          </p:cNvPr>
          <p:cNvSpPr>
            <a:spLocks noGrp="1"/>
          </p:cNvSpPr>
          <p:nvPr>
            <p:ph type="title"/>
          </p:nvPr>
        </p:nvSpPr>
        <p:spPr>
          <a:xfrm>
            <a:off x="491490" y="365125"/>
            <a:ext cx="3840085" cy="1692794"/>
          </a:xfrm>
        </p:spPr>
        <p:txBody>
          <a:bodyPr vert="horz" lIns="91440" tIns="45720" rIns="91440" bIns="45720" rtlCol="0" anchor="ctr">
            <a:normAutofit/>
          </a:bodyPr>
          <a:lstStyle/>
          <a:p>
            <a:pPr algn="l"/>
            <a:r>
              <a:rPr lang="en-US" sz="4400" dirty="0">
                <a:latin typeface="+mj-lt"/>
                <a:cs typeface="+mj-cs"/>
              </a:rPr>
              <a:t>Excel Functions</a:t>
            </a:r>
          </a:p>
        </p:txBody>
      </p:sp>
      <p:sp>
        <p:nvSpPr>
          <p:cNvPr id="4" name="Slide Number Placeholder 3">
            <a:extLst>
              <a:ext uri="{FF2B5EF4-FFF2-40B4-BE49-F238E27FC236}">
                <a16:creationId xmlns:a16="http://schemas.microsoft.com/office/drawing/2014/main" id="{F390C505-3B9C-42A6-BB8E-7C10195D0657}"/>
              </a:ext>
            </a:extLst>
          </p:cNvPr>
          <p:cNvSpPr>
            <a:spLocks noGrp="1"/>
          </p:cNvSpPr>
          <p:nvPr>
            <p:ph type="sldNum" sz="quarter" idx="12"/>
          </p:nvPr>
        </p:nvSpPr>
        <p:spPr>
          <a:xfrm>
            <a:off x="5206365" y="6356350"/>
            <a:ext cx="874395" cy="365125"/>
          </a:xfrm>
        </p:spPr>
        <p:txBody>
          <a:bodyPr vert="horz" lIns="91440" tIns="45720" rIns="91440" bIns="45720" rtlCol="0" anchor="ctr">
            <a:normAutofit/>
          </a:bodyPr>
          <a:lstStyle/>
          <a:p>
            <a:pPr algn="r" defTabSz="914400">
              <a:spcAft>
                <a:spcPts val="600"/>
              </a:spcAft>
              <a:defRPr/>
            </a:pPr>
            <a:fld id="{0C3A1854-6B63-4059-B360-A3C4972BF0FC}" type="slidenum">
              <a:rPr lang="en-US" altLang="ko-KR" sz="1200">
                <a:solidFill>
                  <a:prstClr val="black">
                    <a:tint val="75000"/>
                  </a:prstClr>
                </a:solidFill>
                <a:latin typeface="Calibri" panose="020F0502020204030204"/>
              </a:rPr>
              <a:pPr algn="r" defTabSz="914400">
                <a:spcAft>
                  <a:spcPts val="600"/>
                </a:spcAft>
                <a:defRPr/>
              </a:pPr>
              <a:t>83</a:t>
            </a:fld>
            <a:endParaRPr lang="en-US" altLang="ko-KR" sz="1200" dirty="0">
              <a:solidFill>
                <a:prstClr val="black">
                  <a:tint val="75000"/>
                </a:prstClr>
              </a:solidFill>
              <a:latin typeface="Calibri" panose="020F0502020204030204"/>
            </a:endParaRPr>
          </a:p>
        </p:txBody>
      </p:sp>
    </p:spTree>
    <p:extLst>
      <p:ext uri="{BB962C8B-B14F-4D97-AF65-F5344CB8AC3E}">
        <p14:creationId xmlns:p14="http://schemas.microsoft.com/office/powerpoint/2010/main" val="27449482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1"/>
          <p:cNvGraphicFramePr>
            <a:graphicFrameLocks noGrp="1"/>
          </p:cNvGraphicFramePr>
          <p:nvPr>
            <p:ph idx="1"/>
            <p:extLst/>
          </p:nvPr>
        </p:nvGraphicFramePr>
        <p:xfrm>
          <a:off x="628650" y="643467"/>
          <a:ext cx="7886700" cy="4080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C8402249-70A5-4CDD-9399-6F3BFA385F3D}"/>
              </a:ext>
            </a:extLst>
          </p:cNvPr>
          <p:cNvSpPr>
            <a:spLocks noGrp="1"/>
          </p:cNvSpPr>
          <p:nvPr>
            <p:ph type="title"/>
          </p:nvPr>
        </p:nvSpPr>
        <p:spPr>
          <a:xfrm>
            <a:off x="628650" y="5529884"/>
            <a:ext cx="5789535" cy="1096331"/>
          </a:xfrm>
        </p:spPr>
        <p:txBody>
          <a:bodyPr vert="horz" lIns="91440" tIns="45720" rIns="91440" bIns="45720" rtlCol="0" anchor="ctr">
            <a:normAutofit/>
          </a:bodyPr>
          <a:lstStyle/>
          <a:p>
            <a:pPr algn="l"/>
            <a:r>
              <a:rPr lang="en-US" sz="4400" kern="1200" dirty="0">
                <a:solidFill>
                  <a:schemeClr val="tx1"/>
                </a:solidFill>
                <a:latin typeface="+mj-lt"/>
                <a:ea typeface="+mj-ea"/>
                <a:cs typeface="+mj-cs"/>
              </a:rPr>
              <a:t>Files to Use and Open</a:t>
            </a:r>
          </a:p>
        </p:txBody>
      </p:sp>
      <p:sp>
        <p:nvSpPr>
          <p:cNvPr id="4" name="Slide Number Placeholder 3">
            <a:extLst>
              <a:ext uri="{FF2B5EF4-FFF2-40B4-BE49-F238E27FC236}">
                <a16:creationId xmlns:a16="http://schemas.microsoft.com/office/drawing/2014/main" id="{E0E1FEED-2B16-4A1C-AB28-C039C1FF59B7}"/>
              </a:ext>
            </a:extLst>
          </p:cNvPr>
          <p:cNvSpPr>
            <a:spLocks noGrp="1"/>
          </p:cNvSpPr>
          <p:nvPr>
            <p:ph type="sldNum" sz="quarter" idx="12"/>
          </p:nvPr>
        </p:nvSpPr>
        <p:spPr>
          <a:xfrm>
            <a:off x="7648709" y="6261090"/>
            <a:ext cx="1008358" cy="365125"/>
          </a:xfrm>
        </p:spPr>
        <p:txBody>
          <a:bodyPr vert="horz" lIns="91440" tIns="45720" rIns="91440" bIns="45720" rtlCol="0" anchor="ctr">
            <a:normAutofit/>
          </a:bodyPr>
          <a:lstStyle/>
          <a:p>
            <a:pPr algn="r" defTabSz="914400">
              <a:spcAft>
                <a:spcPts val="600"/>
              </a:spcAft>
            </a:pPr>
            <a:fld id="{0C3A1854-6B63-4059-B360-A3C4972BF0FC}" type="slidenum">
              <a:rPr lang="en-US" altLang="ko-KR" sz="1200">
                <a:solidFill>
                  <a:schemeClr val="bg1">
                    <a:alpha val="80000"/>
                  </a:schemeClr>
                </a:solidFill>
              </a:rPr>
              <a:pPr algn="r" defTabSz="914400">
                <a:spcAft>
                  <a:spcPts val="600"/>
                </a:spcAft>
              </a:pPr>
              <a:t>84</a:t>
            </a:fld>
            <a:endParaRPr lang="en-US" altLang="ko-KR" sz="1200" dirty="0">
              <a:solidFill>
                <a:schemeClr val="bg1">
                  <a:alpha val="80000"/>
                </a:schemeClr>
              </a:solidFill>
            </a:endParaRPr>
          </a:p>
        </p:txBody>
      </p:sp>
    </p:spTree>
    <p:extLst>
      <p:ext uri="{BB962C8B-B14F-4D97-AF65-F5344CB8AC3E}">
        <p14:creationId xmlns:p14="http://schemas.microsoft.com/office/powerpoint/2010/main" val="17167057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6C440-D037-46CB-A532-FA148D963C87}"/>
              </a:ext>
            </a:extLst>
          </p:cNvPr>
          <p:cNvSpPr>
            <a:spLocks noGrp="1"/>
          </p:cNvSpPr>
          <p:nvPr>
            <p:ph type="title"/>
          </p:nvPr>
        </p:nvSpPr>
        <p:spPr/>
        <p:txBody>
          <a:bodyPr/>
          <a:lstStyle/>
          <a:p>
            <a:r>
              <a:rPr lang="en-US" dirty="0"/>
              <a:t>Example of INDEX Function</a:t>
            </a:r>
          </a:p>
        </p:txBody>
      </p:sp>
      <p:sp>
        <p:nvSpPr>
          <p:cNvPr id="4" name="Slide Number Placeholder 3">
            <a:extLst>
              <a:ext uri="{FF2B5EF4-FFF2-40B4-BE49-F238E27FC236}">
                <a16:creationId xmlns:a16="http://schemas.microsoft.com/office/drawing/2014/main" id="{59B4B923-66B3-4F94-959D-DF877FEA26D0}"/>
              </a:ext>
            </a:extLst>
          </p:cNvPr>
          <p:cNvSpPr>
            <a:spLocks noGrp="1"/>
          </p:cNvSpPr>
          <p:nvPr>
            <p:ph type="sldNum" sz="quarter" idx="12"/>
          </p:nvPr>
        </p:nvSpPr>
        <p:spPr/>
        <p:txBody>
          <a:bodyPr/>
          <a:lstStyle/>
          <a:p>
            <a:pPr algn="ctr"/>
            <a:fld id="{0C3A1854-6B63-4059-B360-A3C4972BF0FC}" type="slidenum">
              <a:rPr lang="ko-KR" altLang="en-US" smtClean="0"/>
              <a:pPr algn="ctr"/>
              <a:t>85</a:t>
            </a:fld>
            <a:endParaRPr lang="ko-KR" altLang="en-US" dirty="0"/>
          </a:p>
        </p:txBody>
      </p:sp>
      <p:sp>
        <p:nvSpPr>
          <p:cNvPr id="6" name="AutoShape 2" descr="http://edbodmer.wikispaces.com/file/view/INDEX%20Function.PNG/617147211/800x230/INDEX%20Function.PNG">
            <a:extLst>
              <a:ext uri="{FF2B5EF4-FFF2-40B4-BE49-F238E27FC236}">
                <a16:creationId xmlns:a16="http://schemas.microsoft.com/office/drawing/2014/main" id="{74D7D8D1-7B65-4CC7-BC6A-A7782705EEED}"/>
              </a:ext>
            </a:extLst>
          </p:cNvPr>
          <p:cNvSpPr>
            <a:spLocks noGrp="1" noChangeAspect="1" noChangeArrowheads="1"/>
          </p:cNvSpPr>
          <p:nvPr>
            <p:ph idx="1"/>
          </p:nvPr>
        </p:nvSpPr>
        <p:spPr bwMode="auto">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dirty="0"/>
              <a:t>We will make scenarios for things like:</a:t>
            </a:r>
          </a:p>
          <a:p>
            <a:pPr lvl="1"/>
            <a:r>
              <a:rPr lang="en-US" dirty="0"/>
              <a:t>Variation in traffic for infrastructure projects</a:t>
            </a:r>
          </a:p>
          <a:p>
            <a:pPr lvl="1"/>
            <a:r>
              <a:rPr lang="en-US" dirty="0"/>
              <a:t>Variation in price for commodity projects</a:t>
            </a:r>
          </a:p>
          <a:p>
            <a:pPr lvl="1"/>
            <a:r>
              <a:rPr lang="en-US" dirty="0"/>
              <a:t>Difference in availability for availability projects</a:t>
            </a:r>
          </a:p>
          <a:p>
            <a:r>
              <a:rPr lang="en-US" dirty="0"/>
              <a:t>Example of Index Function</a:t>
            </a:r>
          </a:p>
          <a:p>
            <a:endParaRPr lang="en-US" dirty="0"/>
          </a:p>
        </p:txBody>
      </p:sp>
      <p:pic>
        <p:nvPicPr>
          <p:cNvPr id="7" name="Picture 6">
            <a:extLst>
              <a:ext uri="{FF2B5EF4-FFF2-40B4-BE49-F238E27FC236}">
                <a16:creationId xmlns:a16="http://schemas.microsoft.com/office/drawing/2014/main" id="{2CB13AC6-792C-4C22-99CD-9351DAF81E91}"/>
              </a:ext>
            </a:extLst>
          </p:cNvPr>
          <p:cNvPicPr>
            <a:picLocks noChangeAspect="1"/>
          </p:cNvPicPr>
          <p:nvPr/>
        </p:nvPicPr>
        <p:blipFill>
          <a:blip r:embed="rId2"/>
          <a:stretch>
            <a:fillRect/>
          </a:stretch>
        </p:blipFill>
        <p:spPr>
          <a:xfrm>
            <a:off x="480767" y="3720077"/>
            <a:ext cx="8229600" cy="2340649"/>
          </a:xfrm>
          <a:prstGeom prst="rect">
            <a:avLst/>
          </a:prstGeom>
        </p:spPr>
      </p:pic>
    </p:spTree>
    <p:extLst>
      <p:ext uri="{BB962C8B-B14F-4D97-AF65-F5344CB8AC3E}">
        <p14:creationId xmlns:p14="http://schemas.microsoft.com/office/powerpoint/2010/main" val="27626184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136B36-BB61-437E-82CB-BE6252F3BDD1}"/>
              </a:ext>
            </a:extLst>
          </p:cNvPr>
          <p:cNvSpPr>
            <a:spLocks noGrp="1"/>
          </p:cNvSpPr>
          <p:nvPr>
            <p:ph idx="1"/>
          </p:nvPr>
        </p:nvSpPr>
        <p:spPr/>
        <p:txBody>
          <a:bodyPr/>
          <a:lstStyle/>
          <a:p>
            <a:r>
              <a:rPr lang="en-US" dirty="0"/>
              <a:t>Don’t use VLOOKUP, HLOOKUP or INDEX/MATCH with models that have a time line.  Instead, use the LOOKUP function with an entire row as illustrated below:</a:t>
            </a:r>
          </a:p>
          <a:p>
            <a:endParaRPr lang="en-US" dirty="0"/>
          </a:p>
        </p:txBody>
      </p:sp>
      <p:sp>
        <p:nvSpPr>
          <p:cNvPr id="3" name="Title 2">
            <a:extLst>
              <a:ext uri="{FF2B5EF4-FFF2-40B4-BE49-F238E27FC236}">
                <a16:creationId xmlns:a16="http://schemas.microsoft.com/office/drawing/2014/main" id="{07844DB1-9094-464C-B7B8-2FE3BF2114D7}"/>
              </a:ext>
            </a:extLst>
          </p:cNvPr>
          <p:cNvSpPr>
            <a:spLocks noGrp="1"/>
          </p:cNvSpPr>
          <p:nvPr>
            <p:ph type="title"/>
          </p:nvPr>
        </p:nvSpPr>
        <p:spPr/>
        <p:txBody>
          <a:bodyPr/>
          <a:lstStyle/>
          <a:p>
            <a:r>
              <a:rPr lang="en-US" dirty="0"/>
              <a:t>Use of LOOKUP Function</a:t>
            </a:r>
          </a:p>
        </p:txBody>
      </p:sp>
      <p:sp>
        <p:nvSpPr>
          <p:cNvPr id="4" name="Slide Number Placeholder 3">
            <a:extLst>
              <a:ext uri="{FF2B5EF4-FFF2-40B4-BE49-F238E27FC236}">
                <a16:creationId xmlns:a16="http://schemas.microsoft.com/office/drawing/2014/main" id="{8F7FD96E-A9E8-4A99-B931-470E97DA4C16}"/>
              </a:ext>
            </a:extLst>
          </p:cNvPr>
          <p:cNvSpPr>
            <a:spLocks noGrp="1"/>
          </p:cNvSpPr>
          <p:nvPr>
            <p:ph type="sldNum" sz="quarter" idx="12"/>
          </p:nvPr>
        </p:nvSpPr>
        <p:spPr/>
        <p:txBody>
          <a:bodyPr/>
          <a:lstStyle/>
          <a:p>
            <a:pPr algn="ctr"/>
            <a:fld id="{0C3A1854-6B63-4059-B360-A3C4972BF0FC}" type="slidenum">
              <a:rPr lang="ko-KR" altLang="en-US" smtClean="0"/>
              <a:pPr algn="ctr"/>
              <a:t>86</a:t>
            </a:fld>
            <a:endParaRPr lang="ko-KR" altLang="en-US" dirty="0"/>
          </a:p>
        </p:txBody>
      </p:sp>
      <p:pic>
        <p:nvPicPr>
          <p:cNvPr id="5" name="Picture 4">
            <a:extLst>
              <a:ext uri="{FF2B5EF4-FFF2-40B4-BE49-F238E27FC236}">
                <a16:creationId xmlns:a16="http://schemas.microsoft.com/office/drawing/2014/main" id="{35105D3C-079C-4C48-B7A4-0A53E0CBAD60}"/>
              </a:ext>
            </a:extLst>
          </p:cNvPr>
          <p:cNvPicPr>
            <a:picLocks noChangeAspect="1"/>
          </p:cNvPicPr>
          <p:nvPr/>
        </p:nvPicPr>
        <p:blipFill>
          <a:blip r:embed="rId2"/>
          <a:stretch>
            <a:fillRect/>
          </a:stretch>
        </p:blipFill>
        <p:spPr>
          <a:xfrm>
            <a:off x="1508289" y="3435561"/>
            <a:ext cx="5608948" cy="2514028"/>
          </a:xfrm>
          <a:prstGeom prst="rect">
            <a:avLst/>
          </a:prstGeom>
        </p:spPr>
      </p:pic>
    </p:spTree>
    <p:extLst>
      <p:ext uri="{BB962C8B-B14F-4D97-AF65-F5344CB8AC3E}">
        <p14:creationId xmlns:p14="http://schemas.microsoft.com/office/powerpoint/2010/main" val="15514287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CEB5F0-4D3E-4864-9BDA-30F9C6CF9576}"/>
              </a:ext>
            </a:extLst>
          </p:cNvPr>
          <p:cNvSpPr>
            <a:spLocks noGrp="1"/>
          </p:cNvSpPr>
          <p:nvPr>
            <p:ph idx="1"/>
          </p:nvPr>
        </p:nvSpPr>
        <p:spPr>
          <a:xfrm>
            <a:off x="628650" y="1263193"/>
            <a:ext cx="8515350" cy="2865748"/>
          </a:xfrm>
        </p:spPr>
        <p:txBody>
          <a:bodyPr/>
          <a:lstStyle/>
          <a:p>
            <a:r>
              <a:rPr lang="en-US" dirty="0"/>
              <a:t>These functions are useful in project finance model for:</a:t>
            </a:r>
          </a:p>
          <a:p>
            <a:pPr lvl="1"/>
            <a:r>
              <a:rPr lang="en-US" dirty="0"/>
              <a:t>Converting periodic data by month to sum for a year</a:t>
            </a:r>
          </a:p>
          <a:p>
            <a:pPr lvl="1"/>
            <a:r>
              <a:rPr lang="en-US" dirty="0"/>
              <a:t>Checking errors</a:t>
            </a:r>
          </a:p>
          <a:p>
            <a:pPr lvl="1"/>
            <a:r>
              <a:rPr lang="en-US" dirty="0"/>
              <a:t>Counting TRUE’s or FALSE’s</a:t>
            </a:r>
          </a:p>
          <a:p>
            <a:pPr lvl="1"/>
            <a:endParaRPr lang="en-US" dirty="0"/>
          </a:p>
        </p:txBody>
      </p:sp>
      <p:sp>
        <p:nvSpPr>
          <p:cNvPr id="3" name="Title 2">
            <a:extLst>
              <a:ext uri="{FF2B5EF4-FFF2-40B4-BE49-F238E27FC236}">
                <a16:creationId xmlns:a16="http://schemas.microsoft.com/office/drawing/2014/main" id="{BC98AA0F-91B0-4CF4-A51F-E176C9D82C41}"/>
              </a:ext>
            </a:extLst>
          </p:cNvPr>
          <p:cNvSpPr>
            <a:spLocks noGrp="1"/>
          </p:cNvSpPr>
          <p:nvPr>
            <p:ph type="title"/>
          </p:nvPr>
        </p:nvSpPr>
        <p:spPr/>
        <p:txBody>
          <a:bodyPr/>
          <a:lstStyle/>
          <a:p>
            <a:r>
              <a:rPr lang="en-US" dirty="0"/>
              <a:t>Use of AVERAGEIF, SUMIF, COUNTIF</a:t>
            </a:r>
          </a:p>
        </p:txBody>
      </p:sp>
      <p:sp>
        <p:nvSpPr>
          <p:cNvPr id="4" name="Slide Number Placeholder 3">
            <a:extLst>
              <a:ext uri="{FF2B5EF4-FFF2-40B4-BE49-F238E27FC236}">
                <a16:creationId xmlns:a16="http://schemas.microsoft.com/office/drawing/2014/main" id="{081595C9-EBF7-4EAE-B23C-7A19DDBEE325}"/>
              </a:ext>
            </a:extLst>
          </p:cNvPr>
          <p:cNvSpPr>
            <a:spLocks noGrp="1"/>
          </p:cNvSpPr>
          <p:nvPr>
            <p:ph type="sldNum" sz="quarter" idx="12"/>
          </p:nvPr>
        </p:nvSpPr>
        <p:spPr/>
        <p:txBody>
          <a:bodyPr/>
          <a:lstStyle/>
          <a:p>
            <a:pPr algn="ctr"/>
            <a:fld id="{0C3A1854-6B63-4059-B360-A3C4972BF0FC}" type="slidenum">
              <a:rPr lang="ko-KR" altLang="en-US" smtClean="0"/>
              <a:pPr algn="ctr"/>
              <a:t>87</a:t>
            </a:fld>
            <a:endParaRPr lang="ko-KR" altLang="en-US" dirty="0"/>
          </a:p>
        </p:txBody>
      </p:sp>
      <p:pic>
        <p:nvPicPr>
          <p:cNvPr id="5" name="Picture 4">
            <a:extLst>
              <a:ext uri="{FF2B5EF4-FFF2-40B4-BE49-F238E27FC236}">
                <a16:creationId xmlns:a16="http://schemas.microsoft.com/office/drawing/2014/main" id="{1AF28B90-A3C6-408A-9EAD-9EC8617E1F07}"/>
              </a:ext>
            </a:extLst>
          </p:cNvPr>
          <p:cNvPicPr>
            <a:picLocks noChangeAspect="1"/>
          </p:cNvPicPr>
          <p:nvPr/>
        </p:nvPicPr>
        <p:blipFill>
          <a:blip r:embed="rId2"/>
          <a:stretch>
            <a:fillRect/>
          </a:stretch>
        </p:blipFill>
        <p:spPr>
          <a:xfrm>
            <a:off x="1021335" y="3701887"/>
            <a:ext cx="6881567" cy="2587675"/>
          </a:xfrm>
          <a:prstGeom prst="rect">
            <a:avLst/>
          </a:prstGeom>
        </p:spPr>
      </p:pic>
    </p:spTree>
    <p:extLst>
      <p:ext uri="{BB962C8B-B14F-4D97-AF65-F5344CB8AC3E}">
        <p14:creationId xmlns:p14="http://schemas.microsoft.com/office/powerpoint/2010/main" val="19170836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2649A-1034-4F56-8CBB-CCD2EC65467D}"/>
              </a:ext>
            </a:extLst>
          </p:cNvPr>
          <p:cNvSpPr>
            <a:spLocks noGrp="1"/>
          </p:cNvSpPr>
          <p:nvPr>
            <p:ph type="title"/>
          </p:nvPr>
        </p:nvSpPr>
        <p:spPr/>
        <p:txBody>
          <a:bodyPr/>
          <a:lstStyle/>
          <a:p>
            <a:r>
              <a:rPr lang="en-029" dirty="0"/>
              <a:t>Structure of Standard Corporate Models</a:t>
            </a:r>
          </a:p>
        </p:txBody>
      </p:sp>
    </p:spTree>
    <p:extLst>
      <p:ext uri="{BB962C8B-B14F-4D97-AF65-F5344CB8AC3E}">
        <p14:creationId xmlns:p14="http://schemas.microsoft.com/office/powerpoint/2010/main" val="31455381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3"/>
          <p:cNvGraphicFramePr>
            <a:graphicFrameLocks noGrp="1"/>
          </p:cNvGraphicFramePr>
          <p:nvPr>
            <p:ph idx="1"/>
            <p:extLst/>
          </p:nvPr>
        </p:nvGraphicFramePr>
        <p:xfrm>
          <a:off x="628650" y="1690688"/>
          <a:ext cx="8151556" cy="44862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2CCF0CF-11A1-404A-B387-D37F181A47DA}"/>
              </a:ext>
            </a:extLst>
          </p:cNvPr>
          <p:cNvSpPr>
            <a:spLocks noGrp="1"/>
          </p:cNvSpPr>
          <p:nvPr>
            <p:ph type="title"/>
          </p:nvPr>
        </p:nvSpPr>
        <p:spPr>
          <a:xfrm>
            <a:off x="624751" y="365125"/>
            <a:ext cx="7890527" cy="1325563"/>
          </a:xfrm>
        </p:spPr>
        <p:txBody>
          <a:bodyPr vert="horz" lIns="91440" tIns="45720" rIns="91440" bIns="45720" rtlCol="0" anchor="ctr">
            <a:normAutofit/>
          </a:bodyPr>
          <a:lstStyle/>
          <a:p>
            <a:pPr algn="l"/>
            <a:r>
              <a:rPr lang="en-US" sz="4100" kern="1200" dirty="0">
                <a:solidFill>
                  <a:schemeClr val="tx1"/>
                </a:solidFill>
                <a:latin typeface="+mj-lt"/>
                <a:ea typeface="+mj-ea"/>
                <a:cs typeface="+mj-cs"/>
              </a:rPr>
              <a:t>For This Simple Company you Can Make an Elegant Financial Analysis</a:t>
            </a:r>
          </a:p>
        </p:txBody>
      </p:sp>
    </p:spTree>
    <p:extLst>
      <p:ext uri="{BB962C8B-B14F-4D97-AF65-F5344CB8AC3E}">
        <p14:creationId xmlns:p14="http://schemas.microsoft.com/office/powerpoint/2010/main" val="2162047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DA7C399-6862-4BC3-AA21-FAC529845790}"/>
              </a:ext>
            </a:extLst>
          </p:cNvPr>
          <p:cNvSpPr>
            <a:spLocks noGrp="1"/>
          </p:cNvSpPr>
          <p:nvPr>
            <p:ph idx="1"/>
          </p:nvPr>
        </p:nvSpPr>
        <p:spPr/>
        <p:txBody>
          <a:bodyPr>
            <a:normAutofit/>
          </a:bodyPr>
          <a:lstStyle/>
          <a:p>
            <a:r>
              <a:rPr lang="en-029" dirty="0"/>
              <a:t>Risk and Scenario Analysis</a:t>
            </a:r>
          </a:p>
          <a:p>
            <a:pPr lvl="1"/>
            <a:r>
              <a:rPr lang="en-029" dirty="0"/>
              <a:t>Where to Put Scenarios</a:t>
            </a:r>
          </a:p>
          <a:p>
            <a:pPr lvl="1"/>
            <a:r>
              <a:rPr lang="en-029" dirty="0"/>
              <a:t>Scenario Analysis with INDEX Function</a:t>
            </a:r>
          </a:p>
          <a:p>
            <a:pPr lvl="1"/>
            <a:r>
              <a:rPr lang="en-029" dirty="0"/>
              <a:t>Scenario Reporter</a:t>
            </a:r>
          </a:p>
          <a:p>
            <a:pPr lvl="1"/>
            <a:r>
              <a:rPr lang="en-029" dirty="0"/>
              <a:t>Presentation of Scenario Analysis</a:t>
            </a:r>
          </a:p>
          <a:p>
            <a:pPr lvl="1"/>
            <a:r>
              <a:rPr lang="en-029" dirty="0"/>
              <a:t>Circular Reference Problems with Corporate Models</a:t>
            </a:r>
          </a:p>
        </p:txBody>
      </p:sp>
      <p:sp>
        <p:nvSpPr>
          <p:cNvPr id="4" name="Title 3">
            <a:extLst>
              <a:ext uri="{FF2B5EF4-FFF2-40B4-BE49-F238E27FC236}">
                <a16:creationId xmlns:a16="http://schemas.microsoft.com/office/drawing/2014/main" id="{F0AD08F1-D124-4A6F-930B-B7CDBBEAA867}"/>
              </a:ext>
            </a:extLst>
          </p:cNvPr>
          <p:cNvSpPr>
            <a:spLocks noGrp="1"/>
          </p:cNvSpPr>
          <p:nvPr>
            <p:ph type="title"/>
          </p:nvPr>
        </p:nvSpPr>
        <p:spPr/>
        <p:txBody>
          <a:bodyPr>
            <a:normAutofit/>
          </a:bodyPr>
          <a:lstStyle/>
          <a:p>
            <a:r>
              <a:rPr lang="en-029" dirty="0"/>
              <a:t>Risk and Scenario Analysis</a:t>
            </a:r>
          </a:p>
        </p:txBody>
      </p:sp>
    </p:spTree>
    <p:extLst>
      <p:ext uri="{BB962C8B-B14F-4D97-AF65-F5344CB8AC3E}">
        <p14:creationId xmlns:p14="http://schemas.microsoft.com/office/powerpoint/2010/main" val="211217233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6741958-1422-4E30-AA4D-12D910196DC5}"/>
              </a:ext>
            </a:extLst>
          </p:cNvPr>
          <p:cNvSpPr>
            <a:spLocks noGrp="1"/>
          </p:cNvSpPr>
          <p:nvPr>
            <p:ph idx="1"/>
          </p:nvPr>
        </p:nvSpPr>
        <p:spPr/>
        <p:txBody>
          <a:bodyPr/>
          <a:lstStyle/>
          <a:p>
            <a:r>
              <a:rPr lang="en-029" dirty="0"/>
              <a:t>Define the Last Historic Year</a:t>
            </a:r>
          </a:p>
          <a:p>
            <a:r>
              <a:rPr lang="en-029" dirty="0"/>
              <a:t>Alternative Time Lines</a:t>
            </a:r>
          </a:p>
          <a:p>
            <a:r>
              <a:rPr lang="en-029" dirty="0"/>
              <a:t>Formula with 1=1, 2&lt;1 to Find TRUE or FALSE</a:t>
            </a:r>
          </a:p>
          <a:p>
            <a:r>
              <a:rPr lang="en-029" dirty="0"/>
              <a:t>Conditional Formatting</a:t>
            </a:r>
          </a:p>
          <a:p>
            <a:r>
              <a:rPr lang="en-029" dirty="0"/>
              <a:t>Use of Generic Macros</a:t>
            </a:r>
          </a:p>
        </p:txBody>
      </p:sp>
      <p:sp>
        <p:nvSpPr>
          <p:cNvPr id="3" name="Title 2">
            <a:extLst>
              <a:ext uri="{FF2B5EF4-FFF2-40B4-BE49-F238E27FC236}">
                <a16:creationId xmlns:a16="http://schemas.microsoft.com/office/drawing/2014/main" id="{4D01445B-D12A-4408-B714-ADF1C8C6F842}"/>
              </a:ext>
            </a:extLst>
          </p:cNvPr>
          <p:cNvSpPr>
            <a:spLocks noGrp="1"/>
          </p:cNvSpPr>
          <p:nvPr>
            <p:ph type="title"/>
          </p:nvPr>
        </p:nvSpPr>
        <p:spPr/>
        <p:txBody>
          <a:bodyPr/>
          <a:lstStyle/>
          <a:p>
            <a:r>
              <a:rPr lang="en-029" dirty="0"/>
              <a:t>Historic Switch</a:t>
            </a:r>
          </a:p>
        </p:txBody>
      </p:sp>
    </p:spTree>
    <p:extLst>
      <p:ext uri="{BB962C8B-B14F-4D97-AF65-F5344CB8AC3E}">
        <p14:creationId xmlns:p14="http://schemas.microsoft.com/office/powerpoint/2010/main" val="21699589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E0A2291-4E6B-4032-9FA7-9DB345DAC648}"/>
              </a:ext>
            </a:extLst>
          </p:cNvPr>
          <p:cNvSpPr>
            <a:spLocks noGrp="1"/>
          </p:cNvSpPr>
          <p:nvPr>
            <p:ph idx="1"/>
          </p:nvPr>
        </p:nvSpPr>
        <p:spPr>
          <a:xfrm>
            <a:off x="628650" y="1518407"/>
            <a:ext cx="8079122" cy="4658556"/>
          </a:xfrm>
        </p:spPr>
        <p:txBody>
          <a:bodyPr>
            <a:normAutofit/>
          </a:bodyPr>
          <a:lstStyle/>
          <a:p>
            <a:r>
              <a:rPr lang="en-US" dirty="0"/>
              <a:t>Model Structure Exercise – Demonstrate Fundamental Structuring Issues with Simple Case</a:t>
            </a:r>
          </a:p>
          <a:p>
            <a:pPr lvl="1"/>
            <a:r>
              <a:rPr lang="en-US" dirty="0"/>
              <a:t>Historical Financials</a:t>
            </a:r>
          </a:p>
          <a:p>
            <a:pPr lvl="1"/>
            <a:r>
              <a:rPr lang="en-US" dirty="0"/>
              <a:t>Set-up of Assumptions</a:t>
            </a:r>
          </a:p>
          <a:p>
            <a:pPr lvl="1"/>
            <a:r>
              <a:rPr lang="en-US" dirty="0"/>
              <a:t>Connection of Financial Statements</a:t>
            </a:r>
          </a:p>
          <a:p>
            <a:pPr lvl="1"/>
            <a:r>
              <a:rPr lang="en-US" dirty="0"/>
              <a:t>Free Cash Flow and Equity Cash Flow</a:t>
            </a:r>
          </a:p>
          <a:p>
            <a:pPr lvl="1"/>
            <a:r>
              <a:rPr lang="en-US" dirty="0"/>
              <a:t>ROE and ROIC to Benchmark Model</a:t>
            </a:r>
          </a:p>
        </p:txBody>
      </p:sp>
      <p:sp>
        <p:nvSpPr>
          <p:cNvPr id="3" name="Title 2">
            <a:extLst>
              <a:ext uri="{FF2B5EF4-FFF2-40B4-BE49-F238E27FC236}">
                <a16:creationId xmlns:a16="http://schemas.microsoft.com/office/drawing/2014/main" id="{595B5F0B-E5D3-4338-AD64-B8E05B28B65E}"/>
              </a:ext>
            </a:extLst>
          </p:cNvPr>
          <p:cNvSpPr>
            <a:spLocks noGrp="1"/>
          </p:cNvSpPr>
          <p:nvPr>
            <p:ph type="title"/>
          </p:nvPr>
        </p:nvSpPr>
        <p:spPr/>
        <p:txBody>
          <a:bodyPr>
            <a:normAutofit fontScale="90000"/>
          </a:bodyPr>
          <a:lstStyle/>
          <a:p>
            <a:r>
              <a:rPr lang="en-US" dirty="0"/>
              <a:t>Contrast Models and Simple Financial Statements for Alternative Types of Companies</a:t>
            </a:r>
          </a:p>
        </p:txBody>
      </p:sp>
    </p:spTree>
    <p:extLst>
      <p:ext uri="{BB962C8B-B14F-4D97-AF65-F5344CB8AC3E}">
        <p14:creationId xmlns:p14="http://schemas.microsoft.com/office/powerpoint/2010/main" val="22413799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216B0488-5E1D-4C4D-93E3-8C324F05D0EE}"/>
              </a:ext>
            </a:extLst>
          </p:cNvPr>
          <p:cNvSpPr>
            <a:spLocks noGrp="1"/>
          </p:cNvSpPr>
          <p:nvPr>
            <p:ph type="title"/>
          </p:nvPr>
        </p:nvSpPr>
        <p:spPr/>
        <p:txBody>
          <a:bodyPr>
            <a:normAutofit fontScale="90000"/>
          </a:bodyPr>
          <a:lstStyle/>
          <a:p>
            <a:r>
              <a:rPr lang="en-US" dirty="0"/>
              <a:t>Start with Financials: Simple Example of Bank Versus Industrial</a:t>
            </a:r>
          </a:p>
        </p:txBody>
      </p:sp>
      <p:sp>
        <p:nvSpPr>
          <p:cNvPr id="4" name="Slide Number Placeholder 3">
            <a:extLst>
              <a:ext uri="{FF2B5EF4-FFF2-40B4-BE49-F238E27FC236}">
                <a16:creationId xmlns:a16="http://schemas.microsoft.com/office/drawing/2014/main" id="{7EBC2B7F-ADE2-4109-98FB-AF56F90EFFF5}"/>
              </a:ext>
            </a:extLst>
          </p:cNvPr>
          <p:cNvSpPr>
            <a:spLocks noGrp="1"/>
          </p:cNvSpPr>
          <p:nvPr>
            <p:ph type="sldNum" sz="quarter" idx="12"/>
          </p:nvPr>
        </p:nvSpPr>
        <p:spPr>
          <a:prstGeom prst="rect">
            <a:avLst/>
          </a:prstGeom>
        </p:spPr>
        <p:txBody>
          <a:bodyPr/>
          <a:lstStyle/>
          <a:p>
            <a:pPr algn="ctr"/>
            <a:fld id="{0C3A1854-6B63-4059-B360-A3C4972BF0FC}" type="slidenum">
              <a:rPr lang="ko-KR" altLang="en-US" smtClean="0"/>
              <a:pPr algn="ctr"/>
              <a:t>92</a:t>
            </a:fld>
            <a:endParaRPr lang="ko-KR" altLang="en-US" dirty="0"/>
          </a:p>
        </p:txBody>
      </p:sp>
      <p:pic>
        <p:nvPicPr>
          <p:cNvPr id="11" name="Picture 10">
            <a:extLst>
              <a:ext uri="{FF2B5EF4-FFF2-40B4-BE49-F238E27FC236}">
                <a16:creationId xmlns:a16="http://schemas.microsoft.com/office/drawing/2014/main" id="{C378E746-D1C2-4DF9-920D-E9546402C757}"/>
              </a:ext>
            </a:extLst>
          </p:cNvPr>
          <p:cNvPicPr>
            <a:picLocks noChangeAspect="1"/>
          </p:cNvPicPr>
          <p:nvPr/>
        </p:nvPicPr>
        <p:blipFill>
          <a:blip r:embed="rId2"/>
          <a:stretch>
            <a:fillRect/>
          </a:stretch>
        </p:blipFill>
        <p:spPr>
          <a:xfrm>
            <a:off x="243279" y="1276002"/>
            <a:ext cx="6613710" cy="3227171"/>
          </a:xfrm>
          <a:prstGeom prst="rect">
            <a:avLst/>
          </a:prstGeom>
        </p:spPr>
      </p:pic>
      <p:pic>
        <p:nvPicPr>
          <p:cNvPr id="14" name="Picture 13">
            <a:extLst>
              <a:ext uri="{FF2B5EF4-FFF2-40B4-BE49-F238E27FC236}">
                <a16:creationId xmlns:a16="http://schemas.microsoft.com/office/drawing/2014/main" id="{7572F4E8-3D04-4732-BBA7-ECECC6CFDCC1}"/>
              </a:ext>
            </a:extLst>
          </p:cNvPr>
          <p:cNvPicPr>
            <a:picLocks noChangeAspect="1"/>
          </p:cNvPicPr>
          <p:nvPr/>
        </p:nvPicPr>
        <p:blipFill>
          <a:blip r:embed="rId3"/>
          <a:stretch>
            <a:fillRect/>
          </a:stretch>
        </p:blipFill>
        <p:spPr>
          <a:xfrm>
            <a:off x="2831284" y="4689316"/>
            <a:ext cx="4031632" cy="2256923"/>
          </a:xfrm>
          <a:prstGeom prst="rect">
            <a:avLst/>
          </a:prstGeom>
        </p:spPr>
      </p:pic>
      <p:sp>
        <p:nvSpPr>
          <p:cNvPr id="19" name="TextBox 18">
            <a:extLst>
              <a:ext uri="{FF2B5EF4-FFF2-40B4-BE49-F238E27FC236}">
                <a16:creationId xmlns:a16="http://schemas.microsoft.com/office/drawing/2014/main" id="{CA4E8F2E-6A66-4E98-AF54-EF1EDEA9FF59}"/>
              </a:ext>
            </a:extLst>
          </p:cNvPr>
          <p:cNvSpPr txBox="1"/>
          <p:nvPr/>
        </p:nvSpPr>
        <p:spPr>
          <a:xfrm>
            <a:off x="6737534" y="1276003"/>
            <a:ext cx="2114026" cy="2862322"/>
          </a:xfrm>
          <a:prstGeom prst="rect">
            <a:avLst/>
          </a:prstGeom>
          <a:solidFill>
            <a:srgbClr val="FFFF00"/>
          </a:solidFill>
        </p:spPr>
        <p:txBody>
          <a:bodyPr wrap="square" rtlCol="0">
            <a:spAutoFit/>
          </a:bodyPr>
          <a:lstStyle/>
          <a:p>
            <a:r>
              <a:rPr lang="en-US" dirty="0"/>
              <a:t>PP&amp;E versus Loans</a:t>
            </a:r>
          </a:p>
          <a:p>
            <a:endParaRPr lang="en-US" dirty="0"/>
          </a:p>
          <a:p>
            <a:r>
              <a:rPr lang="en-US" dirty="0"/>
              <a:t>Interest Income versus EBITDA</a:t>
            </a:r>
          </a:p>
          <a:p>
            <a:endParaRPr lang="en-US" dirty="0"/>
          </a:p>
          <a:p>
            <a:r>
              <a:rPr lang="en-US" dirty="0"/>
              <a:t>Include Deposits to Finance Loans</a:t>
            </a:r>
          </a:p>
          <a:p>
            <a:endParaRPr lang="en-US" dirty="0"/>
          </a:p>
          <a:p>
            <a:r>
              <a:rPr lang="en-US" dirty="0"/>
              <a:t>Depreciation in Industrial</a:t>
            </a:r>
          </a:p>
        </p:txBody>
      </p:sp>
    </p:spTree>
    <p:extLst>
      <p:ext uri="{BB962C8B-B14F-4D97-AF65-F5344CB8AC3E}">
        <p14:creationId xmlns:p14="http://schemas.microsoft.com/office/powerpoint/2010/main" val="5587458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9E9651-F87A-4159-B5BF-EE286D11E30A}"/>
              </a:ext>
            </a:extLst>
          </p:cNvPr>
          <p:cNvSpPr>
            <a:spLocks noGrp="1"/>
          </p:cNvSpPr>
          <p:nvPr>
            <p:ph idx="1"/>
          </p:nvPr>
        </p:nvSpPr>
        <p:spPr>
          <a:xfrm>
            <a:off x="201336" y="1241572"/>
            <a:ext cx="8741328" cy="1258639"/>
          </a:xfrm>
        </p:spPr>
        <p:txBody>
          <a:bodyPr>
            <a:normAutofit fontScale="92500" lnSpcReduction="10000"/>
          </a:bodyPr>
          <a:lstStyle/>
          <a:p>
            <a:r>
              <a:rPr lang="en-US" dirty="0"/>
              <a:t>For simple case, create assumptions from the history. Of course, the real world involves careful assessment of risks. </a:t>
            </a:r>
          </a:p>
        </p:txBody>
      </p:sp>
      <p:sp>
        <p:nvSpPr>
          <p:cNvPr id="3" name="Title 2">
            <a:extLst>
              <a:ext uri="{FF2B5EF4-FFF2-40B4-BE49-F238E27FC236}">
                <a16:creationId xmlns:a16="http://schemas.microsoft.com/office/drawing/2014/main" id="{1337C43A-AE85-4215-BC8F-6D20C0797CCE}"/>
              </a:ext>
            </a:extLst>
          </p:cNvPr>
          <p:cNvSpPr>
            <a:spLocks noGrp="1"/>
          </p:cNvSpPr>
          <p:nvPr>
            <p:ph type="title"/>
          </p:nvPr>
        </p:nvSpPr>
        <p:spPr/>
        <p:txBody>
          <a:bodyPr>
            <a:normAutofit/>
          </a:bodyPr>
          <a:lstStyle/>
          <a:p>
            <a:r>
              <a:rPr lang="en-US" dirty="0"/>
              <a:t>Assumptions in Simple Industrial </a:t>
            </a:r>
          </a:p>
        </p:txBody>
      </p:sp>
      <p:sp>
        <p:nvSpPr>
          <p:cNvPr id="4" name="Slide Number Placeholder 3">
            <a:extLst>
              <a:ext uri="{FF2B5EF4-FFF2-40B4-BE49-F238E27FC236}">
                <a16:creationId xmlns:a16="http://schemas.microsoft.com/office/drawing/2014/main" id="{2502AC9C-1E71-4BF8-B333-C9A07D073180}"/>
              </a:ext>
            </a:extLst>
          </p:cNvPr>
          <p:cNvSpPr>
            <a:spLocks noGrp="1"/>
          </p:cNvSpPr>
          <p:nvPr>
            <p:ph type="sldNum" sz="quarter" idx="12"/>
          </p:nvPr>
        </p:nvSpPr>
        <p:spPr>
          <a:xfrm>
            <a:off x="7787586" y="6492873"/>
            <a:ext cx="922781" cy="313914"/>
          </a:xfrm>
        </p:spPr>
        <p:txBody>
          <a:bodyPr/>
          <a:lstStyle/>
          <a:p>
            <a:pPr algn="ctr"/>
            <a:fld id="{0C3A1854-6B63-4059-B360-A3C4972BF0FC}" type="slidenum">
              <a:rPr lang="ko-KR" altLang="en-US" smtClean="0"/>
              <a:pPr algn="ctr"/>
              <a:t>93</a:t>
            </a:fld>
            <a:endParaRPr lang="ko-KR" altLang="en-US" dirty="0"/>
          </a:p>
        </p:txBody>
      </p:sp>
      <p:pic>
        <p:nvPicPr>
          <p:cNvPr id="6" name="Picture 5">
            <a:extLst>
              <a:ext uri="{FF2B5EF4-FFF2-40B4-BE49-F238E27FC236}">
                <a16:creationId xmlns:a16="http://schemas.microsoft.com/office/drawing/2014/main" id="{F5EA404D-77B3-4E2C-818E-C3A5788E81CE}"/>
              </a:ext>
            </a:extLst>
          </p:cNvPr>
          <p:cNvPicPr>
            <a:picLocks noChangeAspect="1"/>
          </p:cNvPicPr>
          <p:nvPr/>
        </p:nvPicPr>
        <p:blipFill>
          <a:blip r:embed="rId2"/>
          <a:stretch>
            <a:fillRect/>
          </a:stretch>
        </p:blipFill>
        <p:spPr>
          <a:xfrm>
            <a:off x="201336" y="2910348"/>
            <a:ext cx="8606183" cy="2330245"/>
          </a:xfrm>
          <a:prstGeom prst="rect">
            <a:avLst/>
          </a:prstGeom>
        </p:spPr>
      </p:pic>
    </p:spTree>
    <p:extLst>
      <p:ext uri="{BB962C8B-B14F-4D97-AF65-F5344CB8AC3E}">
        <p14:creationId xmlns:p14="http://schemas.microsoft.com/office/powerpoint/2010/main" val="21006474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30EF61-7E6E-44B9-86F8-9708F8904D13}"/>
              </a:ext>
            </a:extLst>
          </p:cNvPr>
          <p:cNvSpPr>
            <a:spLocks noGrp="1"/>
          </p:cNvSpPr>
          <p:nvPr>
            <p:ph idx="1"/>
          </p:nvPr>
        </p:nvSpPr>
        <p:spPr>
          <a:xfrm>
            <a:off x="628650" y="1263192"/>
            <a:ext cx="7802286" cy="1432003"/>
          </a:xfrm>
        </p:spPr>
        <p:txBody>
          <a:bodyPr>
            <a:normAutofit fontScale="92500" lnSpcReduction="20000"/>
          </a:bodyPr>
          <a:lstStyle/>
          <a:p>
            <a:r>
              <a:rPr lang="en-US" dirty="0"/>
              <a:t>To reconcile cash flow with balance sheet and income statement, set up an account the is incremented by net cash flow and goes on the balance sheet.</a:t>
            </a:r>
          </a:p>
          <a:p>
            <a:endParaRPr lang="en-US" dirty="0"/>
          </a:p>
        </p:txBody>
      </p:sp>
      <p:sp>
        <p:nvSpPr>
          <p:cNvPr id="3" name="Title 2">
            <a:extLst>
              <a:ext uri="{FF2B5EF4-FFF2-40B4-BE49-F238E27FC236}">
                <a16:creationId xmlns:a16="http://schemas.microsoft.com/office/drawing/2014/main" id="{FAF8E4D7-33F2-4FFC-9557-174FE61B0496}"/>
              </a:ext>
            </a:extLst>
          </p:cNvPr>
          <p:cNvSpPr>
            <a:spLocks noGrp="1"/>
          </p:cNvSpPr>
          <p:nvPr>
            <p:ph type="title"/>
          </p:nvPr>
        </p:nvSpPr>
        <p:spPr/>
        <p:txBody>
          <a:bodyPr>
            <a:normAutofit fontScale="90000"/>
          </a:bodyPr>
          <a:lstStyle/>
          <a:p>
            <a:r>
              <a:rPr lang="en-US" dirty="0"/>
              <a:t>Operating Analysis in Industrial Case – Set-up Plant Balance and Net Debt Balance</a:t>
            </a:r>
          </a:p>
        </p:txBody>
      </p:sp>
      <p:sp>
        <p:nvSpPr>
          <p:cNvPr id="4" name="Slide Number Placeholder 3">
            <a:extLst>
              <a:ext uri="{FF2B5EF4-FFF2-40B4-BE49-F238E27FC236}">
                <a16:creationId xmlns:a16="http://schemas.microsoft.com/office/drawing/2014/main" id="{EE146590-044D-4F37-B3A3-6A76E827033A}"/>
              </a:ext>
            </a:extLst>
          </p:cNvPr>
          <p:cNvSpPr>
            <a:spLocks noGrp="1"/>
          </p:cNvSpPr>
          <p:nvPr>
            <p:ph type="sldNum" sz="quarter" idx="12"/>
          </p:nvPr>
        </p:nvSpPr>
        <p:spPr/>
        <p:txBody>
          <a:bodyPr/>
          <a:lstStyle/>
          <a:p>
            <a:pPr algn="ctr"/>
            <a:fld id="{0C3A1854-6B63-4059-B360-A3C4972BF0FC}" type="slidenum">
              <a:rPr lang="ko-KR" altLang="en-US" smtClean="0"/>
              <a:pPr algn="ctr"/>
              <a:t>94</a:t>
            </a:fld>
            <a:endParaRPr lang="ko-KR" altLang="en-US" dirty="0"/>
          </a:p>
        </p:txBody>
      </p:sp>
      <p:pic>
        <p:nvPicPr>
          <p:cNvPr id="5" name="Picture 4">
            <a:extLst>
              <a:ext uri="{FF2B5EF4-FFF2-40B4-BE49-F238E27FC236}">
                <a16:creationId xmlns:a16="http://schemas.microsoft.com/office/drawing/2014/main" id="{36BD47F5-0981-4429-AE40-A780613DCD94}"/>
              </a:ext>
            </a:extLst>
          </p:cNvPr>
          <p:cNvPicPr>
            <a:picLocks noChangeAspect="1"/>
          </p:cNvPicPr>
          <p:nvPr/>
        </p:nvPicPr>
        <p:blipFill>
          <a:blip r:embed="rId2"/>
          <a:stretch>
            <a:fillRect/>
          </a:stretch>
        </p:blipFill>
        <p:spPr>
          <a:xfrm>
            <a:off x="612742" y="3429000"/>
            <a:ext cx="7340367" cy="3294544"/>
          </a:xfrm>
          <a:prstGeom prst="rect">
            <a:avLst/>
          </a:prstGeom>
        </p:spPr>
      </p:pic>
      <p:sp>
        <p:nvSpPr>
          <p:cNvPr id="6" name="TextBox 5">
            <a:extLst>
              <a:ext uri="{FF2B5EF4-FFF2-40B4-BE49-F238E27FC236}">
                <a16:creationId xmlns:a16="http://schemas.microsoft.com/office/drawing/2014/main" id="{CC5DF15C-284D-4410-A668-B0EA5B24BC57}"/>
              </a:ext>
            </a:extLst>
          </p:cNvPr>
          <p:cNvSpPr txBox="1"/>
          <p:nvPr/>
        </p:nvSpPr>
        <p:spPr>
          <a:xfrm>
            <a:off x="5237333" y="2779781"/>
            <a:ext cx="2550253" cy="646331"/>
          </a:xfrm>
          <a:prstGeom prst="rect">
            <a:avLst/>
          </a:prstGeom>
          <a:solidFill>
            <a:srgbClr val="FFFF00"/>
          </a:solidFill>
        </p:spPr>
        <p:txBody>
          <a:bodyPr wrap="square" rtlCol="0">
            <a:spAutoFit/>
          </a:bodyPr>
          <a:lstStyle/>
          <a:p>
            <a:r>
              <a:rPr lang="en-US" dirty="0"/>
              <a:t>Historic closing balances come from balance sheet</a:t>
            </a:r>
          </a:p>
        </p:txBody>
      </p:sp>
      <p:cxnSp>
        <p:nvCxnSpPr>
          <p:cNvPr id="8" name="Straight Arrow Connector 7">
            <a:extLst>
              <a:ext uri="{FF2B5EF4-FFF2-40B4-BE49-F238E27FC236}">
                <a16:creationId xmlns:a16="http://schemas.microsoft.com/office/drawing/2014/main" id="{E4CFBB9C-2A09-4CB2-8790-F5DAC3912836}"/>
              </a:ext>
            </a:extLst>
          </p:cNvPr>
          <p:cNvCxnSpPr>
            <a:cxnSpLocks/>
          </p:cNvCxnSpPr>
          <p:nvPr/>
        </p:nvCxnSpPr>
        <p:spPr>
          <a:xfrm flipH="1">
            <a:off x="5335398" y="3510698"/>
            <a:ext cx="436228" cy="15478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266032A-77A6-4430-99FD-20DD441E9E0E}"/>
              </a:ext>
            </a:extLst>
          </p:cNvPr>
          <p:cNvCxnSpPr/>
          <p:nvPr/>
        </p:nvCxnSpPr>
        <p:spPr>
          <a:xfrm flipH="1">
            <a:off x="5771626" y="3429000"/>
            <a:ext cx="2256638" cy="2560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42923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98FF6AB-9DAD-4CF2-94EE-6B3FE5DF4EB3}"/>
              </a:ext>
            </a:extLst>
          </p:cNvPr>
          <p:cNvSpPr>
            <a:spLocks noGrp="1"/>
          </p:cNvSpPr>
          <p:nvPr>
            <p:ph idx="1"/>
          </p:nvPr>
        </p:nvSpPr>
        <p:spPr>
          <a:xfrm>
            <a:off x="7068039" y="4323770"/>
            <a:ext cx="1942278" cy="2169103"/>
          </a:xfrm>
        </p:spPr>
        <p:txBody>
          <a:bodyPr>
            <a:normAutofit fontScale="70000" lnSpcReduction="20000"/>
          </a:bodyPr>
          <a:lstStyle/>
          <a:p>
            <a:r>
              <a:rPr lang="en-US" dirty="0"/>
              <a:t>If the cash is positive, allow cash to be built-up.  If the cash is negative start borrowing.</a:t>
            </a:r>
          </a:p>
          <a:p>
            <a:endParaRPr lang="en-US" dirty="0"/>
          </a:p>
        </p:txBody>
      </p:sp>
      <p:sp>
        <p:nvSpPr>
          <p:cNvPr id="3" name="Title 2">
            <a:extLst>
              <a:ext uri="{FF2B5EF4-FFF2-40B4-BE49-F238E27FC236}">
                <a16:creationId xmlns:a16="http://schemas.microsoft.com/office/drawing/2014/main" id="{4AAEAC76-DD46-4271-A48A-265E44F1E7BF}"/>
              </a:ext>
            </a:extLst>
          </p:cNvPr>
          <p:cNvSpPr>
            <a:spLocks noGrp="1"/>
          </p:cNvSpPr>
          <p:nvPr>
            <p:ph type="title"/>
          </p:nvPr>
        </p:nvSpPr>
        <p:spPr/>
        <p:txBody>
          <a:bodyPr>
            <a:normAutofit fontScale="90000"/>
          </a:bodyPr>
          <a:lstStyle/>
          <a:p>
            <a:r>
              <a:rPr lang="en-US" dirty="0"/>
              <a:t>Financial Statement for Industrial Company – Net Cash Flow Goes onto Balance Sheet as Cash</a:t>
            </a:r>
          </a:p>
        </p:txBody>
      </p:sp>
      <p:sp>
        <p:nvSpPr>
          <p:cNvPr id="4" name="Slide Number Placeholder 3">
            <a:extLst>
              <a:ext uri="{FF2B5EF4-FFF2-40B4-BE49-F238E27FC236}">
                <a16:creationId xmlns:a16="http://schemas.microsoft.com/office/drawing/2014/main" id="{4E8EFACA-4C62-4555-A608-B46948EDC771}"/>
              </a:ext>
            </a:extLst>
          </p:cNvPr>
          <p:cNvSpPr>
            <a:spLocks noGrp="1"/>
          </p:cNvSpPr>
          <p:nvPr>
            <p:ph type="sldNum" sz="quarter" idx="12"/>
          </p:nvPr>
        </p:nvSpPr>
        <p:spPr/>
        <p:txBody>
          <a:bodyPr/>
          <a:lstStyle/>
          <a:p>
            <a:pPr algn="ctr"/>
            <a:fld id="{0C3A1854-6B63-4059-B360-A3C4972BF0FC}" type="slidenum">
              <a:rPr lang="ko-KR" altLang="en-US" smtClean="0"/>
              <a:pPr algn="ctr"/>
              <a:t>95</a:t>
            </a:fld>
            <a:endParaRPr lang="ko-KR" altLang="en-US" dirty="0"/>
          </a:p>
        </p:txBody>
      </p:sp>
      <p:pic>
        <p:nvPicPr>
          <p:cNvPr id="5" name="Picture 4">
            <a:extLst>
              <a:ext uri="{FF2B5EF4-FFF2-40B4-BE49-F238E27FC236}">
                <a16:creationId xmlns:a16="http://schemas.microsoft.com/office/drawing/2014/main" id="{30A6F05F-94B1-4540-89CB-32EB2AA59877}"/>
              </a:ext>
            </a:extLst>
          </p:cNvPr>
          <p:cNvPicPr>
            <a:picLocks noChangeAspect="1"/>
          </p:cNvPicPr>
          <p:nvPr/>
        </p:nvPicPr>
        <p:blipFill>
          <a:blip r:embed="rId2"/>
          <a:stretch>
            <a:fillRect/>
          </a:stretch>
        </p:blipFill>
        <p:spPr>
          <a:xfrm>
            <a:off x="251670" y="1436448"/>
            <a:ext cx="6640743" cy="4738934"/>
          </a:xfrm>
          <a:prstGeom prst="rect">
            <a:avLst/>
          </a:prstGeom>
        </p:spPr>
      </p:pic>
      <p:sp>
        <p:nvSpPr>
          <p:cNvPr id="6" name="TextBox 5">
            <a:extLst>
              <a:ext uri="{FF2B5EF4-FFF2-40B4-BE49-F238E27FC236}">
                <a16:creationId xmlns:a16="http://schemas.microsoft.com/office/drawing/2014/main" id="{1A7BBE33-30CB-47E1-A4D6-1CC60A621CE8}"/>
              </a:ext>
            </a:extLst>
          </p:cNvPr>
          <p:cNvSpPr txBox="1"/>
          <p:nvPr/>
        </p:nvSpPr>
        <p:spPr>
          <a:xfrm>
            <a:off x="7173474" y="1397125"/>
            <a:ext cx="1836843" cy="2585323"/>
          </a:xfrm>
          <a:prstGeom prst="rect">
            <a:avLst/>
          </a:prstGeom>
          <a:solidFill>
            <a:srgbClr val="FFFF00"/>
          </a:solidFill>
        </p:spPr>
        <p:txBody>
          <a:bodyPr wrap="square" rtlCol="0">
            <a:spAutoFit/>
          </a:bodyPr>
          <a:lstStyle/>
          <a:p>
            <a:r>
              <a:rPr lang="en-US" dirty="0"/>
              <a:t>Set-up the equity account from income on P&amp;L and dividends on cash flow.</a:t>
            </a:r>
          </a:p>
          <a:p>
            <a:endParaRPr lang="en-US" dirty="0"/>
          </a:p>
          <a:p>
            <a:r>
              <a:rPr lang="en-US" dirty="0"/>
              <a:t>Connect net cash flow to the net debt account.</a:t>
            </a:r>
          </a:p>
        </p:txBody>
      </p:sp>
    </p:spTree>
    <p:extLst>
      <p:ext uri="{BB962C8B-B14F-4D97-AF65-F5344CB8AC3E}">
        <p14:creationId xmlns:p14="http://schemas.microsoft.com/office/powerpoint/2010/main" val="30106309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A06A5-25CF-4BB4-A081-7996A2A1019C}"/>
              </a:ext>
            </a:extLst>
          </p:cNvPr>
          <p:cNvSpPr>
            <a:spLocks noGrp="1"/>
          </p:cNvSpPr>
          <p:nvPr>
            <p:ph type="title"/>
          </p:nvPr>
        </p:nvSpPr>
        <p:spPr/>
        <p:txBody>
          <a:bodyPr/>
          <a:lstStyle/>
          <a:p>
            <a:r>
              <a:rPr lang="en-029" dirty="0"/>
              <a:t>Acquisition and Analysis of History</a:t>
            </a:r>
          </a:p>
        </p:txBody>
      </p:sp>
    </p:spTree>
    <p:extLst>
      <p:ext uri="{BB962C8B-B14F-4D97-AF65-F5344CB8AC3E}">
        <p14:creationId xmlns:p14="http://schemas.microsoft.com/office/powerpoint/2010/main" val="25592079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889DBE1-3204-4A87-BF80-64BA9DB688AF}"/>
              </a:ext>
            </a:extLst>
          </p:cNvPr>
          <p:cNvPicPr>
            <a:picLocks noGrp="1" noChangeAspect="1"/>
          </p:cNvPicPr>
          <p:nvPr>
            <p:ph idx="1"/>
          </p:nvPr>
        </p:nvPicPr>
        <p:blipFill>
          <a:blip r:embed="rId2"/>
          <a:stretch>
            <a:fillRect/>
          </a:stretch>
        </p:blipFill>
        <p:spPr>
          <a:xfrm>
            <a:off x="127205" y="1774347"/>
            <a:ext cx="8884283" cy="3889034"/>
          </a:xfrm>
          <a:prstGeom prst="rect">
            <a:avLst/>
          </a:prstGeom>
        </p:spPr>
      </p:pic>
      <p:sp>
        <p:nvSpPr>
          <p:cNvPr id="3" name="Title 2">
            <a:extLst>
              <a:ext uri="{FF2B5EF4-FFF2-40B4-BE49-F238E27FC236}">
                <a16:creationId xmlns:a16="http://schemas.microsoft.com/office/drawing/2014/main" id="{F5077D03-AD27-4F48-9311-6AFD2C15733D}"/>
              </a:ext>
            </a:extLst>
          </p:cNvPr>
          <p:cNvSpPr>
            <a:spLocks noGrp="1"/>
          </p:cNvSpPr>
          <p:nvPr>
            <p:ph type="title"/>
          </p:nvPr>
        </p:nvSpPr>
        <p:spPr/>
        <p:txBody>
          <a:bodyPr>
            <a:normAutofit fontScale="90000"/>
          </a:bodyPr>
          <a:lstStyle/>
          <a:p>
            <a:r>
              <a:rPr lang="en-029" dirty="0"/>
              <a:t>Example of Acquiring Data from Internet – Profit and Loss for Amazon</a:t>
            </a:r>
          </a:p>
        </p:txBody>
      </p:sp>
    </p:spTree>
    <p:extLst>
      <p:ext uri="{BB962C8B-B14F-4D97-AF65-F5344CB8AC3E}">
        <p14:creationId xmlns:p14="http://schemas.microsoft.com/office/powerpoint/2010/main" val="14415954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C79F1CD-84BF-4CDC-B7A3-C1DA2A305C3E}"/>
              </a:ext>
            </a:extLst>
          </p:cNvPr>
          <p:cNvPicPr>
            <a:picLocks noGrp="1" noChangeAspect="1"/>
          </p:cNvPicPr>
          <p:nvPr>
            <p:ph idx="1"/>
          </p:nvPr>
        </p:nvPicPr>
        <p:blipFill>
          <a:blip r:embed="rId2"/>
          <a:stretch>
            <a:fillRect/>
          </a:stretch>
        </p:blipFill>
        <p:spPr>
          <a:xfrm>
            <a:off x="100250" y="1356852"/>
            <a:ext cx="8700994" cy="4483509"/>
          </a:xfrm>
          <a:prstGeom prst="rect">
            <a:avLst/>
          </a:prstGeom>
        </p:spPr>
      </p:pic>
      <p:sp>
        <p:nvSpPr>
          <p:cNvPr id="3" name="Title 2">
            <a:extLst>
              <a:ext uri="{FF2B5EF4-FFF2-40B4-BE49-F238E27FC236}">
                <a16:creationId xmlns:a16="http://schemas.microsoft.com/office/drawing/2014/main" id="{3B561917-6F80-4254-B740-27EDB5FFF132}"/>
              </a:ext>
            </a:extLst>
          </p:cNvPr>
          <p:cNvSpPr>
            <a:spLocks noGrp="1"/>
          </p:cNvSpPr>
          <p:nvPr>
            <p:ph type="title"/>
          </p:nvPr>
        </p:nvSpPr>
        <p:spPr/>
        <p:txBody>
          <a:bodyPr>
            <a:normAutofit fontScale="90000"/>
          </a:bodyPr>
          <a:lstStyle/>
          <a:p>
            <a:r>
              <a:rPr lang="en-029" dirty="0"/>
              <a:t>Example of Reading from the Internet – Balance Sheet for Amazon</a:t>
            </a:r>
          </a:p>
        </p:txBody>
      </p:sp>
    </p:spTree>
    <p:extLst>
      <p:ext uri="{BB962C8B-B14F-4D97-AF65-F5344CB8AC3E}">
        <p14:creationId xmlns:p14="http://schemas.microsoft.com/office/powerpoint/2010/main" val="307534662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411844-861E-45DB-9F9A-B767A42C41E8}"/>
              </a:ext>
            </a:extLst>
          </p:cNvPr>
          <p:cNvPicPr>
            <a:picLocks noGrp="1" noChangeAspect="1"/>
          </p:cNvPicPr>
          <p:nvPr>
            <p:ph idx="1"/>
          </p:nvPr>
        </p:nvPicPr>
        <p:blipFill>
          <a:blip r:embed="rId2"/>
          <a:stretch>
            <a:fillRect/>
          </a:stretch>
        </p:blipFill>
        <p:spPr>
          <a:xfrm>
            <a:off x="269378" y="2101734"/>
            <a:ext cx="8631341" cy="3535667"/>
          </a:xfrm>
          <a:prstGeom prst="rect">
            <a:avLst/>
          </a:prstGeom>
        </p:spPr>
      </p:pic>
      <p:sp>
        <p:nvSpPr>
          <p:cNvPr id="3" name="Title 2">
            <a:extLst>
              <a:ext uri="{FF2B5EF4-FFF2-40B4-BE49-F238E27FC236}">
                <a16:creationId xmlns:a16="http://schemas.microsoft.com/office/drawing/2014/main" id="{DFF4DDE8-52C5-42D9-8BF5-AD3D49A070E9}"/>
              </a:ext>
            </a:extLst>
          </p:cNvPr>
          <p:cNvSpPr>
            <a:spLocks noGrp="1"/>
          </p:cNvSpPr>
          <p:nvPr>
            <p:ph type="title"/>
          </p:nvPr>
        </p:nvSpPr>
        <p:spPr/>
        <p:txBody>
          <a:bodyPr/>
          <a:lstStyle/>
          <a:p>
            <a:r>
              <a:rPr lang="en-US" dirty="0"/>
              <a:t>Quarterly Historic Data from the Internet</a:t>
            </a:r>
          </a:p>
        </p:txBody>
      </p:sp>
      <p:sp>
        <p:nvSpPr>
          <p:cNvPr id="4" name="Slide Number Placeholder 3">
            <a:extLst>
              <a:ext uri="{FF2B5EF4-FFF2-40B4-BE49-F238E27FC236}">
                <a16:creationId xmlns:a16="http://schemas.microsoft.com/office/drawing/2014/main" id="{32B3612A-38EC-44A8-9E3C-18A34C4C50FC}"/>
              </a:ext>
            </a:extLst>
          </p:cNvPr>
          <p:cNvSpPr>
            <a:spLocks noGrp="1"/>
          </p:cNvSpPr>
          <p:nvPr>
            <p:ph type="sldNum" sz="quarter" idx="12"/>
          </p:nvPr>
        </p:nvSpPr>
        <p:spPr/>
        <p:txBody>
          <a:bodyPr/>
          <a:lstStyle/>
          <a:p>
            <a:pPr algn="ctr"/>
            <a:fld id="{0C3A1854-6B63-4059-B360-A3C4972BF0FC}" type="slidenum">
              <a:rPr lang="ko-KR" altLang="en-US" smtClean="0"/>
              <a:pPr algn="ctr"/>
              <a:t>99</a:t>
            </a:fld>
            <a:endParaRPr lang="ko-KR" altLang="en-US" dirty="0"/>
          </a:p>
        </p:txBody>
      </p:sp>
    </p:spTree>
    <p:extLst>
      <p:ext uri="{BB962C8B-B14F-4D97-AF65-F5344CB8AC3E}">
        <p14:creationId xmlns:p14="http://schemas.microsoft.com/office/powerpoint/2010/main" val="320401759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54775</TotalTime>
  <Words>10813</Words>
  <Application>Microsoft Office PowerPoint</Application>
  <PresentationFormat>On-screen Show (4:3)</PresentationFormat>
  <Paragraphs>1039</Paragraphs>
  <Slides>208</Slides>
  <Notes>4</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3</vt:i4>
      </vt:variant>
      <vt:variant>
        <vt:lpstr>Slide Titles</vt:lpstr>
      </vt:variant>
      <vt:variant>
        <vt:i4>208</vt:i4>
      </vt:variant>
    </vt:vector>
  </HeadingPairs>
  <TitlesOfParts>
    <vt:vector size="222" baseType="lpstr">
      <vt:lpstr>等线</vt:lpstr>
      <vt:lpstr>맑은 고딕</vt:lpstr>
      <vt:lpstr>SimSun</vt:lpstr>
      <vt:lpstr>Arial</vt:lpstr>
      <vt:lpstr>Calibri</vt:lpstr>
      <vt:lpstr>Calibri Light</vt:lpstr>
      <vt:lpstr>Franklin Gothic Book</vt:lpstr>
      <vt:lpstr>Franklin Gothic Demi</vt:lpstr>
      <vt:lpstr>Times New Roman</vt:lpstr>
      <vt:lpstr>Wingdings</vt:lpstr>
      <vt:lpstr>Office Theme</vt:lpstr>
      <vt:lpstr>Picture</vt:lpstr>
      <vt:lpstr>Microsoft Word 97 - 2003 Document</vt:lpstr>
      <vt:lpstr>Document</vt:lpstr>
      <vt:lpstr>Major Subjects</vt:lpstr>
      <vt:lpstr>Introduction</vt:lpstr>
      <vt:lpstr>Corporate Modelling</vt:lpstr>
      <vt:lpstr>Valuation Mathematics and Multiples</vt:lpstr>
      <vt:lpstr>Valuation from DCF Analysis</vt:lpstr>
      <vt:lpstr>M&amp;A Analysis from Private Equity and LBO</vt:lpstr>
      <vt:lpstr>Corporate Credit Analysis</vt:lpstr>
      <vt:lpstr>Cost of Capital</vt:lpstr>
      <vt:lpstr>Risk and Scenario Analysis</vt:lpstr>
      <vt:lpstr>Introduction: Football Field Diagram and Alternative Valuation Approaches with Different Ranges in Value for M&amp;A Evaluation</vt:lpstr>
      <vt:lpstr>Introduction</vt:lpstr>
      <vt:lpstr>Innovations in Finance Theory, Modelling and Data Analysis</vt:lpstr>
      <vt:lpstr>Corporate Finance, Risk Assessment and Magic Potion</vt:lpstr>
      <vt:lpstr>Innovations in Corporate Finance Theory</vt:lpstr>
      <vt:lpstr>Innovations in Corporate Modelling</vt:lpstr>
      <vt:lpstr>Innovations in Corporate Finance Data Analysis</vt:lpstr>
      <vt:lpstr>Cost of Capital in Same Transaction</vt:lpstr>
      <vt:lpstr>Effect of WACC on DCF</vt:lpstr>
      <vt:lpstr>WACC Craziness – Website with WACC for Insurance</vt:lpstr>
      <vt:lpstr>Cost of Capital for Insurance Companies</vt:lpstr>
      <vt:lpstr>Football Field Diagrams and Ranges in Value from Different Techniques</vt:lpstr>
      <vt:lpstr>Themes of Part 1</vt:lpstr>
      <vt:lpstr>Football Field Diagram – Seller </vt:lpstr>
      <vt:lpstr>Football Field Diagram – Sell Side</vt:lpstr>
      <vt:lpstr>Football Field Data Example</vt:lpstr>
      <vt:lpstr>Football Field Diagram in Exercise File</vt:lpstr>
      <vt:lpstr>Issues with Each Method M&amp;A Valuation Method</vt:lpstr>
      <vt:lpstr>Economic Theory of M&amp;A and Accretion/Dilution</vt:lpstr>
      <vt:lpstr>Danger of Thinking You Are Too Smart and Making Things Un-necessarily Complex</vt:lpstr>
      <vt:lpstr>Don’t be Intimidated by Fancy Terms – M&amp;A is a Valuation Problem with Some Wrinkles</vt:lpstr>
      <vt:lpstr>M&amp;A Language Does Not Mean You Need Different Analysis Techniques</vt:lpstr>
      <vt:lpstr>Differences in Valuation for M&amp;A and Other Typical Valuations</vt:lpstr>
      <vt:lpstr>Valuing Synergies is Not Like Valuing Other Cash Flows and Should Not Apply the Same Discount Rate</vt:lpstr>
      <vt:lpstr>Basic Merger and Acquisition Background</vt:lpstr>
      <vt:lpstr>Synergy and Premium Example and Valuation of Target</vt:lpstr>
      <vt:lpstr>Simplistic Analysis of Acquisitions</vt:lpstr>
      <vt:lpstr>Premium and Synergy Example</vt:lpstr>
      <vt:lpstr>Economic Analysis of Merger with NPV of After Tax Synergies versus Premium</vt:lpstr>
      <vt:lpstr>Accretion and Dilution Example</vt:lpstr>
      <vt:lpstr>Accretion and Dilution Analysis: Target – Low P/E Ratio</vt:lpstr>
      <vt:lpstr>Accretion and Dilution Analysis: Acquiring Company</vt:lpstr>
      <vt:lpstr>Demonstration of Accretion without Synergies</vt:lpstr>
      <vt:lpstr>Standard Valuation Problems</vt:lpstr>
      <vt:lpstr>Standard Problems in Valuation</vt:lpstr>
      <vt:lpstr>Problems with Valuation – Estimates of Cash Flow</vt:lpstr>
      <vt:lpstr>Why Start with Introduction to Stock Prices</vt:lpstr>
      <vt:lpstr>How Do You Know When To Start</vt:lpstr>
      <vt:lpstr>Example of Indices</vt:lpstr>
      <vt:lpstr>S&amp;P 500 and DAX</vt:lpstr>
      <vt:lpstr>Telecom’s and the Dot.com Bubble</vt:lpstr>
      <vt:lpstr>Fundamental Economic Question of Economic Growth and Stock Value Growth</vt:lpstr>
      <vt:lpstr>Long-term Review of Corporate Profits and Stock Prices</vt:lpstr>
      <vt:lpstr>Again, this Type of Analysis Depends on the Start Point for the Analysis</vt:lpstr>
      <vt:lpstr>Compare the Corporate Profits with GDP</vt:lpstr>
      <vt:lpstr>Again, Look at More Recent Trends</vt:lpstr>
      <vt:lpstr>More Comparison of Stock Prices and Economic Indicies – GNP and Median Income</vt:lpstr>
      <vt:lpstr>Creating a Model for Financial and Non-Financial Companies</vt:lpstr>
      <vt:lpstr>Corporate Modelling</vt:lpstr>
      <vt:lpstr>Introduction and Objectives</vt:lpstr>
      <vt:lpstr>Corporate Modelling</vt:lpstr>
      <vt:lpstr>Corporate Finance Ideas for Simple Company</vt:lpstr>
      <vt:lpstr>Companies Used in McKinsey Book and Typical Examples</vt:lpstr>
      <vt:lpstr>Analytical framework for Valuation – Combine Forecasts of Economic Performance with Cost of Capital</vt:lpstr>
      <vt:lpstr>Example of Classic Company – Food Business and Use of ROIC for Benchmarking</vt:lpstr>
      <vt:lpstr>Carlsberg Analysis – Forecasting Management Ability to Affect Return</vt:lpstr>
      <vt:lpstr>Use of Corporate Models in Credit Analysis</vt:lpstr>
      <vt:lpstr>Contrast Two Companies in Evaluation of Corporate Finance</vt:lpstr>
      <vt:lpstr>But, What happens if …</vt:lpstr>
      <vt:lpstr>Also, What Happens if …</vt:lpstr>
      <vt:lpstr>Were the “New Economy” Ideas Not So Stupid</vt:lpstr>
      <vt:lpstr>Stock Prices of New Economy Stocks versus Old Economy Stocks</vt:lpstr>
      <vt:lpstr>Comparison of Priceline to Old Economy Stocks</vt:lpstr>
      <vt:lpstr>Now Add eBay</vt:lpstr>
      <vt:lpstr>Explosion in Amazon Share Price – Can it be Explained with a Financial Model</vt:lpstr>
      <vt:lpstr>Crash in Share Price of GE – A Company that Makes Investments in Factories</vt:lpstr>
      <vt:lpstr>Modelling Philosophy and Excel Functions</vt:lpstr>
      <vt:lpstr>Modelling Discussion and Exercises</vt:lpstr>
      <vt:lpstr>Financial Modelling Religion and FAST</vt:lpstr>
      <vt:lpstr>What does Flexibility Mean in Corporate Model</vt:lpstr>
      <vt:lpstr>Accurate/Appropriate</vt:lpstr>
      <vt:lpstr>My Rule: Laziness Principle</vt:lpstr>
      <vt:lpstr>Transparency</vt:lpstr>
      <vt:lpstr>Excel Functions</vt:lpstr>
      <vt:lpstr>Files to Use and Open</vt:lpstr>
      <vt:lpstr>Example of INDEX Function</vt:lpstr>
      <vt:lpstr>Use of LOOKUP Function</vt:lpstr>
      <vt:lpstr>Use of AVERAGEIF, SUMIF, COUNTIF</vt:lpstr>
      <vt:lpstr>Structure of Standard Corporate Models</vt:lpstr>
      <vt:lpstr>For This Simple Company you Can Make an Elegant Financial Analysis</vt:lpstr>
      <vt:lpstr>Historic Switch</vt:lpstr>
      <vt:lpstr>Contrast Models and Simple Financial Statements for Alternative Types of Companies</vt:lpstr>
      <vt:lpstr>Start with Financials: Simple Example of Bank Versus Industrial</vt:lpstr>
      <vt:lpstr>Assumptions in Simple Industrial </vt:lpstr>
      <vt:lpstr>Operating Analysis in Industrial Case – Set-up Plant Balance and Net Debt Balance</vt:lpstr>
      <vt:lpstr>Financial Statement for Industrial Company – Net Cash Flow Goes onto Balance Sheet as Cash</vt:lpstr>
      <vt:lpstr>Acquisition and Analysis of History</vt:lpstr>
      <vt:lpstr>Example of Acquiring Data from Internet – Profit and Loss for Amazon</vt:lpstr>
      <vt:lpstr>Example of Reading from the Internet – Balance Sheet for Amazon</vt:lpstr>
      <vt:lpstr>Quarterly Historic Data from the Internet</vt:lpstr>
      <vt:lpstr>You Need to Understand and Not Bias Historical Analysis as the First Step in a Forecast</vt:lpstr>
      <vt:lpstr>Illustration of History and Forecast – Old Fashion Value Line </vt:lpstr>
      <vt:lpstr>Assumptions Step 1: Work Through Each Item and Compare Items to Historic Average</vt:lpstr>
      <vt:lpstr>Graphing Historic Data</vt:lpstr>
      <vt:lpstr>Allocate Assets and Liabilities with -1 and 1 to Compute Invested Capital </vt:lpstr>
      <vt:lpstr>ROE and ROIC Comparison</vt:lpstr>
      <vt:lpstr>Careful Calculation of ROIC</vt:lpstr>
      <vt:lpstr>Historic Analysis from MarketWatch, PDF Conversion </vt:lpstr>
      <vt:lpstr>Insurance Model – Step Two, Tedious Work Through of Accounts</vt:lpstr>
      <vt:lpstr>Using Historic Data to Develop Assumptions</vt:lpstr>
      <vt:lpstr>Risk Analysis in Corporate Finance Models</vt:lpstr>
      <vt:lpstr>Difficulty in Classifying Assumptions and Risks</vt:lpstr>
      <vt:lpstr>Consultant Slide on Value Creation</vt:lpstr>
      <vt:lpstr>The Value Matrix - Stock Categorization</vt:lpstr>
      <vt:lpstr>Need to Answer Fundamental Questions about Demand Growth, Prices and Cost Structure</vt:lpstr>
      <vt:lpstr>Need to Answer Fundamental Questions about Demand Growth, Prices and Cost Structure</vt:lpstr>
      <vt:lpstr>Still Volume and Price, But …</vt:lpstr>
      <vt:lpstr>No History and Problems with Volume Forecasts</vt:lpstr>
      <vt:lpstr>Obsolesce, Fashion, Uber</vt:lpstr>
      <vt:lpstr>The Saudi Market – A Classic Bubble</vt:lpstr>
      <vt:lpstr>Industry versus Firm Analysis</vt:lpstr>
      <vt:lpstr>Cyclical Industries</vt:lpstr>
      <vt:lpstr>Exercise on Cyclical Industry: Rates for Shipping</vt:lpstr>
      <vt:lpstr>Macro-economic Factors and Cyclicality</vt:lpstr>
      <vt:lpstr>Economics of Price Volatility in Industry Analysis</vt:lpstr>
      <vt:lpstr>Operating Leverage</vt:lpstr>
      <vt:lpstr>Investment to Maintain Cash Flow and Profits</vt:lpstr>
      <vt:lpstr>Benchmarking And Evaluation of Model with Graphs and ROIC</vt:lpstr>
      <vt:lpstr>Evaluate a Forecast with ROE or ROIC</vt:lpstr>
      <vt:lpstr>Statement about U.S. and Asian Companies by McKinsey</vt:lpstr>
      <vt:lpstr>Use of Return on Invested Capital to Assess Model</vt:lpstr>
      <vt:lpstr>Depreciation Issue in Corporate Models</vt:lpstr>
      <vt:lpstr>Depreciation Process</vt:lpstr>
      <vt:lpstr>Schedule of Existing Assets with Closing Balance of Zero at End of Life</vt:lpstr>
      <vt:lpstr>Use of Solver to Find Values</vt:lpstr>
      <vt:lpstr>Setting-up Depreciation Schedule</vt:lpstr>
      <vt:lpstr>Depreciation Expense from Financial Statements</vt:lpstr>
      <vt:lpstr>What do Multiples Really Mean and Evaluation of History of Multiples</vt:lpstr>
      <vt:lpstr>Valuation Mathematics and Multiples</vt:lpstr>
      <vt:lpstr>Application of Multiples in Valuation – Top Part of Football Field</vt:lpstr>
      <vt:lpstr>Example of Application of Multiples – First Item in Football Field</vt:lpstr>
      <vt:lpstr>Current First Solar</vt:lpstr>
      <vt:lpstr>Public Comparables – Buy Side</vt:lpstr>
      <vt:lpstr>Basic Idea – Are Multiples Stable Across Companies in an Industry and Across Time</vt:lpstr>
      <vt:lpstr>EV/EBITDA versus P/E</vt:lpstr>
      <vt:lpstr>Reported Multiples of S&amp;P 500</vt:lpstr>
      <vt:lpstr>Effect of Taxes on P/E</vt:lpstr>
      <vt:lpstr>Example of P/E Ratios for Dow Companies – Generally from 20-25 (At the top of the market)</vt:lpstr>
      <vt:lpstr>Why is the P/E Ratio Higher for One Company than Another Company</vt:lpstr>
      <vt:lpstr>Look at Elon Musk’s PayPal</vt:lpstr>
      <vt:lpstr>Return to Two Companies – Why does Lincoln have a Lower PE in the same industry</vt:lpstr>
      <vt:lpstr>This is the company with a higher P/E – Higher ROE and Higher Growth</vt:lpstr>
      <vt:lpstr>Begin with One Industry</vt:lpstr>
      <vt:lpstr>Are Multiples the Same Across Over Time</vt:lpstr>
      <vt:lpstr>Examine Growth and then Multiples</vt:lpstr>
      <vt:lpstr>Increasing Multiples and Flat Income</vt:lpstr>
      <vt:lpstr>P/E Ratios for Selected Companies – More Extreme P/E Ratios for Amazon etc.</vt:lpstr>
      <vt:lpstr>EV to EBITDA for Selected Stocks</vt:lpstr>
      <vt:lpstr>Differences between EV/EBITDA and P/E</vt:lpstr>
      <vt:lpstr>Does EPS or EBTIDA give a Better Picture of Growth and Profit</vt:lpstr>
      <vt:lpstr>Why is the EV/EBITDA different for Different Companies</vt:lpstr>
      <vt:lpstr>Simple Illustration of EV/EBITDA with Different Asset Lives</vt:lpstr>
      <vt:lpstr>What About EV/EBIT</vt:lpstr>
      <vt:lpstr>Mathematics of Multiples and Valuation</vt:lpstr>
      <vt:lpstr>Two Basic Equations</vt:lpstr>
      <vt:lpstr>For Equity, All you Have to Do is Substitute</vt:lpstr>
      <vt:lpstr>Fundamental Valuation Ideas and P/E, EV/EBITDA, P/B Multiples</vt:lpstr>
      <vt:lpstr>Fundamental Idea about Investment Necessary to Generate Return</vt:lpstr>
      <vt:lpstr>Simple Case: Valuation with Constant ROE</vt:lpstr>
      <vt:lpstr>Problems with These Formulas</vt:lpstr>
      <vt:lpstr>Quote from McKinsey Valuation Book</vt:lpstr>
      <vt:lpstr>Another Silly McKinsey Comment</vt:lpstr>
      <vt:lpstr>Of Course You Should Invest when Return Exceeds Cost of Capital – This is NPV Rule</vt:lpstr>
      <vt:lpstr>Lets Review How this Works Mathematically (From Exercise File)</vt:lpstr>
      <vt:lpstr>What Happens when the ROI = Cost of Capital</vt:lpstr>
      <vt:lpstr>If you make Negative NPV Investments, Growth Hurts</vt:lpstr>
      <vt:lpstr>Valuation Sensitivity in Simple Case</vt:lpstr>
      <vt:lpstr>Sensitivity Graph – Difficulty with Interaction of Growth and Return</vt:lpstr>
      <vt:lpstr>Simulation of Value from Growth and Return</vt:lpstr>
      <vt:lpstr>Interaction between Growth and Return</vt:lpstr>
      <vt:lpstr>With Inflation, the Sensitivity is more extreme</vt:lpstr>
      <vt:lpstr>Changing ROE, Changing Growth and Changing Inflation</vt:lpstr>
      <vt:lpstr>Changing ROI and Growth</vt:lpstr>
      <vt:lpstr>Reasonable Estimates of Growth – Is this Graph Reasonable</vt:lpstr>
      <vt:lpstr>Crazy Idea that ROIC = WACC in Long Run</vt:lpstr>
      <vt:lpstr>Now Look at Growth a Little More</vt:lpstr>
      <vt:lpstr>Now Move to Population – Some Industries Grow by Inflation and Population Like Beer</vt:lpstr>
      <vt:lpstr>Think About the Long-term Growth Prospects of Amazon – Look at GDP and Consumption</vt:lpstr>
      <vt:lpstr>Consumption and S&amp;P 500 in Real and Nominal Terms</vt:lpstr>
      <vt:lpstr>Now Return to Amazon – Returns and Growth</vt:lpstr>
      <vt:lpstr>Amazon Revenues in 5 Years Assuming EPS Growth = Revenue Growth</vt:lpstr>
      <vt:lpstr>Compare Assumption to Wallmart</vt:lpstr>
      <vt:lpstr>ROIC instead of ROE and EV/EBITDA</vt:lpstr>
      <vt:lpstr>EV/EBITDA Analysis</vt:lpstr>
      <vt:lpstr>Now Evaluate Effect of Asset Life</vt:lpstr>
      <vt:lpstr>EV/EBITDA in Simple Case with No Taxes, No Working Capital, No Discount Rate, No Growth</vt:lpstr>
      <vt:lpstr>Now Evaluate Changes in Tax Rates on EV/EBITDA</vt:lpstr>
      <vt:lpstr>No Compare the EV/EBITDA for Different Asset Lives</vt:lpstr>
      <vt:lpstr>Evaluation of Net Plant Depreciation Rate and Capital Expenditures to Depreciation</vt:lpstr>
      <vt:lpstr>Ratios of Net Plant to Depreciation and Capital Expenditure to Depreciation with Longer Life</vt:lpstr>
      <vt:lpstr>Demonstration of (1-g/ROIC)/(WACC-g) Formula</vt:lpstr>
      <vt:lpstr>Apply Ratios to Demonstrate Model</vt:lpstr>
      <vt:lpstr>Reasons for More Complex Formulas with Cap Exp to Depreciation, Working Capital etc.</vt:lpstr>
      <vt:lpstr>Return on New Capital and Return on Existing Capital</vt:lpstr>
      <vt:lpstr>Transaction Multiples – Next Item in the Football Field</vt:lpstr>
      <vt:lpstr>Issues with Transaction Multiples</vt:lpstr>
      <vt:lpstr>Transaction versus Public Multiples in Football Field Diagram</vt:lpstr>
      <vt:lpstr>Precedent Transactions – By Industry, Buy Side</vt:lpstr>
      <vt:lpstr>Tax Treatment and Multiples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Elvis Presley</dc:creator>
  <cp:lastModifiedBy>Stormy Daniels</cp:lastModifiedBy>
  <cp:revision>640</cp:revision>
  <dcterms:created xsi:type="dcterms:W3CDTF">2017-09-08T10:05:56Z</dcterms:created>
  <dcterms:modified xsi:type="dcterms:W3CDTF">2018-09-11T11:31:56Z</dcterms:modified>
</cp:coreProperties>
</file>