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284"/>
  </p:notesMasterIdLst>
  <p:handoutMasterIdLst>
    <p:handoutMasterId r:id="rId285"/>
  </p:handoutMasterIdLst>
  <p:sldIdLst>
    <p:sldId id="1654" r:id="rId3"/>
    <p:sldId id="1687" r:id="rId4"/>
    <p:sldId id="1688" r:id="rId5"/>
    <p:sldId id="1689" r:id="rId6"/>
    <p:sldId id="1715" r:id="rId7"/>
    <p:sldId id="1811" r:id="rId8"/>
    <p:sldId id="1690" r:id="rId9"/>
    <p:sldId id="1691" r:id="rId10"/>
    <p:sldId id="1544" r:id="rId11"/>
    <p:sldId id="1553" r:id="rId12"/>
    <p:sldId id="1552" r:id="rId13"/>
    <p:sldId id="1548" r:id="rId14"/>
    <p:sldId id="1555" r:id="rId15"/>
    <p:sldId id="1589" r:id="rId16"/>
    <p:sldId id="1554" r:id="rId17"/>
    <p:sldId id="1557" r:id="rId18"/>
    <p:sldId id="1592" r:id="rId19"/>
    <p:sldId id="1716" r:id="rId20"/>
    <p:sldId id="1337" r:id="rId21"/>
    <p:sldId id="1152" r:id="rId22"/>
    <p:sldId id="1153" r:id="rId23"/>
    <p:sldId id="1791" r:id="rId24"/>
    <p:sldId id="1693" r:id="rId25"/>
    <p:sldId id="1789" r:id="rId26"/>
    <p:sldId id="1790" r:id="rId27"/>
    <p:sldId id="1792" r:id="rId28"/>
    <p:sldId id="1566" r:id="rId29"/>
    <p:sldId id="1793" r:id="rId30"/>
    <p:sldId id="1794" r:id="rId31"/>
    <p:sldId id="1292" r:id="rId32"/>
    <p:sldId id="1806" r:id="rId33"/>
    <p:sldId id="1139" r:id="rId34"/>
    <p:sldId id="1140" r:id="rId35"/>
    <p:sldId id="1141" r:id="rId36"/>
    <p:sldId id="1692" r:id="rId37"/>
    <p:sldId id="1194" r:id="rId38"/>
    <p:sldId id="1420" r:id="rId39"/>
    <p:sldId id="1421" r:id="rId40"/>
    <p:sldId id="1422" r:id="rId41"/>
    <p:sldId id="1423" r:id="rId42"/>
    <p:sldId id="1424" r:id="rId43"/>
    <p:sldId id="1697" r:id="rId44"/>
    <p:sldId id="1714" r:id="rId45"/>
    <p:sldId id="451" r:id="rId46"/>
    <p:sldId id="1568" r:id="rId47"/>
    <p:sldId id="865" r:id="rId48"/>
    <p:sldId id="685" r:id="rId49"/>
    <p:sldId id="1585" r:id="rId50"/>
    <p:sldId id="1586" r:id="rId51"/>
    <p:sldId id="1641" r:id="rId52"/>
    <p:sldId id="1698" r:id="rId53"/>
    <p:sldId id="862" r:id="rId54"/>
    <p:sldId id="884" r:id="rId55"/>
    <p:sldId id="886" r:id="rId56"/>
    <p:sldId id="885" r:id="rId57"/>
    <p:sldId id="1616" r:id="rId58"/>
    <p:sldId id="1617" r:id="rId59"/>
    <p:sldId id="1618" r:id="rId60"/>
    <p:sldId id="1387" r:id="rId61"/>
    <p:sldId id="1493" r:id="rId62"/>
    <p:sldId id="1494" r:id="rId63"/>
    <p:sldId id="1495" r:id="rId64"/>
    <p:sldId id="1498" r:id="rId65"/>
    <p:sldId id="898" r:id="rId66"/>
    <p:sldId id="1737" r:id="rId67"/>
    <p:sldId id="948" r:id="rId68"/>
    <p:sldId id="968" r:id="rId69"/>
    <p:sldId id="1497" r:id="rId70"/>
    <p:sldId id="1543" r:id="rId71"/>
    <p:sldId id="1812" r:id="rId72"/>
    <p:sldId id="513" r:id="rId73"/>
    <p:sldId id="494" r:id="rId74"/>
    <p:sldId id="1721" r:id="rId75"/>
    <p:sldId id="1268" r:id="rId76"/>
    <p:sldId id="923" r:id="rId77"/>
    <p:sldId id="1653" r:id="rId78"/>
    <p:sldId id="1499" r:id="rId79"/>
    <p:sldId id="1694" r:id="rId80"/>
    <p:sldId id="1695" r:id="rId81"/>
    <p:sldId id="1779" r:id="rId82"/>
    <p:sldId id="1780" r:id="rId83"/>
    <p:sldId id="1594" r:id="rId84"/>
    <p:sldId id="1595" r:id="rId85"/>
    <p:sldId id="1699" r:id="rId86"/>
    <p:sldId id="1795" r:id="rId87"/>
    <p:sldId id="435" r:id="rId88"/>
    <p:sldId id="1224" r:id="rId89"/>
    <p:sldId id="1223" r:id="rId90"/>
    <p:sldId id="1701" r:id="rId91"/>
    <p:sldId id="1703" r:id="rId92"/>
    <p:sldId id="1734" r:id="rId93"/>
    <p:sldId id="1735" r:id="rId94"/>
    <p:sldId id="1736" r:id="rId95"/>
    <p:sldId id="1722" r:id="rId96"/>
    <p:sldId id="1038" r:id="rId97"/>
    <p:sldId id="1706" r:id="rId98"/>
    <p:sldId id="1712" r:id="rId99"/>
    <p:sldId id="1666" r:id="rId100"/>
    <p:sldId id="1665" r:id="rId101"/>
    <p:sldId id="1664" r:id="rId102"/>
    <p:sldId id="1584" r:id="rId103"/>
    <p:sldId id="1709" r:id="rId104"/>
    <p:sldId id="1711" r:id="rId105"/>
    <p:sldId id="1642" r:id="rId106"/>
    <p:sldId id="818" r:id="rId107"/>
    <p:sldId id="658" r:id="rId108"/>
    <p:sldId id="1623" r:id="rId109"/>
    <p:sldId id="822" r:id="rId110"/>
    <p:sldId id="1574" r:id="rId111"/>
    <p:sldId id="1710" r:id="rId112"/>
    <p:sldId id="961" r:id="rId113"/>
    <p:sldId id="1704" r:id="rId114"/>
    <p:sldId id="1583" r:id="rId115"/>
    <p:sldId id="1275" r:id="rId116"/>
    <p:sldId id="1277" r:id="rId117"/>
    <p:sldId id="940" r:id="rId118"/>
    <p:sldId id="1719" r:id="rId119"/>
    <p:sldId id="1723" r:id="rId120"/>
    <p:sldId id="1724" r:id="rId121"/>
    <p:sldId id="1649" r:id="rId122"/>
    <p:sldId id="1685" r:id="rId123"/>
    <p:sldId id="1725" r:id="rId124"/>
    <p:sldId id="1567" r:id="rId125"/>
    <p:sldId id="931" r:id="rId126"/>
    <p:sldId id="1563" r:id="rId127"/>
    <p:sldId id="1781" r:id="rId128"/>
    <p:sldId id="1305" r:id="rId129"/>
    <p:sldId id="1437" r:id="rId130"/>
    <p:sldId id="1726" r:id="rId131"/>
    <p:sldId id="1727" r:id="rId132"/>
    <p:sldId id="1278" r:id="rId133"/>
    <p:sldId id="1281" r:id="rId134"/>
    <p:sldId id="1796" r:id="rId135"/>
    <p:sldId id="1797" r:id="rId136"/>
    <p:sldId id="1598" r:id="rId137"/>
    <p:sldId id="1599" r:id="rId138"/>
    <p:sldId id="1600" r:id="rId139"/>
    <p:sldId id="1601" r:id="rId140"/>
    <p:sldId id="1602" r:id="rId141"/>
    <p:sldId id="1749" r:id="rId142"/>
    <p:sldId id="1684" r:id="rId143"/>
    <p:sldId id="1289" r:id="rId144"/>
    <p:sldId id="1782" r:id="rId145"/>
    <p:sldId id="1750" r:id="rId146"/>
    <p:sldId id="1607" r:id="rId147"/>
    <p:sldId id="1286" r:id="rId148"/>
    <p:sldId id="1287" r:id="rId149"/>
    <p:sldId id="1296" r:id="rId150"/>
    <p:sldId id="1297" r:id="rId151"/>
    <p:sldId id="1295" r:id="rId152"/>
    <p:sldId id="1783" r:id="rId153"/>
    <p:sldId id="1784" r:id="rId154"/>
    <p:sldId id="1798" r:id="rId155"/>
    <p:sldId id="1799" r:id="rId156"/>
    <p:sldId id="1752" r:id="rId157"/>
    <p:sldId id="1777" r:id="rId158"/>
    <p:sldId id="1801" r:id="rId159"/>
    <p:sldId id="1728" r:id="rId160"/>
    <p:sldId id="1729" r:id="rId161"/>
    <p:sldId id="1730" r:id="rId162"/>
    <p:sldId id="1731" r:id="rId163"/>
    <p:sldId id="1732" r:id="rId164"/>
    <p:sldId id="1733" r:id="rId165"/>
    <p:sldId id="1713" r:id="rId166"/>
    <p:sldId id="1608" r:id="rId167"/>
    <p:sldId id="1800" r:id="rId168"/>
    <p:sldId id="1804" r:id="rId169"/>
    <p:sldId id="1370" r:id="rId170"/>
    <p:sldId id="1290" r:id="rId171"/>
    <p:sldId id="1707" r:id="rId172"/>
    <p:sldId id="1708" r:id="rId173"/>
    <p:sldId id="1807" r:id="rId174"/>
    <p:sldId id="1808" r:id="rId175"/>
    <p:sldId id="1372" r:id="rId176"/>
    <p:sldId id="1376" r:id="rId177"/>
    <p:sldId id="1368" r:id="rId178"/>
    <p:sldId id="1384" r:id="rId179"/>
    <p:sldId id="1748" r:id="rId180"/>
    <p:sldId id="1785" r:id="rId181"/>
    <p:sldId id="1747" r:id="rId182"/>
    <p:sldId id="1802" r:id="rId183"/>
    <p:sldId id="1803" r:id="rId184"/>
    <p:sldId id="1371" r:id="rId185"/>
    <p:sldId id="1298" r:id="rId186"/>
    <p:sldId id="1788" r:id="rId187"/>
    <p:sldId id="1743" r:id="rId188"/>
    <p:sldId id="1787" r:id="rId189"/>
    <p:sldId id="1744" r:id="rId190"/>
    <p:sldId id="1068" r:id="rId191"/>
    <p:sldId id="1285" r:id="rId192"/>
    <p:sldId id="1446" r:id="rId193"/>
    <p:sldId id="1209" r:id="rId194"/>
    <p:sldId id="1479" r:id="rId195"/>
    <p:sldId id="1442" r:id="rId196"/>
    <p:sldId id="1053" r:id="rId197"/>
    <p:sldId id="1054" r:id="rId198"/>
    <p:sldId id="1434" r:id="rId199"/>
    <p:sldId id="1443" r:id="rId200"/>
    <p:sldId id="1474" r:id="rId201"/>
    <p:sldId id="1450" r:id="rId202"/>
    <p:sldId id="1451" r:id="rId203"/>
    <p:sldId id="1609" r:id="rId204"/>
    <p:sldId id="1610" r:id="rId205"/>
    <p:sldId id="1462" r:id="rId206"/>
    <p:sldId id="1441" r:id="rId207"/>
    <p:sldId id="1481" r:id="rId208"/>
    <p:sldId id="1612" r:id="rId209"/>
    <p:sldId id="1613" r:id="rId210"/>
    <p:sldId id="1463" r:id="rId211"/>
    <p:sldId id="1614" r:id="rId212"/>
    <p:sldId id="1615" r:id="rId213"/>
    <p:sldId id="1738" r:id="rId214"/>
    <p:sldId id="1739" r:id="rId215"/>
    <p:sldId id="1740" r:id="rId216"/>
    <p:sldId id="1741" r:id="rId217"/>
    <p:sldId id="1742" r:id="rId218"/>
    <p:sldId id="1754" r:id="rId219"/>
    <p:sldId id="1778" r:id="rId220"/>
    <p:sldId id="1398" r:id="rId221"/>
    <p:sldId id="1166" r:id="rId222"/>
    <p:sldId id="1169" r:id="rId223"/>
    <p:sldId id="1167" r:id="rId224"/>
    <p:sldId id="1176" r:id="rId225"/>
    <p:sldId id="1171" r:id="rId226"/>
    <p:sldId id="1324" r:id="rId227"/>
    <p:sldId id="1385" r:id="rId228"/>
    <p:sldId id="1233" r:id="rId229"/>
    <p:sldId id="1304" r:id="rId230"/>
    <p:sldId id="1234" r:id="rId231"/>
    <p:sldId id="1301" r:id="rId232"/>
    <p:sldId id="1302" r:id="rId233"/>
    <p:sldId id="1303" r:id="rId234"/>
    <p:sldId id="1718" r:id="rId235"/>
    <p:sldId id="1099" r:id="rId236"/>
    <p:sldId id="1100" r:id="rId237"/>
    <p:sldId id="1101" r:id="rId238"/>
    <p:sldId id="1102" r:id="rId239"/>
    <p:sldId id="1774" r:id="rId240"/>
    <p:sldId id="1235" r:id="rId241"/>
    <p:sldId id="1276" r:id="rId242"/>
    <p:sldId id="1611" r:id="rId243"/>
    <p:sldId id="1440" r:id="rId244"/>
    <p:sldId id="1243" r:id="rId245"/>
    <p:sldId id="1244" r:id="rId246"/>
    <p:sldId id="1245" r:id="rId247"/>
    <p:sldId id="1246" r:id="rId248"/>
    <p:sldId id="1247" r:id="rId249"/>
    <p:sldId id="1400" r:id="rId250"/>
    <p:sldId id="1206" r:id="rId251"/>
    <p:sldId id="1755" r:id="rId252"/>
    <p:sldId id="972" r:id="rId253"/>
    <p:sldId id="973" r:id="rId254"/>
    <p:sldId id="1757" r:id="rId255"/>
    <p:sldId id="1516" r:id="rId256"/>
    <p:sldId id="1775" r:id="rId257"/>
    <p:sldId id="1776" r:id="rId258"/>
    <p:sldId id="1517" r:id="rId259"/>
    <p:sldId id="1518" r:id="rId260"/>
    <p:sldId id="1519" r:id="rId261"/>
    <p:sldId id="1520" r:id="rId262"/>
    <p:sldId id="1758" r:id="rId263"/>
    <p:sldId id="1809" r:id="rId264"/>
    <p:sldId id="1759" r:id="rId265"/>
    <p:sldId id="1760" r:id="rId266"/>
    <p:sldId id="1761" r:id="rId267"/>
    <p:sldId id="1762" r:id="rId268"/>
    <p:sldId id="1763" r:id="rId269"/>
    <p:sldId id="1764" r:id="rId270"/>
    <p:sldId id="1765" r:id="rId271"/>
    <p:sldId id="1766" r:id="rId272"/>
    <p:sldId id="1696" r:id="rId273"/>
    <p:sldId id="1767" r:id="rId274"/>
    <p:sldId id="1768" r:id="rId275"/>
    <p:sldId id="1769" r:id="rId276"/>
    <p:sldId id="1810" r:id="rId277"/>
    <p:sldId id="1770" r:id="rId278"/>
    <p:sldId id="1771" r:id="rId279"/>
    <p:sldId id="1772" r:id="rId280"/>
    <p:sldId id="1702" r:id="rId281"/>
    <p:sldId id="1364" r:id="rId282"/>
    <p:sldId id="1389" r:id="rId2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0" d="100"/>
          <a:sy n="70" d="100"/>
        </p:scale>
        <p:origin x="1164" y="-52"/>
      </p:cViewPr>
      <p:guideLst/>
    </p:cSldViewPr>
  </p:slideViewPr>
  <p:notesTextViewPr>
    <p:cViewPr>
      <p:scale>
        <a:sx n="1" d="1"/>
        <a:sy n="1" d="1"/>
      </p:scale>
      <p:origin x="0" y="0"/>
    </p:cViewPr>
  </p:notesTextViewPr>
  <p:sorterViewPr>
    <p:cViewPr varScale="1">
      <p:scale>
        <a:sx n="1" d="1"/>
        <a:sy n="1" d="1"/>
      </p:scale>
      <p:origin x="0" y="-19440"/>
    </p:cViewPr>
  </p:sorter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slide" Target="slides/slide274.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viewProps" Target="view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handoutMaster" Target="handoutMasters/handout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2" qsCatId="simple" csTypeId="urn:microsoft.com/office/officeart/2005/8/colors/accent6_4" csCatId="accent6"/>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61E59D35-2462-46BF-8A06-5EE4DE2518EE}" type="pres">
      <dgm:prSet presAssocID="{D04BFEA0-82F2-4B60-B910-294076A4BEDC}" presName="Name0" presStyleCnt="0">
        <dgm:presLayoutVars>
          <dgm:dir/>
          <dgm:animLvl val="lvl"/>
          <dgm:resizeHandles val="exact"/>
        </dgm:presLayoutVars>
      </dgm:prSet>
      <dgm:spPr/>
    </dgm:pt>
    <dgm:pt modelId="{AD516A05-32EE-40B8-ADD4-214D6532CED2}" type="pres">
      <dgm:prSet presAssocID="{C6D2F125-4979-4446-A2D0-1BF57C50EEA5}" presName="linNode" presStyleCnt="0"/>
      <dgm:spPr/>
    </dgm:pt>
    <dgm:pt modelId="{A09FAE9E-1F56-4434-AAEF-E5ACE555539A}" type="pres">
      <dgm:prSet presAssocID="{C6D2F125-4979-4446-A2D0-1BF57C50EEA5}" presName="parentText" presStyleLbl="node1" presStyleIdx="0" presStyleCnt="2">
        <dgm:presLayoutVars>
          <dgm:chMax val="1"/>
          <dgm:bulletEnabled val="1"/>
        </dgm:presLayoutVars>
      </dgm:prSet>
      <dgm:spPr/>
    </dgm:pt>
    <dgm:pt modelId="{21A0E4C4-9C70-4B16-9323-C5088114C00E}" type="pres">
      <dgm:prSet presAssocID="{C6D2F125-4979-4446-A2D0-1BF57C50EEA5}" presName="descendantText" presStyleLbl="alignAccFollowNode1" presStyleIdx="0" presStyleCnt="2">
        <dgm:presLayoutVars>
          <dgm:bulletEnabled val="1"/>
        </dgm:presLayoutVars>
      </dgm:prSet>
      <dgm:spPr/>
    </dgm:pt>
    <dgm:pt modelId="{D53C90E2-5184-4D48-8C8C-E2D293EA8FB0}" type="pres">
      <dgm:prSet presAssocID="{59617541-E445-4E06-87B6-EF8FA0EFD1AB}" presName="sp" presStyleCnt="0"/>
      <dgm:spPr/>
    </dgm:pt>
    <dgm:pt modelId="{0DD9DF53-A5B6-424B-AD0F-D92F58ADA98E}" type="pres">
      <dgm:prSet presAssocID="{46547E82-65C0-403A-A107-987FFB717458}" presName="linNode" presStyleCnt="0"/>
      <dgm:spPr/>
    </dgm:pt>
    <dgm:pt modelId="{DD615729-BA2E-4EBA-8E3A-ED1BF24E46F4}" type="pres">
      <dgm:prSet presAssocID="{46547E82-65C0-403A-A107-987FFB717458}" presName="parentText" presStyleLbl="node1" presStyleIdx="1" presStyleCnt="2">
        <dgm:presLayoutVars>
          <dgm:chMax val="1"/>
          <dgm:bulletEnabled val="1"/>
        </dgm:presLayoutVars>
      </dgm:prSet>
      <dgm:spPr/>
    </dgm:pt>
    <dgm:pt modelId="{F6B99AD6-FDF9-4050-9C9C-B0C623759C78}" type="pres">
      <dgm:prSet presAssocID="{46547E82-65C0-403A-A107-987FFB717458}" presName="descendantText" presStyleLbl="alignAccFollowNode1" presStyleIdx="1" presStyleCnt="2">
        <dgm:presLayoutVars>
          <dgm:bulletEnabled val="1"/>
        </dgm:presLayoutVars>
      </dgm:prSet>
      <dgm:spPr/>
    </dgm:pt>
  </dgm:ptLst>
  <dgm:cxnLst>
    <dgm:cxn modelId="{12B9121D-D465-47CE-9B9E-DB5062CD052B}" srcId="{C6D2F125-4979-4446-A2D0-1BF57C50EEA5}" destId="{717D5A5B-7092-477A-87CD-9A27BD49137D}" srcOrd="3" destOrd="0" parTransId="{47951A70-16F2-43D9-819A-673ECCFC624B}" sibTransId="{D0C5F14B-397D-41B8-B01E-B505754E6F35}"/>
    <dgm:cxn modelId="{A3CDBC28-E462-4A3A-83F9-0D63C4CF9B70}" type="presOf" srcId="{4C747329-DF5D-4289-834E-D042D5764088}" destId="{21A0E4C4-9C70-4B16-9323-C5088114C00E}" srcOrd="0" destOrd="0" presId="urn:microsoft.com/office/officeart/2005/8/layout/vList5"/>
    <dgm:cxn modelId="{80DD6F2A-6F97-468C-B686-9F9BB36F3EB8}" type="presOf" srcId="{D603335B-B9F5-4DB7-BD92-A1B22D9E2C5A}" destId="{21A0E4C4-9C70-4B16-9323-C5088114C00E}" srcOrd="0" destOrd="2" presId="urn:microsoft.com/office/officeart/2005/8/layout/vList5"/>
    <dgm:cxn modelId="{F3DFDB33-1EAB-4161-85AB-0C7CE29E4D29}" srcId="{46547E82-65C0-403A-A107-987FFB717458}" destId="{25E85975-B8E6-4106-972C-2BF13C0C6254}" srcOrd="3" destOrd="0" parTransId="{CD2933B6-6B17-40AD-B5F4-91D6249F657C}" sibTransId="{F280B088-1A1B-4374-8A32-0855CA848238}"/>
    <dgm:cxn modelId="{EC81873C-A9F1-40AF-B9E1-F9A9D42B9A56}" srcId="{46547E82-65C0-403A-A107-987FFB717458}" destId="{0CEB81F7-15FA-4E36-8793-DF7990727846}" srcOrd="0" destOrd="0" parTransId="{4BBD3376-07E0-4F1B-BB7B-A99AD29CE803}" sibTransId="{00EE85B5-F270-4799-9D22-C54AC4B9F252}"/>
    <dgm:cxn modelId="{BAA2C840-A951-4B3A-9376-6E71A20DE994}" type="presOf" srcId="{D04BFEA0-82F2-4B60-B910-294076A4BEDC}" destId="{61E59D35-2462-46BF-8A06-5EE4DE2518EE}"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0AF68841-08BA-491A-9FEC-C134C226F5FF}" type="presOf" srcId="{C6D2F125-4979-4446-A2D0-1BF57C50EEA5}" destId="{A09FAE9E-1F56-4434-AAEF-E5ACE555539A}" srcOrd="0" destOrd="0" presId="urn:microsoft.com/office/officeart/2005/8/layout/vList5"/>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85379A59-BF7C-4B0D-8D6F-6872C6491182}" type="presOf" srcId="{177DAE1E-8AD1-45E5-81C1-D27B12CBCD38}" destId="{21A0E4C4-9C70-4B16-9323-C5088114C00E}" srcOrd="0" destOrd="1" presId="urn:microsoft.com/office/officeart/2005/8/layout/vList5"/>
    <dgm:cxn modelId="{9178E959-01AE-41B7-91F8-2FEF5322CEA7}" type="presOf" srcId="{25E85975-B8E6-4106-972C-2BF13C0C6254}" destId="{F6B99AD6-FDF9-4050-9C9C-B0C623759C78}" srcOrd="0" destOrd="3"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401CDC93-69FE-420B-B55C-BE2E9C83394B}" type="presOf" srcId="{717D5A5B-7092-477A-87CD-9A27BD49137D}" destId="{21A0E4C4-9C70-4B16-9323-C5088114C00E}" srcOrd="0" destOrd="3" presId="urn:microsoft.com/office/officeart/2005/8/layout/vList5"/>
    <dgm:cxn modelId="{3FE2639E-D065-415D-B09D-92B0441DE268}" type="presOf" srcId="{46547E82-65C0-403A-A107-987FFB717458}" destId="{DD615729-BA2E-4EBA-8E3A-ED1BF24E46F4}" srcOrd="0" destOrd="0" presId="urn:microsoft.com/office/officeart/2005/8/layout/vList5"/>
    <dgm:cxn modelId="{042306AF-ACAE-404D-B1FB-85E3368204F3}" type="presOf" srcId="{67CE2E1F-F91E-447B-9784-ABC0108C4724}" destId="{F6B99AD6-FDF9-4050-9C9C-B0C623759C78}" srcOrd="0" destOrd="2" presId="urn:microsoft.com/office/officeart/2005/8/layout/vList5"/>
    <dgm:cxn modelId="{670F45C0-D280-41E6-B485-94E32AC64DE6}" type="presOf" srcId="{FCDEAA08-ACA0-435B-BBF3-B8B4C47D9D65}" destId="{F6B99AD6-FDF9-4050-9C9C-B0C623759C78}" srcOrd="0" destOrd="1" presId="urn:microsoft.com/office/officeart/2005/8/layout/vList5"/>
    <dgm:cxn modelId="{29092EC3-0677-40BF-83B4-D39E2AE9834E}" type="presOf" srcId="{0CEB81F7-15FA-4E36-8793-DF7990727846}" destId="{F6B99AD6-FDF9-4050-9C9C-B0C623759C78}" srcOrd="0" destOrd="0"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F1009E77-093D-4EC2-9EB4-B9A9869E373B}" type="presParOf" srcId="{61E59D35-2462-46BF-8A06-5EE4DE2518EE}" destId="{AD516A05-32EE-40B8-ADD4-214D6532CED2}" srcOrd="0" destOrd="0" presId="urn:microsoft.com/office/officeart/2005/8/layout/vList5"/>
    <dgm:cxn modelId="{67A5E4F4-2530-480E-AD07-7CA46D82C87D}" type="presParOf" srcId="{AD516A05-32EE-40B8-ADD4-214D6532CED2}" destId="{A09FAE9E-1F56-4434-AAEF-E5ACE555539A}" srcOrd="0" destOrd="0" presId="urn:microsoft.com/office/officeart/2005/8/layout/vList5"/>
    <dgm:cxn modelId="{5105301E-3E04-47E9-8B71-164CBE06B943}" type="presParOf" srcId="{AD516A05-32EE-40B8-ADD4-214D6532CED2}" destId="{21A0E4C4-9C70-4B16-9323-C5088114C00E}" srcOrd="1" destOrd="0" presId="urn:microsoft.com/office/officeart/2005/8/layout/vList5"/>
    <dgm:cxn modelId="{9DD744C0-F0E7-4E01-AC05-35D0B2F2D03A}" type="presParOf" srcId="{61E59D35-2462-46BF-8A06-5EE4DE2518EE}" destId="{D53C90E2-5184-4D48-8C8C-E2D293EA8FB0}" srcOrd="1" destOrd="0" presId="urn:microsoft.com/office/officeart/2005/8/layout/vList5"/>
    <dgm:cxn modelId="{7D0568F2-ABB6-4F2D-AE26-C64A6C32836C}" type="presParOf" srcId="{61E59D35-2462-46BF-8A06-5EE4DE2518EE}" destId="{0DD9DF53-A5B6-424B-AD0F-D92F58ADA98E}" srcOrd="2" destOrd="0" presId="urn:microsoft.com/office/officeart/2005/8/layout/vList5"/>
    <dgm:cxn modelId="{8D5F598C-B618-4FD9-BAD2-7ECC5A878E2E}" type="presParOf" srcId="{0DD9DF53-A5B6-424B-AD0F-D92F58ADA98E}" destId="{DD615729-BA2E-4EBA-8E3A-ED1BF24E46F4}" srcOrd="0" destOrd="0" presId="urn:microsoft.com/office/officeart/2005/8/layout/vList5"/>
    <dgm:cxn modelId="{DF013E5B-4F4B-4680-B40A-0F9D1D1D1591}" type="presParOf" srcId="{0DD9DF53-A5B6-424B-AD0F-D92F58ADA98E}" destId="{F6B99AD6-FDF9-4050-9C9C-B0C623759C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E4C4-9C70-4B16-9323-C5088114C00E}">
      <dsp:nvSpPr>
        <dsp:cNvPr id="0" name=""/>
        <dsp:cNvSpPr/>
      </dsp:nvSpPr>
      <dsp:spPr>
        <a:xfrm rot="5400000">
          <a:off x="4566687" y="-1528358"/>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Shift, CNTL, R to copy to the RIGHT</a:t>
          </a:r>
        </a:p>
        <a:p>
          <a:pPr marL="171450" lvl="1" indent="-171450" algn="l" defTabSz="844550">
            <a:lnSpc>
              <a:spcPct val="90000"/>
            </a:lnSpc>
            <a:spcBef>
              <a:spcPct val="0"/>
            </a:spcBef>
            <a:spcAft>
              <a:spcPct val="15000"/>
            </a:spcAft>
            <a:buChar char="•"/>
          </a:pPr>
          <a:r>
            <a:rPr lang="en-US" sz="1900" kern="1200" dirty="0"/>
            <a:t>CNTL, ALT, C to colour and format</a:t>
          </a:r>
        </a:p>
        <a:p>
          <a:pPr marL="171450" lvl="1" indent="-171450" algn="l" defTabSz="844550">
            <a:lnSpc>
              <a:spcPct val="90000"/>
            </a:lnSpc>
            <a:spcBef>
              <a:spcPct val="0"/>
            </a:spcBef>
            <a:spcAft>
              <a:spcPct val="15000"/>
            </a:spcAft>
            <a:buChar char="•"/>
          </a:pPr>
          <a:r>
            <a:rPr lang="en-US" sz="1900" kern="1200" dirty="0"/>
            <a:t>Must Enable Macros</a:t>
          </a:r>
        </a:p>
        <a:p>
          <a:pPr marL="171450" lvl="1" indent="-171450" algn="l" defTabSz="844550">
            <a:lnSpc>
              <a:spcPct val="90000"/>
            </a:lnSpc>
            <a:spcBef>
              <a:spcPct val="0"/>
            </a:spcBef>
            <a:spcAft>
              <a:spcPct val="15000"/>
            </a:spcAft>
            <a:buChar char="•"/>
          </a:pPr>
          <a:r>
            <a:rPr lang="en-US" sz="1900" kern="1200" dirty="0"/>
            <a:t>Should say CNTL,ALT,C on the bottom of excel</a:t>
          </a:r>
        </a:p>
      </dsp:txBody>
      <dsp:txXfrm rot="-5400000">
        <a:off x="2839212" y="276858"/>
        <a:ext cx="4969747" cy="1437054"/>
      </dsp:txXfrm>
    </dsp:sp>
    <dsp:sp modelId="{A09FAE9E-1F56-4434-AAEF-E5ACE555539A}">
      <dsp:nvSpPr>
        <dsp:cNvPr id="0" name=""/>
        <dsp:cNvSpPr/>
      </dsp:nvSpPr>
      <dsp:spPr>
        <a:xfrm>
          <a:off x="0" y="49"/>
          <a:ext cx="2839212" cy="1990670"/>
        </a:xfrm>
        <a:prstGeom prst="roundRect">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Generic Macros</a:t>
          </a:r>
        </a:p>
      </dsp:txBody>
      <dsp:txXfrm>
        <a:off x="97176" y="97225"/>
        <a:ext cx="2644860" cy="1796318"/>
      </dsp:txXfrm>
    </dsp:sp>
    <dsp:sp modelId="{F6B99AD6-FDF9-4050-9C9C-B0C623759C78}">
      <dsp:nvSpPr>
        <dsp:cNvPr id="0" name=""/>
        <dsp:cNvSpPr/>
      </dsp:nvSpPr>
      <dsp:spPr>
        <a:xfrm rot="5400000">
          <a:off x="4566687" y="561844"/>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Should say SHIFT, CNTL, A on the bottom</a:t>
          </a:r>
        </a:p>
        <a:p>
          <a:pPr marL="171450" lvl="1" indent="-171450" algn="l" defTabSz="844550">
            <a:lnSpc>
              <a:spcPct val="90000"/>
            </a:lnSpc>
            <a:spcBef>
              <a:spcPct val="0"/>
            </a:spcBef>
            <a:spcAft>
              <a:spcPct val="15000"/>
            </a:spcAft>
            <a:buChar char="•"/>
          </a:pPr>
          <a:r>
            <a:rPr lang="en-US" sz="1900" kern="1200" dirty="0"/>
            <a:t>Enable Macros</a:t>
          </a:r>
        </a:p>
        <a:p>
          <a:pPr marL="171450" lvl="1" indent="-171450" algn="l" defTabSz="844550">
            <a:lnSpc>
              <a:spcPct val="90000"/>
            </a:lnSpc>
            <a:spcBef>
              <a:spcPct val="0"/>
            </a:spcBef>
            <a:spcAft>
              <a:spcPct val="15000"/>
            </a:spcAft>
            <a:buChar char="•"/>
          </a:pPr>
          <a:r>
            <a:rPr lang="en-US" sz="1900" kern="1200" dirty="0"/>
            <a:t>Use Acrobat</a:t>
          </a:r>
        </a:p>
        <a:p>
          <a:pPr marL="171450" lvl="1" indent="-171450" algn="l" defTabSz="844550">
            <a:lnSpc>
              <a:spcPct val="90000"/>
            </a:lnSpc>
            <a:spcBef>
              <a:spcPct val="0"/>
            </a:spcBef>
            <a:spcAft>
              <a:spcPct val="15000"/>
            </a:spcAft>
            <a:buChar char="•"/>
          </a:pPr>
          <a:r>
            <a:rPr lang="en-US" sz="1900" kern="1200" dirty="0"/>
            <a:t>Use Google Chrome</a:t>
          </a:r>
        </a:p>
      </dsp:txBody>
      <dsp:txXfrm rot="-5400000">
        <a:off x="2839212" y="2367061"/>
        <a:ext cx="4969747" cy="1437054"/>
      </dsp:txXfrm>
    </dsp:sp>
    <dsp:sp modelId="{DD615729-BA2E-4EBA-8E3A-ED1BF24E46F4}">
      <dsp:nvSpPr>
        <dsp:cNvPr id="0" name=""/>
        <dsp:cNvSpPr/>
      </dsp:nvSpPr>
      <dsp:spPr>
        <a:xfrm>
          <a:off x="0" y="2090253"/>
          <a:ext cx="2839212" cy="1990670"/>
        </a:xfrm>
        <a:prstGeom prst="roundRect">
          <a:avLst/>
        </a:prstGeom>
        <a:solidFill>
          <a:schemeClr val="accent6">
            <a:shade val="50000"/>
            <a:hueOff val="368424"/>
            <a:satOff val="-16105"/>
            <a:lumOff val="43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Read PDF to Excel</a:t>
          </a:r>
        </a:p>
      </dsp:txBody>
      <dsp:txXfrm>
        <a:off x="97176" y="2187429"/>
        <a:ext cx="2644860" cy="17963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C75DB-9893-4371-A14B-21BDE4066C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29" dirty="0"/>
          </a:p>
        </p:txBody>
      </p:sp>
      <p:sp>
        <p:nvSpPr>
          <p:cNvPr id="3" name="Date Placeholder 2">
            <a:extLst>
              <a:ext uri="{FF2B5EF4-FFF2-40B4-BE49-F238E27FC236}">
                <a16:creationId xmlns:a16="http://schemas.microsoft.com/office/drawing/2014/main" id="{E55B8FC8-870E-4BCD-A08E-C5BA4C8945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92F268-10F3-45EE-8A9D-ADED1B4AA66A}" type="datetimeFigureOut">
              <a:rPr lang="en-029" smtClean="0"/>
              <a:t>06/04/2019</a:t>
            </a:fld>
            <a:endParaRPr lang="en-029" dirty="0"/>
          </a:p>
        </p:txBody>
      </p:sp>
      <p:sp>
        <p:nvSpPr>
          <p:cNvPr id="4" name="Footer Placeholder 3">
            <a:extLst>
              <a:ext uri="{FF2B5EF4-FFF2-40B4-BE49-F238E27FC236}">
                <a16:creationId xmlns:a16="http://schemas.microsoft.com/office/drawing/2014/main" id="{5BF48A4A-C18D-4418-8D87-D48C983E0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029" dirty="0"/>
          </a:p>
        </p:txBody>
      </p:sp>
      <p:sp>
        <p:nvSpPr>
          <p:cNvPr id="5" name="Slide Number Placeholder 4">
            <a:extLst>
              <a:ext uri="{FF2B5EF4-FFF2-40B4-BE49-F238E27FC236}">
                <a16:creationId xmlns:a16="http://schemas.microsoft.com/office/drawing/2014/main" id="{C62DCA7A-DF27-4B86-AF37-048CC1999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C735B7-D7BD-419F-A54E-CEDB45E711AC}" type="slidenum">
              <a:rPr lang="en-029" smtClean="0"/>
              <a:t>‹#›</a:t>
            </a:fld>
            <a:endParaRPr lang="en-029" dirty="0"/>
          </a:p>
        </p:txBody>
      </p:sp>
    </p:spTree>
    <p:extLst>
      <p:ext uri="{BB962C8B-B14F-4D97-AF65-F5344CB8AC3E}">
        <p14:creationId xmlns:p14="http://schemas.microsoft.com/office/powerpoint/2010/main" val="523895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4/6/2019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23571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409821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76139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418796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42339"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116795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4336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245811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3926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47358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74864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9350" y="692150"/>
            <a:ext cx="4556125" cy="34163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42975" y="4378325"/>
            <a:ext cx="5018088" cy="409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9730" tIns="44865" rIns="89730" bIns="44865"/>
          <a:lstStyle/>
          <a:p>
            <a:endParaRPr lang="zh-CN" altLang="en-US"/>
          </a:p>
        </p:txBody>
      </p:sp>
    </p:spTree>
    <p:extLst>
      <p:ext uri="{BB962C8B-B14F-4D97-AF65-F5344CB8AC3E}">
        <p14:creationId xmlns:p14="http://schemas.microsoft.com/office/powerpoint/2010/main" val="813286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3192"/>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직사각형 42">
            <a:extLst>
              <a:ext uri="{FF2B5EF4-FFF2-40B4-BE49-F238E27FC236}">
                <a16:creationId xmlns:a16="http://schemas.microsoft.com/office/drawing/2014/main" id="{2E904118-D06C-4339-8097-0867090BC10B}"/>
              </a:ext>
            </a:extLst>
          </p:cNvPr>
          <p:cNvSpPr/>
          <p:nvPr userDrawn="1"/>
        </p:nvSpPr>
        <p:spPr>
          <a:xfrm>
            <a:off x="0" y="6357957"/>
            <a:ext cx="9144000" cy="6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628650" y="365127"/>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7787586" y="6478098"/>
            <a:ext cx="922781" cy="313914"/>
          </a:xfrm>
          <a:prstGeom prst="rect">
            <a:avLst/>
          </a:prstGeo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4D7F02BA-83D6-4122-AE2D-3873EAA51239}" type="datetime3">
              <a:rPr lang="en-US" smtClean="0"/>
              <a:t>11 April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108691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F1EB2FF8-3292-4E8D-88F8-E4F1DDC6C392}" type="datetime3">
              <a:rPr lang="en-US" smtClean="0"/>
              <a:t>11 April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1985948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A4300720-FFEC-488B-9ECB-7E90B0101B4C}" type="datetime3">
              <a:rPr lang="en-US" smtClean="0"/>
              <a:t>11 April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3872656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52789256-8E6B-493B-8DF2-E428DABEFB8F}" type="datetime3">
              <a:rPr lang="en-US" smtClean="0"/>
              <a:t>11 April 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325147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5A7826B0-EF2A-478F-9B16-F3EFD0949022}" type="datetime3">
              <a:rPr lang="en-US" smtClean="0"/>
              <a:t>11 April 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353595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80E-BE59-4A46-BCD5-FA36CDEC0122}" type="datetime3">
              <a:rPr lang="en-US" smtClean="0"/>
              <a:t>11 April 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402652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s-ES_tradnl"/>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Click to edit Master text styles</a:t>
            </a:r>
          </a:p>
        </p:txBody>
      </p:sp>
      <p:sp>
        <p:nvSpPr>
          <p:cNvPr id="5" name="Date Placeholder 4"/>
          <p:cNvSpPr>
            <a:spLocks noGrp="1"/>
          </p:cNvSpPr>
          <p:nvPr>
            <p:ph type="dt" sz="half" idx="10"/>
          </p:nvPr>
        </p:nvSpPr>
        <p:spPr/>
        <p:txBody>
          <a:bodyPr/>
          <a:lstStyle/>
          <a:p>
            <a:fld id="{773FC005-4CA0-41F1-8A63-97C8B2F889B4}" type="datetime3">
              <a:rPr lang="en-US" smtClean="0"/>
              <a:t>11 April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462141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Click to edit Master text styles</a:t>
            </a:r>
          </a:p>
        </p:txBody>
      </p:sp>
      <p:sp>
        <p:nvSpPr>
          <p:cNvPr id="5" name="Date Placeholder 4"/>
          <p:cNvSpPr>
            <a:spLocks noGrp="1"/>
          </p:cNvSpPr>
          <p:nvPr>
            <p:ph type="dt" sz="half" idx="10"/>
          </p:nvPr>
        </p:nvSpPr>
        <p:spPr/>
        <p:txBody>
          <a:bodyPr/>
          <a:lstStyle/>
          <a:p>
            <a:fld id="{BC6BB609-7BF1-4456-ABDA-CBB769212D02}" type="datetime3">
              <a:rPr lang="en-US" smtClean="0"/>
              <a:t>11 April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1514544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28D816EC-A47E-4A2A-9119-C121F0FB3EAF}" type="datetime3">
              <a:rPr lang="en-US" smtClean="0"/>
              <a:t>11 April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157745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9A2933F-D86C-46DA-B888-37630A509839}" type="datetime3">
              <a:rPr lang="en-US" smtClean="0"/>
              <a:t>11 April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D48BA-1CC6-8043-95CA-D75C416F4593}" type="slidenum">
              <a:rPr lang="en-US" smtClean="0"/>
              <a:t>‹#›</a:t>
            </a:fld>
            <a:endParaRPr lang="en-US" dirty="0"/>
          </a:p>
        </p:txBody>
      </p:sp>
    </p:spTree>
    <p:extLst>
      <p:ext uri="{BB962C8B-B14F-4D97-AF65-F5344CB8AC3E}">
        <p14:creationId xmlns:p14="http://schemas.microsoft.com/office/powerpoint/2010/main" val="127802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993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255638" y="19324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162904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46756" cy="962229"/>
          </a:xfrm>
        </p:spPr>
        <p:txBody>
          <a:bodyPr/>
          <a:lstStyle>
            <a:lvl1pPr>
              <a:defRPr b="1">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217909"/>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11266" name="Rectangle 2"/>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11268" name="Rectangle 4"/>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43" name="직사각형 42"/>
          <p:cNvSpPr/>
          <p:nvPr userDrawn="1"/>
        </p:nvSpPr>
        <p:spPr>
          <a:xfrm>
            <a:off x="0" y="6286520"/>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1" name="슬라이드 번호 개체 틀 5"/>
          <p:cNvSpPr txBox="1">
            <a:spLocks/>
          </p:cNvSpPr>
          <p:nvPr userDrawn="1"/>
        </p:nvSpPr>
        <p:spPr>
          <a:xfrm>
            <a:off x="7864102" y="6536553"/>
            <a:ext cx="851303" cy="214314"/>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108" kern="1200">
                <a:solidFill>
                  <a:schemeClr val="accent1"/>
                </a:solidFill>
                <a:latin typeface="Arial" pitchFamily="34" charset="0"/>
                <a:ea typeface="+mn-ea"/>
                <a:cs typeface="+mn-cs"/>
              </a:defRPr>
            </a:lvl1pPr>
            <a:lvl2pPr marL="457200" algn="ctr" rtl="0" eaLnBrk="0" fontAlgn="base" hangingPunct="0">
              <a:spcBef>
                <a:spcPct val="0"/>
              </a:spcBef>
              <a:spcAft>
                <a:spcPct val="0"/>
              </a:spcAft>
              <a:defRPr sz="1200" kern="1200">
                <a:solidFill>
                  <a:schemeClr val="tx1"/>
                </a:solidFill>
                <a:latin typeface="Arial" pitchFamily="34" charset="0"/>
                <a:ea typeface="+mn-ea"/>
                <a:cs typeface="+mn-cs"/>
              </a:defRPr>
            </a:lvl2pPr>
            <a:lvl3pPr marL="914400" algn="ctr" rtl="0" eaLnBrk="0" fontAlgn="base" hangingPunct="0">
              <a:spcBef>
                <a:spcPct val="0"/>
              </a:spcBef>
              <a:spcAft>
                <a:spcPct val="0"/>
              </a:spcAft>
              <a:defRPr sz="1200" kern="1200">
                <a:solidFill>
                  <a:schemeClr val="tx1"/>
                </a:solidFill>
                <a:latin typeface="Arial" pitchFamily="34" charset="0"/>
                <a:ea typeface="+mn-ea"/>
                <a:cs typeface="+mn-cs"/>
              </a:defRPr>
            </a:lvl3pPr>
            <a:lvl4pPr marL="1371600" algn="ctr" rtl="0" eaLnBrk="0" fontAlgn="base" hangingPunct="0">
              <a:spcBef>
                <a:spcPct val="0"/>
              </a:spcBef>
              <a:spcAft>
                <a:spcPct val="0"/>
              </a:spcAft>
              <a:defRPr sz="1200" kern="1200">
                <a:solidFill>
                  <a:schemeClr val="tx1"/>
                </a:solidFill>
                <a:latin typeface="Arial" pitchFamily="34" charset="0"/>
                <a:ea typeface="+mn-ea"/>
                <a:cs typeface="+mn-cs"/>
              </a:defRPr>
            </a:lvl4pPr>
            <a:lvl5pPr marL="1828800" algn="ctr" rtl="0" eaLnBrk="0" fontAlgn="base" hangingPunct="0">
              <a:spcBef>
                <a:spcPct val="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Arial" pitchFamily="34" charset="0"/>
                <a:ea typeface="+mn-ea"/>
                <a:cs typeface="+mn-cs"/>
              </a:defRPr>
            </a:lvl6pPr>
            <a:lvl7pPr marL="2743200" algn="l" defTabSz="914400" rtl="0" eaLnBrk="1" latinLnBrk="0" hangingPunct="1">
              <a:defRPr sz="1200" kern="1200">
                <a:solidFill>
                  <a:schemeClr val="tx1"/>
                </a:solidFill>
                <a:latin typeface="Arial" pitchFamily="34" charset="0"/>
                <a:ea typeface="+mn-ea"/>
                <a:cs typeface="+mn-cs"/>
              </a:defRPr>
            </a:lvl7pPr>
            <a:lvl8pPr marL="3200400" algn="l" defTabSz="914400" rtl="0" eaLnBrk="1" latinLnBrk="0" hangingPunct="1">
              <a:defRPr sz="1200" kern="1200">
                <a:solidFill>
                  <a:schemeClr val="tx1"/>
                </a:solidFill>
                <a:latin typeface="Arial" pitchFamily="34" charset="0"/>
                <a:ea typeface="+mn-ea"/>
                <a:cs typeface="+mn-cs"/>
              </a:defRPr>
            </a:lvl8pPr>
            <a:lvl9pPr marL="3657600" algn="l" defTabSz="914400" rtl="0" eaLnBrk="1" latinLnBrk="0" hangingPunct="1">
              <a:defRPr sz="1200" kern="1200">
                <a:solidFill>
                  <a:schemeClr val="tx1"/>
                </a:solidFill>
                <a:latin typeface="Arial" pitchFamily="34" charset="0"/>
                <a:ea typeface="+mn-ea"/>
                <a:cs typeface="+mn-cs"/>
              </a:defRPr>
            </a:lvl9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407082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992722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p:spPr>
        <p:txBody>
          <a:bodyPr>
            <a:noAutofit/>
          </a:bodyPr>
          <a:lstStyle>
            <a:lvl1pP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6" name="Slide Number Placeholder 5"/>
          <p:cNvSpPr>
            <a:spLocks noGrp="1"/>
          </p:cNvSpPr>
          <p:nvPr>
            <p:ph type="sldNum" sz="quarter" idx="12"/>
          </p:nvPr>
        </p:nvSpPr>
        <p:spPr>
          <a:xfrm>
            <a:off x="7010400" y="6538914"/>
            <a:ext cx="2133600" cy="365125"/>
          </a:xfrm>
        </p:spPr>
        <p:txBody>
          <a:bodyPr/>
          <a:lstStyle>
            <a:lvl1pPr>
              <a:defRPr>
                <a:solidFill>
                  <a:schemeClr val="bg1"/>
                </a:solidFill>
              </a:defRPr>
            </a:lvl1pPr>
          </a:lstStyle>
          <a:p>
            <a:fld id="{0C3D48BA-1CC6-8043-95CA-D75C416F4593}" type="slidenum">
              <a:rPr lang="en-US" smtClean="0"/>
              <a:pPr/>
              <a:t>‹#›</a:t>
            </a:fld>
            <a:endParaRPr lang="en-US" dirty="0"/>
          </a:p>
        </p:txBody>
      </p:sp>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6635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6" r:id="rId3"/>
    <p:sldLayoutId id="2147483687" r:id="rId4"/>
    <p:sldLayoutId id="2147483688" r:id="rId5"/>
    <p:sldLayoutId id="2147483689" r:id="rId6"/>
    <p:sldLayoutId id="2147483691" r:id="rId7"/>
    <p:sldLayoutId id="214748369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EB8EE62-EC80-42D2-900B-C087CDE899E1}" type="datetime3">
              <a:rPr lang="en-US" smtClean="0"/>
              <a:t>11 April 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3D48BA-1CC6-8043-95CA-D75C416F4593}" type="slidenum">
              <a:rPr lang="en-US" smtClean="0"/>
              <a:t>‹#›</a:t>
            </a:fld>
            <a:endParaRPr lang="en-US" dirty="0"/>
          </a:p>
        </p:txBody>
      </p:sp>
    </p:spTree>
    <p:extLst>
      <p:ext uri="{BB962C8B-B14F-4D97-AF65-F5344CB8AC3E}">
        <p14:creationId xmlns:p14="http://schemas.microsoft.com/office/powerpoint/2010/main" val="34103537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1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2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1.xml"/><Relationship Id="rId5" Type="http://schemas.openxmlformats.org/officeDocument/2006/relationships/image" Target="../media/image145.emf"/><Relationship Id="rId4" Type="http://schemas.openxmlformats.org/officeDocument/2006/relationships/image" Target="../media/image144.emf"/></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56.emf"/><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3.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FCAD-4AF6-44EE-A506-0938F82BB7E6}"/>
              </a:ext>
            </a:extLst>
          </p:cNvPr>
          <p:cNvSpPr>
            <a:spLocks noGrp="1"/>
          </p:cNvSpPr>
          <p:nvPr>
            <p:ph type="title"/>
          </p:nvPr>
        </p:nvSpPr>
        <p:spPr/>
        <p:txBody>
          <a:bodyPr>
            <a:noAutofit/>
          </a:bodyPr>
          <a:lstStyle/>
          <a:p>
            <a:r>
              <a:rPr lang="en-GB" sz="3200" b="1" dirty="0"/>
              <a:t> </a:t>
            </a:r>
            <a:br>
              <a:rPr lang="en-CH" sz="3200" dirty="0"/>
            </a:br>
            <a:r>
              <a:rPr lang="en-GB" sz="3200" b="1" dirty="0"/>
              <a:t>Applied Valuation and Financial Modelling Excellence Financial Modelling for Acquisitions in Excel</a:t>
            </a:r>
            <a:br>
              <a:rPr lang="en-CH" sz="3200" dirty="0"/>
            </a:br>
            <a:r>
              <a:rPr lang="en-GB" sz="3200" b="1" dirty="0"/>
              <a:t> </a:t>
            </a:r>
            <a:br>
              <a:rPr lang="en-CH" sz="3200" dirty="0"/>
            </a:br>
            <a:r>
              <a:rPr lang="en-GB" sz="3200" dirty="0"/>
              <a:t>2-day workshop </a:t>
            </a:r>
            <a:br>
              <a:rPr lang="en-GB" sz="3200" dirty="0"/>
            </a:br>
            <a:r>
              <a:rPr lang="en-GB" sz="3200" dirty="0"/>
              <a:t>April 22-23, Mumbai Bengaluru, India</a:t>
            </a:r>
            <a:br>
              <a:rPr lang="en-GB" sz="3200" dirty="0"/>
            </a:br>
            <a:r>
              <a:rPr lang="en-GB" sz="3200" dirty="0"/>
              <a:t>Apr 25-26, Mumbai, India </a:t>
            </a:r>
            <a:br>
              <a:rPr lang="en-GB" sz="3200" dirty="0"/>
            </a:br>
            <a:br>
              <a:rPr lang="en-US" sz="3200" dirty="0"/>
            </a:br>
            <a:r>
              <a:rPr lang="en-GB" sz="3200" b="1" dirty="0"/>
              <a:t>“Practical techniques to develop better valuation analysis with more flexible, accurate and structured models” </a:t>
            </a:r>
            <a:br>
              <a:rPr lang="en-CH" sz="3200" b="1" dirty="0"/>
            </a:br>
            <a:endParaRPr lang="en-CH" sz="3200" dirty="0"/>
          </a:p>
        </p:txBody>
      </p:sp>
    </p:spTree>
    <p:extLst>
      <p:ext uri="{BB962C8B-B14F-4D97-AF65-F5344CB8AC3E}">
        <p14:creationId xmlns:p14="http://schemas.microsoft.com/office/powerpoint/2010/main" val="319423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lnSpcReduction="10000"/>
          </a:bodyPr>
          <a:lstStyle/>
          <a:p>
            <a:r>
              <a:rPr lang="en-029" dirty="0"/>
              <a:t>Corporate Modelling for DCF and Credit Analysis</a:t>
            </a:r>
          </a:p>
          <a:p>
            <a:pPr lvl="1"/>
            <a:r>
              <a:rPr lang="en-029" dirty="0"/>
              <a:t>Objectives of Corporate Modelling</a:t>
            </a:r>
          </a:p>
          <a:p>
            <a:pPr lvl="1"/>
            <a:r>
              <a:rPr lang="en-029" dirty="0"/>
              <a:t>Excel Functions and Techniques for Modelling including Interpolate Function</a:t>
            </a:r>
          </a:p>
          <a:p>
            <a:pPr lvl="1"/>
            <a:r>
              <a:rPr lang="en-029" dirty="0"/>
              <a:t>Structure of Corporate Models</a:t>
            </a:r>
          </a:p>
          <a:p>
            <a:pPr lvl="1"/>
            <a:r>
              <a:rPr lang="en-029" dirty="0"/>
              <a:t>Acquiring Data from Internet and From PDF files and Presentation of History</a:t>
            </a:r>
          </a:p>
          <a:p>
            <a:pPr lvl="1"/>
            <a:r>
              <a:rPr lang="en-029" dirty="0"/>
              <a:t>Evaluating Fundamental Risks of Operating Cash Flow</a:t>
            </a:r>
          </a:p>
          <a:p>
            <a:pPr lvl="1"/>
            <a:r>
              <a:rPr lang="en-029" dirty="0"/>
              <a:t>Objectives and Mechanics of ROIC using Direct and Indirect method</a:t>
            </a:r>
          </a:p>
          <a:p>
            <a:pPr lvl="1"/>
            <a:r>
              <a:rPr lang="en-029" dirty="0"/>
              <a:t>Problems with Depreciation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399414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EBITDA Volatility – Peak to Trough Percent (PTT) – Rubbish</a:t>
            </a:r>
            <a:endParaRPr lang="ko-KR" altLang="en-US" dirty="0"/>
          </a:p>
        </p:txBody>
      </p:sp>
      <p:pic>
        <p:nvPicPr>
          <p:cNvPr id="5" name="Content Placeholder 4"/>
          <p:cNvPicPr>
            <a:picLocks noGrp="1" noChangeAspect="1"/>
          </p:cNvPicPr>
          <p:nvPr>
            <p:ph idx="1"/>
          </p:nvPr>
        </p:nvPicPr>
        <p:blipFill>
          <a:blip r:embed="rId2"/>
          <a:stretch>
            <a:fillRect/>
          </a:stretch>
        </p:blipFill>
        <p:spPr>
          <a:xfrm>
            <a:off x="1532720" y="1357313"/>
            <a:ext cx="6078559" cy="4929187"/>
          </a:xfrm>
          <a:prstGeom prst="rect">
            <a:avLst/>
          </a:prstGeom>
        </p:spPr>
      </p:pic>
      <p:sp>
        <p:nvSpPr>
          <p:cNvPr id="6" name="Slide Number Placeholder 5"/>
          <p:cNvSpPr>
            <a:spLocks noGrp="1"/>
          </p:cNvSpPr>
          <p:nvPr>
            <p:ph type="sldNum" sz="quarter" idx="12"/>
          </p:nvPr>
        </p:nvSpPr>
        <p:spPr/>
        <p:txBody>
          <a:bodyPr/>
          <a:lstStyle/>
          <a:p>
            <a:pPr algn="ctr"/>
            <a:endParaRPr lang="en-US" altLang="ko-KR" dirty="0"/>
          </a:p>
          <a:p>
            <a:pPr algn="ctr"/>
            <a:endParaRPr lang="ko-KR" altLang="en-US" dirty="0"/>
          </a:p>
        </p:txBody>
      </p:sp>
    </p:spTree>
    <p:extLst>
      <p:ext uri="{BB962C8B-B14F-4D97-AF65-F5344CB8AC3E}">
        <p14:creationId xmlns:p14="http://schemas.microsoft.com/office/powerpoint/2010/main" val="10011496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BB94BD-986F-4EC5-BE5C-753787C623FB}"/>
              </a:ext>
            </a:extLst>
          </p:cNvPr>
          <p:cNvSpPr>
            <a:spLocks noGrp="1"/>
          </p:cNvSpPr>
          <p:nvPr>
            <p:ph idx="1"/>
          </p:nvPr>
        </p:nvSpPr>
        <p:spPr/>
        <p:txBody>
          <a:bodyPr/>
          <a:lstStyle/>
          <a:p>
            <a:r>
              <a:rPr lang="en-029" dirty="0"/>
              <a:t>Surplus Capacity (worse with Capital Intensive Investments)</a:t>
            </a:r>
          </a:p>
          <a:p>
            <a:r>
              <a:rPr lang="en-029" dirty="0"/>
              <a:t>Fashion Going Out of Style and/or Technical Obsolescence</a:t>
            </a:r>
          </a:p>
          <a:p>
            <a:r>
              <a:rPr lang="en-029" dirty="0"/>
              <a:t>Cost Structure Changes from International Competition</a:t>
            </a:r>
          </a:p>
          <a:p>
            <a:r>
              <a:rPr lang="en-029" dirty="0"/>
              <a:t>Price Bubbles from Speculation</a:t>
            </a:r>
          </a:p>
          <a:p>
            <a:r>
              <a:rPr lang="en-029" dirty="0"/>
              <a:t>Forecast May be Really About Projecting Continuing Ability to Earn Economic Rents</a:t>
            </a:r>
          </a:p>
        </p:txBody>
      </p:sp>
      <p:sp>
        <p:nvSpPr>
          <p:cNvPr id="3" name="Title 2">
            <a:extLst>
              <a:ext uri="{FF2B5EF4-FFF2-40B4-BE49-F238E27FC236}">
                <a16:creationId xmlns:a16="http://schemas.microsoft.com/office/drawing/2014/main" id="{5096600F-F19C-4BC7-A979-299BA68A54F9}"/>
              </a:ext>
            </a:extLst>
          </p:cNvPr>
          <p:cNvSpPr>
            <a:spLocks noGrp="1"/>
          </p:cNvSpPr>
          <p:nvPr>
            <p:ph type="title"/>
          </p:nvPr>
        </p:nvSpPr>
        <p:spPr/>
        <p:txBody>
          <a:bodyPr>
            <a:normAutofit fontScale="90000"/>
          </a:bodyPr>
          <a:lstStyle/>
          <a:p>
            <a:r>
              <a:rPr lang="en-029" dirty="0"/>
              <a:t>Difficulty in Classifying Assumptions and Risks</a:t>
            </a:r>
          </a:p>
        </p:txBody>
      </p:sp>
    </p:spTree>
    <p:extLst>
      <p:ext uri="{BB962C8B-B14F-4D97-AF65-F5344CB8AC3E}">
        <p14:creationId xmlns:p14="http://schemas.microsoft.com/office/powerpoint/2010/main" val="3597671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D52CA1-3041-407A-B331-89CCED6983FE}"/>
              </a:ext>
            </a:extLst>
          </p:cNvPr>
          <p:cNvSpPr>
            <a:spLocks noGrp="1"/>
          </p:cNvSpPr>
          <p:nvPr>
            <p:ph idx="1"/>
          </p:nvPr>
        </p:nvSpPr>
        <p:spPr/>
        <p:txBody>
          <a:bodyPr>
            <a:normAutofit fontScale="92500" lnSpcReduction="20000"/>
          </a:bodyPr>
          <a:lstStyle/>
          <a:p>
            <a:r>
              <a:rPr lang="en-US" dirty="0"/>
              <a:t>Surplus capacity from demand reduction combined with capital intensity and large difference between short-run marginal cost and long-run marginal cost.</a:t>
            </a:r>
          </a:p>
          <a:p>
            <a:pPr lvl="1"/>
            <a:r>
              <a:rPr lang="en-US" dirty="0"/>
              <a:t>Examples: telecom fiber optic cable, U.S. housing in 2008, shale gas, bulk ships, electricity</a:t>
            </a:r>
          </a:p>
          <a:p>
            <a:r>
              <a:rPr lang="en-US" dirty="0"/>
              <a:t>All sorts of obsolescence, fashion changes, innovation that cause margins to suddenly change and that are very difficult to forecast.</a:t>
            </a:r>
          </a:p>
          <a:p>
            <a:pPr lvl="1"/>
            <a:r>
              <a:rPr lang="en-US" dirty="0"/>
              <a:t>Examples: Blackberry, Nokia, Victoria Secret, Sears, Kodak, Blockbuster</a:t>
            </a:r>
          </a:p>
          <a:p>
            <a:r>
              <a:rPr lang="en-US" dirty="0"/>
              <a:t>Changing cost structure</a:t>
            </a:r>
          </a:p>
          <a:p>
            <a:pPr lvl="1"/>
            <a:r>
              <a:rPr lang="en-US" dirty="0"/>
              <a:t>Examples: solar power, airlines; clothes; furniture </a:t>
            </a:r>
            <a:endParaRPr lang="en-CH" dirty="0"/>
          </a:p>
        </p:txBody>
      </p:sp>
      <p:sp>
        <p:nvSpPr>
          <p:cNvPr id="3" name="Title 2">
            <a:extLst>
              <a:ext uri="{FF2B5EF4-FFF2-40B4-BE49-F238E27FC236}">
                <a16:creationId xmlns:a16="http://schemas.microsoft.com/office/drawing/2014/main" id="{2789212D-598F-4EBA-AB09-D6422F1BBDA3}"/>
              </a:ext>
            </a:extLst>
          </p:cNvPr>
          <p:cNvSpPr>
            <a:spLocks noGrp="1"/>
          </p:cNvSpPr>
          <p:nvPr>
            <p:ph type="title"/>
          </p:nvPr>
        </p:nvSpPr>
        <p:spPr/>
        <p:txBody>
          <a:bodyPr/>
          <a:lstStyle/>
          <a:p>
            <a:r>
              <a:rPr lang="en-US" dirty="0"/>
              <a:t>Economic Risks in Models</a:t>
            </a:r>
            <a:endParaRPr lang="en-CH" dirty="0"/>
          </a:p>
        </p:txBody>
      </p:sp>
      <p:sp>
        <p:nvSpPr>
          <p:cNvPr id="4" name="Slide Number Placeholder 3">
            <a:extLst>
              <a:ext uri="{FF2B5EF4-FFF2-40B4-BE49-F238E27FC236}">
                <a16:creationId xmlns:a16="http://schemas.microsoft.com/office/drawing/2014/main" id="{11136545-A298-476D-A76B-DB27D782F8ED}"/>
              </a:ext>
            </a:extLst>
          </p:cNvPr>
          <p:cNvSpPr>
            <a:spLocks noGrp="1"/>
          </p:cNvSpPr>
          <p:nvPr>
            <p:ph type="sldNum" sz="quarter" idx="12"/>
          </p:nvPr>
        </p:nvSpPr>
        <p:spPr/>
        <p:txBody>
          <a:bodyPr/>
          <a:lstStyle/>
          <a:p>
            <a:pPr algn="ctr"/>
            <a:fld id="{0C3A1854-6B63-4059-B360-A3C4972BF0FC}" type="slidenum">
              <a:rPr lang="ko-KR" altLang="en-US" smtClean="0"/>
              <a:pPr algn="ctr"/>
              <a:t>102</a:t>
            </a:fld>
            <a:endParaRPr lang="ko-KR" altLang="en-US" dirty="0"/>
          </a:p>
        </p:txBody>
      </p:sp>
    </p:spTree>
    <p:extLst>
      <p:ext uri="{BB962C8B-B14F-4D97-AF65-F5344CB8AC3E}">
        <p14:creationId xmlns:p14="http://schemas.microsoft.com/office/powerpoint/2010/main" val="23282709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AAB6E-83CE-495E-AFA8-6DCC318DBE2E}"/>
              </a:ext>
            </a:extLst>
          </p:cNvPr>
          <p:cNvSpPr>
            <a:spLocks noGrp="1"/>
          </p:cNvSpPr>
          <p:nvPr>
            <p:ph idx="1"/>
          </p:nvPr>
        </p:nvSpPr>
        <p:spPr/>
        <p:txBody>
          <a:bodyPr/>
          <a:lstStyle/>
          <a:p>
            <a:r>
              <a:rPr lang="en-US" dirty="0"/>
              <a:t>Reliance on uneconomic contracts</a:t>
            </a:r>
          </a:p>
          <a:p>
            <a:r>
              <a:rPr lang="en-US" dirty="0"/>
              <a:t>Pure fraud</a:t>
            </a:r>
          </a:p>
          <a:p>
            <a:r>
              <a:rPr lang="en-US" dirty="0"/>
              <a:t>Inventory obsolescence</a:t>
            </a:r>
          </a:p>
          <a:p>
            <a:r>
              <a:rPr lang="en-US" dirty="0"/>
              <a:t>Reliance on idiotic consultant forecasts</a:t>
            </a:r>
          </a:p>
          <a:p>
            <a:r>
              <a:rPr lang="en-US" dirty="0"/>
              <a:t>Believing in operating leverage</a:t>
            </a:r>
          </a:p>
          <a:p>
            <a:r>
              <a:rPr lang="en-US" dirty="0"/>
              <a:t>Are you in a price bubble</a:t>
            </a:r>
          </a:p>
          <a:p>
            <a:endParaRPr lang="en-US" dirty="0"/>
          </a:p>
          <a:p>
            <a:endParaRPr lang="en-CH" dirty="0"/>
          </a:p>
        </p:txBody>
      </p:sp>
      <p:sp>
        <p:nvSpPr>
          <p:cNvPr id="3" name="Title 2">
            <a:extLst>
              <a:ext uri="{FF2B5EF4-FFF2-40B4-BE49-F238E27FC236}">
                <a16:creationId xmlns:a16="http://schemas.microsoft.com/office/drawing/2014/main" id="{F5547E6C-907C-41A7-B8B2-3412FBD68FAF}"/>
              </a:ext>
            </a:extLst>
          </p:cNvPr>
          <p:cNvSpPr>
            <a:spLocks noGrp="1"/>
          </p:cNvSpPr>
          <p:nvPr>
            <p:ph type="title"/>
          </p:nvPr>
        </p:nvSpPr>
        <p:spPr/>
        <p:txBody>
          <a:bodyPr/>
          <a:lstStyle/>
          <a:p>
            <a:r>
              <a:rPr lang="en-US" dirty="0"/>
              <a:t>Other Risks in Models</a:t>
            </a:r>
            <a:endParaRPr lang="en-CH" dirty="0"/>
          </a:p>
        </p:txBody>
      </p:sp>
      <p:sp>
        <p:nvSpPr>
          <p:cNvPr id="4" name="Slide Number Placeholder 3">
            <a:extLst>
              <a:ext uri="{FF2B5EF4-FFF2-40B4-BE49-F238E27FC236}">
                <a16:creationId xmlns:a16="http://schemas.microsoft.com/office/drawing/2014/main" id="{42076219-E25A-4285-B5B9-DC98E6D357F8}"/>
              </a:ext>
            </a:extLst>
          </p:cNvPr>
          <p:cNvSpPr>
            <a:spLocks noGrp="1"/>
          </p:cNvSpPr>
          <p:nvPr>
            <p:ph type="sldNum" sz="quarter" idx="12"/>
          </p:nvPr>
        </p:nvSpPr>
        <p:spPr/>
        <p:txBody>
          <a:bodyPr/>
          <a:lstStyle/>
          <a:p>
            <a:pPr algn="ctr"/>
            <a:fld id="{0C3A1854-6B63-4059-B360-A3C4972BF0FC}" type="slidenum">
              <a:rPr lang="ko-KR" altLang="en-US" smtClean="0"/>
              <a:pPr algn="ctr"/>
              <a:t>103</a:t>
            </a:fld>
            <a:endParaRPr lang="ko-KR" altLang="en-US" dirty="0"/>
          </a:p>
        </p:txBody>
      </p:sp>
    </p:spTree>
    <p:extLst>
      <p:ext uri="{BB962C8B-B14F-4D97-AF65-F5344CB8AC3E}">
        <p14:creationId xmlns:p14="http://schemas.microsoft.com/office/powerpoint/2010/main" val="42754763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Drivers of Value and Growth</a:t>
            </a:r>
          </a:p>
        </p:txBody>
      </p:sp>
      <p:graphicFrame>
        <p:nvGraphicFramePr>
          <p:cNvPr id="58371" name="Object 3"/>
          <p:cNvGraphicFramePr>
            <a:graphicFrameLocks noGrp="1" noChangeAspect="1"/>
          </p:cNvGraphicFramePr>
          <p:nvPr>
            <p:ph type="body" idx="1"/>
            <p:extLst/>
          </p:nvPr>
        </p:nvGraphicFramePr>
        <p:xfrm>
          <a:off x="1082675" y="1084263"/>
          <a:ext cx="10364788" cy="6270625"/>
        </p:xfrm>
        <a:graphic>
          <a:graphicData uri="http://schemas.openxmlformats.org/presentationml/2006/ole">
            <mc:AlternateContent xmlns:mc="http://schemas.openxmlformats.org/markup-compatibility/2006">
              <mc:Choice xmlns:v="urn:schemas-microsoft-com:vml" Requires="v">
                <p:oleObj spid="_x0000_s18443" name="Document" r:id="rId4" imgW="7393855" imgH="4473645" progId="Word.Document.8">
                  <p:embed/>
                </p:oleObj>
              </mc:Choice>
              <mc:Fallback>
                <p:oleObj name="Document" r:id="rId4" imgW="7393855" imgH="4473645" progId="Word.Document.8">
                  <p:embed/>
                  <p:pic>
                    <p:nvPicPr>
                      <p:cNvPr id="58371" name="Object 3"/>
                      <p:cNvPicPr>
                        <a:picLocks noChangeAspect="1" noChangeArrowheads="1"/>
                      </p:cNvPicPr>
                      <p:nvPr/>
                    </p:nvPicPr>
                    <p:blipFill>
                      <a:blip r:embed="rId5"/>
                      <a:srcRect/>
                      <a:stretch>
                        <a:fillRect/>
                      </a:stretch>
                    </p:blipFill>
                    <p:spPr bwMode="auto">
                      <a:xfrm>
                        <a:off x="1082675" y="1084263"/>
                        <a:ext cx="10364788" cy="6270625"/>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33E15AE6-4706-4AA8-8453-CEB865EB8DDC}"/>
              </a:ext>
            </a:extLst>
          </p:cNvPr>
          <p:cNvSpPr txBox="1"/>
          <p:nvPr/>
        </p:nvSpPr>
        <p:spPr>
          <a:xfrm>
            <a:off x="6895750" y="3934437"/>
            <a:ext cx="1707160" cy="1200329"/>
          </a:xfrm>
          <a:prstGeom prst="rect">
            <a:avLst/>
          </a:prstGeom>
          <a:solidFill>
            <a:srgbClr val="FFFF00"/>
          </a:solidFill>
        </p:spPr>
        <p:txBody>
          <a:bodyPr wrap="square" rtlCol="0">
            <a:spAutoFit/>
          </a:bodyPr>
          <a:lstStyle/>
          <a:p>
            <a:r>
              <a:rPr lang="en-US" dirty="0"/>
              <a:t>Can Replace the ROIC with ROE and WACC with Cost of Equity</a:t>
            </a:r>
          </a:p>
        </p:txBody>
      </p:sp>
      <p:cxnSp>
        <p:nvCxnSpPr>
          <p:cNvPr id="8" name="Straight Arrow Connector 7">
            <a:extLst>
              <a:ext uri="{FF2B5EF4-FFF2-40B4-BE49-F238E27FC236}">
                <a16:creationId xmlns:a16="http://schemas.microsoft.com/office/drawing/2014/main" id="{5B0C6824-F748-42EC-AEFA-1FD775755ED4}"/>
              </a:ext>
            </a:extLst>
          </p:cNvPr>
          <p:cNvCxnSpPr/>
          <p:nvPr/>
        </p:nvCxnSpPr>
        <p:spPr>
          <a:xfrm flipH="1" flipV="1">
            <a:off x="6442745" y="3489820"/>
            <a:ext cx="369116" cy="805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238615-C2F2-4AED-B0A3-698B7D890C91}"/>
              </a:ext>
            </a:extLst>
          </p:cNvPr>
          <p:cNvSpPr txBox="1"/>
          <p:nvPr/>
        </p:nvSpPr>
        <p:spPr>
          <a:xfrm>
            <a:off x="5067300" y="1333500"/>
            <a:ext cx="2457450" cy="646331"/>
          </a:xfrm>
          <a:prstGeom prst="rect">
            <a:avLst/>
          </a:prstGeom>
          <a:noFill/>
        </p:spPr>
        <p:txBody>
          <a:bodyPr wrap="square" rtlCol="0">
            <a:spAutoFit/>
          </a:bodyPr>
          <a:lstStyle/>
          <a:p>
            <a:r>
              <a:rPr lang="en-US" dirty="0"/>
              <a:t>Want to be here – results in over capacity</a:t>
            </a:r>
            <a:endParaRPr lang="en-CH" dirty="0"/>
          </a:p>
        </p:txBody>
      </p:sp>
      <p:sp>
        <p:nvSpPr>
          <p:cNvPr id="3" name="TextBox 2">
            <a:extLst>
              <a:ext uri="{FF2B5EF4-FFF2-40B4-BE49-F238E27FC236}">
                <a16:creationId xmlns:a16="http://schemas.microsoft.com/office/drawing/2014/main" id="{0F69649C-7F81-4FC1-902D-B076F3538CFC}"/>
              </a:ext>
            </a:extLst>
          </p:cNvPr>
          <p:cNvSpPr txBox="1"/>
          <p:nvPr/>
        </p:nvSpPr>
        <p:spPr>
          <a:xfrm>
            <a:off x="971550" y="1333500"/>
            <a:ext cx="2352675" cy="369332"/>
          </a:xfrm>
          <a:prstGeom prst="rect">
            <a:avLst/>
          </a:prstGeom>
          <a:noFill/>
        </p:spPr>
        <p:txBody>
          <a:bodyPr wrap="square" rtlCol="0">
            <a:spAutoFit/>
          </a:bodyPr>
          <a:lstStyle/>
          <a:p>
            <a:r>
              <a:rPr lang="en-US" dirty="0"/>
              <a:t>End up here</a:t>
            </a:r>
            <a:endParaRPr lang="en-CH" dirty="0"/>
          </a:p>
        </p:txBody>
      </p:sp>
      <p:sp>
        <p:nvSpPr>
          <p:cNvPr id="4" name="Freeform: Shape 3">
            <a:extLst>
              <a:ext uri="{FF2B5EF4-FFF2-40B4-BE49-F238E27FC236}">
                <a16:creationId xmlns:a16="http://schemas.microsoft.com/office/drawing/2014/main" id="{B11575D6-3EFF-421A-96E8-728057D067A5}"/>
              </a:ext>
            </a:extLst>
          </p:cNvPr>
          <p:cNvSpPr/>
          <p:nvPr/>
        </p:nvSpPr>
        <p:spPr>
          <a:xfrm>
            <a:off x="3047964" y="1675855"/>
            <a:ext cx="2809911" cy="486320"/>
          </a:xfrm>
          <a:custGeom>
            <a:avLst/>
            <a:gdLst>
              <a:gd name="connsiteX0" fmla="*/ 2809911 w 2809911"/>
              <a:gd name="connsiteY0" fmla="*/ 438695 h 486320"/>
              <a:gd name="connsiteX1" fmla="*/ 2790861 w 2809911"/>
              <a:gd name="connsiteY1" fmla="*/ 391070 h 486320"/>
              <a:gd name="connsiteX2" fmla="*/ 2752761 w 2809911"/>
              <a:gd name="connsiteY2" fmla="*/ 372020 h 486320"/>
              <a:gd name="connsiteX3" fmla="*/ 2676561 w 2809911"/>
              <a:gd name="connsiteY3" fmla="*/ 314870 h 486320"/>
              <a:gd name="connsiteX4" fmla="*/ 2609886 w 2809911"/>
              <a:gd name="connsiteY4" fmla="*/ 286295 h 486320"/>
              <a:gd name="connsiteX5" fmla="*/ 2562261 w 2809911"/>
              <a:gd name="connsiteY5" fmla="*/ 257720 h 486320"/>
              <a:gd name="connsiteX6" fmla="*/ 2533686 w 2809911"/>
              <a:gd name="connsiteY6" fmla="*/ 238670 h 486320"/>
              <a:gd name="connsiteX7" fmla="*/ 2486061 w 2809911"/>
              <a:gd name="connsiteY7" fmla="*/ 219620 h 486320"/>
              <a:gd name="connsiteX8" fmla="*/ 2428911 w 2809911"/>
              <a:gd name="connsiteY8" fmla="*/ 181520 h 486320"/>
              <a:gd name="connsiteX9" fmla="*/ 2352711 w 2809911"/>
              <a:gd name="connsiteY9" fmla="*/ 152945 h 486320"/>
              <a:gd name="connsiteX10" fmla="*/ 2295561 w 2809911"/>
              <a:gd name="connsiteY10" fmla="*/ 133895 h 486320"/>
              <a:gd name="connsiteX11" fmla="*/ 2247936 w 2809911"/>
              <a:gd name="connsiteY11" fmla="*/ 105320 h 486320"/>
              <a:gd name="connsiteX12" fmla="*/ 2200311 w 2809911"/>
              <a:gd name="connsiteY12" fmla="*/ 95795 h 486320"/>
              <a:gd name="connsiteX13" fmla="*/ 2047911 w 2809911"/>
              <a:gd name="connsiteY13" fmla="*/ 76745 h 486320"/>
              <a:gd name="connsiteX14" fmla="*/ 695361 w 2809911"/>
              <a:gd name="connsiteY14" fmla="*/ 86270 h 486320"/>
              <a:gd name="connsiteX15" fmla="*/ 666786 w 2809911"/>
              <a:gd name="connsiteY15" fmla="*/ 95795 h 486320"/>
              <a:gd name="connsiteX16" fmla="*/ 571536 w 2809911"/>
              <a:gd name="connsiteY16" fmla="*/ 114845 h 486320"/>
              <a:gd name="connsiteX17" fmla="*/ 485811 w 2809911"/>
              <a:gd name="connsiteY17" fmla="*/ 143420 h 486320"/>
              <a:gd name="connsiteX18" fmla="*/ 352461 w 2809911"/>
              <a:gd name="connsiteY18" fmla="*/ 152945 h 486320"/>
              <a:gd name="connsiteX19" fmla="*/ 323886 w 2809911"/>
              <a:gd name="connsiteY19" fmla="*/ 162470 h 486320"/>
              <a:gd name="connsiteX20" fmla="*/ 295311 w 2809911"/>
              <a:gd name="connsiteY20" fmla="*/ 181520 h 486320"/>
              <a:gd name="connsiteX21" fmla="*/ 257211 w 2809911"/>
              <a:gd name="connsiteY21" fmla="*/ 200570 h 486320"/>
              <a:gd name="connsiteX22" fmla="*/ 238161 w 2809911"/>
              <a:gd name="connsiteY22" fmla="*/ 229145 h 486320"/>
              <a:gd name="connsiteX23" fmla="*/ 200061 w 2809911"/>
              <a:gd name="connsiteY23" fmla="*/ 257720 h 486320"/>
              <a:gd name="connsiteX24" fmla="*/ 171486 w 2809911"/>
              <a:gd name="connsiteY24" fmla="*/ 276770 h 486320"/>
              <a:gd name="connsiteX25" fmla="*/ 114336 w 2809911"/>
              <a:gd name="connsiteY25" fmla="*/ 343445 h 486320"/>
              <a:gd name="connsiteX26" fmla="*/ 57186 w 2809911"/>
              <a:gd name="connsiteY26" fmla="*/ 391070 h 486320"/>
              <a:gd name="connsiteX27" fmla="*/ 19086 w 2809911"/>
              <a:gd name="connsiteY27" fmla="*/ 448220 h 486320"/>
              <a:gd name="connsiteX28" fmla="*/ 36 w 2809911"/>
              <a:gd name="connsiteY28" fmla="*/ 486320 h 48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9911" h="486320">
                <a:moveTo>
                  <a:pt x="2809911" y="438695"/>
                </a:moveTo>
                <a:cubicBezTo>
                  <a:pt x="2803561" y="422820"/>
                  <a:pt x="2801988" y="404052"/>
                  <a:pt x="2790861" y="391070"/>
                </a:cubicBezTo>
                <a:cubicBezTo>
                  <a:pt x="2781620" y="380289"/>
                  <a:pt x="2764575" y="379896"/>
                  <a:pt x="2752761" y="372020"/>
                </a:cubicBezTo>
                <a:cubicBezTo>
                  <a:pt x="2697794" y="335375"/>
                  <a:pt x="2721152" y="340351"/>
                  <a:pt x="2676561" y="314870"/>
                </a:cubicBezTo>
                <a:cubicBezTo>
                  <a:pt x="2537818" y="235588"/>
                  <a:pt x="2716747" y="339725"/>
                  <a:pt x="2609886" y="286295"/>
                </a:cubicBezTo>
                <a:cubicBezTo>
                  <a:pt x="2593327" y="278016"/>
                  <a:pt x="2577960" y="267532"/>
                  <a:pt x="2562261" y="257720"/>
                </a:cubicBezTo>
                <a:cubicBezTo>
                  <a:pt x="2552553" y="251653"/>
                  <a:pt x="2543925" y="243790"/>
                  <a:pt x="2533686" y="238670"/>
                </a:cubicBezTo>
                <a:cubicBezTo>
                  <a:pt x="2518393" y="231024"/>
                  <a:pt x="2501071" y="227807"/>
                  <a:pt x="2486061" y="219620"/>
                </a:cubicBezTo>
                <a:cubicBezTo>
                  <a:pt x="2465961" y="208657"/>
                  <a:pt x="2451123" y="187073"/>
                  <a:pt x="2428911" y="181520"/>
                </a:cubicBezTo>
                <a:cubicBezTo>
                  <a:pt x="2346422" y="160898"/>
                  <a:pt x="2435726" y="186151"/>
                  <a:pt x="2352711" y="152945"/>
                </a:cubicBezTo>
                <a:cubicBezTo>
                  <a:pt x="2334067" y="145487"/>
                  <a:pt x="2313842" y="142204"/>
                  <a:pt x="2295561" y="133895"/>
                </a:cubicBezTo>
                <a:cubicBezTo>
                  <a:pt x="2278707" y="126234"/>
                  <a:pt x="2265125" y="112196"/>
                  <a:pt x="2247936" y="105320"/>
                </a:cubicBezTo>
                <a:cubicBezTo>
                  <a:pt x="2232905" y="99307"/>
                  <a:pt x="2216239" y="98691"/>
                  <a:pt x="2200311" y="95795"/>
                </a:cubicBezTo>
                <a:cubicBezTo>
                  <a:pt x="2128099" y="82665"/>
                  <a:pt x="2135262" y="85480"/>
                  <a:pt x="2047911" y="76745"/>
                </a:cubicBezTo>
                <a:cubicBezTo>
                  <a:pt x="1619007" y="-66223"/>
                  <a:pt x="1140755" y="22642"/>
                  <a:pt x="695361" y="86270"/>
                </a:cubicBezTo>
                <a:cubicBezTo>
                  <a:pt x="685836" y="89445"/>
                  <a:pt x="676569" y="93537"/>
                  <a:pt x="666786" y="95795"/>
                </a:cubicBezTo>
                <a:cubicBezTo>
                  <a:pt x="635236" y="103076"/>
                  <a:pt x="601599" y="102820"/>
                  <a:pt x="571536" y="114845"/>
                </a:cubicBezTo>
                <a:cubicBezTo>
                  <a:pt x="546096" y="125021"/>
                  <a:pt x="514206" y="140265"/>
                  <a:pt x="485811" y="143420"/>
                </a:cubicBezTo>
                <a:cubicBezTo>
                  <a:pt x="441520" y="148341"/>
                  <a:pt x="396911" y="149770"/>
                  <a:pt x="352461" y="152945"/>
                </a:cubicBezTo>
                <a:cubicBezTo>
                  <a:pt x="342936" y="156120"/>
                  <a:pt x="332866" y="157980"/>
                  <a:pt x="323886" y="162470"/>
                </a:cubicBezTo>
                <a:cubicBezTo>
                  <a:pt x="313647" y="167590"/>
                  <a:pt x="305250" y="175840"/>
                  <a:pt x="295311" y="181520"/>
                </a:cubicBezTo>
                <a:cubicBezTo>
                  <a:pt x="282983" y="188565"/>
                  <a:pt x="269911" y="194220"/>
                  <a:pt x="257211" y="200570"/>
                </a:cubicBezTo>
                <a:cubicBezTo>
                  <a:pt x="250861" y="210095"/>
                  <a:pt x="246256" y="221050"/>
                  <a:pt x="238161" y="229145"/>
                </a:cubicBezTo>
                <a:cubicBezTo>
                  <a:pt x="226936" y="240370"/>
                  <a:pt x="212979" y="248493"/>
                  <a:pt x="200061" y="257720"/>
                </a:cubicBezTo>
                <a:cubicBezTo>
                  <a:pt x="190746" y="264374"/>
                  <a:pt x="179581" y="268675"/>
                  <a:pt x="171486" y="276770"/>
                </a:cubicBezTo>
                <a:cubicBezTo>
                  <a:pt x="108419" y="339837"/>
                  <a:pt x="176545" y="291604"/>
                  <a:pt x="114336" y="343445"/>
                </a:cubicBezTo>
                <a:cubicBezTo>
                  <a:pt x="79578" y="372410"/>
                  <a:pt x="87943" y="351526"/>
                  <a:pt x="57186" y="391070"/>
                </a:cubicBezTo>
                <a:cubicBezTo>
                  <a:pt x="43130" y="409142"/>
                  <a:pt x="31786" y="429170"/>
                  <a:pt x="19086" y="448220"/>
                </a:cubicBezTo>
                <a:cubicBezTo>
                  <a:pt x="-1725" y="479437"/>
                  <a:pt x="36" y="465347"/>
                  <a:pt x="36" y="4863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27127492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20849492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versus Firm Analysis</a:t>
            </a:r>
          </a:p>
        </p:txBody>
      </p:sp>
      <p:sp>
        <p:nvSpPr>
          <p:cNvPr id="3" name="Content Placeholder 2"/>
          <p:cNvSpPr>
            <a:spLocks noGrp="1"/>
          </p:cNvSpPr>
          <p:nvPr>
            <p:ph idx="1"/>
          </p:nvPr>
        </p:nvSpPr>
        <p:spPr/>
        <p:txBody>
          <a:bodyPr>
            <a:normAutofit fontScale="92500"/>
          </a:bodyPr>
          <a:lstStyle/>
          <a:p>
            <a:r>
              <a:rPr lang="en-US" dirty="0"/>
              <a:t>Industry Analysis</a:t>
            </a:r>
          </a:p>
          <a:p>
            <a:pPr lvl="1"/>
            <a:r>
              <a:rPr lang="en-US" dirty="0"/>
              <a:t>Drivers of price and volume volatility</a:t>
            </a:r>
          </a:p>
          <a:p>
            <a:pPr lvl="1"/>
            <a:r>
              <a:rPr lang="en-US" dirty="0"/>
              <a:t>Cost Structure of Industry, fixed and variable cost</a:t>
            </a:r>
          </a:p>
          <a:p>
            <a:pPr lvl="1"/>
            <a:r>
              <a:rPr lang="en-US" dirty="0"/>
              <a:t>Capitals expenditures required to sustain EBITDA</a:t>
            </a:r>
          </a:p>
          <a:p>
            <a:pPr lvl="1"/>
            <a:r>
              <a:rPr lang="en-US" dirty="0"/>
              <a:t>Product life cycle</a:t>
            </a:r>
          </a:p>
          <a:p>
            <a:r>
              <a:rPr lang="en-US" dirty="0"/>
              <a:t>Company Analysis</a:t>
            </a:r>
          </a:p>
          <a:p>
            <a:pPr lvl="1"/>
            <a:r>
              <a:rPr lang="en-US" dirty="0"/>
              <a:t>Drivers of market share</a:t>
            </a:r>
          </a:p>
          <a:p>
            <a:pPr lvl="1"/>
            <a:r>
              <a:rPr lang="en-US" dirty="0"/>
              <a:t>Customer tastes</a:t>
            </a:r>
          </a:p>
          <a:p>
            <a:pPr lvl="1"/>
            <a:r>
              <a:rPr lang="en-US" dirty="0"/>
              <a:t>Relative cost structure</a:t>
            </a:r>
          </a:p>
          <a:p>
            <a:r>
              <a:rPr lang="en-US" dirty="0"/>
              <a:t>Examples of Industry and Company Failures</a:t>
            </a:r>
          </a:p>
          <a:p>
            <a:pPr lvl="1"/>
            <a:endParaRPr lang="en-US" dirty="0"/>
          </a:p>
        </p:txBody>
      </p:sp>
    </p:spTree>
    <p:extLst>
      <p:ext uri="{BB962C8B-B14F-4D97-AF65-F5344CB8AC3E}">
        <p14:creationId xmlns:p14="http://schemas.microsoft.com/office/powerpoint/2010/main" val="2188372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4FC6B-E085-48F8-9C2C-501F8F1AC102}"/>
              </a:ext>
            </a:extLst>
          </p:cNvPr>
          <p:cNvSpPr>
            <a:spLocks noGrp="1"/>
          </p:cNvSpPr>
          <p:nvPr>
            <p:ph idx="1"/>
          </p:nvPr>
        </p:nvSpPr>
        <p:spPr>
          <a:xfrm>
            <a:off x="628650" y="1279970"/>
            <a:ext cx="7902608" cy="4913771"/>
          </a:xfrm>
        </p:spPr>
        <p:txBody>
          <a:bodyPr/>
          <a:lstStyle/>
          <a:p>
            <a:r>
              <a:rPr lang="en-US" dirty="0"/>
              <a:t>As shown in the graph, the stocks of the telecoms were more variable.</a:t>
            </a:r>
          </a:p>
          <a:p>
            <a:endParaRPr lang="en-US" dirty="0"/>
          </a:p>
        </p:txBody>
      </p:sp>
      <p:sp>
        <p:nvSpPr>
          <p:cNvPr id="3" name="Title 2">
            <a:extLst>
              <a:ext uri="{FF2B5EF4-FFF2-40B4-BE49-F238E27FC236}">
                <a16:creationId xmlns:a16="http://schemas.microsoft.com/office/drawing/2014/main" id="{A1A57481-E394-48CD-8689-EA48FD6F996D}"/>
              </a:ext>
            </a:extLst>
          </p:cNvPr>
          <p:cNvSpPr>
            <a:spLocks noGrp="1"/>
          </p:cNvSpPr>
          <p:nvPr>
            <p:ph type="title"/>
          </p:nvPr>
        </p:nvSpPr>
        <p:spPr/>
        <p:txBody>
          <a:bodyPr/>
          <a:lstStyle/>
          <a:p>
            <a:r>
              <a:rPr lang="en-US" dirty="0"/>
              <a:t>Telecom’s and the Dot.com Bubble</a:t>
            </a:r>
          </a:p>
        </p:txBody>
      </p:sp>
      <p:pic>
        <p:nvPicPr>
          <p:cNvPr id="5" name="Picture 4">
            <a:extLst>
              <a:ext uri="{FF2B5EF4-FFF2-40B4-BE49-F238E27FC236}">
                <a16:creationId xmlns:a16="http://schemas.microsoft.com/office/drawing/2014/main" id="{35659522-1EC8-4F70-89D5-D03490A31DA2}"/>
              </a:ext>
            </a:extLst>
          </p:cNvPr>
          <p:cNvPicPr>
            <a:picLocks noChangeAspect="1"/>
          </p:cNvPicPr>
          <p:nvPr/>
        </p:nvPicPr>
        <p:blipFill>
          <a:blip r:embed="rId2"/>
          <a:stretch>
            <a:fillRect/>
          </a:stretch>
        </p:blipFill>
        <p:spPr>
          <a:xfrm>
            <a:off x="7954" y="2791555"/>
            <a:ext cx="9144000" cy="2783177"/>
          </a:xfrm>
          <a:prstGeom prst="rect">
            <a:avLst/>
          </a:prstGeom>
        </p:spPr>
      </p:pic>
    </p:spTree>
    <p:extLst>
      <p:ext uri="{BB962C8B-B14F-4D97-AF65-F5344CB8AC3E}">
        <p14:creationId xmlns:p14="http://schemas.microsoft.com/office/powerpoint/2010/main" val="3513598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No History and Problems with Volume Forecasts</a:t>
            </a:r>
          </a:p>
        </p:txBody>
      </p:sp>
      <p:sp>
        <p:nvSpPr>
          <p:cNvPr id="20483" name="Rectangle 3"/>
          <p:cNvSpPr>
            <a:spLocks noGrp="1" noChangeArrowheads="1"/>
          </p:cNvSpPr>
          <p:nvPr>
            <p:ph type="body" sz="half" idx="4294967295"/>
          </p:nvPr>
        </p:nvSpPr>
        <p:spPr>
          <a:xfrm>
            <a:off x="105877" y="1982803"/>
            <a:ext cx="3303872" cy="3436219"/>
          </a:xfrm>
        </p:spPr>
        <p:txBody>
          <a:bodyPr>
            <a:normAutofit lnSpcReduction="10000"/>
          </a:bodyPr>
          <a:lstStyle/>
          <a:p>
            <a:pPr marL="231775" indent="-231775">
              <a:spcBef>
                <a:spcPct val="0"/>
              </a:spcBef>
              <a:spcAft>
                <a:spcPct val="0"/>
              </a:spcAft>
              <a:buFontTx/>
              <a:buNone/>
            </a:pPr>
            <a:r>
              <a:rPr lang="en-US" altLang="zh-CN" sz="1800" dirty="0">
                <a:ea typeface="SimSun" pitchFamily="2" charset="-122"/>
              </a:rPr>
              <a:t>	Without volume history from financial statements, predicting revenues is extremely speculative.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In this case, that occurred around the dot com bubble, a venture financed by Motorola had a dramatic crash.  The interesting thing was that how the investment bankers bought the marketing projections hook line and sinker.</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32587323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9B45D-DDA5-4A72-A94C-E26E7A7C4BB6}"/>
              </a:ext>
            </a:extLst>
          </p:cNvPr>
          <p:cNvSpPr>
            <a:spLocks noGrp="1"/>
          </p:cNvSpPr>
          <p:nvPr>
            <p:ph idx="1"/>
          </p:nvPr>
        </p:nvSpPr>
        <p:spPr>
          <a:xfrm>
            <a:off x="309868" y="1115278"/>
            <a:ext cx="8246903" cy="986461"/>
          </a:xfrm>
        </p:spPr>
        <p:txBody>
          <a:bodyPr>
            <a:normAutofit fontScale="85000" lnSpcReduction="20000"/>
          </a:bodyPr>
          <a:lstStyle/>
          <a:p>
            <a:r>
              <a:rPr lang="en-US" dirty="0"/>
              <a:t>Teachers, cab drivers etc. stopped working and purchased shares. There were wonderful excuses as to why the Saudi market is different.</a:t>
            </a:r>
          </a:p>
          <a:p>
            <a:endParaRPr lang="en-US" dirty="0"/>
          </a:p>
        </p:txBody>
      </p:sp>
      <p:sp>
        <p:nvSpPr>
          <p:cNvPr id="3" name="Title 2">
            <a:extLst>
              <a:ext uri="{FF2B5EF4-FFF2-40B4-BE49-F238E27FC236}">
                <a16:creationId xmlns:a16="http://schemas.microsoft.com/office/drawing/2014/main" id="{F915D8FC-F458-4190-8373-98900CE0BD26}"/>
              </a:ext>
            </a:extLst>
          </p:cNvPr>
          <p:cNvSpPr>
            <a:spLocks noGrp="1"/>
          </p:cNvSpPr>
          <p:nvPr>
            <p:ph type="title"/>
          </p:nvPr>
        </p:nvSpPr>
        <p:spPr/>
        <p:txBody>
          <a:bodyPr/>
          <a:lstStyle/>
          <a:p>
            <a:r>
              <a:rPr lang="en-US" dirty="0"/>
              <a:t>The Saudi Market – A Classic Bubble</a:t>
            </a:r>
          </a:p>
        </p:txBody>
      </p:sp>
      <p:sp>
        <p:nvSpPr>
          <p:cNvPr id="4" name="Slide Number Placeholder 3">
            <a:extLst>
              <a:ext uri="{FF2B5EF4-FFF2-40B4-BE49-F238E27FC236}">
                <a16:creationId xmlns:a16="http://schemas.microsoft.com/office/drawing/2014/main" id="{A7844000-B5C9-4391-99AF-C6FF1CA72AF1}"/>
              </a:ext>
            </a:extLst>
          </p:cNvPr>
          <p:cNvSpPr>
            <a:spLocks noGrp="1"/>
          </p:cNvSpPr>
          <p:nvPr>
            <p:ph type="sldNum" sz="quarter" idx="12"/>
          </p:nvPr>
        </p:nvSpPr>
        <p:spPr/>
        <p:txBody>
          <a:bodyPr/>
          <a:lstStyle/>
          <a:p>
            <a:pPr algn="ctr"/>
            <a:fld id="{0C3A1854-6B63-4059-B360-A3C4972BF0FC}" type="slidenum">
              <a:rPr lang="ko-KR" altLang="en-US" smtClean="0"/>
              <a:pPr algn="ctr"/>
              <a:t>109</a:t>
            </a:fld>
            <a:endParaRPr lang="ko-KR" altLang="en-US" dirty="0"/>
          </a:p>
        </p:txBody>
      </p:sp>
      <p:pic>
        <p:nvPicPr>
          <p:cNvPr id="5" name="Picture 4">
            <a:extLst>
              <a:ext uri="{FF2B5EF4-FFF2-40B4-BE49-F238E27FC236}">
                <a16:creationId xmlns:a16="http://schemas.microsoft.com/office/drawing/2014/main" id="{D7A823D9-62EA-412E-A9A8-9D384CAFE521}"/>
              </a:ext>
            </a:extLst>
          </p:cNvPr>
          <p:cNvPicPr>
            <a:picLocks noChangeAspect="1"/>
          </p:cNvPicPr>
          <p:nvPr/>
        </p:nvPicPr>
        <p:blipFill>
          <a:blip r:embed="rId2"/>
          <a:stretch>
            <a:fillRect/>
          </a:stretch>
        </p:blipFill>
        <p:spPr>
          <a:xfrm>
            <a:off x="1524000" y="2265835"/>
            <a:ext cx="5562450" cy="4048167"/>
          </a:xfrm>
          <a:prstGeom prst="rect">
            <a:avLst/>
          </a:prstGeom>
        </p:spPr>
      </p:pic>
    </p:spTree>
    <p:extLst>
      <p:ext uri="{BB962C8B-B14F-4D97-AF65-F5344CB8AC3E}">
        <p14:creationId xmlns:p14="http://schemas.microsoft.com/office/powerpoint/2010/main" val="2018451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lnSpcReduction="10000"/>
          </a:bodyPr>
          <a:lstStyle/>
          <a:p>
            <a:r>
              <a:rPr lang="en-029" dirty="0"/>
              <a:t>Valuation with DCF Analysis</a:t>
            </a:r>
          </a:p>
          <a:p>
            <a:pPr lvl="1"/>
            <a:r>
              <a:rPr lang="en-029" dirty="0"/>
              <a:t>Careful Definition of Cash Flow (Deferred taxes, warranty costs, employee reserves)</a:t>
            </a:r>
          </a:p>
          <a:p>
            <a:pPr lvl="1"/>
            <a:r>
              <a:rPr lang="en-029" dirty="0"/>
              <a:t>Flexible timing in DCF</a:t>
            </a:r>
          </a:p>
          <a:p>
            <a:pPr lvl="1"/>
            <a:r>
              <a:rPr lang="en-029" dirty="0"/>
              <a:t>½ Year Adjustment in DCF</a:t>
            </a:r>
          </a:p>
          <a:p>
            <a:pPr lvl="1"/>
            <a:r>
              <a:rPr lang="en-029" dirty="0"/>
              <a:t>Terminal Value with Timing in Models</a:t>
            </a:r>
          </a:p>
          <a:p>
            <a:pPr lvl="1"/>
            <a:r>
              <a:rPr lang="en-029" dirty="0"/>
              <a:t>Alternative Terminal Methods</a:t>
            </a:r>
          </a:p>
          <a:p>
            <a:pPr lvl="1"/>
            <a:r>
              <a:rPr lang="en-029" dirty="0"/>
              <a:t>Adjustment to Terminal Value for EBITDA, Working Capital, Capital Expenditures, Deferred Tax and Other Items</a:t>
            </a:r>
          </a:p>
          <a:p>
            <a:pPr lvl="1"/>
            <a:r>
              <a:rPr lang="en-029" dirty="0"/>
              <a:t>Evaluating the Bridge Between Enterprise Value and Equity Value</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Valuation from DCF Analysis</a:t>
            </a:r>
          </a:p>
        </p:txBody>
      </p:sp>
    </p:spTree>
    <p:extLst>
      <p:ext uri="{BB962C8B-B14F-4D97-AF65-F5344CB8AC3E}">
        <p14:creationId xmlns:p14="http://schemas.microsoft.com/office/powerpoint/2010/main" val="37820013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E4EA-CE97-44B3-A2E2-018BB99EF224}"/>
              </a:ext>
            </a:extLst>
          </p:cNvPr>
          <p:cNvSpPr>
            <a:spLocks noGrp="1"/>
          </p:cNvSpPr>
          <p:nvPr>
            <p:ph type="title"/>
          </p:nvPr>
        </p:nvSpPr>
        <p:spPr/>
        <p:txBody>
          <a:bodyPr>
            <a:normAutofit fontScale="90000"/>
          </a:bodyPr>
          <a:lstStyle/>
          <a:p>
            <a:r>
              <a:rPr lang="en-US" dirty="0"/>
              <a:t>Section 3b:</a:t>
            </a:r>
            <a:br>
              <a:rPr lang="en-US" dirty="0"/>
            </a:br>
            <a:r>
              <a:rPr lang="en-US" dirty="0"/>
              <a:t>Historic Switch and Presenting Assumptions in a Financial Model</a:t>
            </a:r>
            <a:endParaRPr lang="en-CH" dirty="0"/>
          </a:p>
        </p:txBody>
      </p:sp>
    </p:spTree>
    <p:extLst>
      <p:ext uri="{BB962C8B-B14F-4D97-AF65-F5344CB8AC3E}">
        <p14:creationId xmlns:p14="http://schemas.microsoft.com/office/powerpoint/2010/main" val="20712473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 smiling and looking at the camera&#10;&#10;Description generated with very high confidence">
            <a:extLst>
              <a:ext uri="{FF2B5EF4-FFF2-40B4-BE49-F238E27FC236}">
                <a16:creationId xmlns:a16="http://schemas.microsoft.com/office/drawing/2014/main" id="{6DCEDBC1-3541-40B1-A924-2847DDDC96CB}"/>
              </a:ext>
            </a:extLst>
          </p:cNvPr>
          <p:cNvPicPr>
            <a:picLocks noChangeAspect="1"/>
          </p:cNvPicPr>
          <p:nvPr/>
        </p:nvPicPr>
        <p:blipFill rotWithShape="1">
          <a:blip r:embed="rId2"/>
          <a:srcRect l="28697" r="22947"/>
          <a:stretch/>
        </p:blipFill>
        <p:spPr>
          <a:xfrm>
            <a:off x="5667306" y="640082"/>
            <a:ext cx="2996946" cy="5577837"/>
          </a:xfrm>
          <a:prstGeom prst="rect">
            <a:avLst/>
          </a:prstGeom>
          <a:effectLst/>
        </p:spPr>
      </p:pic>
      <p:sp>
        <p:nvSpPr>
          <p:cNvPr id="4" name="Content Placeholder 3">
            <a:extLst>
              <a:ext uri="{FF2B5EF4-FFF2-40B4-BE49-F238E27FC236}">
                <a16:creationId xmlns:a16="http://schemas.microsoft.com/office/drawing/2014/main" id="{18F627A8-4001-47BA-812E-FDB6B63088A6}"/>
              </a:ext>
            </a:extLst>
          </p:cNvPr>
          <p:cNvSpPr>
            <a:spLocks noGrp="1"/>
          </p:cNvSpPr>
          <p:nvPr>
            <p:ph idx="1"/>
          </p:nvPr>
        </p:nvSpPr>
        <p:spPr>
          <a:xfrm>
            <a:off x="486697" y="2438400"/>
            <a:ext cx="4939867" cy="3785419"/>
          </a:xfrm>
        </p:spPr>
        <p:txBody>
          <a:bodyPr vert="horz" lIns="91440" tIns="45720" rIns="91440" bIns="45720" rtlCol="0">
            <a:normAutofit/>
          </a:bodyPr>
          <a:lstStyle/>
          <a:p>
            <a:r>
              <a:rPr lang="en-US" sz="1600" dirty="0">
                <a:latin typeface="+mn-lt"/>
                <a:cs typeface="+mn-cs"/>
              </a:rPr>
              <a:t>Forecasts from History</a:t>
            </a:r>
          </a:p>
          <a:p>
            <a:pPr lvl="1"/>
            <a:r>
              <a:rPr lang="en-US" sz="1600" dirty="0">
                <a:latin typeface="+mn-lt"/>
                <a:cs typeface="+mn-cs"/>
              </a:rPr>
              <a:t>The most effective way to destroy people is to deny and obliterate their own understanding of their history.” </a:t>
            </a:r>
          </a:p>
          <a:p>
            <a:r>
              <a:rPr lang="en-US" sz="1600" dirty="0">
                <a:latin typeface="+mn-lt"/>
                <a:cs typeface="+mn-cs"/>
              </a:rPr>
              <a:t>Forecasts from History and Manipulating History in Financial Models</a:t>
            </a:r>
          </a:p>
          <a:p>
            <a:pPr lvl="1"/>
            <a:r>
              <a:rPr lang="en-US" sz="1600" dirty="0">
                <a:latin typeface="+mn-lt"/>
                <a:cs typeface="+mn-cs"/>
              </a:rPr>
              <a:t>“Day by day and almost minute by minute the past was brought up to date. In this way every prediction made by the Party could be shown by documentary evidence to have been correct; nor was any item of news, or any expression of opinion, which conflicted with the needs of the moment, ever allowed to remain on record. All history was a palimpsest, scraped clean and reinscribed exactly as often as was necessary.” </a:t>
            </a:r>
          </a:p>
        </p:txBody>
      </p:sp>
      <p:sp>
        <p:nvSpPr>
          <p:cNvPr id="3" name="Title 2">
            <a:extLst>
              <a:ext uri="{FF2B5EF4-FFF2-40B4-BE49-F238E27FC236}">
                <a16:creationId xmlns:a16="http://schemas.microsoft.com/office/drawing/2014/main" id="{A9AC2350-8948-4F9F-95B6-F84CF1DA464C}"/>
              </a:ext>
            </a:extLst>
          </p:cNvPr>
          <p:cNvSpPr>
            <a:spLocks noGrp="1"/>
          </p:cNvSpPr>
          <p:nvPr>
            <p:ph type="title"/>
          </p:nvPr>
        </p:nvSpPr>
        <p:spPr>
          <a:xfrm>
            <a:off x="486696" y="629266"/>
            <a:ext cx="4939869" cy="1676603"/>
          </a:xfrm>
        </p:spPr>
        <p:txBody>
          <a:bodyPr vert="horz" lIns="91440" tIns="45720" rIns="91440" bIns="45720" rtlCol="0" anchor="ctr">
            <a:noAutofit/>
          </a:bodyPr>
          <a:lstStyle/>
          <a:p>
            <a:pPr algn="l"/>
            <a:r>
              <a:rPr lang="en-US" sz="3400" b="1" dirty="0">
                <a:latin typeface="+mj-lt"/>
                <a:cs typeface="+mj-cs"/>
              </a:rPr>
              <a:t>You Need to Understand and Not Bias Historical Analysis as the First Step in a Forecast</a:t>
            </a:r>
          </a:p>
        </p:txBody>
      </p:sp>
    </p:spTree>
    <p:extLst>
      <p:ext uri="{BB962C8B-B14F-4D97-AF65-F5344CB8AC3E}">
        <p14:creationId xmlns:p14="http://schemas.microsoft.com/office/powerpoint/2010/main" val="378948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1DDD44-6669-4176-8AC2-8B14297E580C}"/>
              </a:ext>
            </a:extLst>
          </p:cNvPr>
          <p:cNvSpPr>
            <a:spLocks noGrp="1"/>
          </p:cNvSpPr>
          <p:nvPr>
            <p:ph idx="1"/>
          </p:nvPr>
        </p:nvSpPr>
        <p:spPr>
          <a:xfrm>
            <a:off x="628650" y="1263192"/>
            <a:ext cx="1514475" cy="5064338"/>
          </a:xfrm>
        </p:spPr>
        <p:txBody>
          <a:bodyPr>
            <a:normAutofit/>
          </a:bodyPr>
          <a:lstStyle/>
          <a:p>
            <a:pPr marL="0" indent="0">
              <a:buNone/>
            </a:pPr>
            <a:r>
              <a:rPr lang="en-US" sz="2400" dirty="0"/>
              <a:t>Examine the ROE and Return on capital to judge the forecast</a:t>
            </a:r>
          </a:p>
          <a:p>
            <a:endParaRPr lang="en-CH" sz="2400" dirty="0"/>
          </a:p>
        </p:txBody>
      </p:sp>
      <p:sp>
        <p:nvSpPr>
          <p:cNvPr id="3" name="Title 2">
            <a:extLst>
              <a:ext uri="{FF2B5EF4-FFF2-40B4-BE49-F238E27FC236}">
                <a16:creationId xmlns:a16="http://schemas.microsoft.com/office/drawing/2014/main" id="{6631B839-76D8-4E2E-B49D-4EBBAB685CB5}"/>
              </a:ext>
            </a:extLst>
          </p:cNvPr>
          <p:cNvSpPr>
            <a:spLocks noGrp="1"/>
          </p:cNvSpPr>
          <p:nvPr>
            <p:ph type="title"/>
          </p:nvPr>
        </p:nvSpPr>
        <p:spPr/>
        <p:txBody>
          <a:bodyPr>
            <a:normAutofit fontScale="90000"/>
          </a:bodyPr>
          <a:lstStyle/>
          <a:p>
            <a:r>
              <a:rPr lang="en-US" dirty="0"/>
              <a:t>Old Fashioned Models with History and Forecast</a:t>
            </a:r>
            <a:endParaRPr lang="en-CH" dirty="0"/>
          </a:p>
        </p:txBody>
      </p:sp>
      <p:sp>
        <p:nvSpPr>
          <p:cNvPr id="4" name="Slide Number Placeholder 3">
            <a:extLst>
              <a:ext uri="{FF2B5EF4-FFF2-40B4-BE49-F238E27FC236}">
                <a16:creationId xmlns:a16="http://schemas.microsoft.com/office/drawing/2014/main" id="{80958224-5C0F-46E8-8AB7-55569D2F4E99}"/>
              </a:ext>
            </a:extLst>
          </p:cNvPr>
          <p:cNvSpPr>
            <a:spLocks noGrp="1"/>
          </p:cNvSpPr>
          <p:nvPr>
            <p:ph type="sldNum" sz="quarter" idx="12"/>
          </p:nvPr>
        </p:nvSpPr>
        <p:spPr/>
        <p:txBody>
          <a:bodyPr/>
          <a:lstStyle/>
          <a:p>
            <a:pPr algn="ctr"/>
            <a:fld id="{0C3A1854-6B63-4059-B360-A3C4972BF0FC}" type="slidenum">
              <a:rPr lang="ko-KR" altLang="en-US" smtClean="0"/>
              <a:pPr algn="ctr"/>
              <a:t>112</a:t>
            </a:fld>
            <a:endParaRPr lang="ko-KR" altLang="en-US" dirty="0"/>
          </a:p>
        </p:txBody>
      </p:sp>
      <p:pic>
        <p:nvPicPr>
          <p:cNvPr id="5" name="Picture 4">
            <a:extLst>
              <a:ext uri="{FF2B5EF4-FFF2-40B4-BE49-F238E27FC236}">
                <a16:creationId xmlns:a16="http://schemas.microsoft.com/office/drawing/2014/main" id="{50A5B468-EB00-45CC-940D-B9D314B98C3A}"/>
              </a:ext>
            </a:extLst>
          </p:cNvPr>
          <p:cNvPicPr>
            <a:picLocks noChangeAspect="1"/>
          </p:cNvPicPr>
          <p:nvPr/>
        </p:nvPicPr>
        <p:blipFill>
          <a:blip r:embed="rId2"/>
          <a:stretch>
            <a:fillRect/>
          </a:stretch>
        </p:blipFill>
        <p:spPr>
          <a:xfrm>
            <a:off x="2210842" y="1030609"/>
            <a:ext cx="6320416" cy="5296921"/>
          </a:xfrm>
          <a:prstGeom prst="rect">
            <a:avLst/>
          </a:prstGeom>
        </p:spPr>
      </p:pic>
    </p:spTree>
    <p:extLst>
      <p:ext uri="{BB962C8B-B14F-4D97-AF65-F5344CB8AC3E}">
        <p14:creationId xmlns:p14="http://schemas.microsoft.com/office/powerpoint/2010/main" val="3764869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741958-1422-4E30-AA4D-12D910196DC5}"/>
              </a:ext>
            </a:extLst>
          </p:cNvPr>
          <p:cNvSpPr>
            <a:spLocks noGrp="1"/>
          </p:cNvSpPr>
          <p:nvPr>
            <p:ph idx="1"/>
          </p:nvPr>
        </p:nvSpPr>
        <p:spPr/>
        <p:txBody>
          <a:bodyPr/>
          <a:lstStyle/>
          <a:p>
            <a:r>
              <a:rPr lang="en-029" dirty="0"/>
              <a:t>Define the Last Historic Year</a:t>
            </a:r>
          </a:p>
          <a:p>
            <a:r>
              <a:rPr lang="en-029" dirty="0"/>
              <a:t>Alternative Time Lines</a:t>
            </a:r>
          </a:p>
          <a:p>
            <a:r>
              <a:rPr lang="en-029" dirty="0"/>
              <a:t>Formula with 1=1, 2&lt;1 to Find TRUE or FALSE</a:t>
            </a:r>
          </a:p>
          <a:p>
            <a:r>
              <a:rPr lang="en-029" dirty="0"/>
              <a:t>Conditional Formatting</a:t>
            </a:r>
          </a:p>
          <a:p>
            <a:r>
              <a:rPr lang="en-029" dirty="0"/>
              <a:t>Use of Generic Macros</a:t>
            </a:r>
          </a:p>
        </p:txBody>
      </p:sp>
      <p:sp>
        <p:nvSpPr>
          <p:cNvPr id="3" name="Title 2">
            <a:extLst>
              <a:ext uri="{FF2B5EF4-FFF2-40B4-BE49-F238E27FC236}">
                <a16:creationId xmlns:a16="http://schemas.microsoft.com/office/drawing/2014/main" id="{4D01445B-D12A-4408-B714-ADF1C8C6F842}"/>
              </a:ext>
            </a:extLst>
          </p:cNvPr>
          <p:cNvSpPr>
            <a:spLocks noGrp="1"/>
          </p:cNvSpPr>
          <p:nvPr>
            <p:ph type="title"/>
          </p:nvPr>
        </p:nvSpPr>
        <p:spPr/>
        <p:txBody>
          <a:bodyPr/>
          <a:lstStyle/>
          <a:p>
            <a:r>
              <a:rPr lang="en-029" dirty="0"/>
              <a:t>Historic Switch</a:t>
            </a:r>
          </a:p>
        </p:txBody>
      </p:sp>
    </p:spTree>
    <p:extLst>
      <p:ext uri="{BB962C8B-B14F-4D97-AF65-F5344CB8AC3E}">
        <p14:creationId xmlns:p14="http://schemas.microsoft.com/office/powerpoint/2010/main" val="21699589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16B0488-5E1D-4C4D-93E3-8C324F05D0EE}"/>
              </a:ext>
            </a:extLst>
          </p:cNvPr>
          <p:cNvSpPr>
            <a:spLocks noGrp="1"/>
          </p:cNvSpPr>
          <p:nvPr>
            <p:ph type="title"/>
          </p:nvPr>
        </p:nvSpPr>
        <p:spPr/>
        <p:txBody>
          <a:bodyPr>
            <a:normAutofit fontScale="90000"/>
          </a:bodyPr>
          <a:lstStyle/>
          <a:p>
            <a:r>
              <a:rPr lang="en-US" dirty="0"/>
              <a:t>Start with Financials: Simple Example of Bank Versus Industrial</a:t>
            </a:r>
          </a:p>
        </p:txBody>
      </p:sp>
      <p:sp>
        <p:nvSpPr>
          <p:cNvPr id="4" name="Slide Number Placeholder 3">
            <a:extLst>
              <a:ext uri="{FF2B5EF4-FFF2-40B4-BE49-F238E27FC236}">
                <a16:creationId xmlns:a16="http://schemas.microsoft.com/office/drawing/2014/main" id="{7EBC2B7F-ADE2-4109-98FB-AF56F90EFFF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114</a:t>
            </a:fld>
            <a:endParaRPr lang="ko-KR" altLang="en-US" dirty="0"/>
          </a:p>
        </p:txBody>
      </p:sp>
      <p:pic>
        <p:nvPicPr>
          <p:cNvPr id="11" name="Picture 10">
            <a:extLst>
              <a:ext uri="{FF2B5EF4-FFF2-40B4-BE49-F238E27FC236}">
                <a16:creationId xmlns:a16="http://schemas.microsoft.com/office/drawing/2014/main" id="{C378E746-D1C2-4DF9-920D-E9546402C757}"/>
              </a:ext>
            </a:extLst>
          </p:cNvPr>
          <p:cNvPicPr>
            <a:picLocks noChangeAspect="1"/>
          </p:cNvPicPr>
          <p:nvPr/>
        </p:nvPicPr>
        <p:blipFill>
          <a:blip r:embed="rId2"/>
          <a:stretch>
            <a:fillRect/>
          </a:stretch>
        </p:blipFill>
        <p:spPr>
          <a:xfrm>
            <a:off x="243279" y="1276002"/>
            <a:ext cx="6613710" cy="3227171"/>
          </a:xfrm>
          <a:prstGeom prst="rect">
            <a:avLst/>
          </a:prstGeom>
        </p:spPr>
      </p:pic>
      <p:pic>
        <p:nvPicPr>
          <p:cNvPr id="14" name="Picture 13">
            <a:extLst>
              <a:ext uri="{FF2B5EF4-FFF2-40B4-BE49-F238E27FC236}">
                <a16:creationId xmlns:a16="http://schemas.microsoft.com/office/drawing/2014/main" id="{7572F4E8-3D04-4732-BBA7-ECECC6CFDCC1}"/>
              </a:ext>
            </a:extLst>
          </p:cNvPr>
          <p:cNvPicPr>
            <a:picLocks noChangeAspect="1"/>
          </p:cNvPicPr>
          <p:nvPr/>
        </p:nvPicPr>
        <p:blipFill>
          <a:blip r:embed="rId3"/>
          <a:stretch>
            <a:fillRect/>
          </a:stretch>
        </p:blipFill>
        <p:spPr>
          <a:xfrm>
            <a:off x="2831284" y="4689316"/>
            <a:ext cx="4031632" cy="2256923"/>
          </a:xfrm>
          <a:prstGeom prst="rect">
            <a:avLst/>
          </a:prstGeom>
        </p:spPr>
      </p:pic>
      <p:sp>
        <p:nvSpPr>
          <p:cNvPr id="19" name="TextBox 18">
            <a:extLst>
              <a:ext uri="{FF2B5EF4-FFF2-40B4-BE49-F238E27FC236}">
                <a16:creationId xmlns:a16="http://schemas.microsoft.com/office/drawing/2014/main" id="{CA4E8F2E-6A66-4E98-AF54-EF1EDEA9FF59}"/>
              </a:ext>
            </a:extLst>
          </p:cNvPr>
          <p:cNvSpPr txBox="1"/>
          <p:nvPr/>
        </p:nvSpPr>
        <p:spPr>
          <a:xfrm>
            <a:off x="6737534" y="1276003"/>
            <a:ext cx="2114026" cy="2862322"/>
          </a:xfrm>
          <a:prstGeom prst="rect">
            <a:avLst/>
          </a:prstGeom>
          <a:solidFill>
            <a:srgbClr val="FFFF00"/>
          </a:solidFill>
        </p:spPr>
        <p:txBody>
          <a:bodyPr wrap="square" rtlCol="0">
            <a:spAutoFit/>
          </a:bodyPr>
          <a:lstStyle/>
          <a:p>
            <a:r>
              <a:rPr lang="en-US" dirty="0"/>
              <a:t>PP&amp;E versus Loans</a:t>
            </a:r>
          </a:p>
          <a:p>
            <a:endParaRPr lang="en-US" dirty="0"/>
          </a:p>
          <a:p>
            <a:r>
              <a:rPr lang="en-US" dirty="0"/>
              <a:t>Interest Income versus EBITDA</a:t>
            </a:r>
          </a:p>
          <a:p>
            <a:endParaRPr lang="en-US" dirty="0"/>
          </a:p>
          <a:p>
            <a:r>
              <a:rPr lang="en-US" dirty="0"/>
              <a:t>Include Deposits to Finance Loans</a:t>
            </a:r>
          </a:p>
          <a:p>
            <a:endParaRPr lang="en-US" dirty="0"/>
          </a:p>
          <a:p>
            <a:r>
              <a:rPr lang="en-US" dirty="0"/>
              <a:t>Depreciation in Industrial</a:t>
            </a:r>
          </a:p>
        </p:txBody>
      </p:sp>
    </p:spTree>
    <p:extLst>
      <p:ext uri="{BB962C8B-B14F-4D97-AF65-F5344CB8AC3E}">
        <p14:creationId xmlns:p14="http://schemas.microsoft.com/office/powerpoint/2010/main" val="558745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E9651-F87A-4159-B5BF-EE286D11E30A}"/>
              </a:ext>
            </a:extLst>
          </p:cNvPr>
          <p:cNvSpPr>
            <a:spLocks noGrp="1"/>
          </p:cNvSpPr>
          <p:nvPr>
            <p:ph idx="1"/>
          </p:nvPr>
        </p:nvSpPr>
        <p:spPr>
          <a:xfrm>
            <a:off x="201336" y="1241572"/>
            <a:ext cx="8741328" cy="1258639"/>
          </a:xfrm>
        </p:spPr>
        <p:txBody>
          <a:bodyPr>
            <a:normAutofit fontScale="92500" lnSpcReduction="10000"/>
          </a:bodyPr>
          <a:lstStyle/>
          <a:p>
            <a:r>
              <a:rPr lang="en-US" dirty="0"/>
              <a:t>For simple case, create assumptions from the history. Of course, the real world involves careful assessment of risks. </a:t>
            </a:r>
          </a:p>
        </p:txBody>
      </p:sp>
      <p:sp>
        <p:nvSpPr>
          <p:cNvPr id="3" name="Title 2">
            <a:extLst>
              <a:ext uri="{FF2B5EF4-FFF2-40B4-BE49-F238E27FC236}">
                <a16:creationId xmlns:a16="http://schemas.microsoft.com/office/drawing/2014/main" id="{1337C43A-AE85-4215-BC8F-6D20C0797CCE}"/>
              </a:ext>
            </a:extLst>
          </p:cNvPr>
          <p:cNvSpPr>
            <a:spLocks noGrp="1"/>
          </p:cNvSpPr>
          <p:nvPr>
            <p:ph type="title"/>
          </p:nvPr>
        </p:nvSpPr>
        <p:spPr/>
        <p:txBody>
          <a:bodyPr>
            <a:normAutofit/>
          </a:bodyPr>
          <a:lstStyle/>
          <a:p>
            <a:r>
              <a:rPr lang="en-US" dirty="0"/>
              <a:t>Assumptions in Simple Industrial </a:t>
            </a:r>
          </a:p>
        </p:txBody>
      </p:sp>
      <p:sp>
        <p:nvSpPr>
          <p:cNvPr id="4" name="Slide Number Placeholder 3">
            <a:extLst>
              <a:ext uri="{FF2B5EF4-FFF2-40B4-BE49-F238E27FC236}">
                <a16:creationId xmlns:a16="http://schemas.microsoft.com/office/drawing/2014/main" id="{2502AC9C-1E71-4BF8-B333-C9A07D073180}"/>
              </a:ext>
            </a:extLst>
          </p:cNvPr>
          <p:cNvSpPr>
            <a:spLocks noGrp="1"/>
          </p:cNvSpPr>
          <p:nvPr>
            <p:ph type="sldNum" sz="quarter" idx="12"/>
          </p:nvPr>
        </p:nvSpPr>
        <p:spPr>
          <a:xfrm>
            <a:off x="7787586" y="6492873"/>
            <a:ext cx="922781" cy="313914"/>
          </a:xfrm>
        </p:spPr>
        <p:txBody>
          <a:bodyPr/>
          <a:lstStyle/>
          <a:p>
            <a:pPr algn="ctr"/>
            <a:fld id="{0C3A1854-6B63-4059-B360-A3C4972BF0FC}" type="slidenum">
              <a:rPr lang="ko-KR" altLang="en-US" smtClean="0"/>
              <a:pPr algn="ctr"/>
              <a:t>115</a:t>
            </a:fld>
            <a:endParaRPr lang="ko-KR" altLang="en-US" dirty="0"/>
          </a:p>
        </p:txBody>
      </p:sp>
      <p:pic>
        <p:nvPicPr>
          <p:cNvPr id="6" name="Picture 5">
            <a:extLst>
              <a:ext uri="{FF2B5EF4-FFF2-40B4-BE49-F238E27FC236}">
                <a16:creationId xmlns:a16="http://schemas.microsoft.com/office/drawing/2014/main" id="{F5EA404D-77B3-4E2C-818E-C3A5788E81CE}"/>
              </a:ext>
            </a:extLst>
          </p:cNvPr>
          <p:cNvPicPr>
            <a:picLocks noChangeAspect="1"/>
          </p:cNvPicPr>
          <p:nvPr/>
        </p:nvPicPr>
        <p:blipFill>
          <a:blip r:embed="rId2"/>
          <a:stretch>
            <a:fillRect/>
          </a:stretch>
        </p:blipFill>
        <p:spPr>
          <a:xfrm>
            <a:off x="201336" y="2910348"/>
            <a:ext cx="8606183" cy="2330245"/>
          </a:xfrm>
          <a:prstGeom prst="rect">
            <a:avLst/>
          </a:prstGeom>
        </p:spPr>
      </p:pic>
    </p:spTree>
    <p:extLst>
      <p:ext uri="{BB962C8B-B14F-4D97-AF65-F5344CB8AC3E}">
        <p14:creationId xmlns:p14="http://schemas.microsoft.com/office/powerpoint/2010/main" val="21006474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0A4C69-99D1-4D78-8220-8E623D98DE0C}"/>
              </a:ext>
            </a:extLst>
          </p:cNvPr>
          <p:cNvSpPr>
            <a:spLocks noGrp="1"/>
          </p:cNvSpPr>
          <p:nvPr>
            <p:ph idx="1"/>
          </p:nvPr>
        </p:nvSpPr>
        <p:spPr/>
        <p:txBody>
          <a:bodyPr/>
          <a:lstStyle/>
          <a:p>
            <a:r>
              <a:rPr lang="en-US" dirty="0"/>
              <a:t>In this case, keep ROIC in sight when make a valuation.</a:t>
            </a:r>
          </a:p>
          <a:p>
            <a:endParaRPr lang="en-US" dirty="0"/>
          </a:p>
        </p:txBody>
      </p:sp>
      <p:sp>
        <p:nvSpPr>
          <p:cNvPr id="3" name="Title 2">
            <a:extLst>
              <a:ext uri="{FF2B5EF4-FFF2-40B4-BE49-F238E27FC236}">
                <a16:creationId xmlns:a16="http://schemas.microsoft.com/office/drawing/2014/main" id="{2107E51B-7A95-4FA9-BC7F-81443C71B218}"/>
              </a:ext>
            </a:extLst>
          </p:cNvPr>
          <p:cNvSpPr>
            <a:spLocks noGrp="1"/>
          </p:cNvSpPr>
          <p:nvPr>
            <p:ph type="title"/>
          </p:nvPr>
        </p:nvSpPr>
        <p:spPr/>
        <p:txBody>
          <a:bodyPr>
            <a:normAutofit fontScale="90000"/>
          </a:bodyPr>
          <a:lstStyle/>
          <a:p>
            <a:r>
              <a:rPr lang="en-US" dirty="0"/>
              <a:t>Example of Classic Company – Food Business and Use of ROIC for Benchmarking</a:t>
            </a:r>
          </a:p>
        </p:txBody>
      </p:sp>
      <p:pic>
        <p:nvPicPr>
          <p:cNvPr id="5" name="Picture 4">
            <a:extLst>
              <a:ext uri="{FF2B5EF4-FFF2-40B4-BE49-F238E27FC236}">
                <a16:creationId xmlns:a16="http://schemas.microsoft.com/office/drawing/2014/main" id="{DA05E6BD-A64E-481C-82E6-FFE378F937FF}"/>
              </a:ext>
            </a:extLst>
          </p:cNvPr>
          <p:cNvPicPr>
            <a:picLocks noChangeAspect="1"/>
          </p:cNvPicPr>
          <p:nvPr/>
        </p:nvPicPr>
        <p:blipFill>
          <a:blip r:embed="rId2"/>
          <a:stretch>
            <a:fillRect/>
          </a:stretch>
        </p:blipFill>
        <p:spPr>
          <a:xfrm>
            <a:off x="314325" y="2239432"/>
            <a:ext cx="8295588" cy="4144920"/>
          </a:xfrm>
          <a:prstGeom prst="rect">
            <a:avLst/>
          </a:prstGeom>
        </p:spPr>
      </p:pic>
    </p:spTree>
    <p:extLst>
      <p:ext uri="{BB962C8B-B14F-4D97-AF65-F5344CB8AC3E}">
        <p14:creationId xmlns:p14="http://schemas.microsoft.com/office/powerpoint/2010/main" val="26393680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A9CC-211F-4F3A-ACE0-002910EEFA68}"/>
              </a:ext>
            </a:extLst>
          </p:cNvPr>
          <p:cNvSpPr>
            <a:spLocks noGrp="1"/>
          </p:cNvSpPr>
          <p:nvPr>
            <p:ph type="title"/>
          </p:nvPr>
        </p:nvSpPr>
        <p:spPr/>
        <p:txBody>
          <a:bodyPr>
            <a:normAutofit fontScale="90000"/>
          </a:bodyPr>
          <a:lstStyle/>
          <a:p>
            <a:r>
              <a:rPr lang="en-US" dirty="0"/>
              <a:t>Section 3c:</a:t>
            </a:r>
            <a:br>
              <a:rPr lang="en-US" dirty="0"/>
            </a:br>
            <a:r>
              <a:rPr lang="en-US" dirty="0"/>
              <a:t>Growth, Margin, Operating Cost and Capital Expenditure Assumptions</a:t>
            </a:r>
            <a:endParaRPr lang="en-CH" dirty="0"/>
          </a:p>
        </p:txBody>
      </p:sp>
    </p:spTree>
    <p:extLst>
      <p:ext uri="{BB962C8B-B14F-4D97-AF65-F5344CB8AC3E}">
        <p14:creationId xmlns:p14="http://schemas.microsoft.com/office/powerpoint/2010/main" val="31335230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20000"/>
          </a:bodyPr>
          <a:lstStyle/>
          <a:p>
            <a:r>
              <a:rPr lang="en-US" dirty="0"/>
              <a:t>Demand Growth</a:t>
            </a:r>
          </a:p>
          <a:p>
            <a:pPr lvl="1"/>
            <a:r>
              <a:rPr lang="en-US" dirty="0"/>
              <a:t>Volatility of demand growth </a:t>
            </a:r>
          </a:p>
          <a:p>
            <a:pPr lvl="1"/>
            <a:r>
              <a:rPr lang="en-US" dirty="0"/>
              <a:t>Implications of demand volatility and capital intensity</a:t>
            </a:r>
          </a:p>
          <a:p>
            <a:pPr lvl="1"/>
            <a:r>
              <a:rPr lang="en-US" dirty="0"/>
              <a:t>Implications of demand volatility and fixed operating cost</a:t>
            </a:r>
          </a:p>
          <a:p>
            <a:pPr lvl="1"/>
            <a:r>
              <a:rPr lang="en-US" dirty="0"/>
              <a:t>Example: Airlines versus Retail</a:t>
            </a:r>
          </a:p>
          <a:p>
            <a:r>
              <a:rPr lang="en-US" dirty="0"/>
              <a:t>Price Levels and Return</a:t>
            </a:r>
          </a:p>
          <a:p>
            <a:pPr lvl="1"/>
            <a:r>
              <a:rPr lang="en-US" dirty="0"/>
              <a:t>How can sustain prices that lead to high return</a:t>
            </a:r>
          </a:p>
          <a:p>
            <a:pPr lvl="1"/>
            <a:r>
              <a:rPr lang="en-US" dirty="0"/>
              <a:t>Types of products (solar panels and cell phones)</a:t>
            </a:r>
          </a:p>
          <a:p>
            <a:pPr lvl="1"/>
            <a:r>
              <a:rPr lang="en-US" dirty="0"/>
              <a:t>First mover and scale (Disney and merchant electric plants)</a:t>
            </a:r>
          </a:p>
          <a:p>
            <a:pPr lvl="1"/>
            <a:r>
              <a:rPr lang="en-US" dirty="0"/>
              <a:t>Creating Loyalty (Coke and Fiber Optic Cable)</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7144348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10000"/>
          </a:bodyPr>
          <a:lstStyle/>
          <a:p>
            <a:r>
              <a:rPr lang="en-US" dirty="0"/>
              <a:t>Cost Structure</a:t>
            </a:r>
          </a:p>
          <a:p>
            <a:pPr lvl="1"/>
            <a:r>
              <a:rPr lang="en-US" dirty="0"/>
              <a:t>Fixed and Variable Costs </a:t>
            </a:r>
          </a:p>
          <a:p>
            <a:pPr lvl="1"/>
            <a:r>
              <a:rPr lang="en-US" dirty="0"/>
              <a:t>Comparison of Costs with Competitors</a:t>
            </a:r>
          </a:p>
          <a:p>
            <a:pPr lvl="1"/>
            <a:r>
              <a:rPr lang="en-US" dirty="0"/>
              <a:t>Sustainability of Cost Advantage</a:t>
            </a:r>
          </a:p>
          <a:p>
            <a:pPr lvl="1"/>
            <a:r>
              <a:rPr lang="en-US" dirty="0"/>
              <a:t>Example: Shale Gas and High Cost of Replacement</a:t>
            </a:r>
          </a:p>
          <a:p>
            <a:r>
              <a:rPr lang="en-US" dirty="0"/>
              <a:t>Problems with Analysis</a:t>
            </a:r>
          </a:p>
          <a:p>
            <a:pPr lvl="1"/>
            <a:r>
              <a:rPr lang="en-US" dirty="0"/>
              <a:t>Very difficult to measure – some companies have sustained high ROIC</a:t>
            </a:r>
          </a:p>
          <a:p>
            <a:pPr lvl="1"/>
            <a:r>
              <a:rPr lang="en-US" dirty="0"/>
              <a:t>Product life cycle shortening – how long can maintain returns from innovation</a:t>
            </a:r>
          </a:p>
          <a:p>
            <a:pPr lvl="1"/>
            <a:r>
              <a:rPr lang="en-US" dirty="0"/>
              <a:t>Problems of obsolescence, changes in taste, fashion etc.</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2379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Valuation from Multiples</a:t>
            </a:r>
          </a:p>
          <a:p>
            <a:pPr lvl="1"/>
            <a:r>
              <a:rPr lang="en-029" dirty="0"/>
              <a:t>PE Ratio Analysis</a:t>
            </a:r>
          </a:p>
          <a:p>
            <a:pPr lvl="1"/>
            <a:r>
              <a:rPr lang="en-029" dirty="0"/>
              <a:t>EV/EBITDA Analysis</a:t>
            </a:r>
          </a:p>
          <a:p>
            <a:pPr lvl="1"/>
            <a:r>
              <a:rPr lang="en-029" dirty="0"/>
              <a:t>Fundamental Financial Mathematics</a:t>
            </a:r>
          </a:p>
          <a:p>
            <a:pPr lvl="1"/>
            <a:r>
              <a:rPr lang="en-029" dirty="0"/>
              <a:t>Value Driver Formula and Problems</a:t>
            </a:r>
          </a:p>
          <a:p>
            <a:pPr lvl="1"/>
            <a:r>
              <a:rPr lang="en-029" dirty="0"/>
              <a:t>Stable Relationships for Evaluating Capital Investments and Other Items</a:t>
            </a:r>
          </a:p>
          <a:p>
            <a:pPr lvl="1"/>
            <a:endParaRPr lang="en-029" dirty="0"/>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a:bodyPr>
          <a:lstStyle/>
          <a:p>
            <a:r>
              <a:rPr lang="en-029" dirty="0"/>
              <a:t>Valuation Mathematics and Multiples</a:t>
            </a:r>
          </a:p>
        </p:txBody>
      </p:sp>
    </p:spTree>
    <p:extLst>
      <p:ext uri="{BB962C8B-B14F-4D97-AF65-F5344CB8AC3E}">
        <p14:creationId xmlns:p14="http://schemas.microsoft.com/office/powerpoint/2010/main" val="5640250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BB029-64A5-4469-A11A-88EE1309084D}"/>
              </a:ext>
            </a:extLst>
          </p:cNvPr>
          <p:cNvSpPr>
            <a:spLocks noGrp="1"/>
          </p:cNvSpPr>
          <p:nvPr>
            <p:ph type="title"/>
          </p:nvPr>
        </p:nvSpPr>
        <p:spPr/>
        <p:txBody>
          <a:bodyPr>
            <a:normAutofit fontScale="90000"/>
          </a:bodyPr>
          <a:lstStyle/>
          <a:p>
            <a:r>
              <a:rPr lang="en-US" dirty="0"/>
              <a:t>Example of Fibrex – Can It Get Back Up to Powerhouse Square</a:t>
            </a:r>
            <a:endParaRPr lang="en-CH" dirty="0"/>
          </a:p>
        </p:txBody>
      </p:sp>
      <p:sp>
        <p:nvSpPr>
          <p:cNvPr id="4" name="Slide Number Placeholder 3">
            <a:extLst>
              <a:ext uri="{FF2B5EF4-FFF2-40B4-BE49-F238E27FC236}">
                <a16:creationId xmlns:a16="http://schemas.microsoft.com/office/drawing/2014/main" id="{50441205-E854-4836-A349-13350BFC38DA}"/>
              </a:ext>
            </a:extLst>
          </p:cNvPr>
          <p:cNvSpPr>
            <a:spLocks noGrp="1"/>
          </p:cNvSpPr>
          <p:nvPr>
            <p:ph type="sldNum" sz="quarter" idx="12"/>
          </p:nvPr>
        </p:nvSpPr>
        <p:spPr/>
        <p:txBody>
          <a:bodyPr/>
          <a:lstStyle/>
          <a:p>
            <a:pPr algn="ctr"/>
            <a:fld id="{0C3A1854-6B63-4059-B360-A3C4972BF0FC}" type="slidenum">
              <a:rPr lang="ko-KR" altLang="en-US" smtClean="0"/>
              <a:pPr algn="ctr"/>
              <a:t>120</a:t>
            </a:fld>
            <a:endParaRPr lang="ko-KR" altLang="en-US" dirty="0"/>
          </a:p>
        </p:txBody>
      </p:sp>
      <p:pic>
        <p:nvPicPr>
          <p:cNvPr id="10" name="Content Placeholder 9">
            <a:extLst>
              <a:ext uri="{FF2B5EF4-FFF2-40B4-BE49-F238E27FC236}">
                <a16:creationId xmlns:a16="http://schemas.microsoft.com/office/drawing/2014/main" id="{24DC299A-21F7-401C-95CA-BF3A44662E7C}"/>
              </a:ext>
            </a:extLst>
          </p:cNvPr>
          <p:cNvPicPr>
            <a:picLocks noGrp="1" noChangeAspect="1"/>
          </p:cNvPicPr>
          <p:nvPr>
            <p:ph idx="1"/>
          </p:nvPr>
        </p:nvPicPr>
        <p:blipFill>
          <a:blip r:embed="rId2"/>
          <a:stretch>
            <a:fillRect/>
          </a:stretch>
        </p:blipFill>
        <p:spPr>
          <a:xfrm>
            <a:off x="1160370" y="1263650"/>
            <a:ext cx="6839134" cy="4913313"/>
          </a:xfrm>
          <a:prstGeom prst="rect">
            <a:avLst/>
          </a:prstGeom>
        </p:spPr>
      </p:pic>
      <p:sp>
        <p:nvSpPr>
          <p:cNvPr id="2" name="TextBox 1">
            <a:extLst>
              <a:ext uri="{FF2B5EF4-FFF2-40B4-BE49-F238E27FC236}">
                <a16:creationId xmlns:a16="http://schemas.microsoft.com/office/drawing/2014/main" id="{2A49B55F-CB41-41BB-B7F9-C01475573F33}"/>
              </a:ext>
            </a:extLst>
          </p:cNvPr>
          <p:cNvSpPr txBox="1"/>
          <p:nvPr/>
        </p:nvSpPr>
        <p:spPr>
          <a:xfrm>
            <a:off x="4743450" y="2647950"/>
            <a:ext cx="2676525" cy="923330"/>
          </a:xfrm>
          <a:prstGeom prst="rect">
            <a:avLst/>
          </a:prstGeom>
          <a:solidFill>
            <a:srgbClr val="FFFF00"/>
          </a:solidFill>
        </p:spPr>
        <p:txBody>
          <a:bodyPr wrap="square" rtlCol="0">
            <a:spAutoFit/>
          </a:bodyPr>
          <a:lstStyle/>
          <a:p>
            <a:r>
              <a:rPr lang="en-US" dirty="0"/>
              <a:t>Danger of obsolescence and competition when returns are high</a:t>
            </a:r>
            <a:endParaRPr lang="en-CH" dirty="0"/>
          </a:p>
        </p:txBody>
      </p:sp>
    </p:spTree>
    <p:extLst>
      <p:ext uri="{BB962C8B-B14F-4D97-AF65-F5344CB8AC3E}">
        <p14:creationId xmlns:p14="http://schemas.microsoft.com/office/powerpoint/2010/main" val="16039201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4730F9-2E22-42FC-A20C-D07500715127}"/>
              </a:ext>
            </a:extLst>
          </p:cNvPr>
          <p:cNvPicPr>
            <a:picLocks noGrp="1" noChangeAspect="1"/>
          </p:cNvPicPr>
          <p:nvPr>
            <p:ph idx="1"/>
          </p:nvPr>
        </p:nvPicPr>
        <p:blipFill>
          <a:blip r:embed="rId2"/>
          <a:stretch>
            <a:fillRect/>
          </a:stretch>
        </p:blipFill>
        <p:spPr>
          <a:xfrm>
            <a:off x="73925" y="1387125"/>
            <a:ext cx="4383088" cy="3157094"/>
          </a:xfrm>
          <a:prstGeom prst="rect">
            <a:avLst/>
          </a:prstGeom>
        </p:spPr>
      </p:pic>
      <p:sp>
        <p:nvSpPr>
          <p:cNvPr id="3" name="Title 2">
            <a:extLst>
              <a:ext uri="{FF2B5EF4-FFF2-40B4-BE49-F238E27FC236}">
                <a16:creationId xmlns:a16="http://schemas.microsoft.com/office/drawing/2014/main" id="{B4088192-6516-42AC-9470-9CE15C940234}"/>
              </a:ext>
            </a:extLst>
          </p:cNvPr>
          <p:cNvSpPr>
            <a:spLocks noGrp="1"/>
          </p:cNvSpPr>
          <p:nvPr>
            <p:ph type="title"/>
          </p:nvPr>
        </p:nvSpPr>
        <p:spPr/>
        <p:txBody>
          <a:bodyPr/>
          <a:lstStyle/>
          <a:p>
            <a:r>
              <a:rPr lang="en-US" dirty="0"/>
              <a:t>Price and Volumes in Fibrex</a:t>
            </a:r>
            <a:endParaRPr lang="en-CH" dirty="0"/>
          </a:p>
        </p:txBody>
      </p:sp>
      <p:sp>
        <p:nvSpPr>
          <p:cNvPr id="4" name="Slide Number Placeholder 3">
            <a:extLst>
              <a:ext uri="{FF2B5EF4-FFF2-40B4-BE49-F238E27FC236}">
                <a16:creationId xmlns:a16="http://schemas.microsoft.com/office/drawing/2014/main" id="{C8E11533-A3F4-4160-A8BA-4E11318F0E4A}"/>
              </a:ext>
            </a:extLst>
          </p:cNvPr>
          <p:cNvSpPr>
            <a:spLocks noGrp="1"/>
          </p:cNvSpPr>
          <p:nvPr>
            <p:ph type="sldNum" sz="quarter" idx="12"/>
          </p:nvPr>
        </p:nvSpPr>
        <p:spPr/>
        <p:txBody>
          <a:bodyPr/>
          <a:lstStyle/>
          <a:p>
            <a:pPr algn="ctr"/>
            <a:fld id="{0C3A1854-6B63-4059-B360-A3C4972BF0FC}" type="slidenum">
              <a:rPr lang="ko-KR" altLang="en-US" smtClean="0"/>
              <a:pPr algn="ctr"/>
              <a:t>121</a:t>
            </a:fld>
            <a:endParaRPr lang="ko-KR" altLang="en-US" dirty="0"/>
          </a:p>
        </p:txBody>
      </p:sp>
      <p:pic>
        <p:nvPicPr>
          <p:cNvPr id="6" name="Content Placeholder 4">
            <a:extLst>
              <a:ext uri="{FF2B5EF4-FFF2-40B4-BE49-F238E27FC236}">
                <a16:creationId xmlns:a16="http://schemas.microsoft.com/office/drawing/2014/main" id="{5CCE272A-51B4-43DC-A1B6-7275DEB765E4}"/>
              </a:ext>
            </a:extLst>
          </p:cNvPr>
          <p:cNvPicPr>
            <a:picLocks noChangeAspect="1"/>
          </p:cNvPicPr>
          <p:nvPr/>
        </p:nvPicPr>
        <p:blipFill>
          <a:blip r:embed="rId3"/>
          <a:stretch>
            <a:fillRect/>
          </a:stretch>
        </p:blipFill>
        <p:spPr>
          <a:xfrm>
            <a:off x="4652742" y="3096451"/>
            <a:ext cx="4265834" cy="3157093"/>
          </a:xfrm>
          <a:prstGeom prst="rect">
            <a:avLst/>
          </a:prstGeom>
        </p:spPr>
      </p:pic>
    </p:spTree>
    <p:extLst>
      <p:ext uri="{BB962C8B-B14F-4D97-AF65-F5344CB8AC3E}">
        <p14:creationId xmlns:p14="http://schemas.microsoft.com/office/powerpoint/2010/main" val="39547322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19884705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very high confidence">
            <a:extLst>
              <a:ext uri="{FF2B5EF4-FFF2-40B4-BE49-F238E27FC236}">
                <a16:creationId xmlns:a16="http://schemas.microsoft.com/office/drawing/2014/main" id="{49EEBDD4-FFBE-4114-95E2-91CAF0ACE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98" y="2231923"/>
            <a:ext cx="8720677" cy="2920180"/>
          </a:xfrm>
        </p:spPr>
      </p:pic>
      <p:sp>
        <p:nvSpPr>
          <p:cNvPr id="3" name="Title 2">
            <a:extLst>
              <a:ext uri="{FF2B5EF4-FFF2-40B4-BE49-F238E27FC236}">
                <a16:creationId xmlns:a16="http://schemas.microsoft.com/office/drawing/2014/main" id="{43622338-73A3-4AD0-8B0F-ED646B2BB1C6}"/>
              </a:ext>
            </a:extLst>
          </p:cNvPr>
          <p:cNvSpPr>
            <a:spLocks noGrp="1"/>
          </p:cNvSpPr>
          <p:nvPr>
            <p:ph type="title"/>
          </p:nvPr>
        </p:nvSpPr>
        <p:spPr/>
        <p:txBody>
          <a:bodyPr>
            <a:normAutofit fontScale="90000"/>
          </a:bodyPr>
          <a:lstStyle/>
          <a:p>
            <a:r>
              <a:rPr lang="en-029" dirty="0"/>
              <a:t>Crash in Share Price of GE – A Company that Makes Investments in Factories</a:t>
            </a:r>
          </a:p>
        </p:txBody>
      </p:sp>
    </p:spTree>
    <p:extLst>
      <p:ext uri="{BB962C8B-B14F-4D97-AF65-F5344CB8AC3E}">
        <p14:creationId xmlns:p14="http://schemas.microsoft.com/office/powerpoint/2010/main" val="3948007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F0FE59-9784-4F85-B033-5BAE20EA910E}"/>
              </a:ext>
            </a:extLst>
          </p:cNvPr>
          <p:cNvSpPr>
            <a:spLocks noGrp="1"/>
          </p:cNvSpPr>
          <p:nvPr>
            <p:ph idx="1"/>
          </p:nvPr>
        </p:nvSpPr>
        <p:spPr/>
        <p:txBody>
          <a:bodyPr/>
          <a:lstStyle/>
          <a:p>
            <a:r>
              <a:rPr lang="en-US" dirty="0"/>
              <a:t>The big question is what really goes into calculation of the invested capital.</a:t>
            </a:r>
          </a:p>
          <a:p>
            <a:r>
              <a:rPr lang="en-US" dirty="0"/>
              <a:t>The most obvious point is that surplus cash should not be in invested capital because the income associated with surplus cash is not in NOPAT.</a:t>
            </a:r>
          </a:p>
          <a:p>
            <a:r>
              <a:rPr lang="en-US" dirty="0"/>
              <a:t>For Amazon, the issue of R&amp;D cost is a big issue.  If R&amp;D was capitalised, the observed return would be a lot higher.</a:t>
            </a:r>
          </a:p>
        </p:txBody>
      </p:sp>
      <p:sp>
        <p:nvSpPr>
          <p:cNvPr id="3" name="Title 2">
            <a:extLst>
              <a:ext uri="{FF2B5EF4-FFF2-40B4-BE49-F238E27FC236}">
                <a16:creationId xmlns:a16="http://schemas.microsoft.com/office/drawing/2014/main" id="{57F46E5D-D66D-4FD9-BE48-439EC3E388DF}"/>
              </a:ext>
            </a:extLst>
          </p:cNvPr>
          <p:cNvSpPr>
            <a:spLocks noGrp="1"/>
          </p:cNvSpPr>
          <p:nvPr>
            <p:ph type="title"/>
          </p:nvPr>
        </p:nvSpPr>
        <p:spPr/>
        <p:txBody>
          <a:bodyPr>
            <a:normAutofit fontScale="90000"/>
          </a:bodyPr>
          <a:lstStyle/>
          <a:p>
            <a:r>
              <a:rPr lang="en-US" dirty="0"/>
              <a:t>Use of Return on Invested Capital to Assess Model</a:t>
            </a:r>
          </a:p>
        </p:txBody>
      </p:sp>
    </p:spTree>
    <p:extLst>
      <p:ext uri="{BB962C8B-B14F-4D97-AF65-F5344CB8AC3E}">
        <p14:creationId xmlns:p14="http://schemas.microsoft.com/office/powerpoint/2010/main" val="37334396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F6857E-22AD-4468-A87E-3DD23CC6D8DC}"/>
              </a:ext>
            </a:extLst>
          </p:cNvPr>
          <p:cNvSpPr>
            <a:spLocks noGrp="1"/>
          </p:cNvSpPr>
          <p:nvPr>
            <p:ph idx="1"/>
          </p:nvPr>
        </p:nvSpPr>
        <p:spPr/>
        <p:txBody>
          <a:bodyPr/>
          <a:lstStyle/>
          <a:p>
            <a:r>
              <a:rPr lang="en-029" dirty="0"/>
              <a:t>Change the scenarios  and evaluate value at the same time you are gauging value</a:t>
            </a:r>
          </a:p>
          <a:p>
            <a:endParaRPr lang="en-029" dirty="0"/>
          </a:p>
        </p:txBody>
      </p:sp>
      <p:sp>
        <p:nvSpPr>
          <p:cNvPr id="3" name="Title 2">
            <a:extLst>
              <a:ext uri="{FF2B5EF4-FFF2-40B4-BE49-F238E27FC236}">
                <a16:creationId xmlns:a16="http://schemas.microsoft.com/office/drawing/2014/main" id="{C58D935E-6AF8-4E2F-B2EE-A56E910F355C}"/>
              </a:ext>
            </a:extLst>
          </p:cNvPr>
          <p:cNvSpPr>
            <a:spLocks noGrp="1"/>
          </p:cNvSpPr>
          <p:nvPr>
            <p:ph type="title"/>
          </p:nvPr>
        </p:nvSpPr>
        <p:spPr/>
        <p:txBody>
          <a:bodyPr>
            <a:normAutofit fontScale="90000"/>
          </a:bodyPr>
          <a:lstStyle/>
          <a:p>
            <a:r>
              <a:rPr lang="en-029" dirty="0"/>
              <a:t>Carlsberg Analysis – Forecasting Management Ability to Affect Return</a:t>
            </a:r>
          </a:p>
        </p:txBody>
      </p:sp>
      <p:pic>
        <p:nvPicPr>
          <p:cNvPr id="5" name="Picture 4">
            <a:extLst>
              <a:ext uri="{FF2B5EF4-FFF2-40B4-BE49-F238E27FC236}">
                <a16:creationId xmlns:a16="http://schemas.microsoft.com/office/drawing/2014/main" id="{3931AF66-ECD0-4FEC-A81C-86AF78842C9A}"/>
              </a:ext>
            </a:extLst>
          </p:cNvPr>
          <p:cNvPicPr>
            <a:picLocks noChangeAspect="1"/>
          </p:cNvPicPr>
          <p:nvPr/>
        </p:nvPicPr>
        <p:blipFill>
          <a:blip r:embed="rId2"/>
          <a:stretch>
            <a:fillRect/>
          </a:stretch>
        </p:blipFill>
        <p:spPr>
          <a:xfrm>
            <a:off x="540926" y="2555070"/>
            <a:ext cx="7831549" cy="3621893"/>
          </a:xfrm>
          <a:prstGeom prst="rect">
            <a:avLst/>
          </a:prstGeom>
        </p:spPr>
      </p:pic>
    </p:spTree>
    <p:extLst>
      <p:ext uri="{BB962C8B-B14F-4D97-AF65-F5344CB8AC3E}">
        <p14:creationId xmlns:p14="http://schemas.microsoft.com/office/powerpoint/2010/main" val="38061982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13D4-047A-4C50-A047-5D744958E315}"/>
              </a:ext>
            </a:extLst>
          </p:cNvPr>
          <p:cNvSpPr>
            <a:spLocks noGrp="1"/>
          </p:cNvSpPr>
          <p:nvPr>
            <p:ph type="title"/>
          </p:nvPr>
        </p:nvSpPr>
        <p:spPr/>
        <p:txBody>
          <a:bodyPr/>
          <a:lstStyle/>
          <a:p>
            <a:r>
              <a:rPr lang="en-US" dirty="0"/>
              <a:t>Mini Case of First Solar</a:t>
            </a:r>
            <a:endParaRPr lang="en-CH" dirty="0"/>
          </a:p>
        </p:txBody>
      </p:sp>
    </p:spTree>
    <p:extLst>
      <p:ext uri="{BB962C8B-B14F-4D97-AF65-F5344CB8AC3E}">
        <p14:creationId xmlns:p14="http://schemas.microsoft.com/office/powerpoint/2010/main" val="40665555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405F9-C242-4916-B212-58AA21BD99A6}"/>
              </a:ext>
            </a:extLst>
          </p:cNvPr>
          <p:cNvSpPr>
            <a:spLocks noGrp="1"/>
          </p:cNvSpPr>
          <p:nvPr>
            <p:ph idx="1"/>
          </p:nvPr>
        </p:nvSpPr>
        <p:spPr>
          <a:xfrm>
            <a:off x="628650" y="1263192"/>
            <a:ext cx="7770632" cy="414779"/>
          </a:xfrm>
        </p:spPr>
        <p:txBody>
          <a:bodyPr>
            <a:normAutofit fontScale="92500" lnSpcReduction="20000"/>
          </a:bodyPr>
          <a:lstStyle/>
          <a:p>
            <a:r>
              <a:rPr lang="en-US" dirty="0"/>
              <a:t>Forecasted Price of more than 400.</a:t>
            </a:r>
          </a:p>
          <a:p>
            <a:endParaRPr lang="en-US" dirty="0"/>
          </a:p>
        </p:txBody>
      </p:sp>
      <p:sp>
        <p:nvSpPr>
          <p:cNvPr id="3" name="Title 2">
            <a:extLst>
              <a:ext uri="{FF2B5EF4-FFF2-40B4-BE49-F238E27FC236}">
                <a16:creationId xmlns:a16="http://schemas.microsoft.com/office/drawing/2014/main" id="{795296E3-994D-4938-9F4F-102E84B85201}"/>
              </a:ext>
            </a:extLst>
          </p:cNvPr>
          <p:cNvSpPr>
            <a:spLocks noGrp="1"/>
          </p:cNvSpPr>
          <p:nvPr>
            <p:ph type="title"/>
          </p:nvPr>
        </p:nvSpPr>
        <p:spPr/>
        <p:txBody>
          <a:bodyPr>
            <a:normAutofit fontScale="90000"/>
          </a:bodyPr>
          <a:lstStyle/>
          <a:p>
            <a:r>
              <a:rPr lang="en-US" dirty="0"/>
              <a:t>Case Study of Not Being Able to Sustain ROIC, ROE and Growth</a:t>
            </a:r>
          </a:p>
        </p:txBody>
      </p:sp>
      <p:pic>
        <p:nvPicPr>
          <p:cNvPr id="8" name="Picture 7">
            <a:extLst>
              <a:ext uri="{FF2B5EF4-FFF2-40B4-BE49-F238E27FC236}">
                <a16:creationId xmlns:a16="http://schemas.microsoft.com/office/drawing/2014/main" id="{5C5F2FA7-422B-4348-9841-325E5A973F68}"/>
              </a:ext>
            </a:extLst>
          </p:cNvPr>
          <p:cNvPicPr>
            <a:picLocks noChangeAspect="1"/>
          </p:cNvPicPr>
          <p:nvPr/>
        </p:nvPicPr>
        <p:blipFill>
          <a:blip r:embed="rId2"/>
          <a:stretch>
            <a:fillRect/>
          </a:stretch>
        </p:blipFill>
        <p:spPr>
          <a:xfrm>
            <a:off x="341291" y="1764741"/>
            <a:ext cx="7954297" cy="4445738"/>
          </a:xfrm>
          <a:prstGeom prst="rect">
            <a:avLst/>
          </a:prstGeom>
        </p:spPr>
      </p:pic>
    </p:spTree>
    <p:extLst>
      <p:ext uri="{BB962C8B-B14F-4D97-AF65-F5344CB8AC3E}">
        <p14:creationId xmlns:p14="http://schemas.microsoft.com/office/powerpoint/2010/main" val="121674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92F75A-E161-4B9C-85B3-719754FE832A}"/>
              </a:ext>
            </a:extLst>
          </p:cNvPr>
          <p:cNvSpPr>
            <a:spLocks noGrp="1"/>
          </p:cNvSpPr>
          <p:nvPr>
            <p:ph idx="1"/>
          </p:nvPr>
        </p:nvSpPr>
        <p:spPr/>
        <p:txBody>
          <a:bodyPr/>
          <a:lstStyle/>
          <a:p>
            <a:r>
              <a:rPr lang="en-US" dirty="0"/>
              <a:t>Note the actual earnings and return on capital: Demonstrates that both growth and return matter.</a:t>
            </a:r>
          </a:p>
          <a:p>
            <a:endParaRPr lang="en-US" dirty="0"/>
          </a:p>
        </p:txBody>
      </p:sp>
      <p:sp>
        <p:nvSpPr>
          <p:cNvPr id="3" name="Title 2">
            <a:extLst>
              <a:ext uri="{FF2B5EF4-FFF2-40B4-BE49-F238E27FC236}">
                <a16:creationId xmlns:a16="http://schemas.microsoft.com/office/drawing/2014/main" id="{61D450D4-4503-4BE7-89E8-C178D5260165}"/>
              </a:ext>
            </a:extLst>
          </p:cNvPr>
          <p:cNvSpPr>
            <a:spLocks noGrp="1"/>
          </p:cNvSpPr>
          <p:nvPr>
            <p:ph type="title"/>
          </p:nvPr>
        </p:nvSpPr>
        <p:spPr/>
        <p:txBody>
          <a:bodyPr/>
          <a:lstStyle/>
          <a:p>
            <a:r>
              <a:rPr lang="en-US" dirty="0"/>
              <a:t>Current First Solar</a:t>
            </a:r>
          </a:p>
        </p:txBody>
      </p:sp>
      <p:sp>
        <p:nvSpPr>
          <p:cNvPr id="4" name="Slide Number Placeholder 3">
            <a:extLst>
              <a:ext uri="{FF2B5EF4-FFF2-40B4-BE49-F238E27FC236}">
                <a16:creationId xmlns:a16="http://schemas.microsoft.com/office/drawing/2014/main" id="{A6F749DE-A7DC-4874-84CF-9C3D9363620C}"/>
              </a:ext>
            </a:extLst>
          </p:cNvPr>
          <p:cNvSpPr>
            <a:spLocks noGrp="1"/>
          </p:cNvSpPr>
          <p:nvPr>
            <p:ph type="sldNum" sz="quarter" idx="12"/>
          </p:nvPr>
        </p:nvSpPr>
        <p:spPr/>
        <p:txBody>
          <a:bodyPr/>
          <a:lstStyle/>
          <a:p>
            <a:pPr algn="ctr"/>
            <a:fld id="{0C3A1854-6B63-4059-B360-A3C4972BF0FC}" type="slidenum">
              <a:rPr lang="ko-KR" altLang="en-US" smtClean="0"/>
              <a:pPr algn="ctr"/>
              <a:t>128</a:t>
            </a:fld>
            <a:endParaRPr lang="ko-KR" altLang="en-US" dirty="0"/>
          </a:p>
        </p:txBody>
      </p:sp>
      <p:pic>
        <p:nvPicPr>
          <p:cNvPr id="6" name="Picture 5">
            <a:extLst>
              <a:ext uri="{FF2B5EF4-FFF2-40B4-BE49-F238E27FC236}">
                <a16:creationId xmlns:a16="http://schemas.microsoft.com/office/drawing/2014/main" id="{F321ED6E-62A8-477B-AA4E-79EF1787E871}"/>
              </a:ext>
            </a:extLst>
          </p:cNvPr>
          <p:cNvPicPr>
            <a:picLocks noChangeAspect="1"/>
          </p:cNvPicPr>
          <p:nvPr/>
        </p:nvPicPr>
        <p:blipFill>
          <a:blip r:embed="rId2"/>
          <a:stretch>
            <a:fillRect/>
          </a:stretch>
        </p:blipFill>
        <p:spPr>
          <a:xfrm>
            <a:off x="465589" y="3120785"/>
            <a:ext cx="8212822" cy="3056178"/>
          </a:xfrm>
          <a:prstGeom prst="rect">
            <a:avLst/>
          </a:prstGeom>
        </p:spPr>
      </p:pic>
    </p:spTree>
    <p:extLst>
      <p:ext uri="{BB962C8B-B14F-4D97-AF65-F5344CB8AC3E}">
        <p14:creationId xmlns:p14="http://schemas.microsoft.com/office/powerpoint/2010/main" val="2998905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B2E7-BEDF-4571-99DC-6E7D792D9B44}"/>
              </a:ext>
            </a:extLst>
          </p:cNvPr>
          <p:cNvSpPr>
            <a:spLocks noGrp="1"/>
          </p:cNvSpPr>
          <p:nvPr>
            <p:ph type="ctrTitle"/>
          </p:nvPr>
        </p:nvSpPr>
        <p:spPr/>
        <p:txBody>
          <a:bodyPr>
            <a:noAutofit/>
          </a:bodyPr>
          <a:lstStyle/>
          <a:p>
            <a:r>
              <a:rPr lang="en-US" dirty="0"/>
              <a:t>Section 4: </a:t>
            </a:r>
            <a:br>
              <a:rPr lang="en-US" dirty="0"/>
            </a:br>
            <a:r>
              <a:rPr lang="en-US" dirty="0"/>
              <a:t>Creating Structured and Transparent Model Given the Assumptions</a:t>
            </a:r>
            <a:endParaRPr lang="en-CH" dirty="0"/>
          </a:p>
        </p:txBody>
      </p:sp>
    </p:spTree>
    <p:extLst>
      <p:ext uri="{BB962C8B-B14F-4D97-AF65-F5344CB8AC3E}">
        <p14:creationId xmlns:p14="http://schemas.microsoft.com/office/powerpoint/2010/main" val="1765592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M&amp;A Analysis from Private Equity and LBO</a:t>
            </a:r>
          </a:p>
          <a:p>
            <a:pPr lvl="1"/>
            <a:r>
              <a:rPr lang="en-029" dirty="0"/>
              <a:t>Acquisition Model Mechanics</a:t>
            </a:r>
          </a:p>
          <a:p>
            <a:pPr lvl="1"/>
            <a:r>
              <a:rPr lang="en-029" dirty="0"/>
              <a:t>Acquisition Transaction Costs</a:t>
            </a:r>
          </a:p>
          <a:p>
            <a:pPr lvl="1"/>
            <a:r>
              <a:rPr lang="en-029" dirty="0"/>
              <a:t>Merger Models and LBO Models</a:t>
            </a:r>
          </a:p>
          <a:p>
            <a:pPr lvl="1"/>
            <a:r>
              <a:rPr lang="en-029" dirty="0"/>
              <a:t>Debt Provisions and Analysis in Acquisition Models</a:t>
            </a:r>
          </a:p>
          <a:p>
            <a:pPr lvl="1"/>
            <a:r>
              <a:rPr lang="en-029" dirty="0"/>
              <a:t>Tax Provisions and Analysis in Acquisition Models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fontScale="90000"/>
          </a:bodyPr>
          <a:lstStyle/>
          <a:p>
            <a:r>
              <a:rPr lang="en-029" dirty="0"/>
              <a:t>M&amp;A Analysis from Private Equity and LBO</a:t>
            </a:r>
          </a:p>
        </p:txBody>
      </p:sp>
    </p:spTree>
    <p:extLst>
      <p:ext uri="{BB962C8B-B14F-4D97-AF65-F5344CB8AC3E}">
        <p14:creationId xmlns:p14="http://schemas.microsoft.com/office/powerpoint/2010/main" val="9407303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8CFA-EA37-4250-93A7-6D6398FF70D7}"/>
              </a:ext>
            </a:extLst>
          </p:cNvPr>
          <p:cNvSpPr>
            <a:spLocks noGrp="1"/>
          </p:cNvSpPr>
          <p:nvPr>
            <p:ph type="title"/>
          </p:nvPr>
        </p:nvSpPr>
        <p:spPr/>
        <p:txBody>
          <a:bodyPr>
            <a:normAutofit fontScale="90000"/>
          </a:bodyPr>
          <a:lstStyle/>
          <a:p>
            <a:r>
              <a:rPr lang="en-US" dirty="0"/>
              <a:t>Section 4a:</a:t>
            </a:r>
            <a:br>
              <a:rPr lang="en-US" dirty="0"/>
            </a:br>
            <a:r>
              <a:rPr lang="en-US" dirty="0"/>
              <a:t>Good and Bad Structures of Corporate Models</a:t>
            </a:r>
            <a:endParaRPr lang="en-CH" dirty="0"/>
          </a:p>
        </p:txBody>
      </p:sp>
    </p:spTree>
    <p:extLst>
      <p:ext uri="{BB962C8B-B14F-4D97-AF65-F5344CB8AC3E}">
        <p14:creationId xmlns:p14="http://schemas.microsoft.com/office/powerpoint/2010/main" val="14529402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0EF61-7E6E-44B9-86F8-9708F8904D13}"/>
              </a:ext>
            </a:extLst>
          </p:cNvPr>
          <p:cNvSpPr>
            <a:spLocks noGrp="1"/>
          </p:cNvSpPr>
          <p:nvPr>
            <p:ph idx="1"/>
          </p:nvPr>
        </p:nvSpPr>
        <p:spPr>
          <a:xfrm>
            <a:off x="628650" y="1263192"/>
            <a:ext cx="7802286" cy="1432003"/>
          </a:xfrm>
        </p:spPr>
        <p:txBody>
          <a:bodyPr>
            <a:normAutofit fontScale="92500" lnSpcReduction="20000"/>
          </a:bodyPr>
          <a:lstStyle/>
          <a:p>
            <a:r>
              <a:rPr lang="en-US" dirty="0"/>
              <a:t>To reconcile cash flow with balance sheet and income statement, set up an account the is incremented by net cash flow and goes on the balance sheet.</a:t>
            </a:r>
          </a:p>
          <a:p>
            <a:endParaRPr lang="en-US" dirty="0"/>
          </a:p>
        </p:txBody>
      </p:sp>
      <p:sp>
        <p:nvSpPr>
          <p:cNvPr id="3" name="Title 2">
            <a:extLst>
              <a:ext uri="{FF2B5EF4-FFF2-40B4-BE49-F238E27FC236}">
                <a16:creationId xmlns:a16="http://schemas.microsoft.com/office/drawing/2014/main" id="{FAF8E4D7-33F2-4FFC-9557-174FE61B0496}"/>
              </a:ext>
            </a:extLst>
          </p:cNvPr>
          <p:cNvSpPr>
            <a:spLocks noGrp="1"/>
          </p:cNvSpPr>
          <p:nvPr>
            <p:ph type="title"/>
          </p:nvPr>
        </p:nvSpPr>
        <p:spPr/>
        <p:txBody>
          <a:bodyPr>
            <a:normAutofit fontScale="90000"/>
          </a:bodyPr>
          <a:lstStyle/>
          <a:p>
            <a:r>
              <a:rPr lang="en-US" dirty="0"/>
              <a:t>Operating Analysis in Industrial Case – Set-up Plant Balance and Net Debt Balance</a:t>
            </a:r>
          </a:p>
        </p:txBody>
      </p:sp>
      <p:sp>
        <p:nvSpPr>
          <p:cNvPr id="4" name="Slide Number Placeholder 3">
            <a:extLst>
              <a:ext uri="{FF2B5EF4-FFF2-40B4-BE49-F238E27FC236}">
                <a16:creationId xmlns:a16="http://schemas.microsoft.com/office/drawing/2014/main" id="{EE146590-044D-4F37-B3A3-6A76E827033A}"/>
              </a:ext>
            </a:extLst>
          </p:cNvPr>
          <p:cNvSpPr>
            <a:spLocks noGrp="1"/>
          </p:cNvSpPr>
          <p:nvPr>
            <p:ph type="sldNum" sz="quarter" idx="12"/>
          </p:nvPr>
        </p:nvSpPr>
        <p:spPr/>
        <p:txBody>
          <a:bodyPr/>
          <a:lstStyle/>
          <a:p>
            <a:pPr algn="ctr"/>
            <a:fld id="{0C3A1854-6B63-4059-B360-A3C4972BF0FC}" type="slidenum">
              <a:rPr lang="ko-KR" altLang="en-US" smtClean="0"/>
              <a:pPr algn="ctr"/>
              <a:t>131</a:t>
            </a:fld>
            <a:endParaRPr lang="ko-KR" altLang="en-US" dirty="0"/>
          </a:p>
        </p:txBody>
      </p:sp>
      <p:pic>
        <p:nvPicPr>
          <p:cNvPr id="5" name="Picture 4">
            <a:extLst>
              <a:ext uri="{FF2B5EF4-FFF2-40B4-BE49-F238E27FC236}">
                <a16:creationId xmlns:a16="http://schemas.microsoft.com/office/drawing/2014/main" id="{36BD47F5-0981-4429-AE40-A780613DCD94}"/>
              </a:ext>
            </a:extLst>
          </p:cNvPr>
          <p:cNvPicPr>
            <a:picLocks noChangeAspect="1"/>
          </p:cNvPicPr>
          <p:nvPr/>
        </p:nvPicPr>
        <p:blipFill>
          <a:blip r:embed="rId2"/>
          <a:stretch>
            <a:fillRect/>
          </a:stretch>
        </p:blipFill>
        <p:spPr>
          <a:xfrm>
            <a:off x="612742" y="3429000"/>
            <a:ext cx="7340367" cy="3294544"/>
          </a:xfrm>
          <a:prstGeom prst="rect">
            <a:avLst/>
          </a:prstGeom>
        </p:spPr>
      </p:pic>
      <p:sp>
        <p:nvSpPr>
          <p:cNvPr id="6" name="TextBox 5">
            <a:extLst>
              <a:ext uri="{FF2B5EF4-FFF2-40B4-BE49-F238E27FC236}">
                <a16:creationId xmlns:a16="http://schemas.microsoft.com/office/drawing/2014/main" id="{CC5DF15C-284D-4410-A668-B0EA5B24BC57}"/>
              </a:ext>
            </a:extLst>
          </p:cNvPr>
          <p:cNvSpPr txBox="1"/>
          <p:nvPr/>
        </p:nvSpPr>
        <p:spPr>
          <a:xfrm>
            <a:off x="5237333" y="2779781"/>
            <a:ext cx="2550253" cy="646331"/>
          </a:xfrm>
          <a:prstGeom prst="rect">
            <a:avLst/>
          </a:prstGeom>
          <a:solidFill>
            <a:srgbClr val="FFFF00"/>
          </a:solidFill>
        </p:spPr>
        <p:txBody>
          <a:bodyPr wrap="square" rtlCol="0">
            <a:spAutoFit/>
          </a:bodyPr>
          <a:lstStyle/>
          <a:p>
            <a:r>
              <a:rPr lang="en-US" dirty="0"/>
              <a:t>Historic closing balances come from balance sheet</a:t>
            </a:r>
          </a:p>
        </p:txBody>
      </p:sp>
      <p:cxnSp>
        <p:nvCxnSpPr>
          <p:cNvPr id="8" name="Straight Arrow Connector 7">
            <a:extLst>
              <a:ext uri="{FF2B5EF4-FFF2-40B4-BE49-F238E27FC236}">
                <a16:creationId xmlns:a16="http://schemas.microsoft.com/office/drawing/2014/main" id="{E4CFBB9C-2A09-4CB2-8790-F5DAC3912836}"/>
              </a:ext>
            </a:extLst>
          </p:cNvPr>
          <p:cNvCxnSpPr>
            <a:cxnSpLocks/>
          </p:cNvCxnSpPr>
          <p:nvPr/>
        </p:nvCxnSpPr>
        <p:spPr>
          <a:xfrm flipH="1">
            <a:off x="5335398" y="3510698"/>
            <a:ext cx="436228" cy="1547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66032A-77A6-4430-99FD-20DD441E9E0E}"/>
              </a:ext>
            </a:extLst>
          </p:cNvPr>
          <p:cNvCxnSpPr/>
          <p:nvPr/>
        </p:nvCxnSpPr>
        <p:spPr>
          <a:xfrm flipH="1">
            <a:off x="5771626" y="3429000"/>
            <a:ext cx="2256638" cy="2560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0561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FF6AB-9DAD-4CF2-94EE-6B3FE5DF4EB3}"/>
              </a:ext>
            </a:extLst>
          </p:cNvPr>
          <p:cNvSpPr>
            <a:spLocks noGrp="1"/>
          </p:cNvSpPr>
          <p:nvPr>
            <p:ph idx="1"/>
          </p:nvPr>
        </p:nvSpPr>
        <p:spPr>
          <a:xfrm>
            <a:off x="7068039" y="4323770"/>
            <a:ext cx="1942278" cy="2169103"/>
          </a:xfrm>
        </p:spPr>
        <p:txBody>
          <a:bodyPr>
            <a:normAutofit fontScale="70000" lnSpcReduction="20000"/>
          </a:bodyPr>
          <a:lstStyle/>
          <a:p>
            <a:r>
              <a:rPr lang="en-US" dirty="0"/>
              <a:t>If the cash is positive, allow cash to be built-up.  If the cash is negative start borrowing.</a:t>
            </a:r>
          </a:p>
          <a:p>
            <a:endParaRPr lang="en-US" dirty="0"/>
          </a:p>
        </p:txBody>
      </p:sp>
      <p:sp>
        <p:nvSpPr>
          <p:cNvPr id="3" name="Title 2">
            <a:extLst>
              <a:ext uri="{FF2B5EF4-FFF2-40B4-BE49-F238E27FC236}">
                <a16:creationId xmlns:a16="http://schemas.microsoft.com/office/drawing/2014/main" id="{4AAEAC76-DD46-4271-A48A-265E44F1E7BF}"/>
              </a:ext>
            </a:extLst>
          </p:cNvPr>
          <p:cNvSpPr>
            <a:spLocks noGrp="1"/>
          </p:cNvSpPr>
          <p:nvPr>
            <p:ph type="title"/>
          </p:nvPr>
        </p:nvSpPr>
        <p:spPr/>
        <p:txBody>
          <a:bodyPr>
            <a:normAutofit fontScale="90000"/>
          </a:bodyPr>
          <a:lstStyle/>
          <a:p>
            <a:r>
              <a:rPr lang="en-US" dirty="0"/>
              <a:t>Financial Statement for Industrial Company – Net Cash Flow Goes onto Balance Sheet as Cash</a:t>
            </a:r>
          </a:p>
        </p:txBody>
      </p:sp>
      <p:sp>
        <p:nvSpPr>
          <p:cNvPr id="4" name="Slide Number Placeholder 3">
            <a:extLst>
              <a:ext uri="{FF2B5EF4-FFF2-40B4-BE49-F238E27FC236}">
                <a16:creationId xmlns:a16="http://schemas.microsoft.com/office/drawing/2014/main" id="{4E8EFACA-4C62-4555-A608-B46948EDC771}"/>
              </a:ext>
            </a:extLst>
          </p:cNvPr>
          <p:cNvSpPr>
            <a:spLocks noGrp="1"/>
          </p:cNvSpPr>
          <p:nvPr>
            <p:ph type="sldNum" sz="quarter" idx="12"/>
          </p:nvPr>
        </p:nvSpPr>
        <p:spPr/>
        <p:txBody>
          <a:bodyPr/>
          <a:lstStyle/>
          <a:p>
            <a:pPr algn="ctr"/>
            <a:fld id="{0C3A1854-6B63-4059-B360-A3C4972BF0FC}" type="slidenum">
              <a:rPr lang="ko-KR" altLang="en-US" smtClean="0"/>
              <a:pPr algn="ctr"/>
              <a:t>132</a:t>
            </a:fld>
            <a:endParaRPr lang="ko-KR" altLang="en-US" dirty="0"/>
          </a:p>
        </p:txBody>
      </p:sp>
      <p:pic>
        <p:nvPicPr>
          <p:cNvPr id="5" name="Picture 4">
            <a:extLst>
              <a:ext uri="{FF2B5EF4-FFF2-40B4-BE49-F238E27FC236}">
                <a16:creationId xmlns:a16="http://schemas.microsoft.com/office/drawing/2014/main" id="{30A6F05F-94B1-4540-89CB-32EB2AA59877}"/>
              </a:ext>
            </a:extLst>
          </p:cNvPr>
          <p:cNvPicPr>
            <a:picLocks noChangeAspect="1"/>
          </p:cNvPicPr>
          <p:nvPr/>
        </p:nvPicPr>
        <p:blipFill>
          <a:blip r:embed="rId2"/>
          <a:stretch>
            <a:fillRect/>
          </a:stretch>
        </p:blipFill>
        <p:spPr>
          <a:xfrm>
            <a:off x="251670" y="1436448"/>
            <a:ext cx="6640743" cy="4738934"/>
          </a:xfrm>
          <a:prstGeom prst="rect">
            <a:avLst/>
          </a:prstGeom>
        </p:spPr>
      </p:pic>
      <p:sp>
        <p:nvSpPr>
          <p:cNvPr id="6" name="TextBox 5">
            <a:extLst>
              <a:ext uri="{FF2B5EF4-FFF2-40B4-BE49-F238E27FC236}">
                <a16:creationId xmlns:a16="http://schemas.microsoft.com/office/drawing/2014/main" id="{1A7BBE33-30CB-47E1-A4D6-1CC60A621CE8}"/>
              </a:ext>
            </a:extLst>
          </p:cNvPr>
          <p:cNvSpPr txBox="1"/>
          <p:nvPr/>
        </p:nvSpPr>
        <p:spPr>
          <a:xfrm>
            <a:off x="7173474" y="1397125"/>
            <a:ext cx="1836843" cy="2585323"/>
          </a:xfrm>
          <a:prstGeom prst="rect">
            <a:avLst/>
          </a:prstGeom>
          <a:solidFill>
            <a:srgbClr val="FFFF00"/>
          </a:solidFill>
        </p:spPr>
        <p:txBody>
          <a:bodyPr wrap="square" rtlCol="0">
            <a:spAutoFit/>
          </a:bodyPr>
          <a:lstStyle/>
          <a:p>
            <a:r>
              <a:rPr lang="en-US" dirty="0"/>
              <a:t>Set-up the equity account from income on P&amp;L and dividends on cash flow.</a:t>
            </a:r>
          </a:p>
          <a:p>
            <a:endParaRPr lang="en-US" dirty="0"/>
          </a:p>
          <a:p>
            <a:r>
              <a:rPr lang="en-US" dirty="0"/>
              <a:t>Connect net cash flow to the net debt account.</a:t>
            </a:r>
          </a:p>
        </p:txBody>
      </p:sp>
    </p:spTree>
    <p:extLst>
      <p:ext uri="{BB962C8B-B14F-4D97-AF65-F5344CB8AC3E}">
        <p14:creationId xmlns:p14="http://schemas.microsoft.com/office/powerpoint/2010/main" val="9964628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264DC-FCB3-47A1-AC22-5D952B3CABD9}"/>
              </a:ext>
            </a:extLst>
          </p:cNvPr>
          <p:cNvSpPr>
            <a:spLocks noGrp="1"/>
          </p:cNvSpPr>
          <p:nvPr>
            <p:ph idx="1"/>
          </p:nvPr>
        </p:nvSpPr>
        <p:spPr/>
        <p:txBody>
          <a:bodyPr>
            <a:normAutofit fontScale="92500" lnSpcReduction="10000"/>
          </a:bodyPr>
          <a:lstStyle/>
          <a:p>
            <a:r>
              <a:rPr lang="en-US" dirty="0"/>
              <a:t>Hard-coded numbers after inputs</a:t>
            </a:r>
          </a:p>
          <a:p>
            <a:r>
              <a:rPr lang="en-US" dirty="0"/>
              <a:t>Forecasted Profit and Loss and Balance Sheet at the beginning of the model</a:t>
            </a:r>
          </a:p>
          <a:p>
            <a:r>
              <a:rPr lang="en-US" dirty="0"/>
              <a:t>No explicit section that connects the financing with the balance sheet</a:t>
            </a:r>
          </a:p>
          <a:p>
            <a:r>
              <a:rPr lang="en-US" dirty="0"/>
              <a:t>No historic switch and method to flexibly move from history to forecast</a:t>
            </a:r>
          </a:p>
          <a:p>
            <a:r>
              <a:rPr lang="en-US" dirty="0"/>
              <a:t>Formulas not consistent across columns</a:t>
            </a:r>
          </a:p>
          <a:p>
            <a:r>
              <a:rPr lang="en-US" dirty="0"/>
              <a:t>Depreciation methods that do not recognize change in net deprecation rate with change in growth rates </a:t>
            </a:r>
            <a:endParaRPr lang="en-CH" dirty="0"/>
          </a:p>
        </p:txBody>
      </p:sp>
      <p:sp>
        <p:nvSpPr>
          <p:cNvPr id="3" name="Title 2">
            <a:extLst>
              <a:ext uri="{FF2B5EF4-FFF2-40B4-BE49-F238E27FC236}">
                <a16:creationId xmlns:a16="http://schemas.microsoft.com/office/drawing/2014/main" id="{DD3ECB9F-BD62-4831-83C6-DF157B37B81D}"/>
              </a:ext>
            </a:extLst>
          </p:cNvPr>
          <p:cNvSpPr>
            <a:spLocks noGrp="1"/>
          </p:cNvSpPr>
          <p:nvPr>
            <p:ph type="title"/>
          </p:nvPr>
        </p:nvSpPr>
        <p:spPr/>
        <p:txBody>
          <a:bodyPr/>
          <a:lstStyle/>
          <a:p>
            <a:r>
              <a:rPr lang="en-US" dirty="0"/>
              <a:t>Criminal Practices</a:t>
            </a:r>
            <a:endParaRPr lang="en-CH" dirty="0"/>
          </a:p>
        </p:txBody>
      </p:sp>
      <p:sp>
        <p:nvSpPr>
          <p:cNvPr id="4" name="Slide Number Placeholder 3">
            <a:extLst>
              <a:ext uri="{FF2B5EF4-FFF2-40B4-BE49-F238E27FC236}">
                <a16:creationId xmlns:a16="http://schemas.microsoft.com/office/drawing/2014/main" id="{ACCAA290-0BFA-4008-A947-F405C6D27C16}"/>
              </a:ext>
            </a:extLst>
          </p:cNvPr>
          <p:cNvSpPr>
            <a:spLocks noGrp="1"/>
          </p:cNvSpPr>
          <p:nvPr>
            <p:ph type="sldNum" sz="quarter" idx="12"/>
          </p:nvPr>
        </p:nvSpPr>
        <p:spPr/>
        <p:txBody>
          <a:bodyPr/>
          <a:lstStyle/>
          <a:p>
            <a:pPr algn="ctr"/>
            <a:fld id="{0C3A1854-6B63-4059-B360-A3C4972BF0FC}" type="slidenum">
              <a:rPr lang="ko-KR" altLang="en-US" smtClean="0"/>
              <a:pPr algn="ctr"/>
              <a:t>133</a:t>
            </a:fld>
            <a:endParaRPr lang="ko-KR" altLang="en-US" dirty="0"/>
          </a:p>
        </p:txBody>
      </p:sp>
    </p:spTree>
    <p:extLst>
      <p:ext uri="{BB962C8B-B14F-4D97-AF65-F5344CB8AC3E}">
        <p14:creationId xmlns:p14="http://schemas.microsoft.com/office/powerpoint/2010/main" val="16539076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326C-E590-4619-A5D2-13628A9C3216}"/>
              </a:ext>
            </a:extLst>
          </p:cNvPr>
          <p:cNvSpPr>
            <a:spLocks noGrp="1"/>
          </p:cNvSpPr>
          <p:nvPr>
            <p:ph idx="1"/>
          </p:nvPr>
        </p:nvSpPr>
        <p:spPr/>
        <p:txBody>
          <a:bodyPr/>
          <a:lstStyle/>
          <a:p>
            <a:r>
              <a:rPr lang="en-US" dirty="0"/>
              <a:t>In this example, the financial statement with historic and projected is at the top; there are hard coded numbers; there is no historic switch; formulas are not consistent</a:t>
            </a:r>
          </a:p>
          <a:p>
            <a:endParaRPr lang="en-CH" dirty="0"/>
          </a:p>
        </p:txBody>
      </p:sp>
      <p:sp>
        <p:nvSpPr>
          <p:cNvPr id="3" name="Title 2">
            <a:extLst>
              <a:ext uri="{FF2B5EF4-FFF2-40B4-BE49-F238E27FC236}">
                <a16:creationId xmlns:a16="http://schemas.microsoft.com/office/drawing/2014/main" id="{E566B96A-9A98-482A-BB3D-8BAE8B7CD3F0}"/>
              </a:ext>
            </a:extLst>
          </p:cNvPr>
          <p:cNvSpPr>
            <a:spLocks noGrp="1"/>
          </p:cNvSpPr>
          <p:nvPr>
            <p:ph type="title"/>
          </p:nvPr>
        </p:nvSpPr>
        <p:spPr/>
        <p:txBody>
          <a:bodyPr/>
          <a:lstStyle/>
          <a:p>
            <a:r>
              <a:rPr lang="en-US" dirty="0"/>
              <a:t>Example of Poor Structure</a:t>
            </a:r>
            <a:endParaRPr lang="en-CH" dirty="0"/>
          </a:p>
        </p:txBody>
      </p:sp>
      <p:sp>
        <p:nvSpPr>
          <p:cNvPr id="4" name="Slide Number Placeholder 3">
            <a:extLst>
              <a:ext uri="{FF2B5EF4-FFF2-40B4-BE49-F238E27FC236}">
                <a16:creationId xmlns:a16="http://schemas.microsoft.com/office/drawing/2014/main" id="{3E7EF219-7D15-44DA-AF02-33435489AA9E}"/>
              </a:ext>
            </a:extLst>
          </p:cNvPr>
          <p:cNvSpPr>
            <a:spLocks noGrp="1"/>
          </p:cNvSpPr>
          <p:nvPr>
            <p:ph type="sldNum" sz="quarter" idx="12"/>
          </p:nvPr>
        </p:nvSpPr>
        <p:spPr/>
        <p:txBody>
          <a:bodyPr/>
          <a:lstStyle/>
          <a:p>
            <a:pPr algn="ctr"/>
            <a:fld id="{0C3A1854-6B63-4059-B360-A3C4972BF0FC}" type="slidenum">
              <a:rPr lang="ko-KR" altLang="en-US" smtClean="0"/>
              <a:pPr algn="ctr"/>
              <a:t>134</a:t>
            </a:fld>
            <a:endParaRPr lang="ko-KR" altLang="en-US" dirty="0"/>
          </a:p>
        </p:txBody>
      </p:sp>
      <p:pic>
        <p:nvPicPr>
          <p:cNvPr id="6" name="Picture 5">
            <a:extLst>
              <a:ext uri="{FF2B5EF4-FFF2-40B4-BE49-F238E27FC236}">
                <a16:creationId xmlns:a16="http://schemas.microsoft.com/office/drawing/2014/main" id="{D7D445BF-704D-41C9-B229-545E6BD26650}"/>
              </a:ext>
            </a:extLst>
          </p:cNvPr>
          <p:cNvPicPr>
            <a:picLocks noChangeAspect="1"/>
          </p:cNvPicPr>
          <p:nvPr/>
        </p:nvPicPr>
        <p:blipFill>
          <a:blip r:embed="rId2"/>
          <a:stretch>
            <a:fillRect/>
          </a:stretch>
        </p:blipFill>
        <p:spPr>
          <a:xfrm>
            <a:off x="1055316" y="3173187"/>
            <a:ext cx="6732270" cy="3154343"/>
          </a:xfrm>
          <a:prstGeom prst="rect">
            <a:avLst/>
          </a:prstGeom>
        </p:spPr>
      </p:pic>
    </p:spTree>
    <p:extLst>
      <p:ext uri="{BB962C8B-B14F-4D97-AF65-F5344CB8AC3E}">
        <p14:creationId xmlns:p14="http://schemas.microsoft.com/office/powerpoint/2010/main" val="23062150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E13D-77CB-4275-848A-763D3F1D7EC0}"/>
              </a:ext>
            </a:extLst>
          </p:cNvPr>
          <p:cNvSpPr>
            <a:spLocks noGrp="1"/>
          </p:cNvSpPr>
          <p:nvPr>
            <p:ph type="title"/>
          </p:nvPr>
        </p:nvSpPr>
        <p:spPr/>
        <p:txBody>
          <a:bodyPr>
            <a:normAutofit fontScale="90000"/>
          </a:bodyPr>
          <a:lstStyle/>
          <a:p>
            <a:r>
              <a:rPr lang="en-029" dirty="0"/>
              <a:t>Section 4b:</a:t>
            </a:r>
            <a:br>
              <a:rPr lang="en-029" dirty="0"/>
            </a:br>
            <a:r>
              <a:rPr lang="en-029" dirty="0"/>
              <a:t>Depreciation Issue in Corporate Models</a:t>
            </a:r>
          </a:p>
        </p:txBody>
      </p:sp>
    </p:spTree>
    <p:extLst>
      <p:ext uri="{BB962C8B-B14F-4D97-AF65-F5344CB8AC3E}">
        <p14:creationId xmlns:p14="http://schemas.microsoft.com/office/powerpoint/2010/main" val="30986200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1B814-C13D-43B1-A8A1-C02F166E29FE}"/>
              </a:ext>
            </a:extLst>
          </p:cNvPr>
          <p:cNvSpPr>
            <a:spLocks noGrp="1"/>
          </p:cNvSpPr>
          <p:nvPr>
            <p:ph idx="1"/>
          </p:nvPr>
        </p:nvSpPr>
        <p:spPr/>
        <p:txBody>
          <a:bodyPr>
            <a:normAutofit fontScale="92500" lnSpcReduction="20000"/>
          </a:bodyPr>
          <a:lstStyle/>
          <a:p>
            <a:r>
              <a:rPr lang="en-US" sz="2000" dirty="0"/>
              <a:t>You can separate existing depreciation from new depreciation. Then, you can evaluate the retirements on existing depreciation using the process below.</a:t>
            </a:r>
          </a:p>
          <a:p>
            <a:r>
              <a:rPr lang="en-US" sz="2000" dirty="0"/>
              <a:t>The best way I have found to do this is to first find the historic growth rate in capital expenditures as well as a starting point for the retirements. </a:t>
            </a:r>
          </a:p>
          <a:p>
            <a:r>
              <a:rPr lang="en-US" sz="2000" dirty="0"/>
              <a:t>Use the Solver to Find the Base Level of Retirements and the Historic Growth Rate</a:t>
            </a:r>
          </a:p>
          <a:p>
            <a:r>
              <a:rPr lang="en-US" sz="2000" dirty="0"/>
              <a:t>To do this:</a:t>
            </a:r>
          </a:p>
          <a:p>
            <a:r>
              <a:rPr lang="en-US" sz="2000" dirty="0"/>
              <a:t>Step 1: Derive the plant life for one category of assets or the assets in aggregate.</a:t>
            </a:r>
          </a:p>
          <a:p>
            <a:r>
              <a:rPr lang="en-US" sz="2000" dirty="0"/>
              <a:t>Step 2: Set-up a schedule with gross plant that has balance from the balance sheet. Include retirements as part of the schedule.  </a:t>
            </a:r>
          </a:p>
          <a:p>
            <a:r>
              <a:rPr lang="en-US" sz="2000" dirty="0"/>
              <a:t>Step 3: Set-up a schedule with the accumulated depreciation that also includes retirements. </a:t>
            </a:r>
          </a:p>
          <a:p>
            <a:r>
              <a:rPr lang="en-US" sz="2000" dirty="0"/>
              <a:t>Step 4: Put an equation with a base level of retirements and a growth rate to compute the amount of period by period retirements.</a:t>
            </a:r>
          </a:p>
          <a:p>
            <a:r>
              <a:rPr lang="en-US" sz="2000" dirty="0"/>
              <a:t>Step 5: Use the Solver feature to derive the base level of retirements and the growth rate by setting the closing balance to zero.</a:t>
            </a:r>
          </a:p>
          <a:p>
            <a:endParaRPr lang="en-029" sz="2000" dirty="0"/>
          </a:p>
        </p:txBody>
      </p:sp>
      <p:sp>
        <p:nvSpPr>
          <p:cNvPr id="3" name="Title 2">
            <a:extLst>
              <a:ext uri="{FF2B5EF4-FFF2-40B4-BE49-F238E27FC236}">
                <a16:creationId xmlns:a16="http://schemas.microsoft.com/office/drawing/2014/main" id="{39C052E2-5ABE-4F00-9BA2-558A696868EC}"/>
              </a:ext>
            </a:extLst>
          </p:cNvPr>
          <p:cNvSpPr>
            <a:spLocks noGrp="1"/>
          </p:cNvSpPr>
          <p:nvPr>
            <p:ph type="title"/>
          </p:nvPr>
        </p:nvSpPr>
        <p:spPr/>
        <p:txBody>
          <a:bodyPr/>
          <a:lstStyle/>
          <a:p>
            <a:r>
              <a:rPr lang="en-029" dirty="0"/>
              <a:t>Depreciation Process</a:t>
            </a:r>
          </a:p>
        </p:txBody>
      </p:sp>
    </p:spTree>
    <p:extLst>
      <p:ext uri="{BB962C8B-B14F-4D97-AF65-F5344CB8AC3E}">
        <p14:creationId xmlns:p14="http://schemas.microsoft.com/office/powerpoint/2010/main" val="23217937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5F8B8-91FB-473E-938D-7789870C5F35}"/>
              </a:ext>
            </a:extLst>
          </p:cNvPr>
          <p:cNvSpPr>
            <a:spLocks noGrp="1"/>
          </p:cNvSpPr>
          <p:nvPr>
            <p:ph type="title"/>
          </p:nvPr>
        </p:nvSpPr>
        <p:spPr/>
        <p:txBody>
          <a:bodyPr>
            <a:normAutofit fontScale="90000"/>
          </a:bodyPr>
          <a:lstStyle/>
          <a:p>
            <a:r>
              <a:rPr lang="en-029" dirty="0"/>
              <a:t>Schedule of Existing Assets with Closing Balance of Zero at End of Life</a:t>
            </a:r>
          </a:p>
        </p:txBody>
      </p:sp>
      <p:sp>
        <p:nvSpPr>
          <p:cNvPr id="2" name="Content Placeholder 1">
            <a:extLst>
              <a:ext uri="{FF2B5EF4-FFF2-40B4-BE49-F238E27FC236}">
                <a16:creationId xmlns:a16="http://schemas.microsoft.com/office/drawing/2014/main" id="{001B6A15-FFDB-4A48-BEC0-A6FA3F632076}"/>
              </a:ext>
            </a:extLst>
          </p:cNvPr>
          <p:cNvSpPr>
            <a:spLocks noGrp="1"/>
          </p:cNvSpPr>
          <p:nvPr>
            <p:ph idx="1"/>
          </p:nvPr>
        </p:nvSpPr>
        <p:spPr/>
        <p:txBody>
          <a:bodyPr/>
          <a:lstStyle/>
          <a:p>
            <a:r>
              <a:rPr lang="en-US" dirty="0"/>
              <a:t>Separate existing and new assets because of retirements and changing growth.</a:t>
            </a:r>
          </a:p>
          <a:p>
            <a:endParaRPr lang="en-CH" dirty="0"/>
          </a:p>
        </p:txBody>
      </p:sp>
      <p:pic>
        <p:nvPicPr>
          <p:cNvPr id="5" name="Content Placeholder 5" descr="A close up of text on a white background&#10;&#10;Description generated with very high confidence">
            <a:extLst>
              <a:ext uri="{FF2B5EF4-FFF2-40B4-BE49-F238E27FC236}">
                <a16:creationId xmlns:a16="http://schemas.microsoft.com/office/drawing/2014/main" id="{7B398A5B-6BE4-4AD4-B8DA-D0CE70280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31" y="2381186"/>
            <a:ext cx="7902575" cy="3885249"/>
          </a:xfrm>
          <a:prstGeom prst="rect">
            <a:avLst/>
          </a:prstGeom>
        </p:spPr>
      </p:pic>
    </p:spTree>
    <p:extLst>
      <p:ext uri="{BB962C8B-B14F-4D97-AF65-F5344CB8AC3E}">
        <p14:creationId xmlns:p14="http://schemas.microsoft.com/office/powerpoint/2010/main" val="8521888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CFA2C-D359-4D94-AAB4-D16A0838973B}"/>
              </a:ext>
            </a:extLst>
          </p:cNvPr>
          <p:cNvSpPr>
            <a:spLocks noGrp="1"/>
          </p:cNvSpPr>
          <p:nvPr>
            <p:ph type="title"/>
          </p:nvPr>
        </p:nvSpPr>
        <p:spPr/>
        <p:txBody>
          <a:bodyPr/>
          <a:lstStyle/>
          <a:p>
            <a:r>
              <a:rPr lang="en-029" dirty="0"/>
              <a:t>Use of Solver to Find Values</a:t>
            </a:r>
          </a:p>
        </p:txBody>
      </p:sp>
      <p:sp>
        <p:nvSpPr>
          <p:cNvPr id="2" name="Content Placeholder 1">
            <a:extLst>
              <a:ext uri="{FF2B5EF4-FFF2-40B4-BE49-F238E27FC236}">
                <a16:creationId xmlns:a16="http://schemas.microsoft.com/office/drawing/2014/main" id="{84FD00FC-313B-424D-A522-5FA97C5E1195}"/>
              </a:ext>
            </a:extLst>
          </p:cNvPr>
          <p:cNvSpPr>
            <a:spLocks noGrp="1"/>
          </p:cNvSpPr>
          <p:nvPr>
            <p:ph idx="1"/>
          </p:nvPr>
        </p:nvSpPr>
        <p:spPr/>
        <p:txBody>
          <a:bodyPr/>
          <a:lstStyle/>
          <a:p>
            <a:r>
              <a:rPr lang="en-US" dirty="0"/>
              <a:t>You need to find the historic growth rate and the historic basis for the retirements.  You can create a little schedule and use the solver for this.</a:t>
            </a:r>
          </a:p>
          <a:p>
            <a:endParaRPr lang="en-CH" dirty="0"/>
          </a:p>
        </p:txBody>
      </p:sp>
      <p:pic>
        <p:nvPicPr>
          <p:cNvPr id="5" name="Content Placeholder 5" descr="A screenshot of a cell phone&#10;&#10;Description generated with very high confidence">
            <a:extLst>
              <a:ext uri="{FF2B5EF4-FFF2-40B4-BE49-F238E27FC236}">
                <a16:creationId xmlns:a16="http://schemas.microsoft.com/office/drawing/2014/main" id="{35F85DE9-A3C8-48FB-919D-1B8A90BA7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985" y="3213745"/>
            <a:ext cx="7354029" cy="3279128"/>
          </a:xfrm>
          <a:prstGeom prst="rect">
            <a:avLst/>
          </a:prstGeom>
        </p:spPr>
      </p:pic>
    </p:spTree>
    <p:extLst>
      <p:ext uri="{BB962C8B-B14F-4D97-AF65-F5344CB8AC3E}">
        <p14:creationId xmlns:p14="http://schemas.microsoft.com/office/powerpoint/2010/main" val="18331175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F2F97-59CF-48F4-95D9-CBD5CB9B3930}"/>
              </a:ext>
            </a:extLst>
          </p:cNvPr>
          <p:cNvSpPr>
            <a:spLocks noGrp="1"/>
          </p:cNvSpPr>
          <p:nvPr>
            <p:ph type="title"/>
          </p:nvPr>
        </p:nvSpPr>
        <p:spPr/>
        <p:txBody>
          <a:bodyPr/>
          <a:lstStyle/>
          <a:p>
            <a:r>
              <a:rPr lang="en-029" dirty="0"/>
              <a:t>Setting-up Depreciation Schedule</a:t>
            </a:r>
          </a:p>
        </p:txBody>
      </p:sp>
      <p:sp>
        <p:nvSpPr>
          <p:cNvPr id="2" name="Content Placeholder 1">
            <a:extLst>
              <a:ext uri="{FF2B5EF4-FFF2-40B4-BE49-F238E27FC236}">
                <a16:creationId xmlns:a16="http://schemas.microsoft.com/office/drawing/2014/main" id="{84282314-9B81-4371-A058-DFBFEE1B5F53}"/>
              </a:ext>
            </a:extLst>
          </p:cNvPr>
          <p:cNvSpPr>
            <a:spLocks noGrp="1"/>
          </p:cNvSpPr>
          <p:nvPr>
            <p:ph idx="1"/>
          </p:nvPr>
        </p:nvSpPr>
        <p:spPr/>
        <p:txBody>
          <a:bodyPr/>
          <a:lstStyle/>
          <a:p>
            <a:r>
              <a:rPr lang="en-US" dirty="0"/>
              <a:t>If you are using gross depreciation rate, set up the retirements and use the offset function for new capital expenditures.</a:t>
            </a:r>
          </a:p>
          <a:p>
            <a:endParaRPr lang="en-CH" dirty="0"/>
          </a:p>
        </p:txBody>
      </p:sp>
      <p:pic>
        <p:nvPicPr>
          <p:cNvPr id="5" name="Content Placeholder 5" descr="A close up of text on a white background&#10;&#10;Description generated with very high confidence">
            <a:extLst>
              <a:ext uri="{FF2B5EF4-FFF2-40B4-BE49-F238E27FC236}">
                <a16:creationId xmlns:a16="http://schemas.microsoft.com/office/drawing/2014/main" id="{67670495-F9D9-4BA5-AA31-B0AA686E3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2" y="2755003"/>
            <a:ext cx="7902575" cy="3923999"/>
          </a:xfrm>
          <a:prstGeom prst="rect">
            <a:avLst/>
          </a:prstGeom>
        </p:spPr>
      </p:pic>
    </p:spTree>
    <p:extLst>
      <p:ext uri="{BB962C8B-B14F-4D97-AF65-F5344CB8AC3E}">
        <p14:creationId xmlns:p14="http://schemas.microsoft.com/office/powerpoint/2010/main" val="229873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pPr lvl="1"/>
            <a:r>
              <a:rPr lang="en-029" dirty="0"/>
              <a:t>Project and Corporate Finance Credit Analysis</a:t>
            </a:r>
          </a:p>
          <a:p>
            <a:pPr lvl="1"/>
            <a:r>
              <a:rPr lang="en-029" dirty="0"/>
              <a:t>Use of Ratios in Evaluating Credit Risk</a:t>
            </a:r>
          </a:p>
          <a:p>
            <a:pPr lvl="1"/>
            <a:r>
              <a:rPr lang="en-029" dirty="0"/>
              <a:t>Credit Scoring with Financial Ratios and Models</a:t>
            </a:r>
          </a:p>
          <a:p>
            <a:pPr lvl="1"/>
            <a:r>
              <a:rPr lang="en-029" dirty="0"/>
              <a:t>Risk Analysis for Credit Analysis and Modelling</a:t>
            </a:r>
          </a:p>
          <a:p>
            <a:pPr lvl="1"/>
            <a:r>
              <a:rPr lang="en-029" dirty="0"/>
              <a:t>Default Risk Statistics and Analysis</a:t>
            </a:r>
          </a:p>
          <a:p>
            <a:pPr lvl="1"/>
            <a:r>
              <a:rPr lang="en-029" dirty="0"/>
              <a:t>Creating Short-term Model and Working Capital Loans</a:t>
            </a:r>
          </a:p>
          <a:p>
            <a:pPr lvl="1"/>
            <a:r>
              <a:rPr lang="en-029" dirty="0"/>
              <a:t>Theory of Credit Risk and Merton Model</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Credit Analysis</a:t>
            </a:r>
          </a:p>
        </p:txBody>
      </p:sp>
    </p:spTree>
    <p:extLst>
      <p:ext uri="{BB962C8B-B14F-4D97-AF65-F5344CB8AC3E}">
        <p14:creationId xmlns:p14="http://schemas.microsoft.com/office/powerpoint/2010/main" val="5124635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27F40-7236-4C86-BDED-FCC765BAC995}"/>
              </a:ext>
            </a:extLst>
          </p:cNvPr>
          <p:cNvSpPr>
            <a:spLocks noGrp="1"/>
          </p:cNvSpPr>
          <p:nvPr>
            <p:ph type="title"/>
          </p:nvPr>
        </p:nvSpPr>
        <p:spPr/>
        <p:txBody>
          <a:bodyPr>
            <a:normAutofit fontScale="90000"/>
          </a:bodyPr>
          <a:lstStyle/>
          <a:p>
            <a:r>
              <a:rPr lang="en-US" dirty="0"/>
              <a:t>Section 4c:</a:t>
            </a:r>
            <a:br>
              <a:rPr lang="en-US" dirty="0"/>
            </a:br>
            <a:r>
              <a:rPr lang="en-US" dirty="0"/>
              <a:t>Connecting Cash Flow and Balance Sheet with Cash Balance and Debt Section</a:t>
            </a:r>
            <a:endParaRPr lang="en-CH" dirty="0"/>
          </a:p>
        </p:txBody>
      </p:sp>
    </p:spTree>
    <p:extLst>
      <p:ext uri="{BB962C8B-B14F-4D97-AF65-F5344CB8AC3E}">
        <p14:creationId xmlns:p14="http://schemas.microsoft.com/office/powerpoint/2010/main" val="8114636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Cash Flow Analysis and Liquidity</a:t>
            </a:r>
          </a:p>
        </p:txBody>
      </p:sp>
      <p:sp>
        <p:nvSpPr>
          <p:cNvPr id="3" name="Content Placeholder 2"/>
          <p:cNvSpPr>
            <a:spLocks noGrp="1"/>
          </p:cNvSpPr>
          <p:nvPr>
            <p:ph idx="1"/>
          </p:nvPr>
        </p:nvSpPr>
        <p:spPr>
          <a:xfrm>
            <a:off x="428597" y="1319198"/>
            <a:ext cx="8286808" cy="4929222"/>
          </a:xfrm>
        </p:spPr>
        <p:txBody>
          <a:bodyPr>
            <a:noAutofit/>
          </a:bodyPr>
          <a:lstStyle/>
          <a:p>
            <a:pPr lvl="0" latinLnBrk="0" hangingPunct="0"/>
            <a:r>
              <a:rPr lang="en-GB" sz="2000" dirty="0"/>
              <a:t>Seasonality versus trends in cash flows relative to current assets and current liabilities</a:t>
            </a:r>
            <a:endParaRPr lang="en-US" sz="2000" dirty="0"/>
          </a:p>
          <a:p>
            <a:pPr lvl="0" latinLnBrk="0" hangingPunct="0"/>
            <a:r>
              <a:rPr lang="en-GB" sz="2000" dirty="0"/>
              <a:t>Fixed and Variable Costs: how changes in revenues impact profit</a:t>
            </a:r>
            <a:endParaRPr lang="en-US" sz="2000" dirty="0"/>
          </a:p>
          <a:p>
            <a:pPr lvl="0" latinLnBrk="0" hangingPunct="0"/>
            <a:r>
              <a:rPr lang="en-GB" sz="2000" dirty="0"/>
              <a:t>Cash Flows and revolving credit facilities</a:t>
            </a:r>
            <a:endParaRPr lang="en-US" sz="2000" dirty="0"/>
          </a:p>
          <a:p>
            <a:pPr lvl="1" eaLnBrk="0" latinLnBrk="0" hangingPunct="0"/>
            <a:r>
              <a:rPr lang="en-GB" sz="2000" dirty="0"/>
              <a:t>Managing the working capital cycle Business cycles and businesses</a:t>
            </a:r>
            <a:endParaRPr lang="en-US" sz="2000" dirty="0"/>
          </a:p>
          <a:p>
            <a:pPr lvl="2" eaLnBrk="0" latinLnBrk="0" hangingPunct="0"/>
            <a:r>
              <a:rPr lang="en-GB" sz="2000" dirty="0"/>
              <a:t>Stocking </a:t>
            </a:r>
            <a:endParaRPr lang="en-US" sz="2000" dirty="0"/>
          </a:p>
          <a:p>
            <a:pPr lvl="2" eaLnBrk="0" latinLnBrk="0" hangingPunct="0"/>
            <a:r>
              <a:rPr lang="en-GB" sz="2000" dirty="0"/>
              <a:t>Selling </a:t>
            </a:r>
            <a:endParaRPr lang="en-US" sz="2000" dirty="0"/>
          </a:p>
          <a:p>
            <a:pPr lvl="2" eaLnBrk="0" latinLnBrk="0" hangingPunct="0"/>
            <a:r>
              <a:rPr lang="en-GB" sz="2000" dirty="0"/>
              <a:t>Destocking</a:t>
            </a:r>
            <a:endParaRPr lang="en-US" sz="2800" b="1" dirty="0"/>
          </a:p>
          <a:p>
            <a:pPr lvl="0" latinLnBrk="0" hangingPunct="0"/>
            <a:r>
              <a:rPr lang="en-GB" sz="2000" dirty="0"/>
              <a:t>Applying and evaluating the main ratios to understand and analyse</a:t>
            </a:r>
            <a:endParaRPr lang="en-US" sz="2000" dirty="0"/>
          </a:p>
          <a:p>
            <a:pPr lvl="1" eaLnBrk="0" latinLnBrk="0" hangingPunct="0"/>
            <a:r>
              <a:rPr lang="en-GB" sz="2000" dirty="0"/>
              <a:t>the Cash Conversion Cycle</a:t>
            </a:r>
            <a:endParaRPr lang="en-US" sz="2000" dirty="0"/>
          </a:p>
          <a:p>
            <a:pPr lvl="1" eaLnBrk="0" latinLnBrk="0" hangingPunct="0"/>
            <a:r>
              <a:rPr lang="en-GB" sz="2000" dirty="0"/>
              <a:t>the cash position of the business </a:t>
            </a:r>
            <a:endParaRPr lang="en-US" sz="2000" dirty="0"/>
          </a:p>
          <a:p>
            <a:pPr latinLnBrk="0" hangingPunct="0"/>
            <a:r>
              <a:rPr lang="en-GB" sz="2000" dirty="0"/>
              <a:t>the credit-worth of the business</a:t>
            </a:r>
            <a:endParaRPr lang="en-US" sz="2000" dirty="0"/>
          </a:p>
        </p:txBody>
      </p:sp>
    </p:spTree>
    <p:extLst>
      <p:ext uri="{BB962C8B-B14F-4D97-AF65-F5344CB8AC3E}">
        <p14:creationId xmlns:p14="http://schemas.microsoft.com/office/powerpoint/2010/main" val="36327630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E90D10-3FF0-4A53-AAAC-357221FC704A}"/>
              </a:ext>
            </a:extLst>
          </p:cNvPr>
          <p:cNvSpPr>
            <a:spLocks noGrp="1"/>
          </p:cNvSpPr>
          <p:nvPr>
            <p:ph idx="1"/>
          </p:nvPr>
        </p:nvSpPr>
        <p:spPr/>
        <p:txBody>
          <a:bodyPr>
            <a:normAutofit fontScale="92500"/>
          </a:bodyPr>
          <a:lstStyle/>
          <a:p>
            <a:r>
              <a:rPr lang="en-US" dirty="0"/>
              <a:t>Fundamental economic notion that it is very difficult to charge high prices/premiums and also grow.</a:t>
            </a:r>
          </a:p>
          <a:p>
            <a:r>
              <a:rPr lang="en-US" dirty="0"/>
              <a:t>Basic check of forecasts is to consider the return on investment and make sure it is consistent with economic conditions and the industry.</a:t>
            </a:r>
          </a:p>
          <a:p>
            <a:r>
              <a:rPr lang="en-US" dirty="0"/>
              <a:t>For industrial company, use ROIC which is not distorted by changes in the capital structure.</a:t>
            </a:r>
          </a:p>
          <a:p>
            <a:r>
              <a:rPr lang="en-US" dirty="0"/>
              <a:t>For financial companies, use ROE as long as capital structure is stable.</a:t>
            </a:r>
          </a:p>
        </p:txBody>
      </p:sp>
      <p:sp>
        <p:nvSpPr>
          <p:cNvPr id="3" name="Title 2">
            <a:extLst>
              <a:ext uri="{FF2B5EF4-FFF2-40B4-BE49-F238E27FC236}">
                <a16:creationId xmlns:a16="http://schemas.microsoft.com/office/drawing/2014/main" id="{389AEA53-C13A-4D96-A349-AC75CEE954E2}"/>
              </a:ext>
            </a:extLst>
          </p:cNvPr>
          <p:cNvSpPr>
            <a:spLocks noGrp="1"/>
          </p:cNvSpPr>
          <p:nvPr>
            <p:ph type="title"/>
          </p:nvPr>
        </p:nvSpPr>
        <p:spPr/>
        <p:txBody>
          <a:bodyPr/>
          <a:lstStyle/>
          <a:p>
            <a:r>
              <a:rPr lang="en-US" dirty="0"/>
              <a:t>Evaluate a Forecast with ROE or ROIC</a:t>
            </a:r>
          </a:p>
        </p:txBody>
      </p:sp>
      <p:sp>
        <p:nvSpPr>
          <p:cNvPr id="4" name="Slide Number Placeholder 3">
            <a:extLst>
              <a:ext uri="{FF2B5EF4-FFF2-40B4-BE49-F238E27FC236}">
                <a16:creationId xmlns:a16="http://schemas.microsoft.com/office/drawing/2014/main" id="{DCD76B3E-5743-43C8-9624-012223C6899B}"/>
              </a:ext>
            </a:extLst>
          </p:cNvPr>
          <p:cNvSpPr>
            <a:spLocks noGrp="1"/>
          </p:cNvSpPr>
          <p:nvPr>
            <p:ph type="sldNum" sz="quarter" idx="12"/>
          </p:nvPr>
        </p:nvSpPr>
        <p:spPr/>
        <p:txBody>
          <a:bodyPr/>
          <a:lstStyle/>
          <a:p>
            <a:pPr algn="ctr"/>
            <a:fld id="{0C3A1854-6B63-4059-B360-A3C4972BF0FC}" type="slidenum">
              <a:rPr lang="ko-KR" altLang="en-US" smtClean="0"/>
              <a:pPr algn="ctr"/>
              <a:t>142</a:t>
            </a:fld>
            <a:endParaRPr lang="ko-KR" altLang="en-US" dirty="0"/>
          </a:p>
        </p:txBody>
      </p:sp>
    </p:spTree>
    <p:extLst>
      <p:ext uri="{BB962C8B-B14F-4D97-AF65-F5344CB8AC3E}">
        <p14:creationId xmlns:p14="http://schemas.microsoft.com/office/powerpoint/2010/main" val="36666770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C6F1-C201-4F2C-9356-468EDDE7782F}"/>
              </a:ext>
            </a:extLst>
          </p:cNvPr>
          <p:cNvSpPr>
            <a:spLocks noGrp="1"/>
          </p:cNvSpPr>
          <p:nvPr>
            <p:ph type="ctrTitle"/>
          </p:nvPr>
        </p:nvSpPr>
        <p:spPr>
          <a:xfrm>
            <a:off x="685800" y="3008251"/>
            <a:ext cx="7772400" cy="1470025"/>
          </a:xfrm>
        </p:spPr>
        <p:txBody>
          <a:bodyPr>
            <a:noAutofit/>
          </a:bodyPr>
          <a:lstStyle/>
          <a:p>
            <a:r>
              <a:rPr lang="en-US" dirty="0"/>
              <a:t>Section 5:</a:t>
            </a:r>
            <a:br>
              <a:rPr lang="en-US" dirty="0"/>
            </a:br>
            <a:r>
              <a:rPr lang="en-US" dirty="0"/>
              <a:t>Computation of Explicit Cash Flow Over Holding Period EV to Equity Value Bridge</a:t>
            </a:r>
            <a:br>
              <a:rPr lang="en-US" dirty="0"/>
            </a:br>
            <a:endParaRPr lang="en-CH" dirty="0"/>
          </a:p>
        </p:txBody>
      </p:sp>
    </p:spTree>
    <p:extLst>
      <p:ext uri="{BB962C8B-B14F-4D97-AF65-F5344CB8AC3E}">
        <p14:creationId xmlns:p14="http://schemas.microsoft.com/office/powerpoint/2010/main" val="4479959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F9D3-3E07-42C6-A67D-BFF935FBF275}"/>
              </a:ext>
            </a:extLst>
          </p:cNvPr>
          <p:cNvSpPr>
            <a:spLocks noGrp="1"/>
          </p:cNvSpPr>
          <p:nvPr>
            <p:ph type="title"/>
          </p:nvPr>
        </p:nvSpPr>
        <p:spPr/>
        <p:txBody>
          <a:bodyPr/>
          <a:lstStyle/>
          <a:p>
            <a:r>
              <a:rPr lang="en-US" dirty="0"/>
              <a:t>Section 5a: Definition of Free Cash Flow</a:t>
            </a:r>
            <a:endParaRPr lang="en-CH" dirty="0"/>
          </a:p>
        </p:txBody>
      </p:sp>
    </p:spTree>
    <p:extLst>
      <p:ext uri="{BB962C8B-B14F-4D97-AF65-F5344CB8AC3E}">
        <p14:creationId xmlns:p14="http://schemas.microsoft.com/office/powerpoint/2010/main" val="41614946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lnSpcReduction="10000"/>
          </a:bodyPr>
          <a:lstStyle/>
          <a:p>
            <a:r>
              <a:rPr lang="en-029" dirty="0"/>
              <a:t>Valuation with DCF Analysis</a:t>
            </a:r>
          </a:p>
          <a:p>
            <a:pPr lvl="1"/>
            <a:r>
              <a:rPr lang="en-029" dirty="0"/>
              <a:t>Careful Definition of Cash Flow (Deferred taxes, warranty costs, employee reserves)</a:t>
            </a:r>
          </a:p>
          <a:p>
            <a:pPr lvl="1"/>
            <a:r>
              <a:rPr lang="en-029" dirty="0"/>
              <a:t>Flexible timing in DCF</a:t>
            </a:r>
          </a:p>
          <a:p>
            <a:pPr lvl="1"/>
            <a:r>
              <a:rPr lang="en-029" dirty="0"/>
              <a:t>½ Year Adjustment in DCF</a:t>
            </a:r>
          </a:p>
          <a:p>
            <a:pPr lvl="1"/>
            <a:r>
              <a:rPr lang="en-029" dirty="0"/>
              <a:t>Terminal Value with Timing in Models</a:t>
            </a:r>
          </a:p>
          <a:p>
            <a:pPr lvl="1"/>
            <a:r>
              <a:rPr lang="en-029" dirty="0"/>
              <a:t>Alternative Terminal Methods</a:t>
            </a:r>
          </a:p>
          <a:p>
            <a:pPr lvl="1"/>
            <a:r>
              <a:rPr lang="en-029" dirty="0"/>
              <a:t>Adjustment to Terminal Value for EBITDA, Working Capital, Capital Expenditures, Deferred Tax and Other Items</a:t>
            </a:r>
          </a:p>
          <a:p>
            <a:pPr lvl="1"/>
            <a:r>
              <a:rPr lang="en-029" dirty="0"/>
              <a:t>Evaluating the Bridge Between Enterprise Value and Equity Value</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Valuation from DCF Analysis</a:t>
            </a:r>
          </a:p>
        </p:txBody>
      </p:sp>
    </p:spTree>
    <p:extLst>
      <p:ext uri="{BB962C8B-B14F-4D97-AF65-F5344CB8AC3E}">
        <p14:creationId xmlns:p14="http://schemas.microsoft.com/office/powerpoint/2010/main" val="7975027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dirty="0"/>
              <a:t>Free Cash Flow</a:t>
            </a:r>
          </a:p>
        </p:txBody>
      </p:sp>
      <p:sp>
        <p:nvSpPr>
          <p:cNvPr id="17411" name="Content Placeholder 4"/>
          <p:cNvSpPr>
            <a:spLocks noGrp="1"/>
          </p:cNvSpPr>
          <p:nvPr>
            <p:ph idx="1"/>
          </p:nvPr>
        </p:nvSpPr>
        <p:spPr/>
        <p:txBody>
          <a:bodyPr>
            <a:normAutofit fontScale="92500" lnSpcReduction="20000"/>
          </a:bodyPr>
          <a:lstStyle/>
          <a:p>
            <a:r>
              <a:rPr lang="en-US" altLang="en-US" dirty="0"/>
              <a:t>Free cash flow or unleveraged cash flow:</a:t>
            </a:r>
          </a:p>
          <a:p>
            <a:r>
              <a:rPr lang="en-US" altLang="en-US" dirty="0"/>
              <a:t>Do not include any effects of interest expense or other income in cash flow</a:t>
            </a:r>
          </a:p>
          <a:p>
            <a:endParaRPr lang="en-US" altLang="en-US" dirty="0"/>
          </a:p>
          <a:p>
            <a:r>
              <a:rPr lang="en-US" altLang="en-US" dirty="0"/>
              <a:t>Free Cash Flow</a:t>
            </a:r>
          </a:p>
          <a:p>
            <a:pPr lvl="1"/>
            <a:r>
              <a:rPr lang="en-US" altLang="en-US" dirty="0"/>
              <a:t>EBITDA</a:t>
            </a:r>
          </a:p>
          <a:p>
            <a:pPr lvl="1"/>
            <a:r>
              <a:rPr lang="en-US" altLang="en-US" dirty="0"/>
              <a:t>Less: Capital Expenditures</a:t>
            </a:r>
          </a:p>
          <a:p>
            <a:pPr lvl="1"/>
            <a:r>
              <a:rPr lang="en-US" altLang="en-US" dirty="0"/>
              <a:t>Less: Adjustment to EBITDA for changes in working capital</a:t>
            </a:r>
          </a:p>
          <a:p>
            <a:pPr lvl="1"/>
            <a:r>
              <a:rPr lang="en-US" altLang="en-US" dirty="0"/>
              <a:t>Add: Other adjustments for warranty provisions</a:t>
            </a:r>
          </a:p>
          <a:p>
            <a:pPr lvl="1"/>
            <a:r>
              <a:rPr lang="en-US" altLang="en-US" dirty="0"/>
              <a:t>Add: Changes in deferred taxes</a:t>
            </a:r>
          </a:p>
          <a:p>
            <a:pPr lvl="1"/>
            <a:r>
              <a:rPr lang="en-US" altLang="en-US" dirty="0"/>
              <a:t>Less: Operating Taxes without interest – EBIT x Tax</a:t>
            </a:r>
          </a:p>
          <a:p>
            <a:pPr lvl="2"/>
            <a:r>
              <a:rPr lang="en-US" altLang="en-US" sz="2400" dirty="0"/>
              <a:t>FREE CASH FLOW</a:t>
            </a:r>
          </a:p>
          <a:p>
            <a:pPr lvl="2"/>
            <a:endParaRPr lang="en-US" altLang="en-US" sz="2000" dirty="0"/>
          </a:p>
        </p:txBody>
      </p:sp>
    </p:spTree>
    <p:extLst>
      <p:ext uri="{BB962C8B-B14F-4D97-AF65-F5344CB8AC3E}">
        <p14:creationId xmlns:p14="http://schemas.microsoft.com/office/powerpoint/2010/main" val="28052951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dirty="0"/>
              <a:t>Equity Cash Flow</a:t>
            </a:r>
          </a:p>
        </p:txBody>
      </p:sp>
      <p:sp>
        <p:nvSpPr>
          <p:cNvPr id="17411" name="Content Placeholder 4"/>
          <p:cNvSpPr>
            <a:spLocks noGrp="1"/>
          </p:cNvSpPr>
          <p:nvPr>
            <p:ph idx="1"/>
          </p:nvPr>
        </p:nvSpPr>
        <p:spPr/>
        <p:txBody>
          <a:bodyPr>
            <a:normAutofit lnSpcReduction="10000"/>
          </a:bodyPr>
          <a:lstStyle/>
          <a:p>
            <a:r>
              <a:rPr lang="en-US" altLang="en-US" dirty="0"/>
              <a:t>Equity cash flow;</a:t>
            </a:r>
          </a:p>
          <a:p>
            <a:r>
              <a:rPr lang="en-US" altLang="en-US" dirty="0"/>
              <a:t>Depends on constant or near constant capital structure</a:t>
            </a:r>
          </a:p>
          <a:p>
            <a:r>
              <a:rPr lang="en-US" altLang="en-US" dirty="0"/>
              <a:t>Equity Cash Flow</a:t>
            </a:r>
          </a:p>
          <a:p>
            <a:pPr lvl="1"/>
            <a:r>
              <a:rPr lang="en-US" altLang="en-US" dirty="0"/>
              <a:t>Dividend Inflows</a:t>
            </a:r>
          </a:p>
          <a:p>
            <a:pPr lvl="1"/>
            <a:r>
              <a:rPr lang="en-US" altLang="en-US" dirty="0"/>
              <a:t>Less: New Equity Issues</a:t>
            </a:r>
          </a:p>
          <a:p>
            <a:pPr lvl="2"/>
            <a:r>
              <a:rPr lang="en-US" altLang="en-US" dirty="0"/>
              <a:t>EQUITY</a:t>
            </a:r>
            <a:r>
              <a:rPr lang="en-US" altLang="en-US" sz="2400" dirty="0"/>
              <a:t> CASH FLOW</a:t>
            </a:r>
          </a:p>
          <a:p>
            <a:endParaRPr lang="en-US" altLang="en-US" dirty="0"/>
          </a:p>
          <a:p>
            <a:r>
              <a:rPr lang="en-US" altLang="en-US" dirty="0"/>
              <a:t>New equity issues dilute shareholdings and/or could be funded by lower dividends.</a:t>
            </a:r>
          </a:p>
          <a:p>
            <a:pPr lvl="2"/>
            <a:endParaRPr lang="en-US" altLang="en-US" sz="2000" dirty="0"/>
          </a:p>
        </p:txBody>
      </p:sp>
    </p:spTree>
    <p:extLst>
      <p:ext uri="{BB962C8B-B14F-4D97-AF65-F5344CB8AC3E}">
        <p14:creationId xmlns:p14="http://schemas.microsoft.com/office/powerpoint/2010/main" val="15942940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altLang="en-US" dirty="0"/>
              <a:t>Valuation Diagram – DCF from Cash Flow </a:t>
            </a:r>
          </a:p>
        </p:txBody>
      </p:sp>
      <p:sp>
        <p:nvSpPr>
          <p:cNvPr id="18435" name="Rectangle 3"/>
          <p:cNvSpPr>
            <a:spLocks noGrp="1" noChangeArrowheads="1"/>
          </p:cNvSpPr>
          <p:nvPr>
            <p:ph type="body" idx="1"/>
          </p:nvPr>
        </p:nvSpPr>
        <p:spPr>
          <a:xfrm>
            <a:off x="628650" y="1263192"/>
            <a:ext cx="7779854" cy="1556207"/>
          </a:xfrm>
        </p:spPr>
        <p:txBody>
          <a:bodyPr>
            <a:normAutofit fontScale="92500" lnSpcReduction="10000"/>
          </a:bodyPr>
          <a:lstStyle/>
          <a:p>
            <a:r>
              <a:rPr lang="en-US" altLang="en-US" dirty="0"/>
              <a:t>Valuation using discounted cash flows requires forecasted cash flows, application of a discount rate and measurement of continuing value (also referred to as horizon value or terminal value)</a:t>
            </a:r>
          </a:p>
        </p:txBody>
      </p:sp>
      <p:sp>
        <p:nvSpPr>
          <p:cNvPr id="18436" name="AutoShape 4"/>
          <p:cNvSpPr>
            <a:spLocks noChangeArrowheads="1"/>
          </p:cNvSpPr>
          <p:nvPr/>
        </p:nvSpPr>
        <p:spPr bwMode="auto">
          <a:xfrm>
            <a:off x="20574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7" name="AutoShape 5"/>
          <p:cNvSpPr>
            <a:spLocks noChangeArrowheads="1"/>
          </p:cNvSpPr>
          <p:nvPr/>
        </p:nvSpPr>
        <p:spPr bwMode="auto">
          <a:xfrm>
            <a:off x="30480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8" name="AutoShape 6"/>
          <p:cNvSpPr>
            <a:spLocks noChangeArrowheads="1"/>
          </p:cNvSpPr>
          <p:nvPr/>
        </p:nvSpPr>
        <p:spPr bwMode="auto">
          <a:xfrm>
            <a:off x="40386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39" name="AutoShape 7"/>
          <p:cNvSpPr>
            <a:spLocks noChangeArrowheads="1"/>
          </p:cNvSpPr>
          <p:nvPr/>
        </p:nvSpPr>
        <p:spPr bwMode="auto">
          <a:xfrm>
            <a:off x="50292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Cash Flow</a:t>
            </a:r>
          </a:p>
        </p:txBody>
      </p:sp>
      <p:sp>
        <p:nvSpPr>
          <p:cNvPr id="18440" name="Rectangle 8"/>
          <p:cNvSpPr>
            <a:spLocks noChangeArrowheads="1"/>
          </p:cNvSpPr>
          <p:nvPr/>
        </p:nvSpPr>
        <p:spPr bwMode="auto">
          <a:xfrm>
            <a:off x="6172200" y="2971800"/>
            <a:ext cx="1371600" cy="533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Continuing Value</a:t>
            </a:r>
          </a:p>
        </p:txBody>
      </p:sp>
      <p:cxnSp>
        <p:nvCxnSpPr>
          <p:cNvPr id="18441" name="AutoShape 9"/>
          <p:cNvCxnSpPr>
            <a:cxnSpLocks noChangeShapeType="1"/>
            <a:stCxn id="18436" idx="2"/>
          </p:cNvCxnSpPr>
          <p:nvPr/>
        </p:nvCxnSpPr>
        <p:spPr bwMode="auto">
          <a:xfrm rot="5400000">
            <a:off x="1466850" y="2647950"/>
            <a:ext cx="228600" cy="17907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2" name="AutoShape 10"/>
          <p:cNvCxnSpPr>
            <a:cxnSpLocks noChangeShapeType="1"/>
            <a:stCxn id="18437" idx="2"/>
          </p:cNvCxnSpPr>
          <p:nvPr/>
        </p:nvCxnSpPr>
        <p:spPr bwMode="auto">
          <a:xfrm rot="5400000">
            <a:off x="1847850" y="2266950"/>
            <a:ext cx="457200" cy="27813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3" name="AutoShape 11"/>
          <p:cNvCxnSpPr>
            <a:cxnSpLocks noChangeShapeType="1"/>
            <a:stCxn id="18438" idx="2"/>
          </p:cNvCxnSpPr>
          <p:nvPr/>
        </p:nvCxnSpPr>
        <p:spPr bwMode="auto">
          <a:xfrm rot="5400000">
            <a:off x="2228850" y="1885950"/>
            <a:ext cx="685800" cy="37719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4" name="AutoShape 12"/>
          <p:cNvCxnSpPr>
            <a:cxnSpLocks noChangeShapeType="1"/>
            <a:stCxn id="18439" idx="2"/>
          </p:cNvCxnSpPr>
          <p:nvPr/>
        </p:nvCxnSpPr>
        <p:spPr bwMode="auto">
          <a:xfrm rot="5400000">
            <a:off x="2609850" y="1504950"/>
            <a:ext cx="914400" cy="47625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5" name="AutoShape 13"/>
          <p:cNvCxnSpPr>
            <a:cxnSpLocks noChangeShapeType="1"/>
            <a:stCxn id="18440" idx="2"/>
          </p:cNvCxnSpPr>
          <p:nvPr/>
        </p:nvCxnSpPr>
        <p:spPr bwMode="auto">
          <a:xfrm rot="5400000">
            <a:off x="3238500" y="952500"/>
            <a:ext cx="1066800" cy="61722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18446" name="Text Box 14"/>
          <p:cNvSpPr txBox="1">
            <a:spLocks noChangeArrowheads="1"/>
          </p:cNvSpPr>
          <p:nvPr/>
        </p:nvSpPr>
        <p:spPr bwMode="auto">
          <a:xfrm>
            <a:off x="1524000" y="3962400"/>
            <a:ext cx="1828800" cy="27463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Discount Rate is WACC</a:t>
            </a:r>
          </a:p>
        </p:txBody>
      </p:sp>
      <p:sp>
        <p:nvSpPr>
          <p:cNvPr id="18447" name="Rectangle 15"/>
          <p:cNvSpPr>
            <a:spLocks noChangeArrowheads="1"/>
          </p:cNvSpPr>
          <p:nvPr/>
        </p:nvSpPr>
        <p:spPr bwMode="auto">
          <a:xfrm>
            <a:off x="457200" y="47244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Enterprise Value</a:t>
            </a:r>
          </a:p>
        </p:txBody>
      </p:sp>
      <p:sp>
        <p:nvSpPr>
          <p:cNvPr id="18448" name="Rectangle 16"/>
          <p:cNvSpPr>
            <a:spLocks noChangeArrowheads="1"/>
          </p:cNvSpPr>
          <p:nvPr/>
        </p:nvSpPr>
        <p:spPr bwMode="auto">
          <a:xfrm>
            <a:off x="457200" y="51816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Net Debt</a:t>
            </a:r>
          </a:p>
        </p:txBody>
      </p:sp>
      <p:sp>
        <p:nvSpPr>
          <p:cNvPr id="18449" name="Rectangle 17"/>
          <p:cNvSpPr>
            <a:spLocks noChangeArrowheads="1"/>
          </p:cNvSpPr>
          <p:nvPr/>
        </p:nvSpPr>
        <p:spPr bwMode="auto">
          <a:xfrm>
            <a:off x="457200" y="56388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dirty="0"/>
              <a:t>Equity Value</a:t>
            </a:r>
          </a:p>
        </p:txBody>
      </p:sp>
      <p:sp>
        <p:nvSpPr>
          <p:cNvPr id="18450" name="Text Box 18"/>
          <p:cNvSpPr txBox="1">
            <a:spLocks noChangeArrowheads="1"/>
          </p:cNvSpPr>
          <p:nvPr/>
        </p:nvSpPr>
        <p:spPr bwMode="auto">
          <a:xfrm>
            <a:off x="6477000" y="5181600"/>
            <a:ext cx="16764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Reference: Private Valuation; Valuation Mistakes</a:t>
            </a:r>
          </a:p>
        </p:txBody>
      </p:sp>
    </p:spTree>
    <p:extLst>
      <p:ext uri="{BB962C8B-B14F-4D97-AF65-F5344CB8AC3E}">
        <p14:creationId xmlns:p14="http://schemas.microsoft.com/office/powerpoint/2010/main" val="7465872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9"/>
          <p:cNvSpPr>
            <a:spLocks noChangeArrowheads="1"/>
          </p:cNvSpPr>
          <p:nvPr/>
        </p:nvSpPr>
        <p:spPr bwMode="auto">
          <a:xfrm>
            <a:off x="5791200" y="1371600"/>
            <a:ext cx="2667000" cy="4495800"/>
          </a:xfrm>
          <a:prstGeom prst="rect">
            <a:avLst/>
          </a:prstGeom>
          <a:solidFill>
            <a:schemeClr val="bg2"/>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9459" name="Rectangle 2"/>
          <p:cNvSpPr>
            <a:spLocks noGrp="1" noChangeArrowheads="1"/>
          </p:cNvSpPr>
          <p:nvPr>
            <p:ph type="title"/>
          </p:nvPr>
        </p:nvSpPr>
        <p:spPr/>
        <p:txBody>
          <a:bodyPr>
            <a:normAutofit fontScale="90000"/>
          </a:bodyPr>
          <a:lstStyle/>
          <a:p>
            <a:r>
              <a:rPr lang="en-US" altLang="en-US" dirty="0"/>
              <a:t>Equity Cash Flow, Debt Cash Flow, Free Cash Flow and</a:t>
            </a:r>
            <a:br>
              <a:rPr lang="en-US" altLang="en-US" dirty="0"/>
            </a:br>
            <a:r>
              <a:rPr lang="en-US" altLang="en-US" dirty="0"/>
              <a:t>Cost of Equity, Cost of Debt and WACC</a:t>
            </a:r>
          </a:p>
        </p:txBody>
      </p:sp>
      <p:sp>
        <p:nvSpPr>
          <p:cNvPr id="19460" name="Rectangle 4"/>
          <p:cNvSpPr>
            <a:spLocks noChangeArrowheads="1"/>
          </p:cNvSpPr>
          <p:nvPr/>
        </p:nvSpPr>
        <p:spPr bwMode="auto">
          <a:xfrm>
            <a:off x="914400" y="16764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Equity Cash Flow and Value of Equity : </a:t>
            </a:r>
          </a:p>
          <a:p>
            <a:pPr algn="ctr"/>
            <a:r>
              <a:rPr lang="en-US" altLang="en-US" sz="1600" dirty="0"/>
              <a:t>Dividends less Equity Issued</a:t>
            </a:r>
          </a:p>
        </p:txBody>
      </p:sp>
      <p:sp>
        <p:nvSpPr>
          <p:cNvPr id="19461" name="Rectangle 5"/>
          <p:cNvSpPr>
            <a:spLocks noChangeArrowheads="1"/>
          </p:cNvSpPr>
          <p:nvPr/>
        </p:nvSpPr>
        <p:spPr bwMode="auto">
          <a:xfrm>
            <a:off x="914400" y="31242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Debt Cash Flow and Market Value of Debt :</a:t>
            </a:r>
          </a:p>
          <a:p>
            <a:pPr algn="ctr"/>
            <a:r>
              <a:rPr lang="en-US" altLang="en-US" sz="1600" dirty="0"/>
              <a:t>Net Interest plus Net Debt Payments</a:t>
            </a:r>
          </a:p>
        </p:txBody>
      </p:sp>
      <p:sp>
        <p:nvSpPr>
          <p:cNvPr id="19462" name="Rectangle 6"/>
          <p:cNvSpPr>
            <a:spLocks noChangeArrowheads="1"/>
          </p:cNvSpPr>
          <p:nvPr/>
        </p:nvSpPr>
        <p:spPr bwMode="auto">
          <a:xfrm>
            <a:off x="838200" y="4800600"/>
            <a:ext cx="39624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dirty="0"/>
              <a:t>Free Cash Flow:</a:t>
            </a:r>
          </a:p>
          <a:p>
            <a:pPr algn="ctr"/>
            <a:r>
              <a:rPr lang="en-US" altLang="en-US" sz="1600" dirty="0"/>
              <a:t>EBITDA – Op Taxes – Cap Exp – WC Chg</a:t>
            </a:r>
          </a:p>
        </p:txBody>
      </p:sp>
      <p:sp>
        <p:nvSpPr>
          <p:cNvPr id="19463" name="Rectangle 7"/>
          <p:cNvSpPr>
            <a:spLocks noChangeArrowheads="1"/>
          </p:cNvSpPr>
          <p:nvPr/>
        </p:nvSpPr>
        <p:spPr bwMode="auto">
          <a:xfrm>
            <a:off x="6096000" y="16764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400" b="1" dirty="0"/>
              <a:t>Value of Equity</a:t>
            </a:r>
          </a:p>
          <a:p>
            <a:pPr algn="ctr"/>
            <a:r>
              <a:rPr lang="en-US" altLang="en-US" sz="1400" dirty="0"/>
              <a:t>PV of Cash Flows at</a:t>
            </a:r>
          </a:p>
          <a:p>
            <a:pPr algn="ctr"/>
            <a:r>
              <a:rPr lang="en-US" altLang="en-US" sz="1400" dirty="0"/>
              <a:t>Cost of Equity </a:t>
            </a:r>
          </a:p>
        </p:txBody>
      </p:sp>
      <p:sp>
        <p:nvSpPr>
          <p:cNvPr id="19464" name="Rectangle 10"/>
          <p:cNvSpPr>
            <a:spLocks noChangeArrowheads="1"/>
          </p:cNvSpPr>
          <p:nvPr/>
        </p:nvSpPr>
        <p:spPr bwMode="auto">
          <a:xfrm>
            <a:off x="6096000" y="31242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dirty="0"/>
              <a:t>Value of Debt</a:t>
            </a:r>
          </a:p>
          <a:p>
            <a:pPr algn="ctr"/>
            <a:r>
              <a:rPr lang="en-US" altLang="en-US" dirty="0"/>
              <a:t>PV of Cash Flows at</a:t>
            </a:r>
          </a:p>
          <a:p>
            <a:pPr algn="ctr"/>
            <a:r>
              <a:rPr lang="en-US" altLang="en-US" dirty="0"/>
              <a:t>Incremental Cost of Debt</a:t>
            </a:r>
          </a:p>
        </p:txBody>
      </p:sp>
      <p:sp>
        <p:nvSpPr>
          <p:cNvPr id="19465" name="Rectangle 11"/>
          <p:cNvSpPr>
            <a:spLocks noChangeArrowheads="1"/>
          </p:cNvSpPr>
          <p:nvPr/>
        </p:nvSpPr>
        <p:spPr bwMode="auto">
          <a:xfrm>
            <a:off x="2286000" y="2438400"/>
            <a:ext cx="1219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2000" dirty="0"/>
              <a:t>+</a:t>
            </a:r>
          </a:p>
        </p:txBody>
      </p:sp>
      <p:sp>
        <p:nvSpPr>
          <p:cNvPr id="19466" name="Rectangle 12"/>
          <p:cNvSpPr>
            <a:spLocks noChangeArrowheads="1"/>
          </p:cNvSpPr>
          <p:nvPr/>
        </p:nvSpPr>
        <p:spPr bwMode="auto">
          <a:xfrm>
            <a:off x="6629400" y="2514600"/>
            <a:ext cx="838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67" name="Rectangle 13"/>
          <p:cNvSpPr>
            <a:spLocks noChangeArrowheads="1"/>
          </p:cNvSpPr>
          <p:nvPr/>
        </p:nvSpPr>
        <p:spPr bwMode="auto">
          <a:xfrm>
            <a:off x="2362200" y="4191000"/>
            <a:ext cx="1143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68" name="Rectangle 14"/>
          <p:cNvSpPr>
            <a:spLocks noChangeArrowheads="1"/>
          </p:cNvSpPr>
          <p:nvPr/>
        </p:nvSpPr>
        <p:spPr bwMode="auto">
          <a:xfrm>
            <a:off x="6019800" y="4800600"/>
            <a:ext cx="21336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dirty="0"/>
              <a:t>Value of Enterprise</a:t>
            </a:r>
          </a:p>
          <a:p>
            <a:pPr algn="ctr"/>
            <a:r>
              <a:rPr lang="en-US" altLang="en-US" dirty="0"/>
              <a:t>PV of Cash Flows</a:t>
            </a:r>
          </a:p>
          <a:p>
            <a:pPr algn="ctr"/>
            <a:r>
              <a:rPr lang="en-US" altLang="en-US" dirty="0"/>
              <a:t>At WACC</a:t>
            </a:r>
          </a:p>
        </p:txBody>
      </p:sp>
      <p:sp>
        <p:nvSpPr>
          <p:cNvPr id="19469" name="Line 15"/>
          <p:cNvSpPr>
            <a:spLocks noChangeShapeType="1"/>
          </p:cNvSpPr>
          <p:nvPr/>
        </p:nvSpPr>
        <p:spPr bwMode="auto">
          <a:xfrm>
            <a:off x="5334000" y="19812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0" name="Line 16"/>
          <p:cNvSpPr>
            <a:spLocks noChangeShapeType="1"/>
          </p:cNvSpPr>
          <p:nvPr/>
        </p:nvSpPr>
        <p:spPr bwMode="auto">
          <a:xfrm>
            <a:off x="5257800" y="3429000"/>
            <a:ext cx="381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1" name="Line 17"/>
          <p:cNvSpPr>
            <a:spLocks noChangeShapeType="1"/>
          </p:cNvSpPr>
          <p:nvPr/>
        </p:nvSpPr>
        <p:spPr bwMode="auto">
          <a:xfrm>
            <a:off x="5257800" y="51054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19472" name="Rectangle 18"/>
          <p:cNvSpPr>
            <a:spLocks noChangeArrowheads="1"/>
          </p:cNvSpPr>
          <p:nvPr/>
        </p:nvSpPr>
        <p:spPr bwMode="auto">
          <a:xfrm>
            <a:off x="6705600" y="4114800"/>
            <a:ext cx="762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dirty="0"/>
              <a:t>=</a:t>
            </a:r>
          </a:p>
        </p:txBody>
      </p:sp>
      <p:sp>
        <p:nvSpPr>
          <p:cNvPr id="19473" name="Line 20"/>
          <p:cNvSpPr>
            <a:spLocks noChangeShapeType="1"/>
          </p:cNvSpPr>
          <p:nvPr/>
        </p:nvSpPr>
        <p:spPr bwMode="auto">
          <a:xfrm flipH="1">
            <a:off x="381000" y="3962400"/>
            <a:ext cx="80010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920864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Cost of Capital Analysis</a:t>
            </a:r>
          </a:p>
          <a:p>
            <a:pPr lvl="1"/>
            <a:r>
              <a:rPr lang="en-029" dirty="0"/>
              <a:t>Can you Avoid Cost of Capital in Valuation</a:t>
            </a:r>
          </a:p>
          <a:p>
            <a:pPr lvl="1"/>
            <a:r>
              <a:rPr lang="en-029" dirty="0"/>
              <a:t>Traditional Measurement with Beta</a:t>
            </a:r>
          </a:p>
          <a:p>
            <a:pPr lvl="1"/>
            <a:r>
              <a:rPr lang="en-029" dirty="0"/>
              <a:t>Simple DCF Model</a:t>
            </a:r>
          </a:p>
          <a:p>
            <a:pPr lvl="1"/>
            <a:r>
              <a:rPr lang="en-029" dirty="0"/>
              <a:t>Implied Cost of Capital from P/E and EV/EBITDA Ratio</a:t>
            </a:r>
          </a:p>
          <a:p>
            <a:pPr lvl="1"/>
            <a:r>
              <a:rPr lang="en-029" dirty="0"/>
              <a:t>Cost of Capital from Market to Book Ratio</a:t>
            </a:r>
          </a:p>
          <a:p>
            <a:pPr lvl="1"/>
            <a:r>
              <a:rPr lang="en-029" dirty="0"/>
              <a:t>Weighted Average Cost of Capital</a:t>
            </a:r>
          </a:p>
          <a:p>
            <a:pPr lvl="2"/>
            <a:r>
              <a:rPr lang="en-029" dirty="0"/>
              <a:t>Theory of constant weighted cost of capital</a:t>
            </a:r>
          </a:p>
          <a:p>
            <a:pPr lvl="2"/>
            <a:r>
              <a:rPr lang="en-029" dirty="0"/>
              <a:t>Debt beta, credit spreads and debt cost of capital</a:t>
            </a:r>
          </a:p>
          <a:p>
            <a:pPr lvl="2"/>
            <a:r>
              <a:rPr lang="en-029" dirty="0"/>
              <a:t>Tax shields and weighted average cost of capital</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Cost of Capital</a:t>
            </a:r>
          </a:p>
        </p:txBody>
      </p:sp>
    </p:spTree>
    <p:extLst>
      <p:ext uri="{BB962C8B-B14F-4D97-AF65-F5344CB8AC3E}">
        <p14:creationId xmlns:p14="http://schemas.microsoft.com/office/powerpoint/2010/main" val="5271036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p:cNvSpPr>
            <a:spLocks noChangeArrowheads="1"/>
          </p:cNvSpPr>
          <p:nvPr/>
        </p:nvSpPr>
        <p:spPr bwMode="auto">
          <a:xfrm>
            <a:off x="2133600" y="2590800"/>
            <a:ext cx="2514600" cy="762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88067" name="Rectangle 2"/>
          <p:cNvSpPr>
            <a:spLocks noGrp="1" noChangeArrowheads="1"/>
          </p:cNvSpPr>
          <p:nvPr>
            <p:ph type="title"/>
          </p:nvPr>
        </p:nvSpPr>
        <p:spPr/>
        <p:txBody>
          <a:bodyPr/>
          <a:lstStyle/>
          <a:p>
            <a:r>
              <a:rPr lang="en-US" altLang="en-US" dirty="0"/>
              <a:t>Terminal Value in Corporate Model</a:t>
            </a:r>
          </a:p>
        </p:txBody>
      </p:sp>
      <p:sp>
        <p:nvSpPr>
          <p:cNvPr id="88068" name="Line 4"/>
          <p:cNvSpPr>
            <a:spLocks noChangeShapeType="1"/>
          </p:cNvSpPr>
          <p:nvPr/>
        </p:nvSpPr>
        <p:spPr bwMode="auto">
          <a:xfrm>
            <a:off x="19812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69" name="Line 5"/>
          <p:cNvSpPr>
            <a:spLocks noChangeShapeType="1"/>
          </p:cNvSpPr>
          <p:nvPr/>
        </p:nvSpPr>
        <p:spPr bwMode="auto">
          <a:xfrm>
            <a:off x="48006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70" name="Line 6"/>
          <p:cNvSpPr>
            <a:spLocks noChangeShapeType="1"/>
          </p:cNvSpPr>
          <p:nvPr/>
        </p:nvSpPr>
        <p:spPr bwMode="auto">
          <a:xfrm>
            <a:off x="1981200" y="2286000"/>
            <a:ext cx="2667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1" name="Text Box 7"/>
          <p:cNvSpPr txBox="1">
            <a:spLocks noChangeArrowheads="1"/>
          </p:cNvSpPr>
          <p:nvPr/>
        </p:nvSpPr>
        <p:spPr bwMode="auto">
          <a:xfrm>
            <a:off x="2209800" y="2667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sz="1800" dirty="0"/>
              <a:t>Explicit Forecast Period</a:t>
            </a:r>
          </a:p>
        </p:txBody>
      </p:sp>
      <p:sp>
        <p:nvSpPr>
          <p:cNvPr id="88072" name="Rectangle 9"/>
          <p:cNvSpPr>
            <a:spLocks noChangeArrowheads="1"/>
          </p:cNvSpPr>
          <p:nvPr/>
        </p:nvSpPr>
        <p:spPr bwMode="auto">
          <a:xfrm>
            <a:off x="5105400" y="2590800"/>
            <a:ext cx="2209800" cy="914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dirty="0"/>
              <a:t>Terminal</a:t>
            </a:r>
            <a:r>
              <a:rPr lang="en-US" altLang="en-US" sz="1600" dirty="0"/>
              <a:t> Value</a:t>
            </a:r>
          </a:p>
        </p:txBody>
      </p:sp>
      <p:sp>
        <p:nvSpPr>
          <p:cNvPr id="88073" name="Line 11"/>
          <p:cNvSpPr>
            <a:spLocks noChangeShapeType="1"/>
          </p:cNvSpPr>
          <p:nvPr/>
        </p:nvSpPr>
        <p:spPr bwMode="auto">
          <a:xfrm>
            <a:off x="4953000" y="2286000"/>
            <a:ext cx="24384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4" name="Text Box 12"/>
          <p:cNvSpPr txBox="1">
            <a:spLocks noChangeArrowheads="1"/>
          </p:cNvSpPr>
          <p:nvPr/>
        </p:nvSpPr>
        <p:spPr bwMode="auto">
          <a:xfrm>
            <a:off x="4038600" y="3657600"/>
            <a:ext cx="6858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Year t</a:t>
            </a:r>
          </a:p>
        </p:txBody>
      </p:sp>
      <p:sp>
        <p:nvSpPr>
          <p:cNvPr id="88075" name="Text Box 13"/>
          <p:cNvSpPr txBox="1">
            <a:spLocks noChangeArrowheads="1"/>
          </p:cNvSpPr>
          <p:nvPr/>
        </p:nvSpPr>
        <p:spPr bwMode="auto">
          <a:xfrm>
            <a:off x="6553200" y="3657600"/>
            <a:ext cx="7620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Infinity</a:t>
            </a:r>
          </a:p>
        </p:txBody>
      </p:sp>
      <p:sp>
        <p:nvSpPr>
          <p:cNvPr id="88076" name="Line 14"/>
          <p:cNvSpPr>
            <a:spLocks noChangeShapeType="1"/>
          </p:cNvSpPr>
          <p:nvPr/>
        </p:nvSpPr>
        <p:spPr bwMode="auto">
          <a:xfrm flipH="1">
            <a:off x="4800600" y="3886200"/>
            <a:ext cx="2209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7" name="Text Box 15"/>
          <p:cNvSpPr txBox="1">
            <a:spLocks noChangeArrowheads="1"/>
          </p:cNvSpPr>
          <p:nvPr/>
        </p:nvSpPr>
        <p:spPr bwMode="auto">
          <a:xfrm>
            <a:off x="5334000" y="4114800"/>
            <a:ext cx="1676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Step 1: PV to year t – End of period t, so Gordon’s method must use t+1 cash flows</a:t>
            </a:r>
          </a:p>
        </p:txBody>
      </p:sp>
      <p:sp>
        <p:nvSpPr>
          <p:cNvPr id="88078" name="Line 16"/>
          <p:cNvSpPr>
            <a:spLocks noChangeShapeType="1"/>
          </p:cNvSpPr>
          <p:nvPr/>
        </p:nvSpPr>
        <p:spPr bwMode="auto">
          <a:xfrm flipH="1">
            <a:off x="1981200" y="3886200"/>
            <a:ext cx="27432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79" name="Text Box 17"/>
          <p:cNvSpPr txBox="1">
            <a:spLocks noChangeArrowheads="1"/>
          </p:cNvSpPr>
          <p:nvPr/>
        </p:nvSpPr>
        <p:spPr bwMode="auto">
          <a:xfrm>
            <a:off x="2590800" y="4038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Step 2: PV from Year t to current year</a:t>
            </a:r>
          </a:p>
        </p:txBody>
      </p:sp>
      <p:sp>
        <p:nvSpPr>
          <p:cNvPr id="88080" name="Line 18"/>
          <p:cNvSpPr>
            <a:spLocks noChangeShapeType="1"/>
          </p:cNvSpPr>
          <p:nvPr/>
        </p:nvSpPr>
        <p:spPr bwMode="auto">
          <a:xfrm>
            <a:off x="3505200" y="3429000"/>
            <a:ext cx="0" cy="1524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81" name="Line 19"/>
          <p:cNvSpPr>
            <a:spLocks noChangeShapeType="1"/>
          </p:cNvSpPr>
          <p:nvPr/>
        </p:nvSpPr>
        <p:spPr bwMode="auto">
          <a:xfrm flipH="1">
            <a:off x="2057400" y="35814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82" name="Text Box 20"/>
          <p:cNvSpPr txBox="1">
            <a:spLocks noChangeArrowheads="1"/>
          </p:cNvSpPr>
          <p:nvPr/>
        </p:nvSpPr>
        <p:spPr bwMode="auto">
          <a:xfrm>
            <a:off x="3581400" y="3352800"/>
            <a:ext cx="99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PV of Cash</a:t>
            </a:r>
          </a:p>
        </p:txBody>
      </p:sp>
      <p:sp>
        <p:nvSpPr>
          <p:cNvPr id="88083" name="Text Box 21"/>
          <p:cNvSpPr txBox="1">
            <a:spLocks noChangeArrowheads="1"/>
          </p:cNvSpPr>
          <p:nvPr/>
        </p:nvSpPr>
        <p:spPr bwMode="auto">
          <a:xfrm>
            <a:off x="14478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Valuation Date</a:t>
            </a:r>
          </a:p>
        </p:txBody>
      </p:sp>
      <p:sp>
        <p:nvSpPr>
          <p:cNvPr id="88084" name="Line 22"/>
          <p:cNvSpPr>
            <a:spLocks noChangeShapeType="1"/>
          </p:cNvSpPr>
          <p:nvPr/>
        </p:nvSpPr>
        <p:spPr bwMode="auto">
          <a:xfrm>
            <a:off x="457200" y="2133600"/>
            <a:ext cx="0" cy="2895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85" name="Rectangle 23"/>
          <p:cNvSpPr>
            <a:spLocks noChangeArrowheads="1"/>
          </p:cNvSpPr>
          <p:nvPr/>
        </p:nvSpPr>
        <p:spPr bwMode="auto">
          <a:xfrm>
            <a:off x="609600" y="2590800"/>
            <a:ext cx="1219200" cy="8382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dirty="0"/>
              <a:t>History</a:t>
            </a:r>
          </a:p>
        </p:txBody>
      </p:sp>
      <p:sp>
        <p:nvSpPr>
          <p:cNvPr id="88086" name="Text Box 25"/>
          <p:cNvSpPr txBox="1">
            <a:spLocks noChangeArrowheads="1"/>
          </p:cNvSpPr>
          <p:nvPr/>
        </p:nvSpPr>
        <p:spPr bwMode="auto">
          <a:xfrm>
            <a:off x="7696200" y="1828800"/>
            <a:ext cx="1066800" cy="82391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Gordon’s </a:t>
            </a:r>
          </a:p>
          <a:p>
            <a:pPr algn="ctr">
              <a:spcBef>
                <a:spcPct val="50000"/>
              </a:spcBef>
            </a:pPr>
            <a:r>
              <a:rPr lang="en-US" altLang="en-US" dirty="0"/>
              <a:t>CFt x (1+g)/</a:t>
            </a:r>
          </a:p>
          <a:p>
            <a:pPr algn="ctr">
              <a:spcBef>
                <a:spcPct val="50000"/>
              </a:spcBef>
            </a:pPr>
            <a:r>
              <a:rPr lang="en-US" altLang="en-US" dirty="0"/>
              <a:t>(WACC-g)</a:t>
            </a:r>
          </a:p>
        </p:txBody>
      </p:sp>
      <p:sp>
        <p:nvSpPr>
          <p:cNvPr id="88087" name="Text Box 26"/>
          <p:cNvSpPr txBox="1">
            <a:spLocks noChangeArrowheads="1"/>
          </p:cNvSpPr>
          <p:nvPr/>
        </p:nvSpPr>
        <p:spPr bwMode="auto">
          <a:xfrm>
            <a:off x="7620000" y="2895600"/>
            <a:ext cx="1066800" cy="10969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EV/EBITDA that Reflects</a:t>
            </a:r>
          </a:p>
          <a:p>
            <a:pPr algn="ctr">
              <a:spcBef>
                <a:spcPct val="50000"/>
              </a:spcBef>
            </a:pPr>
            <a:r>
              <a:rPr lang="en-US" altLang="en-US" dirty="0"/>
              <a:t>Long-term Growth Rate and ROIC</a:t>
            </a:r>
          </a:p>
        </p:txBody>
      </p:sp>
      <p:sp>
        <p:nvSpPr>
          <p:cNvPr id="88088" name="Text Box 27"/>
          <p:cNvSpPr txBox="1">
            <a:spLocks noChangeArrowheads="1"/>
          </p:cNvSpPr>
          <p:nvPr/>
        </p:nvSpPr>
        <p:spPr bwMode="auto">
          <a:xfrm>
            <a:off x="7696200" y="42672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Market to Book Ratio that Reflects Long-term ROE</a:t>
            </a:r>
          </a:p>
        </p:txBody>
      </p:sp>
      <p:sp>
        <p:nvSpPr>
          <p:cNvPr id="88089" name="Line 28"/>
          <p:cNvSpPr>
            <a:spLocks noChangeShapeType="1"/>
          </p:cNvSpPr>
          <p:nvPr/>
        </p:nvSpPr>
        <p:spPr bwMode="auto">
          <a:xfrm flipH="1">
            <a:off x="7315200" y="2286000"/>
            <a:ext cx="381000" cy="457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0" name="Line 29"/>
          <p:cNvSpPr>
            <a:spLocks noChangeShapeType="1"/>
          </p:cNvSpPr>
          <p:nvPr/>
        </p:nvSpPr>
        <p:spPr bwMode="auto">
          <a:xfrm flipH="1" flipV="1">
            <a:off x="7391400" y="3200400"/>
            <a:ext cx="2286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1" name="Line 30"/>
          <p:cNvSpPr>
            <a:spLocks noChangeShapeType="1"/>
          </p:cNvSpPr>
          <p:nvPr/>
        </p:nvSpPr>
        <p:spPr bwMode="auto">
          <a:xfrm flipH="1" flipV="1">
            <a:off x="7315200" y="3352800"/>
            <a:ext cx="381000" cy="1371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2" name="Line 31"/>
          <p:cNvSpPr>
            <a:spLocks noChangeShapeType="1"/>
          </p:cNvSpPr>
          <p:nvPr/>
        </p:nvSpPr>
        <p:spPr bwMode="auto">
          <a:xfrm>
            <a:off x="457200" y="22860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3" name="Text Box 32"/>
          <p:cNvSpPr txBox="1">
            <a:spLocks noChangeArrowheads="1"/>
          </p:cNvSpPr>
          <p:nvPr/>
        </p:nvSpPr>
        <p:spPr bwMode="auto">
          <a:xfrm>
            <a:off x="3352800" y="4724400"/>
            <a:ext cx="18288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Make sure Cash Flow in period t reflects realistic ROIC, Working Capital that reflects long-term growth and realistic capital expenditures</a:t>
            </a:r>
          </a:p>
        </p:txBody>
      </p:sp>
      <p:sp>
        <p:nvSpPr>
          <p:cNvPr id="88094" name="Line 33"/>
          <p:cNvSpPr>
            <a:spLocks noChangeShapeType="1"/>
          </p:cNvSpPr>
          <p:nvPr/>
        </p:nvSpPr>
        <p:spPr bwMode="auto">
          <a:xfrm flipV="1">
            <a:off x="4343400" y="4038600"/>
            <a:ext cx="381000" cy="685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5" name="Line 34"/>
          <p:cNvSpPr>
            <a:spLocks noChangeShapeType="1"/>
          </p:cNvSpPr>
          <p:nvPr/>
        </p:nvSpPr>
        <p:spPr bwMode="auto">
          <a:xfrm>
            <a:off x="4953000" y="22098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dirty="0"/>
          </a:p>
        </p:txBody>
      </p:sp>
      <p:sp>
        <p:nvSpPr>
          <p:cNvPr id="88096" name="Line 37"/>
          <p:cNvSpPr>
            <a:spLocks noChangeShapeType="1"/>
          </p:cNvSpPr>
          <p:nvPr/>
        </p:nvSpPr>
        <p:spPr bwMode="auto">
          <a:xfrm flipH="1">
            <a:off x="4876800" y="1828800"/>
            <a:ext cx="228600"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88097" name="Text Box 39"/>
          <p:cNvSpPr txBox="1">
            <a:spLocks noChangeArrowheads="1"/>
          </p:cNvSpPr>
          <p:nvPr/>
        </p:nvSpPr>
        <p:spPr bwMode="auto">
          <a:xfrm>
            <a:off x="5181600" y="1371600"/>
            <a:ext cx="1600200" cy="639763"/>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dirty="0"/>
              <a:t>Year after explicit period to establish stable cash flows</a:t>
            </a:r>
          </a:p>
        </p:txBody>
      </p:sp>
    </p:spTree>
    <p:extLst>
      <p:ext uri="{BB962C8B-B14F-4D97-AF65-F5344CB8AC3E}">
        <p14:creationId xmlns:p14="http://schemas.microsoft.com/office/powerpoint/2010/main" val="21182737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153B-0043-4E36-873D-7D153D80F3AB}"/>
              </a:ext>
            </a:extLst>
          </p:cNvPr>
          <p:cNvSpPr>
            <a:spLocks noGrp="1"/>
          </p:cNvSpPr>
          <p:nvPr>
            <p:ph type="title"/>
          </p:nvPr>
        </p:nvSpPr>
        <p:spPr/>
        <p:txBody>
          <a:bodyPr>
            <a:normAutofit fontScale="90000"/>
          </a:bodyPr>
          <a:lstStyle/>
          <a:p>
            <a:r>
              <a:rPr lang="en-US" dirty="0"/>
              <a:t>Section 5b:</a:t>
            </a:r>
            <a:br>
              <a:rPr lang="en-US" dirty="0"/>
            </a:br>
            <a:r>
              <a:rPr lang="en-US" dirty="0"/>
              <a:t>Cash Flow Complications EV to Equity Value Bridge</a:t>
            </a:r>
            <a:br>
              <a:rPr lang="en-US" dirty="0"/>
            </a:br>
            <a:endParaRPr lang="en-CH" dirty="0"/>
          </a:p>
        </p:txBody>
      </p:sp>
    </p:spTree>
    <p:extLst>
      <p:ext uri="{BB962C8B-B14F-4D97-AF65-F5344CB8AC3E}">
        <p14:creationId xmlns:p14="http://schemas.microsoft.com/office/powerpoint/2010/main" val="25801626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0EFBD8-F8D0-4CB5-AE5A-6BC763195364}"/>
              </a:ext>
            </a:extLst>
          </p:cNvPr>
          <p:cNvSpPr>
            <a:spLocks noGrp="1"/>
          </p:cNvSpPr>
          <p:nvPr>
            <p:ph idx="1"/>
          </p:nvPr>
        </p:nvSpPr>
        <p:spPr/>
        <p:txBody>
          <a:bodyPr/>
          <a:lstStyle/>
          <a:p>
            <a:r>
              <a:rPr lang="en-US" dirty="0"/>
              <a:t>Deferred Tax from NOL or from depreciation or from fair valuation of derivatives</a:t>
            </a:r>
          </a:p>
          <a:p>
            <a:r>
              <a:rPr lang="en-US" dirty="0"/>
              <a:t>Answer</a:t>
            </a:r>
          </a:p>
          <a:p>
            <a:pPr lvl="1"/>
            <a:r>
              <a:rPr lang="en-US" dirty="0"/>
              <a:t>Deferred tax from depreciation (changes) should be in cash flow and not  as a liability in the net debt calculation</a:t>
            </a:r>
          </a:p>
          <a:p>
            <a:pPr lvl="1"/>
            <a:r>
              <a:rPr lang="en-US" dirty="0"/>
              <a:t>Deferred tax from NOL should be in cash flow as long as NOL turns in the explicit period</a:t>
            </a:r>
          </a:p>
          <a:p>
            <a:pPr lvl="1"/>
            <a:r>
              <a:rPr lang="en-US" dirty="0"/>
              <a:t>Deferred tax from derivative valuation should not be in cash flow or net debt</a:t>
            </a:r>
            <a:endParaRPr lang="en-CH" dirty="0"/>
          </a:p>
        </p:txBody>
      </p:sp>
      <p:sp>
        <p:nvSpPr>
          <p:cNvPr id="3" name="Title 2">
            <a:extLst>
              <a:ext uri="{FF2B5EF4-FFF2-40B4-BE49-F238E27FC236}">
                <a16:creationId xmlns:a16="http://schemas.microsoft.com/office/drawing/2014/main" id="{44632823-70BB-4133-8AF2-AD68A1D7A212}"/>
              </a:ext>
            </a:extLst>
          </p:cNvPr>
          <p:cNvSpPr>
            <a:spLocks noGrp="1"/>
          </p:cNvSpPr>
          <p:nvPr>
            <p:ph type="title"/>
          </p:nvPr>
        </p:nvSpPr>
        <p:spPr/>
        <p:txBody>
          <a:bodyPr/>
          <a:lstStyle/>
          <a:p>
            <a:r>
              <a:rPr lang="en-US" dirty="0"/>
              <a:t>Deferred Tax Example</a:t>
            </a:r>
            <a:endParaRPr lang="en-CH" dirty="0"/>
          </a:p>
        </p:txBody>
      </p:sp>
      <p:sp>
        <p:nvSpPr>
          <p:cNvPr id="4" name="Slide Number Placeholder 3">
            <a:extLst>
              <a:ext uri="{FF2B5EF4-FFF2-40B4-BE49-F238E27FC236}">
                <a16:creationId xmlns:a16="http://schemas.microsoft.com/office/drawing/2014/main" id="{763C35FC-C603-4D5B-86D7-EE59A8BEF0A2}"/>
              </a:ext>
            </a:extLst>
          </p:cNvPr>
          <p:cNvSpPr>
            <a:spLocks noGrp="1"/>
          </p:cNvSpPr>
          <p:nvPr>
            <p:ph type="sldNum" sz="quarter" idx="12"/>
          </p:nvPr>
        </p:nvSpPr>
        <p:spPr/>
        <p:txBody>
          <a:bodyPr/>
          <a:lstStyle/>
          <a:p>
            <a:pPr algn="ctr"/>
            <a:fld id="{0C3A1854-6B63-4059-B360-A3C4972BF0FC}" type="slidenum">
              <a:rPr lang="ko-KR" altLang="en-US" smtClean="0"/>
              <a:pPr algn="ctr"/>
              <a:t>152</a:t>
            </a:fld>
            <a:endParaRPr lang="ko-KR" altLang="en-US" dirty="0"/>
          </a:p>
        </p:txBody>
      </p:sp>
    </p:spTree>
    <p:extLst>
      <p:ext uri="{BB962C8B-B14F-4D97-AF65-F5344CB8AC3E}">
        <p14:creationId xmlns:p14="http://schemas.microsoft.com/office/powerpoint/2010/main" val="31104986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360F6-B648-49BA-9E85-B1848CEA7AB8}"/>
              </a:ext>
            </a:extLst>
          </p:cNvPr>
          <p:cNvSpPr>
            <a:spLocks noGrp="1"/>
          </p:cNvSpPr>
          <p:nvPr>
            <p:ph idx="1"/>
          </p:nvPr>
        </p:nvSpPr>
        <p:spPr/>
        <p:txBody>
          <a:bodyPr>
            <a:normAutofit fontScale="62500" lnSpcReduction="20000"/>
          </a:bodyPr>
          <a:lstStyle/>
          <a:p>
            <a:r>
              <a:rPr lang="en-US" dirty="0"/>
              <a:t>Proof 1: Accounts Payable: Demonstrates the A/P should not be in bridge because included in FCF; Also demonstrates process of making proof</a:t>
            </a:r>
          </a:p>
          <a:p>
            <a:r>
              <a:rPr lang="en-US" dirty="0"/>
              <a:t>Proof 2: Provisions Related to Warranty Expenses; Demonstrates that should include in EV, NOT in bridge and that changes in provisions should be in Free Cash Flow</a:t>
            </a:r>
          </a:p>
          <a:p>
            <a:r>
              <a:rPr lang="en-US" dirty="0"/>
              <a:t>Proof 3: Provisions Related to Dismantling/Decommissioning:  When cash flow is after explicit period INCLUDE in BRIDGE</a:t>
            </a:r>
          </a:p>
          <a:p>
            <a:r>
              <a:rPr lang="en-US" dirty="0"/>
              <a:t>Proof 4: Provisions Related to Dismantling/Decommissioning with taxes:  Taxes follow the BRIDGE treatment and should include at net of tax</a:t>
            </a:r>
          </a:p>
          <a:p>
            <a:r>
              <a:rPr lang="en-US" dirty="0"/>
              <a:t>Proof 5: Provisions Related to Warranty Expenses with taxes; Demonstrates that should include in EV, NOT in bridge and that changes in provisions should be in Free Cash Flow and Deferred Taxes should be in free cash flow</a:t>
            </a:r>
          </a:p>
          <a:p>
            <a:r>
              <a:rPr lang="en-US" dirty="0"/>
              <a:t>Proof 6: Debt with alternative provisions; Demonstrates Clear Point that Should Include in Bridge at Market Value</a:t>
            </a:r>
          </a:p>
          <a:p>
            <a:r>
              <a:rPr lang="en-US" dirty="0"/>
              <a:t>Proof 7: Debt with Constant Capital Structure; Demonstrates Clear Point that Should Include Debt in Bridge at Market Value and Can Be Used for WACC Analysis with Taxes    </a:t>
            </a:r>
            <a:endParaRPr lang="en-CH" dirty="0"/>
          </a:p>
        </p:txBody>
      </p:sp>
      <p:sp>
        <p:nvSpPr>
          <p:cNvPr id="3" name="Title 2">
            <a:extLst>
              <a:ext uri="{FF2B5EF4-FFF2-40B4-BE49-F238E27FC236}">
                <a16:creationId xmlns:a16="http://schemas.microsoft.com/office/drawing/2014/main" id="{13A21DDF-B452-4749-93D7-748D49236FAA}"/>
              </a:ext>
            </a:extLst>
          </p:cNvPr>
          <p:cNvSpPr>
            <a:spLocks noGrp="1"/>
          </p:cNvSpPr>
          <p:nvPr>
            <p:ph type="title"/>
          </p:nvPr>
        </p:nvSpPr>
        <p:spPr/>
        <p:txBody>
          <a:bodyPr/>
          <a:lstStyle/>
          <a:p>
            <a:r>
              <a:rPr lang="en-US" dirty="0"/>
              <a:t>Enterprise Value to Equity Analysis- 1</a:t>
            </a:r>
            <a:endParaRPr lang="en-CH" dirty="0"/>
          </a:p>
        </p:txBody>
      </p:sp>
      <p:sp>
        <p:nvSpPr>
          <p:cNvPr id="4" name="Slide Number Placeholder 3">
            <a:extLst>
              <a:ext uri="{FF2B5EF4-FFF2-40B4-BE49-F238E27FC236}">
                <a16:creationId xmlns:a16="http://schemas.microsoft.com/office/drawing/2014/main" id="{02ECD96C-2A96-4023-931B-7F536FD78733}"/>
              </a:ext>
            </a:extLst>
          </p:cNvPr>
          <p:cNvSpPr>
            <a:spLocks noGrp="1"/>
          </p:cNvSpPr>
          <p:nvPr>
            <p:ph type="sldNum" sz="quarter" idx="12"/>
          </p:nvPr>
        </p:nvSpPr>
        <p:spPr/>
        <p:txBody>
          <a:bodyPr/>
          <a:lstStyle/>
          <a:p>
            <a:pPr algn="ctr"/>
            <a:fld id="{0C3A1854-6B63-4059-B360-A3C4972BF0FC}" type="slidenum">
              <a:rPr lang="ko-KR" altLang="en-US" smtClean="0"/>
              <a:pPr algn="ctr"/>
              <a:t>153</a:t>
            </a:fld>
            <a:endParaRPr lang="ko-KR" altLang="en-US" dirty="0"/>
          </a:p>
        </p:txBody>
      </p:sp>
    </p:spTree>
    <p:extLst>
      <p:ext uri="{BB962C8B-B14F-4D97-AF65-F5344CB8AC3E}">
        <p14:creationId xmlns:p14="http://schemas.microsoft.com/office/powerpoint/2010/main" val="36177061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360F6-B648-49BA-9E85-B1848CEA7AB8}"/>
              </a:ext>
            </a:extLst>
          </p:cNvPr>
          <p:cNvSpPr>
            <a:spLocks noGrp="1"/>
          </p:cNvSpPr>
          <p:nvPr>
            <p:ph idx="1"/>
          </p:nvPr>
        </p:nvSpPr>
        <p:spPr/>
        <p:txBody>
          <a:bodyPr>
            <a:normAutofit fontScale="70000" lnSpcReduction="20000"/>
          </a:bodyPr>
          <a:lstStyle/>
          <a:p>
            <a:r>
              <a:rPr lang="en-US" dirty="0"/>
              <a:t>Proof 8: Taxes Payable and Interest; Alternatively include the interest paid to the Government in EBITDA</a:t>
            </a:r>
          </a:p>
          <a:p>
            <a:r>
              <a:rPr lang="en-US" dirty="0"/>
              <a:t>Proof 9: Derivatives from Interest Rate Swaps; Shows that Debt should be at book value and the value of Swap should be added</a:t>
            </a:r>
          </a:p>
          <a:p>
            <a:r>
              <a:rPr lang="en-US" dirty="0"/>
              <a:t>Proof 10: Derivatives from Interest Rate Swaps with Tax; Shows that tax effect should follow the valuation and be included in bridge</a:t>
            </a:r>
          </a:p>
          <a:p>
            <a:r>
              <a:rPr lang="en-US" dirty="0"/>
              <a:t>Proof 11: Income and Assets from Associates;  If not in EBITDA then compute PV of After Tax Income and put in Bridge and Account for Differences in Discount Rate</a:t>
            </a:r>
          </a:p>
          <a:p>
            <a:r>
              <a:rPr lang="en-US" dirty="0"/>
              <a:t>Proof 12: Futures Contract Associated with Operations;  take the derivative gains and losses out of EBITDA</a:t>
            </a:r>
          </a:p>
          <a:p>
            <a:r>
              <a:rPr lang="en-US" dirty="0"/>
              <a:t>Proof 13: Deferred Taxes from Capital Expenditures and other Operating Items; Include in Free Cash Flow and do not include in Bridge</a:t>
            </a:r>
          </a:p>
          <a:p>
            <a:r>
              <a:rPr lang="en-US" dirty="0"/>
              <a:t>Proof 14: Deferred Taxes from NOL; Treatment Depends on the length of the holding period</a:t>
            </a:r>
          </a:p>
          <a:p>
            <a:endParaRPr lang="en-CH" dirty="0"/>
          </a:p>
          <a:p>
            <a:endParaRPr lang="en-CH" dirty="0"/>
          </a:p>
        </p:txBody>
      </p:sp>
      <p:sp>
        <p:nvSpPr>
          <p:cNvPr id="3" name="Title 2">
            <a:extLst>
              <a:ext uri="{FF2B5EF4-FFF2-40B4-BE49-F238E27FC236}">
                <a16:creationId xmlns:a16="http://schemas.microsoft.com/office/drawing/2014/main" id="{13A21DDF-B452-4749-93D7-748D49236FAA}"/>
              </a:ext>
            </a:extLst>
          </p:cNvPr>
          <p:cNvSpPr>
            <a:spLocks noGrp="1"/>
          </p:cNvSpPr>
          <p:nvPr>
            <p:ph type="title"/>
          </p:nvPr>
        </p:nvSpPr>
        <p:spPr/>
        <p:txBody>
          <a:bodyPr/>
          <a:lstStyle/>
          <a:p>
            <a:r>
              <a:rPr lang="en-US" dirty="0"/>
              <a:t>Enterprise Value to Equity Analysis - 2</a:t>
            </a:r>
            <a:endParaRPr lang="en-CH" dirty="0"/>
          </a:p>
        </p:txBody>
      </p:sp>
      <p:sp>
        <p:nvSpPr>
          <p:cNvPr id="4" name="Slide Number Placeholder 3">
            <a:extLst>
              <a:ext uri="{FF2B5EF4-FFF2-40B4-BE49-F238E27FC236}">
                <a16:creationId xmlns:a16="http://schemas.microsoft.com/office/drawing/2014/main" id="{02ECD96C-2A96-4023-931B-7F536FD78733}"/>
              </a:ext>
            </a:extLst>
          </p:cNvPr>
          <p:cNvSpPr>
            <a:spLocks noGrp="1"/>
          </p:cNvSpPr>
          <p:nvPr>
            <p:ph type="sldNum" sz="quarter" idx="12"/>
          </p:nvPr>
        </p:nvSpPr>
        <p:spPr/>
        <p:txBody>
          <a:bodyPr/>
          <a:lstStyle/>
          <a:p>
            <a:pPr algn="ctr"/>
            <a:fld id="{0C3A1854-6B63-4059-B360-A3C4972BF0FC}" type="slidenum">
              <a:rPr lang="ko-KR" altLang="en-US" smtClean="0"/>
              <a:pPr algn="ctr"/>
              <a:t>154</a:t>
            </a:fld>
            <a:endParaRPr lang="ko-KR" altLang="en-US" dirty="0"/>
          </a:p>
        </p:txBody>
      </p:sp>
    </p:spTree>
    <p:extLst>
      <p:ext uri="{BB962C8B-B14F-4D97-AF65-F5344CB8AC3E}">
        <p14:creationId xmlns:p14="http://schemas.microsoft.com/office/powerpoint/2010/main" val="12398339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63AC-BE5C-41ED-8A18-016450BB3A52}"/>
              </a:ext>
            </a:extLst>
          </p:cNvPr>
          <p:cNvSpPr>
            <a:spLocks noGrp="1"/>
          </p:cNvSpPr>
          <p:nvPr>
            <p:ph type="ctrTitle"/>
          </p:nvPr>
        </p:nvSpPr>
        <p:spPr>
          <a:xfrm>
            <a:off x="685800" y="2693987"/>
            <a:ext cx="7772400" cy="1470025"/>
          </a:xfrm>
        </p:spPr>
        <p:txBody>
          <a:bodyPr>
            <a:noAutofit/>
          </a:bodyPr>
          <a:lstStyle/>
          <a:p>
            <a:r>
              <a:rPr lang="en-US" dirty="0"/>
              <a:t>Section 6: </a:t>
            </a:r>
            <a:br>
              <a:rPr lang="en-US" dirty="0"/>
            </a:br>
            <a:r>
              <a:rPr lang="en-US" dirty="0"/>
              <a:t>Terminal Value, Normalised Cash Flow and Multiples</a:t>
            </a:r>
            <a:endParaRPr lang="en-CH" dirty="0"/>
          </a:p>
        </p:txBody>
      </p:sp>
    </p:spTree>
    <p:extLst>
      <p:ext uri="{BB962C8B-B14F-4D97-AF65-F5344CB8AC3E}">
        <p14:creationId xmlns:p14="http://schemas.microsoft.com/office/powerpoint/2010/main" val="19196618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8949-E093-4BA6-9032-5FA4388AF468}"/>
              </a:ext>
            </a:extLst>
          </p:cNvPr>
          <p:cNvSpPr>
            <a:spLocks noGrp="1"/>
          </p:cNvSpPr>
          <p:nvPr>
            <p:ph type="title"/>
          </p:nvPr>
        </p:nvSpPr>
        <p:spPr/>
        <p:txBody>
          <a:bodyPr/>
          <a:lstStyle/>
          <a:p>
            <a:r>
              <a:rPr lang="en-US" dirty="0"/>
              <a:t>Section 6a:</a:t>
            </a:r>
            <a:br>
              <a:rPr lang="en-US" dirty="0"/>
            </a:br>
            <a:r>
              <a:rPr lang="en-US" dirty="0"/>
              <a:t>Terminal Value and Philosophy</a:t>
            </a:r>
            <a:endParaRPr lang="en-CH" dirty="0"/>
          </a:p>
        </p:txBody>
      </p:sp>
    </p:spTree>
    <p:extLst>
      <p:ext uri="{BB962C8B-B14F-4D97-AF65-F5344CB8AC3E}">
        <p14:creationId xmlns:p14="http://schemas.microsoft.com/office/powerpoint/2010/main" val="34561521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777FE-65C6-4018-81D9-D1A97D1394E4}"/>
              </a:ext>
            </a:extLst>
          </p:cNvPr>
          <p:cNvSpPr>
            <a:spLocks noGrp="1"/>
          </p:cNvSpPr>
          <p:nvPr>
            <p:ph idx="1"/>
          </p:nvPr>
        </p:nvSpPr>
        <p:spPr/>
        <p:txBody>
          <a:bodyPr>
            <a:normAutofit fontScale="92500" lnSpcReduction="20000"/>
          </a:bodyPr>
          <a:lstStyle/>
          <a:p>
            <a:r>
              <a:rPr lang="en-029" dirty="0"/>
              <a:t>Normalising cash flow is very important because the normalised cash flow will be the basis of terminal value.</a:t>
            </a:r>
          </a:p>
          <a:p>
            <a:r>
              <a:rPr lang="en-029" dirty="0"/>
              <a:t>If terminal value is too high or low because of unreasonable assumptions about return, working capital changes or capital expenditures, the valuation will be biased.</a:t>
            </a:r>
          </a:p>
          <a:p>
            <a:r>
              <a:rPr lang="en-029" dirty="0"/>
              <a:t>Deriving terminal value from normalised cash flow is like buying a stock and receiving dividends.  What matters most is the value of the stock in the next few years and not the small amounts of dividends received.  This value comes in large part from earnings assumption in the last year.</a:t>
            </a:r>
            <a:endParaRPr lang="en-US" dirty="0"/>
          </a:p>
          <a:p>
            <a:endParaRPr lang="en-029" dirty="0"/>
          </a:p>
        </p:txBody>
      </p:sp>
      <p:sp>
        <p:nvSpPr>
          <p:cNvPr id="3" name="Title 2">
            <a:extLst>
              <a:ext uri="{FF2B5EF4-FFF2-40B4-BE49-F238E27FC236}">
                <a16:creationId xmlns:a16="http://schemas.microsoft.com/office/drawing/2014/main" id="{E971F3C3-8F1A-4941-8A0E-55224D374C8C}"/>
              </a:ext>
            </a:extLst>
          </p:cNvPr>
          <p:cNvSpPr>
            <a:spLocks noGrp="1"/>
          </p:cNvSpPr>
          <p:nvPr>
            <p:ph type="title"/>
          </p:nvPr>
        </p:nvSpPr>
        <p:spPr/>
        <p:txBody>
          <a:bodyPr>
            <a:normAutofit fontScale="90000"/>
          </a:bodyPr>
          <a:lstStyle/>
          <a:p>
            <a:r>
              <a:rPr lang="en-029" dirty="0"/>
              <a:t>Importance of Terminal Value and Normalised Cash Flow</a:t>
            </a:r>
          </a:p>
        </p:txBody>
      </p:sp>
      <p:sp>
        <p:nvSpPr>
          <p:cNvPr id="4" name="Slide Number Placeholder 3">
            <a:extLst>
              <a:ext uri="{FF2B5EF4-FFF2-40B4-BE49-F238E27FC236}">
                <a16:creationId xmlns:a16="http://schemas.microsoft.com/office/drawing/2014/main" id="{0A22F576-9E6B-4E87-BF69-2E7C84BE3971}"/>
              </a:ext>
            </a:extLst>
          </p:cNvPr>
          <p:cNvSpPr>
            <a:spLocks noGrp="1"/>
          </p:cNvSpPr>
          <p:nvPr>
            <p:ph type="sldNum" sz="quarter" idx="12"/>
          </p:nvPr>
        </p:nvSpPr>
        <p:spPr/>
        <p:txBody>
          <a:bodyPr/>
          <a:lstStyle/>
          <a:p>
            <a:pPr algn="ctr"/>
            <a:fld id="{0C3A1854-6B63-4059-B360-A3C4972BF0FC}" type="slidenum">
              <a:rPr lang="ko-KR" altLang="en-US" smtClean="0"/>
              <a:pPr algn="ctr"/>
              <a:t>157</a:t>
            </a:fld>
            <a:endParaRPr lang="ko-KR" altLang="en-US" dirty="0"/>
          </a:p>
        </p:txBody>
      </p:sp>
    </p:spTree>
    <p:extLst>
      <p:ext uri="{BB962C8B-B14F-4D97-AF65-F5344CB8AC3E}">
        <p14:creationId xmlns:p14="http://schemas.microsoft.com/office/powerpoint/2010/main" val="15299371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en-US" sz="3200" dirty="0">
                <a:latin typeface="Franklin Gothic Demi" panose="020B0703020102020204" pitchFamily="34" charset="0"/>
                <a:cs typeface="Times New Roman" panose="02020603050405020304" pitchFamily="18" charset="0"/>
              </a:rPr>
              <a:t>Reasonable Estimates of Growth – Is this Graph Reasonable</a:t>
            </a:r>
          </a:p>
        </p:txBody>
      </p:sp>
      <p:grpSp>
        <p:nvGrpSpPr>
          <p:cNvPr id="41987" name="Group 3"/>
          <p:cNvGrpSpPr>
            <a:grpSpLocks/>
          </p:cNvGrpSpPr>
          <p:nvPr/>
        </p:nvGrpSpPr>
        <p:grpSpPr bwMode="auto">
          <a:xfrm>
            <a:off x="1127125" y="1997075"/>
            <a:ext cx="7064375" cy="4156075"/>
            <a:chOff x="710" y="1258"/>
            <a:chExt cx="4450" cy="2618"/>
          </a:xfrm>
        </p:grpSpPr>
        <p:sp>
          <p:nvSpPr>
            <p:cNvPr id="41996" name="Line 4"/>
            <p:cNvSpPr>
              <a:spLocks noChangeShapeType="1"/>
            </p:cNvSpPr>
            <p:nvPr/>
          </p:nvSpPr>
          <p:spPr bwMode="auto">
            <a:xfrm>
              <a:off x="710" y="1258"/>
              <a:ext cx="0" cy="2618"/>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7" name="Line 5"/>
            <p:cNvSpPr>
              <a:spLocks noChangeShapeType="1"/>
            </p:cNvSpPr>
            <p:nvPr/>
          </p:nvSpPr>
          <p:spPr bwMode="auto">
            <a:xfrm>
              <a:off x="710" y="2960"/>
              <a:ext cx="4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41998" name="Line 6"/>
            <p:cNvSpPr>
              <a:spLocks noChangeShapeType="1"/>
            </p:cNvSpPr>
            <p:nvPr/>
          </p:nvSpPr>
          <p:spPr bwMode="auto">
            <a:xfrm flipV="1">
              <a:off x="1975"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9" name="Line 7"/>
            <p:cNvSpPr>
              <a:spLocks noChangeShapeType="1"/>
            </p:cNvSpPr>
            <p:nvPr/>
          </p:nvSpPr>
          <p:spPr bwMode="auto">
            <a:xfrm flipV="1">
              <a:off x="3589"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41988" name="Group 8"/>
          <p:cNvGrpSpPr>
            <a:grpSpLocks/>
          </p:cNvGrpSpPr>
          <p:nvPr/>
        </p:nvGrpSpPr>
        <p:grpSpPr bwMode="auto">
          <a:xfrm>
            <a:off x="1127125" y="3243263"/>
            <a:ext cx="6994525" cy="1455737"/>
            <a:chOff x="336" y="1680"/>
            <a:chExt cx="4848" cy="1008"/>
          </a:xfrm>
        </p:grpSpPr>
        <p:sp>
          <p:nvSpPr>
            <p:cNvPr id="41994" name="Freeform 9"/>
            <p:cNvSpPr>
              <a:spLocks/>
            </p:cNvSpPr>
            <p:nvPr/>
          </p:nvSpPr>
          <p:spPr bwMode="auto">
            <a:xfrm>
              <a:off x="336" y="1680"/>
              <a:ext cx="1389" cy="731"/>
            </a:xfrm>
            <a:custGeom>
              <a:avLst/>
              <a:gdLst>
                <a:gd name="T0" fmla="*/ 0 w 1389"/>
                <a:gd name="T1" fmla="*/ 592 h 731"/>
                <a:gd name="T2" fmla="*/ 140 w 1389"/>
                <a:gd name="T3" fmla="*/ 485 h 731"/>
                <a:gd name="T4" fmla="*/ 156 w 1389"/>
                <a:gd name="T5" fmla="*/ 600 h 731"/>
                <a:gd name="T6" fmla="*/ 189 w 1389"/>
                <a:gd name="T7" fmla="*/ 731 h 731"/>
                <a:gd name="T8" fmla="*/ 255 w 1389"/>
                <a:gd name="T9" fmla="*/ 666 h 731"/>
                <a:gd name="T10" fmla="*/ 279 w 1389"/>
                <a:gd name="T11" fmla="*/ 501 h 731"/>
                <a:gd name="T12" fmla="*/ 329 w 1389"/>
                <a:gd name="T13" fmla="*/ 197 h 731"/>
                <a:gd name="T14" fmla="*/ 337 w 1389"/>
                <a:gd name="T15" fmla="*/ 148 h 731"/>
                <a:gd name="T16" fmla="*/ 362 w 1389"/>
                <a:gd name="T17" fmla="*/ 197 h 731"/>
                <a:gd name="T18" fmla="*/ 403 w 1389"/>
                <a:gd name="T19" fmla="*/ 279 h 731"/>
                <a:gd name="T20" fmla="*/ 460 w 1389"/>
                <a:gd name="T21" fmla="*/ 304 h 731"/>
                <a:gd name="T22" fmla="*/ 526 w 1389"/>
                <a:gd name="T23" fmla="*/ 238 h 731"/>
                <a:gd name="T24" fmla="*/ 551 w 1389"/>
                <a:gd name="T25" fmla="*/ 452 h 731"/>
                <a:gd name="T26" fmla="*/ 584 w 1389"/>
                <a:gd name="T27" fmla="*/ 526 h 731"/>
                <a:gd name="T28" fmla="*/ 641 w 1389"/>
                <a:gd name="T29" fmla="*/ 468 h 731"/>
                <a:gd name="T30" fmla="*/ 674 w 1389"/>
                <a:gd name="T31" fmla="*/ 345 h 731"/>
                <a:gd name="T32" fmla="*/ 740 w 1389"/>
                <a:gd name="T33" fmla="*/ 230 h 731"/>
                <a:gd name="T34" fmla="*/ 748 w 1389"/>
                <a:gd name="T35" fmla="*/ 263 h 731"/>
                <a:gd name="T36" fmla="*/ 756 w 1389"/>
                <a:gd name="T37" fmla="*/ 329 h 731"/>
                <a:gd name="T38" fmla="*/ 773 w 1389"/>
                <a:gd name="T39" fmla="*/ 378 h 731"/>
                <a:gd name="T40" fmla="*/ 822 w 1389"/>
                <a:gd name="T41" fmla="*/ 321 h 731"/>
                <a:gd name="T42" fmla="*/ 879 w 1389"/>
                <a:gd name="T43" fmla="*/ 90 h 731"/>
                <a:gd name="T44" fmla="*/ 929 w 1389"/>
                <a:gd name="T45" fmla="*/ 0 h 731"/>
                <a:gd name="T46" fmla="*/ 1027 w 1389"/>
                <a:gd name="T47" fmla="*/ 181 h 731"/>
                <a:gd name="T48" fmla="*/ 1052 w 1389"/>
                <a:gd name="T49" fmla="*/ 419 h 731"/>
                <a:gd name="T50" fmla="*/ 1077 w 1389"/>
                <a:gd name="T51" fmla="*/ 436 h 731"/>
                <a:gd name="T52" fmla="*/ 1208 w 1389"/>
                <a:gd name="T53" fmla="*/ 288 h 731"/>
                <a:gd name="T54" fmla="*/ 1225 w 1389"/>
                <a:gd name="T55" fmla="*/ 238 h 731"/>
                <a:gd name="T56" fmla="*/ 1257 w 1389"/>
                <a:gd name="T57" fmla="*/ 197 h 731"/>
                <a:gd name="T58" fmla="*/ 1389 w 1389"/>
                <a:gd name="T59" fmla="*/ 90 h 7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9" h="731">
                  <a:moveTo>
                    <a:pt x="0" y="592"/>
                  </a:moveTo>
                  <a:cubicBezTo>
                    <a:pt x="54" y="575"/>
                    <a:pt x="71" y="507"/>
                    <a:pt x="140" y="485"/>
                  </a:cubicBezTo>
                  <a:cubicBezTo>
                    <a:pt x="160" y="547"/>
                    <a:pt x="138" y="474"/>
                    <a:pt x="156" y="600"/>
                  </a:cubicBezTo>
                  <a:cubicBezTo>
                    <a:pt x="162" y="643"/>
                    <a:pt x="175" y="689"/>
                    <a:pt x="189" y="731"/>
                  </a:cubicBezTo>
                  <a:cubicBezTo>
                    <a:pt x="219" y="709"/>
                    <a:pt x="234" y="695"/>
                    <a:pt x="255" y="666"/>
                  </a:cubicBezTo>
                  <a:cubicBezTo>
                    <a:pt x="264" y="611"/>
                    <a:pt x="270" y="556"/>
                    <a:pt x="279" y="501"/>
                  </a:cubicBezTo>
                  <a:cubicBezTo>
                    <a:pt x="287" y="399"/>
                    <a:pt x="281" y="290"/>
                    <a:pt x="329" y="197"/>
                  </a:cubicBezTo>
                  <a:cubicBezTo>
                    <a:pt x="332" y="181"/>
                    <a:pt x="325" y="160"/>
                    <a:pt x="337" y="148"/>
                  </a:cubicBezTo>
                  <a:cubicBezTo>
                    <a:pt x="343" y="142"/>
                    <a:pt x="362" y="197"/>
                    <a:pt x="362" y="197"/>
                  </a:cubicBezTo>
                  <a:cubicBezTo>
                    <a:pt x="375" y="227"/>
                    <a:pt x="380" y="257"/>
                    <a:pt x="403" y="279"/>
                  </a:cubicBezTo>
                  <a:cubicBezTo>
                    <a:pt x="416" y="318"/>
                    <a:pt x="422" y="317"/>
                    <a:pt x="460" y="304"/>
                  </a:cubicBezTo>
                  <a:cubicBezTo>
                    <a:pt x="483" y="283"/>
                    <a:pt x="505" y="261"/>
                    <a:pt x="526" y="238"/>
                  </a:cubicBezTo>
                  <a:cubicBezTo>
                    <a:pt x="543" y="309"/>
                    <a:pt x="544" y="378"/>
                    <a:pt x="551" y="452"/>
                  </a:cubicBezTo>
                  <a:cubicBezTo>
                    <a:pt x="557" y="518"/>
                    <a:pt x="544" y="501"/>
                    <a:pt x="584" y="526"/>
                  </a:cubicBezTo>
                  <a:cubicBezTo>
                    <a:pt x="609" y="509"/>
                    <a:pt x="621" y="490"/>
                    <a:pt x="641" y="468"/>
                  </a:cubicBezTo>
                  <a:cubicBezTo>
                    <a:pt x="659" y="360"/>
                    <a:pt x="638" y="397"/>
                    <a:pt x="674" y="345"/>
                  </a:cubicBezTo>
                  <a:cubicBezTo>
                    <a:pt x="681" y="302"/>
                    <a:pt x="697" y="244"/>
                    <a:pt x="740" y="230"/>
                  </a:cubicBezTo>
                  <a:cubicBezTo>
                    <a:pt x="743" y="241"/>
                    <a:pt x="746" y="252"/>
                    <a:pt x="748" y="263"/>
                  </a:cubicBezTo>
                  <a:cubicBezTo>
                    <a:pt x="752" y="285"/>
                    <a:pt x="751" y="307"/>
                    <a:pt x="756" y="329"/>
                  </a:cubicBezTo>
                  <a:cubicBezTo>
                    <a:pt x="760" y="346"/>
                    <a:pt x="773" y="378"/>
                    <a:pt x="773" y="378"/>
                  </a:cubicBezTo>
                  <a:cubicBezTo>
                    <a:pt x="819" y="367"/>
                    <a:pt x="806" y="379"/>
                    <a:pt x="822" y="321"/>
                  </a:cubicBezTo>
                  <a:cubicBezTo>
                    <a:pt x="843" y="244"/>
                    <a:pt x="860" y="167"/>
                    <a:pt x="879" y="90"/>
                  </a:cubicBezTo>
                  <a:cubicBezTo>
                    <a:pt x="891" y="41"/>
                    <a:pt x="887" y="27"/>
                    <a:pt x="929" y="0"/>
                  </a:cubicBezTo>
                  <a:cubicBezTo>
                    <a:pt x="988" y="39"/>
                    <a:pt x="1006" y="116"/>
                    <a:pt x="1027" y="181"/>
                  </a:cubicBezTo>
                  <a:cubicBezTo>
                    <a:pt x="1037" y="254"/>
                    <a:pt x="1034" y="350"/>
                    <a:pt x="1052" y="419"/>
                  </a:cubicBezTo>
                  <a:cubicBezTo>
                    <a:pt x="1055" y="429"/>
                    <a:pt x="1069" y="430"/>
                    <a:pt x="1077" y="436"/>
                  </a:cubicBezTo>
                  <a:cubicBezTo>
                    <a:pt x="1135" y="395"/>
                    <a:pt x="1169" y="346"/>
                    <a:pt x="1208" y="288"/>
                  </a:cubicBezTo>
                  <a:cubicBezTo>
                    <a:pt x="1218" y="273"/>
                    <a:pt x="1218" y="254"/>
                    <a:pt x="1225" y="238"/>
                  </a:cubicBezTo>
                  <a:cubicBezTo>
                    <a:pt x="1236" y="214"/>
                    <a:pt x="1242" y="216"/>
                    <a:pt x="1257" y="197"/>
                  </a:cubicBezTo>
                  <a:cubicBezTo>
                    <a:pt x="1295" y="149"/>
                    <a:pt x="1319" y="90"/>
                    <a:pt x="1389" y="90"/>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1995" name="Freeform 10"/>
            <p:cNvSpPr>
              <a:spLocks/>
            </p:cNvSpPr>
            <p:nvPr/>
          </p:nvSpPr>
          <p:spPr bwMode="auto">
            <a:xfrm>
              <a:off x="1728" y="1776"/>
              <a:ext cx="3456" cy="912"/>
            </a:xfrm>
            <a:custGeom>
              <a:avLst/>
              <a:gdLst>
                <a:gd name="T0" fmla="*/ 0 w 3456"/>
                <a:gd name="T1" fmla="*/ 0 h 912"/>
                <a:gd name="T2" fmla="*/ 240 w 3456"/>
                <a:gd name="T3" fmla="*/ 288 h 912"/>
                <a:gd name="T4" fmla="*/ 576 w 3456"/>
                <a:gd name="T5" fmla="*/ 528 h 912"/>
                <a:gd name="T6" fmla="*/ 1200 w 3456"/>
                <a:gd name="T7" fmla="*/ 768 h 912"/>
                <a:gd name="T8" fmla="*/ 1776 w 3456"/>
                <a:gd name="T9" fmla="*/ 864 h 912"/>
                <a:gd name="T10" fmla="*/ 3456 w 3456"/>
                <a:gd name="T11" fmla="*/ 912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56" h="912">
                  <a:moveTo>
                    <a:pt x="0" y="0"/>
                  </a:moveTo>
                  <a:cubicBezTo>
                    <a:pt x="72" y="100"/>
                    <a:pt x="144" y="200"/>
                    <a:pt x="240" y="288"/>
                  </a:cubicBezTo>
                  <a:cubicBezTo>
                    <a:pt x="336" y="376"/>
                    <a:pt x="416" y="448"/>
                    <a:pt x="576" y="528"/>
                  </a:cubicBezTo>
                  <a:cubicBezTo>
                    <a:pt x="736" y="608"/>
                    <a:pt x="1000" y="712"/>
                    <a:pt x="1200" y="768"/>
                  </a:cubicBezTo>
                  <a:cubicBezTo>
                    <a:pt x="1400" y="824"/>
                    <a:pt x="1400" y="840"/>
                    <a:pt x="1776" y="864"/>
                  </a:cubicBezTo>
                  <a:cubicBezTo>
                    <a:pt x="2152" y="888"/>
                    <a:pt x="3176" y="904"/>
                    <a:pt x="3456" y="912"/>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41989" name="Text Box 11"/>
          <p:cNvSpPr txBox="1">
            <a:spLocks noChangeArrowheads="1"/>
          </p:cNvSpPr>
          <p:nvPr/>
        </p:nvSpPr>
        <p:spPr bwMode="auto">
          <a:xfrm>
            <a:off x="1263650" y="15573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GB" altLang="en-US" sz="1600" b="1" dirty="0">
                <a:solidFill>
                  <a:schemeClr val="tx2"/>
                </a:solidFill>
              </a:rPr>
              <a:t>The short term</a:t>
            </a:r>
          </a:p>
          <a:p>
            <a:endParaRPr lang="en-GB" altLang="en-US" sz="1600" b="1" dirty="0">
              <a:solidFill>
                <a:schemeClr val="tx2"/>
              </a:solidFill>
            </a:endParaRPr>
          </a:p>
          <a:p>
            <a:r>
              <a:rPr lang="en-GB" altLang="en-US" sz="1600" dirty="0">
                <a:solidFill>
                  <a:schemeClr val="tx2"/>
                </a:solidFill>
              </a:rPr>
              <a:t>Based on best estimate of likely outcome</a:t>
            </a:r>
          </a:p>
        </p:txBody>
      </p:sp>
      <p:sp>
        <p:nvSpPr>
          <p:cNvPr id="41990" name="Text Box 12"/>
          <p:cNvSpPr txBox="1">
            <a:spLocks noChangeArrowheads="1"/>
          </p:cNvSpPr>
          <p:nvPr/>
        </p:nvSpPr>
        <p:spPr bwMode="auto">
          <a:xfrm>
            <a:off x="3168650" y="1557338"/>
            <a:ext cx="2532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medium term transition to tranquillity</a:t>
            </a:r>
          </a:p>
          <a:p>
            <a:pPr>
              <a:spcBef>
                <a:spcPct val="80000"/>
              </a:spcBef>
              <a:buClr>
                <a:schemeClr val="accent1"/>
              </a:buClr>
            </a:pPr>
            <a:r>
              <a:rPr lang="en-GB" altLang="en-US" sz="1600" dirty="0">
                <a:solidFill>
                  <a:schemeClr val="tx2"/>
                </a:solidFill>
              </a:rPr>
              <a:t>Assessment of industry outlook and company position</a:t>
            </a:r>
          </a:p>
          <a:p>
            <a:pPr>
              <a:spcBef>
                <a:spcPct val="80000"/>
              </a:spcBef>
              <a:buClr>
                <a:schemeClr val="accent1"/>
              </a:buClr>
              <a:buFontTx/>
              <a:buChar char="•"/>
            </a:pPr>
            <a:r>
              <a:rPr lang="en-GB" altLang="en-US" sz="1600" dirty="0">
                <a:solidFill>
                  <a:schemeClr val="tx2"/>
                </a:solidFill>
              </a:rPr>
              <a:t> ROIC fades towards the</a:t>
            </a:r>
            <a:br>
              <a:rPr lang="en-GB" altLang="en-US" sz="1600" dirty="0">
                <a:solidFill>
                  <a:schemeClr val="tx2"/>
                </a:solidFill>
              </a:rPr>
            </a:br>
            <a:r>
              <a:rPr lang="en-GB" altLang="en-US" sz="1600" dirty="0">
                <a:solidFill>
                  <a:schemeClr val="tx2"/>
                </a:solidFill>
              </a:rPr>
              <a:t>  cost of capital</a:t>
            </a:r>
          </a:p>
          <a:p>
            <a:pPr>
              <a:spcBef>
                <a:spcPct val="80000"/>
              </a:spcBef>
              <a:buClr>
                <a:schemeClr val="accent1"/>
              </a:buClr>
              <a:buFontTx/>
              <a:buChar char="•"/>
            </a:pPr>
            <a:r>
              <a:rPr lang="en-GB" altLang="en-US" sz="1600" dirty="0">
                <a:solidFill>
                  <a:schemeClr val="tx2"/>
                </a:solidFill>
              </a:rPr>
              <a:t> Growth fades towards GDP</a:t>
            </a:r>
          </a:p>
        </p:txBody>
      </p:sp>
      <p:sp>
        <p:nvSpPr>
          <p:cNvPr id="41991" name="Text Box 13"/>
          <p:cNvSpPr txBox="1">
            <a:spLocks noChangeArrowheads="1"/>
          </p:cNvSpPr>
          <p:nvPr/>
        </p:nvSpPr>
        <p:spPr bwMode="auto">
          <a:xfrm>
            <a:off x="5835650" y="1557338"/>
            <a:ext cx="21494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long run – tranquillity and equilibrium</a:t>
            </a:r>
          </a:p>
          <a:p>
            <a:pPr>
              <a:spcBef>
                <a:spcPct val="80000"/>
              </a:spcBef>
              <a:buClr>
                <a:schemeClr val="accent1"/>
              </a:buClr>
              <a:buFontTx/>
              <a:buChar char="•"/>
            </a:pPr>
            <a:r>
              <a:rPr lang="en-GB" altLang="en-US" sz="1600" dirty="0">
                <a:solidFill>
                  <a:schemeClr val="tx2"/>
                </a:solidFill>
              </a:rPr>
              <a:t>  Long run assumptions:</a:t>
            </a:r>
          </a:p>
          <a:p>
            <a:pPr>
              <a:spcBef>
                <a:spcPct val="80000"/>
              </a:spcBef>
              <a:buClr>
                <a:schemeClr val="accent1"/>
              </a:buClr>
              <a:buFontTx/>
              <a:buChar char="•"/>
            </a:pPr>
            <a:r>
              <a:rPr lang="en-GB" altLang="en-US" sz="1600" dirty="0">
                <a:solidFill>
                  <a:schemeClr val="tx2"/>
                </a:solidFill>
              </a:rPr>
              <a:t>  ROIC = Cost of capital</a:t>
            </a:r>
          </a:p>
          <a:p>
            <a:pPr>
              <a:spcBef>
                <a:spcPct val="80000"/>
              </a:spcBef>
              <a:buClr>
                <a:schemeClr val="accent1"/>
              </a:buClr>
              <a:buFontTx/>
              <a:buChar char="•"/>
            </a:pPr>
            <a:r>
              <a:rPr lang="en-GB" altLang="en-US" sz="1600" dirty="0">
                <a:solidFill>
                  <a:schemeClr val="tx2"/>
                </a:solidFill>
              </a:rPr>
              <a:t>  Real growth = 0%</a:t>
            </a:r>
          </a:p>
        </p:txBody>
      </p:sp>
      <p:sp>
        <p:nvSpPr>
          <p:cNvPr id="41992" name="Text Box 14"/>
          <p:cNvSpPr txBox="1">
            <a:spLocks noChangeArrowheads="1"/>
          </p:cNvSpPr>
          <p:nvPr/>
        </p:nvSpPr>
        <p:spPr bwMode="auto">
          <a:xfrm>
            <a:off x="3352800" y="4953000"/>
            <a:ext cx="3810000" cy="639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Much of valuation involves implicitly or explicitly making growth estimates – High P/E comes from high growth</a:t>
            </a:r>
          </a:p>
        </p:txBody>
      </p:sp>
      <p:sp>
        <p:nvSpPr>
          <p:cNvPr id="41993" name="Text Box 15"/>
          <p:cNvSpPr txBox="1">
            <a:spLocks noChangeArrowheads="1"/>
          </p:cNvSpPr>
          <p:nvPr/>
        </p:nvSpPr>
        <p:spPr bwMode="auto">
          <a:xfrm>
            <a:off x="228600" y="6400800"/>
            <a:ext cx="2438400" cy="4572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Reference: Level and persistence of growth rates</a:t>
            </a:r>
          </a:p>
        </p:txBody>
      </p:sp>
    </p:spTree>
    <p:extLst>
      <p:ext uri="{BB962C8B-B14F-4D97-AF65-F5344CB8AC3E}">
        <p14:creationId xmlns:p14="http://schemas.microsoft.com/office/powerpoint/2010/main" val="4277866729"/>
      </p:ext>
    </p:extLst>
  </p:cSld>
  <p:clrMapOvr>
    <a:masterClrMapping/>
  </p:clrMapOvr>
  <p:transition>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85DE7B-860B-4B94-9F09-C8CA7F122A0B}"/>
              </a:ext>
            </a:extLst>
          </p:cNvPr>
          <p:cNvSpPr>
            <a:spLocks noGrp="1"/>
          </p:cNvSpPr>
          <p:nvPr>
            <p:ph idx="1"/>
          </p:nvPr>
        </p:nvSpPr>
        <p:spPr/>
        <p:txBody>
          <a:bodyPr>
            <a:normAutofit/>
          </a:bodyPr>
          <a:lstStyle/>
          <a:p>
            <a:r>
              <a:rPr lang="en-US" dirty="0"/>
              <a:t>According the McKinsey: Many forecasters assume that the rate of return on new invested capital equals the cost of capital in the continuing value period, but that the company will earn returns exceeding the cost of capital during the explicit forecast period. </a:t>
            </a:r>
          </a:p>
        </p:txBody>
      </p:sp>
      <p:sp>
        <p:nvSpPr>
          <p:cNvPr id="3" name="Title 2">
            <a:extLst>
              <a:ext uri="{FF2B5EF4-FFF2-40B4-BE49-F238E27FC236}">
                <a16:creationId xmlns:a16="http://schemas.microsoft.com/office/drawing/2014/main" id="{3AE88FFE-54BC-4E96-AA1A-CB424EA67445}"/>
              </a:ext>
            </a:extLst>
          </p:cNvPr>
          <p:cNvSpPr>
            <a:spLocks noGrp="1"/>
          </p:cNvSpPr>
          <p:nvPr>
            <p:ph type="title"/>
          </p:nvPr>
        </p:nvSpPr>
        <p:spPr/>
        <p:txBody>
          <a:bodyPr/>
          <a:lstStyle/>
          <a:p>
            <a:r>
              <a:rPr lang="en-US" dirty="0"/>
              <a:t>Crazy Idea that ROIC = WACC in Long Run</a:t>
            </a:r>
          </a:p>
        </p:txBody>
      </p:sp>
    </p:spTree>
    <p:extLst>
      <p:ext uri="{BB962C8B-B14F-4D97-AF65-F5344CB8AC3E}">
        <p14:creationId xmlns:p14="http://schemas.microsoft.com/office/powerpoint/2010/main" val="1210843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Risk and Scenario Analysis</a:t>
            </a:r>
          </a:p>
          <a:p>
            <a:pPr lvl="1"/>
            <a:r>
              <a:rPr lang="en-029" dirty="0"/>
              <a:t>Where to Put Scenarios</a:t>
            </a:r>
          </a:p>
          <a:p>
            <a:pPr lvl="1"/>
            <a:r>
              <a:rPr lang="en-029" dirty="0"/>
              <a:t>Scenario Analysis with INDEX Function</a:t>
            </a:r>
          </a:p>
          <a:p>
            <a:pPr lvl="1"/>
            <a:r>
              <a:rPr lang="en-029" dirty="0"/>
              <a:t>Scenario Reporter</a:t>
            </a:r>
          </a:p>
          <a:p>
            <a:pPr lvl="1"/>
            <a:r>
              <a:rPr lang="en-029" dirty="0"/>
              <a:t>Presentation of Scenario Analysis</a:t>
            </a:r>
          </a:p>
          <a:p>
            <a:pPr lvl="1"/>
            <a:r>
              <a:rPr lang="en-029" dirty="0"/>
              <a:t>Circular Reference Problems with Corporate Models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a:bodyPr>
          <a:lstStyle/>
          <a:p>
            <a:r>
              <a:rPr lang="en-029" dirty="0"/>
              <a:t>Risk and Scenario Analysis</a:t>
            </a:r>
          </a:p>
        </p:txBody>
      </p:sp>
    </p:spTree>
    <p:extLst>
      <p:ext uri="{BB962C8B-B14F-4D97-AF65-F5344CB8AC3E}">
        <p14:creationId xmlns:p14="http://schemas.microsoft.com/office/powerpoint/2010/main" val="21121723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7DCD36-DAE2-461A-8387-DE08CA3FB283}"/>
              </a:ext>
            </a:extLst>
          </p:cNvPr>
          <p:cNvSpPr>
            <a:spLocks noGrp="1"/>
          </p:cNvSpPr>
          <p:nvPr>
            <p:ph idx="1"/>
          </p:nvPr>
        </p:nvSpPr>
        <p:spPr/>
        <p:txBody>
          <a:bodyPr/>
          <a:lstStyle/>
          <a:p>
            <a:r>
              <a:rPr lang="en-US" dirty="0"/>
              <a:t>First, Nominal or Real Growth – Inflation Rates over time.</a:t>
            </a:r>
          </a:p>
          <a:p>
            <a:endParaRPr lang="en-US" dirty="0"/>
          </a:p>
        </p:txBody>
      </p:sp>
      <p:sp>
        <p:nvSpPr>
          <p:cNvPr id="3" name="Title 2">
            <a:extLst>
              <a:ext uri="{FF2B5EF4-FFF2-40B4-BE49-F238E27FC236}">
                <a16:creationId xmlns:a16="http://schemas.microsoft.com/office/drawing/2014/main" id="{321DAC7C-B09B-4256-ACBF-E9385730DAD7}"/>
              </a:ext>
            </a:extLst>
          </p:cNvPr>
          <p:cNvSpPr>
            <a:spLocks noGrp="1"/>
          </p:cNvSpPr>
          <p:nvPr>
            <p:ph type="title"/>
          </p:nvPr>
        </p:nvSpPr>
        <p:spPr/>
        <p:txBody>
          <a:bodyPr/>
          <a:lstStyle/>
          <a:p>
            <a:r>
              <a:rPr lang="en-US" dirty="0"/>
              <a:t>Now Look at Growth a Little More</a:t>
            </a:r>
          </a:p>
        </p:txBody>
      </p:sp>
      <p:sp>
        <p:nvSpPr>
          <p:cNvPr id="4" name="Slide Number Placeholder 3">
            <a:extLst>
              <a:ext uri="{FF2B5EF4-FFF2-40B4-BE49-F238E27FC236}">
                <a16:creationId xmlns:a16="http://schemas.microsoft.com/office/drawing/2014/main" id="{24E6626B-00A0-4367-B1D6-029F06162CCF}"/>
              </a:ext>
            </a:extLst>
          </p:cNvPr>
          <p:cNvSpPr>
            <a:spLocks noGrp="1"/>
          </p:cNvSpPr>
          <p:nvPr>
            <p:ph type="sldNum" sz="quarter" idx="12"/>
          </p:nvPr>
        </p:nvSpPr>
        <p:spPr/>
        <p:txBody>
          <a:bodyPr/>
          <a:lstStyle/>
          <a:p>
            <a:pPr algn="ctr"/>
            <a:fld id="{0C3A1854-6B63-4059-B360-A3C4972BF0FC}" type="slidenum">
              <a:rPr lang="ko-KR" altLang="en-US" smtClean="0"/>
              <a:pPr algn="ctr"/>
              <a:t>160</a:t>
            </a:fld>
            <a:endParaRPr lang="ko-KR" altLang="en-US" dirty="0"/>
          </a:p>
        </p:txBody>
      </p:sp>
      <p:pic>
        <p:nvPicPr>
          <p:cNvPr id="5" name="Picture 4">
            <a:extLst>
              <a:ext uri="{FF2B5EF4-FFF2-40B4-BE49-F238E27FC236}">
                <a16:creationId xmlns:a16="http://schemas.microsoft.com/office/drawing/2014/main" id="{E66A916D-567E-47E4-AE62-8976477B8F9A}"/>
              </a:ext>
            </a:extLst>
          </p:cNvPr>
          <p:cNvPicPr>
            <a:picLocks noChangeAspect="1"/>
          </p:cNvPicPr>
          <p:nvPr/>
        </p:nvPicPr>
        <p:blipFill>
          <a:blip r:embed="rId2"/>
          <a:stretch>
            <a:fillRect/>
          </a:stretch>
        </p:blipFill>
        <p:spPr>
          <a:xfrm>
            <a:off x="114149" y="2355905"/>
            <a:ext cx="4636640" cy="2186384"/>
          </a:xfrm>
          <a:prstGeom prst="rect">
            <a:avLst/>
          </a:prstGeom>
        </p:spPr>
      </p:pic>
      <p:pic>
        <p:nvPicPr>
          <p:cNvPr id="6" name="Picture 5">
            <a:extLst>
              <a:ext uri="{FF2B5EF4-FFF2-40B4-BE49-F238E27FC236}">
                <a16:creationId xmlns:a16="http://schemas.microsoft.com/office/drawing/2014/main" id="{94AA6FEF-3622-4071-A07E-266618C84AA0}"/>
              </a:ext>
            </a:extLst>
          </p:cNvPr>
          <p:cNvPicPr>
            <a:picLocks noChangeAspect="1"/>
          </p:cNvPicPr>
          <p:nvPr/>
        </p:nvPicPr>
        <p:blipFill>
          <a:blip r:embed="rId3"/>
          <a:stretch>
            <a:fillRect/>
          </a:stretch>
        </p:blipFill>
        <p:spPr>
          <a:xfrm>
            <a:off x="4370112" y="2355905"/>
            <a:ext cx="4675647" cy="2186385"/>
          </a:xfrm>
          <a:prstGeom prst="rect">
            <a:avLst/>
          </a:prstGeom>
        </p:spPr>
      </p:pic>
      <p:pic>
        <p:nvPicPr>
          <p:cNvPr id="7" name="Picture 6">
            <a:extLst>
              <a:ext uri="{FF2B5EF4-FFF2-40B4-BE49-F238E27FC236}">
                <a16:creationId xmlns:a16="http://schemas.microsoft.com/office/drawing/2014/main" id="{3C3E1BF5-B845-4B3B-A9FA-0CCB40F2A807}"/>
              </a:ext>
            </a:extLst>
          </p:cNvPr>
          <p:cNvPicPr>
            <a:picLocks noChangeAspect="1"/>
          </p:cNvPicPr>
          <p:nvPr/>
        </p:nvPicPr>
        <p:blipFill>
          <a:blip r:embed="rId4"/>
          <a:stretch>
            <a:fillRect/>
          </a:stretch>
        </p:blipFill>
        <p:spPr>
          <a:xfrm>
            <a:off x="772311" y="4662565"/>
            <a:ext cx="7743039" cy="2195435"/>
          </a:xfrm>
          <a:prstGeom prst="rect">
            <a:avLst/>
          </a:prstGeom>
        </p:spPr>
      </p:pic>
    </p:spTree>
    <p:extLst>
      <p:ext uri="{BB962C8B-B14F-4D97-AF65-F5344CB8AC3E}">
        <p14:creationId xmlns:p14="http://schemas.microsoft.com/office/powerpoint/2010/main" val="7654239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FAC85-D825-45D3-8FD2-8285D15694A9}"/>
              </a:ext>
            </a:extLst>
          </p:cNvPr>
          <p:cNvSpPr>
            <a:spLocks noGrp="1"/>
          </p:cNvSpPr>
          <p:nvPr>
            <p:ph idx="1"/>
          </p:nvPr>
        </p:nvSpPr>
        <p:spPr/>
        <p:txBody>
          <a:bodyPr/>
          <a:lstStyle/>
          <a:p>
            <a:r>
              <a:rPr lang="en-US" dirty="0"/>
              <a:t>You can compute population growth for the US and the World</a:t>
            </a:r>
          </a:p>
          <a:p>
            <a:endParaRPr lang="en-US" dirty="0"/>
          </a:p>
        </p:txBody>
      </p:sp>
      <p:sp>
        <p:nvSpPr>
          <p:cNvPr id="3" name="Title 2">
            <a:extLst>
              <a:ext uri="{FF2B5EF4-FFF2-40B4-BE49-F238E27FC236}">
                <a16:creationId xmlns:a16="http://schemas.microsoft.com/office/drawing/2014/main" id="{6FCE32EC-7446-442E-99CC-E8DD8FE2DA2E}"/>
              </a:ext>
            </a:extLst>
          </p:cNvPr>
          <p:cNvSpPr>
            <a:spLocks noGrp="1"/>
          </p:cNvSpPr>
          <p:nvPr>
            <p:ph type="title"/>
          </p:nvPr>
        </p:nvSpPr>
        <p:spPr/>
        <p:txBody>
          <a:bodyPr>
            <a:normAutofit fontScale="90000"/>
          </a:bodyPr>
          <a:lstStyle/>
          <a:p>
            <a:r>
              <a:rPr lang="en-US" dirty="0"/>
              <a:t>Now Move to Population – Some Industries Grow by Inflation and Population Like Beer</a:t>
            </a:r>
          </a:p>
        </p:txBody>
      </p:sp>
      <p:pic>
        <p:nvPicPr>
          <p:cNvPr id="5" name="Picture 4">
            <a:extLst>
              <a:ext uri="{FF2B5EF4-FFF2-40B4-BE49-F238E27FC236}">
                <a16:creationId xmlns:a16="http://schemas.microsoft.com/office/drawing/2014/main" id="{0233E8F8-332C-4215-B14C-436DA58A0AE0}"/>
              </a:ext>
            </a:extLst>
          </p:cNvPr>
          <p:cNvPicPr>
            <a:picLocks noChangeAspect="1"/>
          </p:cNvPicPr>
          <p:nvPr/>
        </p:nvPicPr>
        <p:blipFill>
          <a:blip r:embed="rId2"/>
          <a:stretch>
            <a:fillRect/>
          </a:stretch>
        </p:blipFill>
        <p:spPr>
          <a:xfrm>
            <a:off x="392980" y="2293752"/>
            <a:ext cx="7902608" cy="2270495"/>
          </a:xfrm>
          <a:prstGeom prst="rect">
            <a:avLst/>
          </a:prstGeom>
        </p:spPr>
      </p:pic>
      <p:pic>
        <p:nvPicPr>
          <p:cNvPr id="6" name="Picture 5">
            <a:extLst>
              <a:ext uri="{FF2B5EF4-FFF2-40B4-BE49-F238E27FC236}">
                <a16:creationId xmlns:a16="http://schemas.microsoft.com/office/drawing/2014/main" id="{920238B8-2CD8-4886-B2E4-D2F6762CCF78}"/>
              </a:ext>
            </a:extLst>
          </p:cNvPr>
          <p:cNvPicPr>
            <a:picLocks noChangeAspect="1"/>
          </p:cNvPicPr>
          <p:nvPr/>
        </p:nvPicPr>
        <p:blipFill>
          <a:blip r:embed="rId3"/>
          <a:stretch>
            <a:fillRect/>
          </a:stretch>
        </p:blipFill>
        <p:spPr>
          <a:xfrm>
            <a:off x="392980" y="4615042"/>
            <a:ext cx="7902608" cy="2242958"/>
          </a:xfrm>
          <a:prstGeom prst="rect">
            <a:avLst/>
          </a:prstGeom>
        </p:spPr>
      </p:pic>
    </p:spTree>
    <p:extLst>
      <p:ext uri="{BB962C8B-B14F-4D97-AF65-F5344CB8AC3E}">
        <p14:creationId xmlns:p14="http://schemas.microsoft.com/office/powerpoint/2010/main" val="22362239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6389C0-5AB8-4E71-82D4-55AA7045CFDD}"/>
              </a:ext>
            </a:extLst>
          </p:cNvPr>
          <p:cNvSpPr>
            <a:spLocks noGrp="1"/>
          </p:cNvSpPr>
          <p:nvPr>
            <p:ph idx="1"/>
          </p:nvPr>
        </p:nvSpPr>
        <p:spPr/>
        <p:txBody>
          <a:bodyPr/>
          <a:lstStyle/>
          <a:p>
            <a:r>
              <a:rPr lang="en-US" dirty="0"/>
              <a:t>The graphs show real and nominal GNP, GDP and Consumption for the U.S.</a:t>
            </a:r>
          </a:p>
          <a:p>
            <a:endParaRPr lang="en-US" dirty="0"/>
          </a:p>
        </p:txBody>
      </p:sp>
      <p:sp>
        <p:nvSpPr>
          <p:cNvPr id="3" name="Title 2">
            <a:extLst>
              <a:ext uri="{FF2B5EF4-FFF2-40B4-BE49-F238E27FC236}">
                <a16:creationId xmlns:a16="http://schemas.microsoft.com/office/drawing/2014/main" id="{DD6F28E9-FF1C-49EC-8D6B-14B5CB3D87D8}"/>
              </a:ext>
            </a:extLst>
          </p:cNvPr>
          <p:cNvSpPr>
            <a:spLocks noGrp="1"/>
          </p:cNvSpPr>
          <p:nvPr>
            <p:ph type="title"/>
          </p:nvPr>
        </p:nvSpPr>
        <p:spPr/>
        <p:txBody>
          <a:bodyPr>
            <a:normAutofit fontScale="90000"/>
          </a:bodyPr>
          <a:lstStyle/>
          <a:p>
            <a:r>
              <a:rPr lang="en-US" dirty="0"/>
              <a:t>Think About the Long-term Growth Prospects of Amazon – Look at GDP and Consumption</a:t>
            </a:r>
          </a:p>
        </p:txBody>
      </p:sp>
      <p:sp>
        <p:nvSpPr>
          <p:cNvPr id="4" name="Slide Number Placeholder 3">
            <a:extLst>
              <a:ext uri="{FF2B5EF4-FFF2-40B4-BE49-F238E27FC236}">
                <a16:creationId xmlns:a16="http://schemas.microsoft.com/office/drawing/2014/main" id="{AD851FCA-A5E6-4F8C-9CE2-C0699E8B4592}"/>
              </a:ext>
            </a:extLst>
          </p:cNvPr>
          <p:cNvSpPr>
            <a:spLocks noGrp="1"/>
          </p:cNvSpPr>
          <p:nvPr>
            <p:ph type="sldNum" sz="quarter" idx="12"/>
          </p:nvPr>
        </p:nvSpPr>
        <p:spPr/>
        <p:txBody>
          <a:bodyPr/>
          <a:lstStyle/>
          <a:p>
            <a:pPr algn="ctr"/>
            <a:fld id="{0C3A1854-6B63-4059-B360-A3C4972BF0FC}" type="slidenum">
              <a:rPr lang="ko-KR" altLang="en-US" smtClean="0"/>
              <a:pPr algn="ctr"/>
              <a:t>162</a:t>
            </a:fld>
            <a:endParaRPr lang="ko-KR" altLang="en-US" dirty="0"/>
          </a:p>
        </p:txBody>
      </p:sp>
      <p:pic>
        <p:nvPicPr>
          <p:cNvPr id="5" name="Picture 4">
            <a:extLst>
              <a:ext uri="{FF2B5EF4-FFF2-40B4-BE49-F238E27FC236}">
                <a16:creationId xmlns:a16="http://schemas.microsoft.com/office/drawing/2014/main" id="{F66C965B-F7C0-463B-A381-311C7911F544}"/>
              </a:ext>
            </a:extLst>
          </p:cNvPr>
          <p:cNvPicPr>
            <a:picLocks noChangeAspect="1"/>
          </p:cNvPicPr>
          <p:nvPr/>
        </p:nvPicPr>
        <p:blipFill>
          <a:blip r:embed="rId2"/>
          <a:stretch>
            <a:fillRect/>
          </a:stretch>
        </p:blipFill>
        <p:spPr>
          <a:xfrm>
            <a:off x="201335" y="2422025"/>
            <a:ext cx="3816992" cy="1807435"/>
          </a:xfrm>
          <a:prstGeom prst="rect">
            <a:avLst/>
          </a:prstGeom>
        </p:spPr>
      </p:pic>
      <p:pic>
        <p:nvPicPr>
          <p:cNvPr id="6" name="Picture 5">
            <a:extLst>
              <a:ext uri="{FF2B5EF4-FFF2-40B4-BE49-F238E27FC236}">
                <a16:creationId xmlns:a16="http://schemas.microsoft.com/office/drawing/2014/main" id="{61E6E0C0-CFFD-461E-A663-5A17D3F3C714}"/>
              </a:ext>
            </a:extLst>
          </p:cNvPr>
          <p:cNvPicPr>
            <a:picLocks noChangeAspect="1"/>
          </p:cNvPicPr>
          <p:nvPr/>
        </p:nvPicPr>
        <p:blipFill>
          <a:blip r:embed="rId3"/>
          <a:stretch>
            <a:fillRect/>
          </a:stretch>
        </p:blipFill>
        <p:spPr>
          <a:xfrm>
            <a:off x="0" y="4444961"/>
            <a:ext cx="4018327" cy="1882570"/>
          </a:xfrm>
          <a:prstGeom prst="rect">
            <a:avLst/>
          </a:prstGeom>
        </p:spPr>
      </p:pic>
      <p:pic>
        <p:nvPicPr>
          <p:cNvPr id="7" name="Picture 6">
            <a:extLst>
              <a:ext uri="{FF2B5EF4-FFF2-40B4-BE49-F238E27FC236}">
                <a16:creationId xmlns:a16="http://schemas.microsoft.com/office/drawing/2014/main" id="{532D663D-36E0-4D46-A568-C88B0AF44EC0}"/>
              </a:ext>
            </a:extLst>
          </p:cNvPr>
          <p:cNvPicPr>
            <a:picLocks noChangeAspect="1"/>
          </p:cNvPicPr>
          <p:nvPr/>
        </p:nvPicPr>
        <p:blipFill>
          <a:blip r:embed="rId4"/>
          <a:stretch>
            <a:fillRect/>
          </a:stretch>
        </p:blipFill>
        <p:spPr>
          <a:xfrm>
            <a:off x="4151681" y="4670888"/>
            <a:ext cx="4664803" cy="1305766"/>
          </a:xfrm>
          <a:prstGeom prst="rect">
            <a:avLst/>
          </a:prstGeom>
        </p:spPr>
      </p:pic>
      <p:pic>
        <p:nvPicPr>
          <p:cNvPr id="8" name="Picture 7">
            <a:extLst>
              <a:ext uri="{FF2B5EF4-FFF2-40B4-BE49-F238E27FC236}">
                <a16:creationId xmlns:a16="http://schemas.microsoft.com/office/drawing/2014/main" id="{208B9672-E695-4B0D-9970-D7889EA5A107}"/>
              </a:ext>
            </a:extLst>
          </p:cNvPr>
          <p:cNvPicPr>
            <a:picLocks noChangeAspect="1"/>
          </p:cNvPicPr>
          <p:nvPr/>
        </p:nvPicPr>
        <p:blipFill>
          <a:blip r:embed="rId5"/>
          <a:stretch>
            <a:fillRect/>
          </a:stretch>
        </p:blipFill>
        <p:spPr>
          <a:xfrm>
            <a:off x="4151681" y="2393442"/>
            <a:ext cx="4664803" cy="2173751"/>
          </a:xfrm>
          <a:prstGeom prst="rect">
            <a:avLst/>
          </a:prstGeom>
        </p:spPr>
      </p:pic>
    </p:spTree>
    <p:extLst>
      <p:ext uri="{BB962C8B-B14F-4D97-AF65-F5344CB8AC3E}">
        <p14:creationId xmlns:p14="http://schemas.microsoft.com/office/powerpoint/2010/main" val="22381088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A4920-C4B2-4F51-AC0C-6E427377F070}"/>
              </a:ext>
            </a:extLst>
          </p:cNvPr>
          <p:cNvSpPr>
            <a:spLocks noGrp="1"/>
          </p:cNvSpPr>
          <p:nvPr>
            <p:ph idx="1"/>
          </p:nvPr>
        </p:nvSpPr>
        <p:spPr/>
        <p:txBody>
          <a:bodyPr/>
          <a:lstStyle/>
          <a:p>
            <a:r>
              <a:rPr lang="en-US" dirty="0"/>
              <a:t>Conclusion depends on starting point assumption.</a:t>
            </a:r>
          </a:p>
          <a:p>
            <a:endParaRPr lang="en-US" dirty="0"/>
          </a:p>
        </p:txBody>
      </p:sp>
      <p:sp>
        <p:nvSpPr>
          <p:cNvPr id="3" name="Title 2">
            <a:extLst>
              <a:ext uri="{FF2B5EF4-FFF2-40B4-BE49-F238E27FC236}">
                <a16:creationId xmlns:a16="http://schemas.microsoft.com/office/drawing/2014/main" id="{59B2E110-C894-4A0E-86B3-EAC7BC4B5C5F}"/>
              </a:ext>
            </a:extLst>
          </p:cNvPr>
          <p:cNvSpPr>
            <a:spLocks noGrp="1"/>
          </p:cNvSpPr>
          <p:nvPr>
            <p:ph type="title"/>
          </p:nvPr>
        </p:nvSpPr>
        <p:spPr/>
        <p:txBody>
          <a:bodyPr>
            <a:normAutofit fontScale="90000"/>
          </a:bodyPr>
          <a:lstStyle/>
          <a:p>
            <a:r>
              <a:rPr lang="en-US" dirty="0"/>
              <a:t>Consumption and S&amp;P 500 in Real and Nominal Terms</a:t>
            </a:r>
          </a:p>
        </p:txBody>
      </p:sp>
      <p:sp>
        <p:nvSpPr>
          <p:cNvPr id="4" name="Slide Number Placeholder 3">
            <a:extLst>
              <a:ext uri="{FF2B5EF4-FFF2-40B4-BE49-F238E27FC236}">
                <a16:creationId xmlns:a16="http://schemas.microsoft.com/office/drawing/2014/main" id="{815CAE73-C09A-4C0D-B3D6-F6D78EEA3D73}"/>
              </a:ext>
            </a:extLst>
          </p:cNvPr>
          <p:cNvSpPr>
            <a:spLocks noGrp="1"/>
          </p:cNvSpPr>
          <p:nvPr>
            <p:ph type="sldNum" sz="quarter" idx="12"/>
          </p:nvPr>
        </p:nvSpPr>
        <p:spPr/>
        <p:txBody>
          <a:bodyPr/>
          <a:lstStyle/>
          <a:p>
            <a:pPr algn="ctr"/>
            <a:fld id="{0C3A1854-6B63-4059-B360-A3C4972BF0FC}" type="slidenum">
              <a:rPr lang="ko-KR" altLang="en-US" smtClean="0"/>
              <a:pPr algn="ctr"/>
              <a:t>163</a:t>
            </a:fld>
            <a:endParaRPr lang="ko-KR" altLang="en-US" dirty="0"/>
          </a:p>
        </p:txBody>
      </p:sp>
      <p:pic>
        <p:nvPicPr>
          <p:cNvPr id="5" name="Picture 4">
            <a:extLst>
              <a:ext uri="{FF2B5EF4-FFF2-40B4-BE49-F238E27FC236}">
                <a16:creationId xmlns:a16="http://schemas.microsoft.com/office/drawing/2014/main" id="{18856E4A-B3C9-49D9-8168-F69D9FB2ECD2}"/>
              </a:ext>
            </a:extLst>
          </p:cNvPr>
          <p:cNvPicPr>
            <a:picLocks noChangeAspect="1"/>
          </p:cNvPicPr>
          <p:nvPr/>
        </p:nvPicPr>
        <p:blipFill>
          <a:blip r:embed="rId2"/>
          <a:stretch>
            <a:fillRect/>
          </a:stretch>
        </p:blipFill>
        <p:spPr>
          <a:xfrm>
            <a:off x="184559" y="2994870"/>
            <a:ext cx="4526911" cy="2130311"/>
          </a:xfrm>
          <a:prstGeom prst="rect">
            <a:avLst/>
          </a:prstGeom>
        </p:spPr>
      </p:pic>
      <p:pic>
        <p:nvPicPr>
          <p:cNvPr id="6" name="Picture 5">
            <a:extLst>
              <a:ext uri="{FF2B5EF4-FFF2-40B4-BE49-F238E27FC236}">
                <a16:creationId xmlns:a16="http://schemas.microsoft.com/office/drawing/2014/main" id="{E1D7B60B-1CEB-420B-AD1F-79797D7DCB90}"/>
              </a:ext>
            </a:extLst>
          </p:cNvPr>
          <p:cNvPicPr>
            <a:picLocks noChangeAspect="1"/>
          </p:cNvPicPr>
          <p:nvPr/>
        </p:nvPicPr>
        <p:blipFill>
          <a:blip r:embed="rId3"/>
          <a:stretch>
            <a:fillRect/>
          </a:stretch>
        </p:blipFill>
        <p:spPr>
          <a:xfrm>
            <a:off x="4749839" y="2999550"/>
            <a:ext cx="4394161" cy="2125631"/>
          </a:xfrm>
          <a:prstGeom prst="rect">
            <a:avLst/>
          </a:prstGeom>
        </p:spPr>
      </p:pic>
    </p:spTree>
    <p:extLst>
      <p:ext uri="{BB962C8B-B14F-4D97-AF65-F5344CB8AC3E}">
        <p14:creationId xmlns:p14="http://schemas.microsoft.com/office/powerpoint/2010/main" val="10187739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91315-7064-4634-A760-C9D680DCC338}"/>
              </a:ext>
            </a:extLst>
          </p:cNvPr>
          <p:cNvSpPr>
            <a:spLocks noGrp="1"/>
          </p:cNvSpPr>
          <p:nvPr>
            <p:ph idx="1"/>
          </p:nvPr>
        </p:nvSpPr>
        <p:spPr/>
        <p:txBody>
          <a:bodyPr>
            <a:normAutofit lnSpcReduction="10000"/>
          </a:bodyPr>
          <a:lstStyle/>
          <a:p>
            <a:r>
              <a:rPr lang="en-029" dirty="0"/>
              <a:t>In evaluating the terminal value and the model itself, the ROIC in the terminal year should be evaluated compared to reasonable assumptions and history.</a:t>
            </a:r>
          </a:p>
          <a:p>
            <a:r>
              <a:rPr lang="en-029" dirty="0"/>
              <a:t>If a high level of ROIC or a low level of ROIC is assumed, this assumption has a very large effect on the valuation as it is assumed to remain indefinitely.</a:t>
            </a:r>
          </a:p>
          <a:p>
            <a:r>
              <a:rPr lang="en-029" dirty="0"/>
              <a:t>The next slide illustrates a case where the ROIC jumped in the terminal year rendering the whole valuation all but useless.</a:t>
            </a:r>
            <a:endParaRPr lang="en-US" dirty="0"/>
          </a:p>
          <a:p>
            <a:endParaRPr lang="en-029" dirty="0"/>
          </a:p>
        </p:txBody>
      </p:sp>
      <p:sp>
        <p:nvSpPr>
          <p:cNvPr id="3" name="Title 2">
            <a:extLst>
              <a:ext uri="{FF2B5EF4-FFF2-40B4-BE49-F238E27FC236}">
                <a16:creationId xmlns:a16="http://schemas.microsoft.com/office/drawing/2014/main" id="{3E55B3A9-F2AA-4C09-8955-5342C7D274C4}"/>
              </a:ext>
            </a:extLst>
          </p:cNvPr>
          <p:cNvSpPr>
            <a:spLocks noGrp="1"/>
          </p:cNvSpPr>
          <p:nvPr>
            <p:ph type="title"/>
          </p:nvPr>
        </p:nvSpPr>
        <p:spPr/>
        <p:txBody>
          <a:bodyPr/>
          <a:lstStyle/>
          <a:p>
            <a:r>
              <a:rPr lang="en-029" dirty="0"/>
              <a:t>Evaluating ROIC in the Terminal Period</a:t>
            </a:r>
          </a:p>
        </p:txBody>
      </p:sp>
      <p:sp>
        <p:nvSpPr>
          <p:cNvPr id="4" name="Slide Number Placeholder 3">
            <a:extLst>
              <a:ext uri="{FF2B5EF4-FFF2-40B4-BE49-F238E27FC236}">
                <a16:creationId xmlns:a16="http://schemas.microsoft.com/office/drawing/2014/main" id="{D99C246D-5B64-42B1-AB02-D3D84C58FA51}"/>
              </a:ext>
            </a:extLst>
          </p:cNvPr>
          <p:cNvSpPr>
            <a:spLocks noGrp="1"/>
          </p:cNvSpPr>
          <p:nvPr>
            <p:ph type="sldNum" sz="quarter" idx="12"/>
          </p:nvPr>
        </p:nvSpPr>
        <p:spPr/>
        <p:txBody>
          <a:bodyPr/>
          <a:lstStyle/>
          <a:p>
            <a:pPr algn="ctr"/>
            <a:fld id="{0C3A1854-6B63-4059-B360-A3C4972BF0FC}" type="slidenum">
              <a:rPr lang="ko-KR" altLang="en-US" smtClean="0"/>
              <a:pPr algn="ctr"/>
              <a:t>164</a:t>
            </a:fld>
            <a:endParaRPr lang="ko-KR" altLang="en-US" dirty="0"/>
          </a:p>
        </p:txBody>
      </p:sp>
    </p:spTree>
    <p:extLst>
      <p:ext uri="{BB962C8B-B14F-4D97-AF65-F5344CB8AC3E}">
        <p14:creationId xmlns:p14="http://schemas.microsoft.com/office/powerpoint/2010/main" val="20360012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739273-FA80-4353-BD8F-5AAD8CBB96C1}"/>
              </a:ext>
            </a:extLst>
          </p:cNvPr>
          <p:cNvPicPr>
            <a:picLocks noGrp="1" noChangeAspect="1"/>
          </p:cNvPicPr>
          <p:nvPr>
            <p:ph idx="1"/>
          </p:nvPr>
        </p:nvPicPr>
        <p:blipFill>
          <a:blip r:embed="rId2"/>
          <a:stretch>
            <a:fillRect/>
          </a:stretch>
        </p:blipFill>
        <p:spPr>
          <a:xfrm>
            <a:off x="628650" y="1358270"/>
            <a:ext cx="7902575" cy="4724073"/>
          </a:xfrm>
          <a:prstGeom prst="rect">
            <a:avLst/>
          </a:prstGeom>
        </p:spPr>
      </p:pic>
      <p:sp>
        <p:nvSpPr>
          <p:cNvPr id="3" name="Title 2">
            <a:extLst>
              <a:ext uri="{FF2B5EF4-FFF2-40B4-BE49-F238E27FC236}">
                <a16:creationId xmlns:a16="http://schemas.microsoft.com/office/drawing/2014/main" id="{E1B714C8-DB21-4A21-9F60-DEC8581ED700}"/>
              </a:ext>
            </a:extLst>
          </p:cNvPr>
          <p:cNvSpPr>
            <a:spLocks noGrp="1"/>
          </p:cNvSpPr>
          <p:nvPr>
            <p:ph type="title"/>
          </p:nvPr>
        </p:nvSpPr>
        <p:spPr/>
        <p:txBody>
          <a:bodyPr>
            <a:normAutofit fontScale="90000"/>
          </a:bodyPr>
          <a:lstStyle/>
          <a:p>
            <a:r>
              <a:rPr lang="en-029" dirty="0"/>
              <a:t>Example of Danger – Terminal Value Assumptions</a:t>
            </a:r>
          </a:p>
        </p:txBody>
      </p:sp>
      <p:sp>
        <p:nvSpPr>
          <p:cNvPr id="4" name="Freeform: Shape 3">
            <a:extLst>
              <a:ext uri="{FF2B5EF4-FFF2-40B4-BE49-F238E27FC236}">
                <a16:creationId xmlns:a16="http://schemas.microsoft.com/office/drawing/2014/main" id="{D24E4A6C-BCD6-4969-8801-B235C250E278}"/>
              </a:ext>
            </a:extLst>
          </p:cNvPr>
          <p:cNvSpPr/>
          <p:nvPr/>
        </p:nvSpPr>
        <p:spPr>
          <a:xfrm>
            <a:off x="7424530" y="4065104"/>
            <a:ext cx="646044" cy="646044"/>
          </a:xfrm>
          <a:custGeom>
            <a:avLst/>
            <a:gdLst>
              <a:gd name="connsiteX0" fmla="*/ 0 w 646044"/>
              <a:gd name="connsiteY0" fmla="*/ 0 h 646044"/>
              <a:gd name="connsiteX1" fmla="*/ 59635 w 646044"/>
              <a:gd name="connsiteY1" fmla="*/ 119270 h 646044"/>
              <a:gd name="connsiteX2" fmla="*/ 99392 w 646044"/>
              <a:gd name="connsiteY2" fmla="*/ 188844 h 646044"/>
              <a:gd name="connsiteX3" fmla="*/ 129209 w 646044"/>
              <a:gd name="connsiteY3" fmla="*/ 208722 h 646044"/>
              <a:gd name="connsiteX4" fmla="*/ 149087 w 646044"/>
              <a:gd name="connsiteY4" fmla="*/ 258418 h 646044"/>
              <a:gd name="connsiteX5" fmla="*/ 228600 w 646044"/>
              <a:gd name="connsiteY5" fmla="*/ 288235 h 646044"/>
              <a:gd name="connsiteX6" fmla="*/ 248479 w 646044"/>
              <a:gd name="connsiteY6" fmla="*/ 447261 h 646044"/>
              <a:gd name="connsiteX7" fmla="*/ 268357 w 646044"/>
              <a:gd name="connsiteY7" fmla="*/ 546653 h 646044"/>
              <a:gd name="connsiteX8" fmla="*/ 298174 w 646044"/>
              <a:gd name="connsiteY8" fmla="*/ 636105 h 646044"/>
              <a:gd name="connsiteX9" fmla="*/ 357809 w 646044"/>
              <a:gd name="connsiteY9" fmla="*/ 646044 h 646044"/>
              <a:gd name="connsiteX10" fmla="*/ 457200 w 646044"/>
              <a:gd name="connsiteY10" fmla="*/ 606287 h 646044"/>
              <a:gd name="connsiteX11" fmla="*/ 496957 w 646044"/>
              <a:gd name="connsiteY11" fmla="*/ 576470 h 646044"/>
              <a:gd name="connsiteX12" fmla="*/ 526774 w 646044"/>
              <a:gd name="connsiteY12" fmla="*/ 526774 h 646044"/>
              <a:gd name="connsiteX13" fmla="*/ 556592 w 646044"/>
              <a:gd name="connsiteY13" fmla="*/ 516835 h 646044"/>
              <a:gd name="connsiteX14" fmla="*/ 586409 w 646044"/>
              <a:gd name="connsiteY14" fmla="*/ 496957 h 646044"/>
              <a:gd name="connsiteX15" fmla="*/ 616227 w 646044"/>
              <a:gd name="connsiteY15" fmla="*/ 427383 h 646044"/>
              <a:gd name="connsiteX16" fmla="*/ 646044 w 646044"/>
              <a:gd name="connsiteY16" fmla="*/ 347870 h 646044"/>
              <a:gd name="connsiteX17" fmla="*/ 586409 w 646044"/>
              <a:gd name="connsiteY17" fmla="*/ 149087 h 646044"/>
              <a:gd name="connsiteX18" fmla="*/ 556592 w 646044"/>
              <a:gd name="connsiteY18" fmla="*/ 129209 h 646044"/>
              <a:gd name="connsiteX19" fmla="*/ 387627 w 646044"/>
              <a:gd name="connsiteY19" fmla="*/ 79513 h 646044"/>
              <a:gd name="connsiteX20" fmla="*/ 327992 w 646044"/>
              <a:gd name="connsiteY20" fmla="*/ 59635 h 646044"/>
              <a:gd name="connsiteX21" fmla="*/ 308113 w 646044"/>
              <a:gd name="connsiteY21" fmla="*/ 29818 h 646044"/>
              <a:gd name="connsiteX22" fmla="*/ 278296 w 646044"/>
              <a:gd name="connsiteY22" fmla="*/ 19879 h 646044"/>
              <a:gd name="connsiteX23" fmla="*/ 59635 w 646044"/>
              <a:gd name="connsiteY23" fmla="*/ 9939 h 646044"/>
              <a:gd name="connsiteX24" fmla="*/ 69574 w 646044"/>
              <a:gd name="connsiteY24" fmla="*/ 9939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6044" h="646044">
                <a:moveTo>
                  <a:pt x="0" y="0"/>
                </a:moveTo>
                <a:lnTo>
                  <a:pt x="59635" y="119270"/>
                </a:lnTo>
                <a:cubicBezTo>
                  <a:pt x="67431" y="134863"/>
                  <a:pt x="85342" y="174794"/>
                  <a:pt x="99392" y="188844"/>
                </a:cubicBezTo>
                <a:cubicBezTo>
                  <a:pt x="107839" y="197291"/>
                  <a:pt x="119270" y="202096"/>
                  <a:pt x="129209" y="208722"/>
                </a:cubicBezTo>
                <a:cubicBezTo>
                  <a:pt x="135835" y="225287"/>
                  <a:pt x="135155" y="247273"/>
                  <a:pt x="149087" y="258418"/>
                </a:cubicBezTo>
                <a:cubicBezTo>
                  <a:pt x="171191" y="276101"/>
                  <a:pt x="215416" y="263186"/>
                  <a:pt x="228600" y="288235"/>
                </a:cubicBezTo>
                <a:cubicBezTo>
                  <a:pt x="253481" y="335508"/>
                  <a:pt x="240356" y="394461"/>
                  <a:pt x="248479" y="447261"/>
                </a:cubicBezTo>
                <a:cubicBezTo>
                  <a:pt x="253617" y="480655"/>
                  <a:pt x="257673" y="514600"/>
                  <a:pt x="268357" y="546653"/>
                </a:cubicBezTo>
                <a:cubicBezTo>
                  <a:pt x="278296" y="576470"/>
                  <a:pt x="267171" y="630938"/>
                  <a:pt x="298174" y="636105"/>
                </a:cubicBezTo>
                <a:lnTo>
                  <a:pt x="357809" y="646044"/>
                </a:lnTo>
                <a:cubicBezTo>
                  <a:pt x="393444" y="634166"/>
                  <a:pt x="421633" y="625688"/>
                  <a:pt x="457200" y="606287"/>
                </a:cubicBezTo>
                <a:cubicBezTo>
                  <a:pt x="471743" y="598355"/>
                  <a:pt x="483705" y="586409"/>
                  <a:pt x="496957" y="576470"/>
                </a:cubicBezTo>
                <a:cubicBezTo>
                  <a:pt x="504774" y="553018"/>
                  <a:pt x="504036" y="540417"/>
                  <a:pt x="526774" y="526774"/>
                </a:cubicBezTo>
                <a:cubicBezTo>
                  <a:pt x="535758" y="521384"/>
                  <a:pt x="546653" y="520148"/>
                  <a:pt x="556592" y="516835"/>
                </a:cubicBezTo>
                <a:cubicBezTo>
                  <a:pt x="566531" y="510209"/>
                  <a:pt x="578762" y="506134"/>
                  <a:pt x="586409" y="496957"/>
                </a:cubicBezTo>
                <a:cubicBezTo>
                  <a:pt x="602271" y="477923"/>
                  <a:pt x="607754" y="449977"/>
                  <a:pt x="616227" y="427383"/>
                </a:cubicBezTo>
                <a:cubicBezTo>
                  <a:pt x="651871" y="332335"/>
                  <a:pt x="623490" y="415532"/>
                  <a:pt x="646044" y="347870"/>
                </a:cubicBezTo>
                <a:cubicBezTo>
                  <a:pt x="629823" y="226208"/>
                  <a:pt x="654752" y="217430"/>
                  <a:pt x="586409" y="149087"/>
                </a:cubicBezTo>
                <a:cubicBezTo>
                  <a:pt x="577962" y="140640"/>
                  <a:pt x="567777" y="133403"/>
                  <a:pt x="556592" y="129209"/>
                </a:cubicBezTo>
                <a:cubicBezTo>
                  <a:pt x="358482" y="54919"/>
                  <a:pt x="488028" y="109634"/>
                  <a:pt x="387627" y="79513"/>
                </a:cubicBezTo>
                <a:cubicBezTo>
                  <a:pt x="367557" y="73492"/>
                  <a:pt x="327992" y="59635"/>
                  <a:pt x="327992" y="59635"/>
                </a:cubicBezTo>
                <a:cubicBezTo>
                  <a:pt x="321366" y="49696"/>
                  <a:pt x="317441" y="37280"/>
                  <a:pt x="308113" y="29818"/>
                </a:cubicBezTo>
                <a:cubicBezTo>
                  <a:pt x="299932" y="23273"/>
                  <a:pt x="288739" y="20714"/>
                  <a:pt x="278296" y="19879"/>
                </a:cubicBezTo>
                <a:cubicBezTo>
                  <a:pt x="205566" y="14060"/>
                  <a:pt x="132515" y="13410"/>
                  <a:pt x="59635" y="9939"/>
                </a:cubicBezTo>
                <a:cubicBezTo>
                  <a:pt x="56326" y="9781"/>
                  <a:pt x="66261" y="9939"/>
                  <a:pt x="69574" y="993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a:p>
        </p:txBody>
      </p:sp>
    </p:spTree>
    <p:extLst>
      <p:ext uri="{BB962C8B-B14F-4D97-AF65-F5344CB8AC3E}">
        <p14:creationId xmlns:p14="http://schemas.microsoft.com/office/powerpoint/2010/main" val="34970581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6337-6132-4651-84BE-1A2CED8C2B4D}"/>
              </a:ext>
            </a:extLst>
          </p:cNvPr>
          <p:cNvSpPr>
            <a:spLocks noGrp="1"/>
          </p:cNvSpPr>
          <p:nvPr>
            <p:ph type="title"/>
          </p:nvPr>
        </p:nvSpPr>
        <p:spPr/>
        <p:txBody>
          <a:bodyPr>
            <a:normAutofit fontScale="90000"/>
          </a:bodyPr>
          <a:lstStyle/>
          <a:p>
            <a:r>
              <a:rPr lang="en-US" dirty="0"/>
              <a:t>Section 6b:</a:t>
            </a:r>
            <a:br>
              <a:rPr lang="en-US" dirty="0"/>
            </a:br>
            <a:r>
              <a:rPr lang="en-US" dirty="0"/>
              <a:t>Alternative Terminal Value Methods</a:t>
            </a:r>
            <a:endParaRPr lang="en-CH" dirty="0"/>
          </a:p>
        </p:txBody>
      </p:sp>
    </p:spTree>
    <p:extLst>
      <p:ext uri="{BB962C8B-B14F-4D97-AF65-F5344CB8AC3E}">
        <p14:creationId xmlns:p14="http://schemas.microsoft.com/office/powerpoint/2010/main" val="34234269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C247B1-1ACE-4698-A498-F9905819F0EB}"/>
              </a:ext>
            </a:extLst>
          </p:cNvPr>
          <p:cNvSpPr>
            <a:spLocks noGrp="1"/>
          </p:cNvSpPr>
          <p:nvPr>
            <p:ph idx="1"/>
          </p:nvPr>
        </p:nvSpPr>
        <p:spPr/>
        <p:txBody>
          <a:bodyPr/>
          <a:lstStyle/>
          <a:p>
            <a:r>
              <a:rPr lang="en-029" dirty="0"/>
              <a:t>In the next few slides three different terminal value assumptions will be discussed. These include:</a:t>
            </a:r>
          </a:p>
          <a:p>
            <a:pPr marL="514350" indent="-514350">
              <a:buFont typeface="+mj-lt"/>
              <a:buAutoNum type="arabicPeriod"/>
            </a:pPr>
            <a:r>
              <a:rPr lang="en-029" dirty="0"/>
              <a:t>The growth rate method;</a:t>
            </a:r>
          </a:p>
          <a:p>
            <a:pPr marL="514350" indent="-514350">
              <a:buFont typeface="+mj-lt"/>
              <a:buAutoNum type="arabicPeriod"/>
            </a:pPr>
            <a:r>
              <a:rPr lang="en-029" dirty="0"/>
              <a:t>Use of multiples like the EV/EBITDA multiples ;and,</a:t>
            </a:r>
          </a:p>
          <a:p>
            <a:pPr marL="514350" indent="-514350">
              <a:buFont typeface="+mj-lt"/>
              <a:buAutoNum type="arabicPeriod"/>
            </a:pPr>
            <a:r>
              <a:rPr lang="en-029" dirty="0"/>
              <a:t>The Value Driver Method, which can be further separated into starting with NOPAT or Starting with Invested Capital x ROIC</a:t>
            </a:r>
            <a:endParaRPr lang="en-US" dirty="0"/>
          </a:p>
          <a:p>
            <a:endParaRPr lang="en-029" dirty="0"/>
          </a:p>
        </p:txBody>
      </p:sp>
      <p:sp>
        <p:nvSpPr>
          <p:cNvPr id="3" name="Title 2">
            <a:extLst>
              <a:ext uri="{FF2B5EF4-FFF2-40B4-BE49-F238E27FC236}">
                <a16:creationId xmlns:a16="http://schemas.microsoft.com/office/drawing/2014/main" id="{11F6A9BC-27B1-469D-8434-6CFF9B850146}"/>
              </a:ext>
            </a:extLst>
          </p:cNvPr>
          <p:cNvSpPr>
            <a:spLocks noGrp="1"/>
          </p:cNvSpPr>
          <p:nvPr>
            <p:ph type="title"/>
          </p:nvPr>
        </p:nvSpPr>
        <p:spPr/>
        <p:txBody>
          <a:bodyPr/>
          <a:lstStyle/>
          <a:p>
            <a:r>
              <a:rPr lang="en-029" dirty="0"/>
              <a:t>Three Terminal Value Methods</a:t>
            </a:r>
          </a:p>
        </p:txBody>
      </p:sp>
      <p:sp>
        <p:nvSpPr>
          <p:cNvPr id="4" name="Slide Number Placeholder 3">
            <a:extLst>
              <a:ext uri="{FF2B5EF4-FFF2-40B4-BE49-F238E27FC236}">
                <a16:creationId xmlns:a16="http://schemas.microsoft.com/office/drawing/2014/main" id="{36867836-38B1-400B-85F5-F20952FB70A9}"/>
              </a:ext>
            </a:extLst>
          </p:cNvPr>
          <p:cNvSpPr>
            <a:spLocks noGrp="1"/>
          </p:cNvSpPr>
          <p:nvPr>
            <p:ph type="sldNum" sz="quarter" idx="12"/>
          </p:nvPr>
        </p:nvSpPr>
        <p:spPr/>
        <p:txBody>
          <a:bodyPr/>
          <a:lstStyle/>
          <a:p>
            <a:pPr algn="ctr"/>
            <a:fld id="{0C3A1854-6B63-4059-B360-A3C4972BF0FC}" type="slidenum">
              <a:rPr lang="ko-KR" altLang="en-US" smtClean="0"/>
              <a:pPr algn="ctr"/>
              <a:t>167</a:t>
            </a:fld>
            <a:endParaRPr lang="ko-KR" altLang="en-US" dirty="0"/>
          </a:p>
        </p:txBody>
      </p:sp>
    </p:spTree>
    <p:extLst>
      <p:ext uri="{BB962C8B-B14F-4D97-AF65-F5344CB8AC3E}">
        <p14:creationId xmlns:p14="http://schemas.microsoft.com/office/powerpoint/2010/main" val="15024417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84EE10-770F-406E-B062-3CF878081ACF}"/>
              </a:ext>
            </a:extLst>
          </p:cNvPr>
          <p:cNvSpPr>
            <a:spLocks noGrp="1"/>
          </p:cNvSpPr>
          <p:nvPr>
            <p:ph idx="1"/>
          </p:nvPr>
        </p:nvSpPr>
        <p:spPr/>
        <p:txBody>
          <a:bodyPr/>
          <a:lstStyle/>
          <a:p>
            <a:r>
              <a:rPr lang="en-US" dirty="0"/>
              <a:t>Industrial Company</a:t>
            </a:r>
          </a:p>
          <a:p>
            <a:pPr lvl="1"/>
            <a:r>
              <a:rPr lang="en-US" dirty="0"/>
              <a:t>Constant growth (1+g)/(WACC-g)</a:t>
            </a:r>
          </a:p>
          <a:p>
            <a:pPr lvl="1"/>
            <a:r>
              <a:rPr lang="en-US" dirty="0"/>
              <a:t>Terminal EV/EBITDA</a:t>
            </a:r>
          </a:p>
          <a:p>
            <a:pPr lvl="1"/>
            <a:r>
              <a:rPr lang="en-US" dirty="0"/>
              <a:t>Use of Value Driver (1-g/ROIC)/(WACC-g)</a:t>
            </a:r>
          </a:p>
          <a:p>
            <a:r>
              <a:rPr lang="en-US" dirty="0"/>
              <a:t>Financial/Insurance Company</a:t>
            </a:r>
          </a:p>
          <a:p>
            <a:pPr lvl="1"/>
            <a:r>
              <a:rPr lang="en-US" dirty="0"/>
              <a:t>Constant growth (1+g)/(k-g)</a:t>
            </a:r>
          </a:p>
          <a:p>
            <a:pPr lvl="1"/>
            <a:r>
              <a:rPr lang="en-US" dirty="0"/>
              <a:t>Use Terminal P/E Ratio with Net Income</a:t>
            </a:r>
          </a:p>
          <a:p>
            <a:pPr lvl="1"/>
            <a:r>
              <a:rPr lang="en-US" dirty="0"/>
              <a:t>Apply Value Driver (1-g/ROE)/(k-g)</a:t>
            </a:r>
          </a:p>
          <a:p>
            <a:pPr lvl="1"/>
            <a:r>
              <a:rPr lang="en-US" dirty="0"/>
              <a:t>Use regression: P/B = A + B x ROE</a:t>
            </a:r>
          </a:p>
        </p:txBody>
      </p:sp>
      <p:sp>
        <p:nvSpPr>
          <p:cNvPr id="3" name="Title 2">
            <a:extLst>
              <a:ext uri="{FF2B5EF4-FFF2-40B4-BE49-F238E27FC236}">
                <a16:creationId xmlns:a16="http://schemas.microsoft.com/office/drawing/2014/main" id="{E38E7936-BB70-4705-97B4-E7CA6814EF56}"/>
              </a:ext>
            </a:extLst>
          </p:cNvPr>
          <p:cNvSpPr>
            <a:spLocks noGrp="1"/>
          </p:cNvSpPr>
          <p:nvPr>
            <p:ph type="title"/>
          </p:nvPr>
        </p:nvSpPr>
        <p:spPr/>
        <p:txBody>
          <a:bodyPr>
            <a:normAutofit fontScale="90000"/>
          </a:bodyPr>
          <a:lstStyle/>
          <a:p>
            <a:r>
              <a:rPr lang="en-US" dirty="0"/>
              <a:t>Alternative Terminal Values for Industrial Company and Financial Firm</a:t>
            </a:r>
          </a:p>
        </p:txBody>
      </p:sp>
      <p:sp>
        <p:nvSpPr>
          <p:cNvPr id="4" name="Slide Number Placeholder 3">
            <a:extLst>
              <a:ext uri="{FF2B5EF4-FFF2-40B4-BE49-F238E27FC236}">
                <a16:creationId xmlns:a16="http://schemas.microsoft.com/office/drawing/2014/main" id="{6198B0E9-D248-4EE4-9A19-EA585E106295}"/>
              </a:ext>
            </a:extLst>
          </p:cNvPr>
          <p:cNvSpPr>
            <a:spLocks noGrp="1"/>
          </p:cNvSpPr>
          <p:nvPr>
            <p:ph type="sldNum" sz="quarter" idx="12"/>
          </p:nvPr>
        </p:nvSpPr>
        <p:spPr/>
        <p:txBody>
          <a:bodyPr/>
          <a:lstStyle/>
          <a:p>
            <a:pPr algn="ctr"/>
            <a:fld id="{0C3A1854-6B63-4059-B360-A3C4972BF0FC}" type="slidenum">
              <a:rPr lang="ko-KR" altLang="en-US" smtClean="0"/>
              <a:pPr algn="ctr"/>
              <a:t>168</a:t>
            </a:fld>
            <a:endParaRPr lang="ko-KR" altLang="en-US" dirty="0"/>
          </a:p>
        </p:txBody>
      </p:sp>
    </p:spTree>
    <p:extLst>
      <p:ext uri="{BB962C8B-B14F-4D97-AF65-F5344CB8AC3E}">
        <p14:creationId xmlns:p14="http://schemas.microsoft.com/office/powerpoint/2010/main" val="12347231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3265A1-7D58-482C-BA19-CBEFF9D9BD0C}"/>
              </a:ext>
            </a:extLst>
          </p:cNvPr>
          <p:cNvSpPr>
            <a:spLocks noGrp="1"/>
          </p:cNvSpPr>
          <p:nvPr>
            <p:ph idx="1"/>
          </p:nvPr>
        </p:nvSpPr>
        <p:spPr/>
        <p:txBody>
          <a:bodyPr>
            <a:normAutofit fontScale="92500" lnSpcReduction="10000"/>
          </a:bodyPr>
          <a:lstStyle/>
          <a:p>
            <a:r>
              <a:rPr lang="en-US" dirty="0"/>
              <a:t>The DCF makes a forecast that in theory is supposed to reach some kind of stable cash flow (as if there is any day in your life that your life is stable and will stay like that).</a:t>
            </a:r>
          </a:p>
          <a:p>
            <a:r>
              <a:rPr lang="en-US" dirty="0"/>
              <a:t>Most of the value should come from the terminal period – this is like buying a stock, holding it for dividends and then selling it.  Your final result will be driven by the capital gain.</a:t>
            </a:r>
          </a:p>
          <a:p>
            <a:r>
              <a:rPr lang="en-US" dirty="0"/>
              <a:t>Methods for computing terminal value and deriving stable long-term cash flows are the real issue in applying the DCF, whether for a financial company or for an industrial company.</a:t>
            </a:r>
          </a:p>
        </p:txBody>
      </p:sp>
      <p:sp>
        <p:nvSpPr>
          <p:cNvPr id="3" name="Title 2">
            <a:extLst>
              <a:ext uri="{FF2B5EF4-FFF2-40B4-BE49-F238E27FC236}">
                <a16:creationId xmlns:a16="http://schemas.microsoft.com/office/drawing/2014/main" id="{D02E24BF-2C11-4FF4-936B-BEA253E09208}"/>
              </a:ext>
            </a:extLst>
          </p:cNvPr>
          <p:cNvSpPr>
            <a:spLocks noGrp="1"/>
          </p:cNvSpPr>
          <p:nvPr>
            <p:ph type="title"/>
          </p:nvPr>
        </p:nvSpPr>
        <p:spPr/>
        <p:txBody>
          <a:bodyPr/>
          <a:lstStyle/>
          <a:p>
            <a:r>
              <a:rPr lang="en-US" dirty="0"/>
              <a:t>In DCF, Terminal Cash Flow is the Key</a:t>
            </a:r>
          </a:p>
        </p:txBody>
      </p:sp>
      <p:sp>
        <p:nvSpPr>
          <p:cNvPr id="4" name="Slide Number Placeholder 3">
            <a:extLst>
              <a:ext uri="{FF2B5EF4-FFF2-40B4-BE49-F238E27FC236}">
                <a16:creationId xmlns:a16="http://schemas.microsoft.com/office/drawing/2014/main" id="{40E6DD2C-D340-435E-9C40-7E92BE6138E0}"/>
              </a:ext>
            </a:extLst>
          </p:cNvPr>
          <p:cNvSpPr>
            <a:spLocks noGrp="1"/>
          </p:cNvSpPr>
          <p:nvPr>
            <p:ph type="sldNum" sz="quarter" idx="12"/>
          </p:nvPr>
        </p:nvSpPr>
        <p:spPr/>
        <p:txBody>
          <a:bodyPr/>
          <a:lstStyle/>
          <a:p>
            <a:pPr algn="ctr"/>
            <a:fld id="{0C3A1854-6B63-4059-B360-A3C4972BF0FC}" type="slidenum">
              <a:rPr lang="ko-KR" altLang="en-US" smtClean="0"/>
              <a:pPr algn="ctr"/>
              <a:t>169</a:t>
            </a:fld>
            <a:endParaRPr lang="ko-KR" altLang="en-US" dirty="0"/>
          </a:p>
        </p:txBody>
      </p:sp>
    </p:spTree>
    <p:extLst>
      <p:ext uri="{BB962C8B-B14F-4D97-AF65-F5344CB8AC3E}">
        <p14:creationId xmlns:p14="http://schemas.microsoft.com/office/powerpoint/2010/main" val="3442813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0F55-A57A-4219-8F6B-758996B9BC9C}"/>
              </a:ext>
            </a:extLst>
          </p:cNvPr>
          <p:cNvSpPr>
            <a:spLocks noGrp="1"/>
          </p:cNvSpPr>
          <p:nvPr>
            <p:ph type="ctrTitle"/>
          </p:nvPr>
        </p:nvSpPr>
        <p:spPr>
          <a:xfrm>
            <a:off x="581025" y="2844802"/>
            <a:ext cx="7772400" cy="1470025"/>
          </a:xfrm>
        </p:spPr>
        <p:txBody>
          <a:bodyPr>
            <a:noAutofit/>
          </a:bodyPr>
          <a:lstStyle/>
          <a:p>
            <a:r>
              <a:rPr lang="en-029" sz="6000" dirty="0"/>
              <a:t>Section 1: </a:t>
            </a:r>
            <a:br>
              <a:rPr lang="en-029" sz="6000" dirty="0"/>
            </a:br>
            <a:r>
              <a:rPr lang="en-029" sz="6000" dirty="0"/>
              <a:t>Corporate Value, Stock Price and Economic Analysis</a:t>
            </a:r>
          </a:p>
        </p:txBody>
      </p:sp>
    </p:spTree>
    <p:extLst>
      <p:ext uri="{BB962C8B-B14F-4D97-AF65-F5344CB8AC3E}">
        <p14:creationId xmlns:p14="http://schemas.microsoft.com/office/powerpoint/2010/main" val="32018723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593C9-7BF3-4818-AE97-805E3BD768EE}"/>
              </a:ext>
            </a:extLst>
          </p:cNvPr>
          <p:cNvSpPr>
            <a:spLocks noGrp="1"/>
          </p:cNvSpPr>
          <p:nvPr>
            <p:ph idx="1"/>
          </p:nvPr>
        </p:nvSpPr>
        <p:spPr/>
        <p:txBody>
          <a:bodyPr/>
          <a:lstStyle/>
          <a:p>
            <a:r>
              <a:rPr lang="en-029" dirty="0"/>
              <a:t>The growth rate method uses the formula FCF x (1+g)/(WACC-g). </a:t>
            </a:r>
          </a:p>
          <a:p>
            <a:pPr lvl="1"/>
            <a:r>
              <a:rPr lang="en-029" dirty="0"/>
              <a:t>You should always use the next year cash flow when dividing by WACC-g, because of the mathematics of valuation.</a:t>
            </a:r>
          </a:p>
          <a:p>
            <a:r>
              <a:rPr lang="en-029" dirty="0"/>
              <a:t>The biggest problem with this method is that is the very wide range in valuations that occur with different growth rates and WACC.</a:t>
            </a:r>
          </a:p>
        </p:txBody>
      </p:sp>
      <p:sp>
        <p:nvSpPr>
          <p:cNvPr id="3" name="Title 2">
            <a:extLst>
              <a:ext uri="{FF2B5EF4-FFF2-40B4-BE49-F238E27FC236}">
                <a16:creationId xmlns:a16="http://schemas.microsoft.com/office/drawing/2014/main" id="{EF86DD59-0392-42F1-8A2B-E127AF07E792}"/>
              </a:ext>
            </a:extLst>
          </p:cNvPr>
          <p:cNvSpPr>
            <a:spLocks noGrp="1"/>
          </p:cNvSpPr>
          <p:nvPr>
            <p:ph type="title"/>
          </p:nvPr>
        </p:nvSpPr>
        <p:spPr/>
        <p:txBody>
          <a:bodyPr>
            <a:normAutofit fontScale="90000"/>
          </a:bodyPr>
          <a:lstStyle/>
          <a:p>
            <a:r>
              <a:rPr lang="en-029" dirty="0"/>
              <a:t>Using the Terminal Growth Rate and its Problems</a:t>
            </a:r>
          </a:p>
        </p:txBody>
      </p:sp>
      <p:sp>
        <p:nvSpPr>
          <p:cNvPr id="4" name="Slide Number Placeholder 3">
            <a:extLst>
              <a:ext uri="{FF2B5EF4-FFF2-40B4-BE49-F238E27FC236}">
                <a16:creationId xmlns:a16="http://schemas.microsoft.com/office/drawing/2014/main" id="{86464AE0-986A-4204-8523-4DBB66761DD3}"/>
              </a:ext>
            </a:extLst>
          </p:cNvPr>
          <p:cNvSpPr>
            <a:spLocks noGrp="1"/>
          </p:cNvSpPr>
          <p:nvPr>
            <p:ph type="sldNum" sz="quarter" idx="12"/>
          </p:nvPr>
        </p:nvSpPr>
        <p:spPr/>
        <p:txBody>
          <a:bodyPr/>
          <a:lstStyle/>
          <a:p>
            <a:pPr algn="ctr"/>
            <a:fld id="{0C3A1854-6B63-4059-B360-A3C4972BF0FC}" type="slidenum">
              <a:rPr lang="ko-KR" altLang="en-US" smtClean="0"/>
              <a:pPr algn="ctr"/>
              <a:t>170</a:t>
            </a:fld>
            <a:endParaRPr lang="ko-KR" altLang="en-US" dirty="0"/>
          </a:p>
        </p:txBody>
      </p:sp>
    </p:spTree>
    <p:extLst>
      <p:ext uri="{BB962C8B-B14F-4D97-AF65-F5344CB8AC3E}">
        <p14:creationId xmlns:p14="http://schemas.microsoft.com/office/powerpoint/2010/main" val="40334992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1D1B08-8450-40E9-AF5D-1B73105681DC}"/>
              </a:ext>
            </a:extLst>
          </p:cNvPr>
          <p:cNvSpPr>
            <a:spLocks noGrp="1"/>
          </p:cNvSpPr>
          <p:nvPr>
            <p:ph idx="1"/>
          </p:nvPr>
        </p:nvSpPr>
        <p:spPr/>
        <p:txBody>
          <a:bodyPr>
            <a:normAutofit fontScale="92500" lnSpcReduction="10000"/>
          </a:bodyPr>
          <a:lstStyle/>
          <a:p>
            <a:r>
              <a:rPr lang="en-029" dirty="0"/>
              <a:t>If you use multiples, like multiplying the terminal EBITDA by an assumed EV/EBITDA ratio:</a:t>
            </a:r>
          </a:p>
          <a:p>
            <a:r>
              <a:rPr lang="en-029" dirty="0"/>
              <a:t>There is less sensitivity in value to growth and WACC because there is no WACC or g in the terminal value formula. (the value is just the assumed multiple multiplied by the EBITDA.)</a:t>
            </a:r>
          </a:p>
          <a:p>
            <a:r>
              <a:rPr lang="en-029" dirty="0"/>
              <a:t>Problems with this method include the theoretical problem that changes in future growth and risk affect the multiple. This probably does not reflect the current multiple or the industry multiple.</a:t>
            </a:r>
            <a:endParaRPr lang="en-US" dirty="0"/>
          </a:p>
          <a:p>
            <a:endParaRPr lang="en-029" dirty="0"/>
          </a:p>
        </p:txBody>
      </p:sp>
      <p:sp>
        <p:nvSpPr>
          <p:cNvPr id="3" name="Title 2">
            <a:extLst>
              <a:ext uri="{FF2B5EF4-FFF2-40B4-BE49-F238E27FC236}">
                <a16:creationId xmlns:a16="http://schemas.microsoft.com/office/drawing/2014/main" id="{5A736807-9DBF-4224-B73E-71BC3EF81DE1}"/>
              </a:ext>
            </a:extLst>
          </p:cNvPr>
          <p:cNvSpPr>
            <a:spLocks noGrp="1"/>
          </p:cNvSpPr>
          <p:nvPr>
            <p:ph type="title"/>
          </p:nvPr>
        </p:nvSpPr>
        <p:spPr/>
        <p:txBody>
          <a:bodyPr>
            <a:normAutofit fontScale="90000"/>
          </a:bodyPr>
          <a:lstStyle/>
          <a:p>
            <a:r>
              <a:rPr lang="en-029" dirty="0"/>
              <a:t>Pros and Cons of Using Terminal Value Multiples</a:t>
            </a:r>
          </a:p>
        </p:txBody>
      </p:sp>
      <p:sp>
        <p:nvSpPr>
          <p:cNvPr id="4" name="Slide Number Placeholder 3">
            <a:extLst>
              <a:ext uri="{FF2B5EF4-FFF2-40B4-BE49-F238E27FC236}">
                <a16:creationId xmlns:a16="http://schemas.microsoft.com/office/drawing/2014/main" id="{7D09F766-0D1E-4601-A1C7-4369BB2380BC}"/>
              </a:ext>
            </a:extLst>
          </p:cNvPr>
          <p:cNvSpPr>
            <a:spLocks noGrp="1"/>
          </p:cNvSpPr>
          <p:nvPr>
            <p:ph type="sldNum" sz="quarter" idx="12"/>
          </p:nvPr>
        </p:nvSpPr>
        <p:spPr/>
        <p:txBody>
          <a:bodyPr/>
          <a:lstStyle/>
          <a:p>
            <a:pPr algn="ctr"/>
            <a:fld id="{0C3A1854-6B63-4059-B360-A3C4972BF0FC}" type="slidenum">
              <a:rPr lang="ko-KR" altLang="en-US" smtClean="0"/>
              <a:pPr algn="ctr"/>
              <a:t>171</a:t>
            </a:fld>
            <a:endParaRPr lang="ko-KR" altLang="en-US" dirty="0"/>
          </a:p>
        </p:txBody>
      </p:sp>
    </p:spTree>
    <p:extLst>
      <p:ext uri="{BB962C8B-B14F-4D97-AF65-F5344CB8AC3E}">
        <p14:creationId xmlns:p14="http://schemas.microsoft.com/office/powerpoint/2010/main" val="9761133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4992D8-A88C-4D73-A012-D453B9CA63AC}"/>
              </a:ext>
            </a:extLst>
          </p:cNvPr>
          <p:cNvSpPr>
            <a:spLocks noGrp="1"/>
          </p:cNvSpPr>
          <p:nvPr>
            <p:ph idx="1"/>
          </p:nvPr>
        </p:nvSpPr>
        <p:spPr/>
        <p:txBody>
          <a:bodyPr>
            <a:normAutofit fontScale="92500" lnSpcReduction="20000"/>
          </a:bodyPr>
          <a:lstStyle/>
          <a:p>
            <a:r>
              <a:rPr lang="en-029" dirty="0"/>
              <a:t>You can use the value driver formula to compute terminal value.  </a:t>
            </a:r>
          </a:p>
          <a:p>
            <a:pPr lvl="1"/>
            <a:r>
              <a:rPr lang="en-029" dirty="0"/>
              <a:t>To apply this method, first the NOPAT in the terminal period.</a:t>
            </a:r>
          </a:p>
          <a:p>
            <a:pPr lvl="1"/>
            <a:r>
              <a:rPr lang="en-029" dirty="0"/>
              <a:t>Next, multiply the terminal NOPAT by (1-g/ROIC)/(WACC-g).  </a:t>
            </a:r>
          </a:p>
          <a:p>
            <a:pPr lvl="1"/>
            <a:r>
              <a:rPr lang="en-029" dirty="0"/>
              <a:t>Alternatively, you can multiply the terminal invested capital by ROIC x (1-g/ROIC)/(WACC-g).</a:t>
            </a:r>
          </a:p>
          <a:p>
            <a:r>
              <a:rPr lang="en-029" dirty="0"/>
              <a:t>This method has the advantage of including all three different value driver factors.  </a:t>
            </a:r>
          </a:p>
          <a:p>
            <a:r>
              <a:rPr lang="en-029" dirty="0"/>
              <a:t>But the formula does not work properly when the assumed stable ROIC is different from the current ROIC.</a:t>
            </a:r>
            <a:endParaRPr lang="en-US" dirty="0"/>
          </a:p>
          <a:p>
            <a:endParaRPr lang="en-029" dirty="0"/>
          </a:p>
        </p:txBody>
      </p:sp>
      <p:sp>
        <p:nvSpPr>
          <p:cNvPr id="3" name="Title 2">
            <a:extLst>
              <a:ext uri="{FF2B5EF4-FFF2-40B4-BE49-F238E27FC236}">
                <a16:creationId xmlns:a16="http://schemas.microsoft.com/office/drawing/2014/main" id="{C5CDD9E5-0F24-4C21-850B-EAEBC279F76A}"/>
              </a:ext>
            </a:extLst>
          </p:cNvPr>
          <p:cNvSpPr>
            <a:spLocks noGrp="1"/>
          </p:cNvSpPr>
          <p:nvPr>
            <p:ph type="title"/>
          </p:nvPr>
        </p:nvSpPr>
        <p:spPr/>
        <p:txBody>
          <a:bodyPr/>
          <a:lstStyle/>
          <a:p>
            <a:r>
              <a:rPr lang="en-029" dirty="0"/>
              <a:t>Value Driver Method in the Terminal Value</a:t>
            </a:r>
          </a:p>
        </p:txBody>
      </p:sp>
      <p:sp>
        <p:nvSpPr>
          <p:cNvPr id="4" name="Slide Number Placeholder 3">
            <a:extLst>
              <a:ext uri="{FF2B5EF4-FFF2-40B4-BE49-F238E27FC236}">
                <a16:creationId xmlns:a16="http://schemas.microsoft.com/office/drawing/2014/main" id="{D9602ED5-B70E-40F2-9C5C-8C919C36B45C}"/>
              </a:ext>
            </a:extLst>
          </p:cNvPr>
          <p:cNvSpPr>
            <a:spLocks noGrp="1"/>
          </p:cNvSpPr>
          <p:nvPr>
            <p:ph type="sldNum" sz="quarter" idx="12"/>
          </p:nvPr>
        </p:nvSpPr>
        <p:spPr/>
        <p:txBody>
          <a:bodyPr/>
          <a:lstStyle/>
          <a:p>
            <a:pPr algn="ctr"/>
            <a:fld id="{0C3A1854-6B63-4059-B360-A3C4972BF0FC}" type="slidenum">
              <a:rPr lang="ko-KR" altLang="en-US" smtClean="0"/>
              <a:pPr algn="ctr"/>
              <a:t>172</a:t>
            </a:fld>
            <a:endParaRPr lang="ko-KR" altLang="en-US" dirty="0"/>
          </a:p>
        </p:txBody>
      </p:sp>
    </p:spTree>
    <p:extLst>
      <p:ext uri="{BB962C8B-B14F-4D97-AF65-F5344CB8AC3E}">
        <p14:creationId xmlns:p14="http://schemas.microsoft.com/office/powerpoint/2010/main" val="9159385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521646-2C0F-4B85-98C1-6C8FB4EAB241}"/>
              </a:ext>
            </a:extLst>
          </p:cNvPr>
          <p:cNvSpPr>
            <a:spLocks noGrp="1"/>
          </p:cNvSpPr>
          <p:nvPr>
            <p:ph idx="1"/>
          </p:nvPr>
        </p:nvSpPr>
        <p:spPr/>
        <p:txBody>
          <a:bodyPr/>
          <a:lstStyle/>
          <a:p>
            <a:r>
              <a:rPr lang="en-029" dirty="0"/>
              <a:t>Whatever of the three different methods are used, the implied multiple terminal multiple should be presented.</a:t>
            </a:r>
          </a:p>
          <a:p>
            <a:r>
              <a:rPr lang="en-029" dirty="0"/>
              <a:t>This means that if, for example, the growth rate method is used (FCF x (1+g)/(WACC-g), the terminal value computed by the formula should be divided by the EBITDA in the terminal year.  This EV/EBITDA value should be presented to verify that the model is producing reasonable results.</a:t>
            </a:r>
            <a:endParaRPr lang="en-US" dirty="0"/>
          </a:p>
          <a:p>
            <a:endParaRPr lang="en-029" dirty="0"/>
          </a:p>
        </p:txBody>
      </p:sp>
      <p:sp>
        <p:nvSpPr>
          <p:cNvPr id="3" name="Title 2">
            <a:extLst>
              <a:ext uri="{FF2B5EF4-FFF2-40B4-BE49-F238E27FC236}">
                <a16:creationId xmlns:a16="http://schemas.microsoft.com/office/drawing/2014/main" id="{C22D51A9-E917-476F-96FD-6D11C84506FE}"/>
              </a:ext>
            </a:extLst>
          </p:cNvPr>
          <p:cNvSpPr>
            <a:spLocks noGrp="1"/>
          </p:cNvSpPr>
          <p:nvPr>
            <p:ph type="title"/>
          </p:nvPr>
        </p:nvSpPr>
        <p:spPr/>
        <p:txBody>
          <a:bodyPr>
            <a:normAutofit fontScale="90000"/>
          </a:bodyPr>
          <a:lstStyle/>
          <a:p>
            <a:r>
              <a:rPr lang="en-029" dirty="0"/>
              <a:t>Presentation of the Implied EV/EBITDA Multiple or Implied P/E Ratio</a:t>
            </a:r>
          </a:p>
        </p:txBody>
      </p:sp>
      <p:sp>
        <p:nvSpPr>
          <p:cNvPr id="4" name="Slide Number Placeholder 3">
            <a:extLst>
              <a:ext uri="{FF2B5EF4-FFF2-40B4-BE49-F238E27FC236}">
                <a16:creationId xmlns:a16="http://schemas.microsoft.com/office/drawing/2014/main" id="{C43CE330-320B-4E3B-93E6-4E15BB2F9E23}"/>
              </a:ext>
            </a:extLst>
          </p:cNvPr>
          <p:cNvSpPr>
            <a:spLocks noGrp="1"/>
          </p:cNvSpPr>
          <p:nvPr>
            <p:ph type="sldNum" sz="quarter" idx="12"/>
          </p:nvPr>
        </p:nvSpPr>
        <p:spPr/>
        <p:txBody>
          <a:bodyPr/>
          <a:lstStyle/>
          <a:p>
            <a:pPr algn="ctr"/>
            <a:fld id="{0C3A1854-6B63-4059-B360-A3C4972BF0FC}" type="slidenum">
              <a:rPr lang="ko-KR" altLang="en-US" smtClean="0"/>
              <a:pPr algn="ctr"/>
              <a:t>173</a:t>
            </a:fld>
            <a:endParaRPr lang="ko-KR" altLang="en-US" dirty="0"/>
          </a:p>
        </p:txBody>
      </p:sp>
    </p:spTree>
    <p:extLst>
      <p:ext uri="{BB962C8B-B14F-4D97-AF65-F5344CB8AC3E}">
        <p14:creationId xmlns:p14="http://schemas.microsoft.com/office/powerpoint/2010/main" val="20883120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EB2025-9322-4CF0-8255-0DA5C4626884}"/>
              </a:ext>
            </a:extLst>
          </p:cNvPr>
          <p:cNvSpPr>
            <a:spLocks noGrp="1"/>
          </p:cNvSpPr>
          <p:nvPr>
            <p:ph idx="1"/>
          </p:nvPr>
        </p:nvSpPr>
        <p:spPr/>
        <p:txBody>
          <a:bodyPr/>
          <a:lstStyle/>
          <a:p>
            <a:pPr marL="0" indent="0">
              <a:buNone/>
            </a:pPr>
            <a:r>
              <a:rPr lang="en-US" dirty="0"/>
              <a:t>Summarize after you compute stable cash flow.</a:t>
            </a:r>
          </a:p>
          <a:p>
            <a:endParaRPr lang="en-US" dirty="0"/>
          </a:p>
        </p:txBody>
      </p:sp>
      <p:sp>
        <p:nvSpPr>
          <p:cNvPr id="3" name="Title 2">
            <a:extLst>
              <a:ext uri="{FF2B5EF4-FFF2-40B4-BE49-F238E27FC236}">
                <a16:creationId xmlns:a16="http://schemas.microsoft.com/office/drawing/2014/main" id="{21C754D7-7F9A-4F7B-989B-804FEE219852}"/>
              </a:ext>
            </a:extLst>
          </p:cNvPr>
          <p:cNvSpPr>
            <a:spLocks noGrp="1"/>
          </p:cNvSpPr>
          <p:nvPr>
            <p:ph type="title"/>
          </p:nvPr>
        </p:nvSpPr>
        <p:spPr/>
        <p:txBody>
          <a:bodyPr>
            <a:normAutofit/>
          </a:bodyPr>
          <a:lstStyle/>
          <a:p>
            <a:r>
              <a:rPr lang="en-US" dirty="0"/>
              <a:t>Terminal Value for Industrial Company</a:t>
            </a:r>
          </a:p>
        </p:txBody>
      </p:sp>
      <p:sp>
        <p:nvSpPr>
          <p:cNvPr id="4" name="Slide Number Placeholder 3">
            <a:extLst>
              <a:ext uri="{FF2B5EF4-FFF2-40B4-BE49-F238E27FC236}">
                <a16:creationId xmlns:a16="http://schemas.microsoft.com/office/drawing/2014/main" id="{E5F07EF4-4B03-437D-B260-ECA6D8E59412}"/>
              </a:ext>
            </a:extLst>
          </p:cNvPr>
          <p:cNvSpPr>
            <a:spLocks noGrp="1"/>
          </p:cNvSpPr>
          <p:nvPr>
            <p:ph type="sldNum" sz="quarter" idx="12"/>
          </p:nvPr>
        </p:nvSpPr>
        <p:spPr/>
        <p:txBody>
          <a:bodyPr/>
          <a:lstStyle/>
          <a:p>
            <a:pPr algn="ctr"/>
            <a:fld id="{0C3A1854-6B63-4059-B360-A3C4972BF0FC}" type="slidenum">
              <a:rPr lang="ko-KR" altLang="en-US" smtClean="0"/>
              <a:pPr algn="ctr"/>
              <a:t>174</a:t>
            </a:fld>
            <a:endParaRPr lang="ko-KR" altLang="en-US" dirty="0"/>
          </a:p>
        </p:txBody>
      </p:sp>
      <p:pic>
        <p:nvPicPr>
          <p:cNvPr id="5" name="Picture 4">
            <a:extLst>
              <a:ext uri="{FF2B5EF4-FFF2-40B4-BE49-F238E27FC236}">
                <a16:creationId xmlns:a16="http://schemas.microsoft.com/office/drawing/2014/main" id="{417B692D-E033-462C-8A1F-C8F6FB58974E}"/>
              </a:ext>
            </a:extLst>
          </p:cNvPr>
          <p:cNvPicPr>
            <a:picLocks noChangeAspect="1"/>
          </p:cNvPicPr>
          <p:nvPr/>
        </p:nvPicPr>
        <p:blipFill>
          <a:blip r:embed="rId2"/>
          <a:stretch>
            <a:fillRect/>
          </a:stretch>
        </p:blipFill>
        <p:spPr>
          <a:xfrm>
            <a:off x="2812347" y="2474751"/>
            <a:ext cx="3519306" cy="3761763"/>
          </a:xfrm>
          <a:prstGeom prst="rect">
            <a:avLst/>
          </a:prstGeom>
        </p:spPr>
      </p:pic>
    </p:spTree>
    <p:extLst>
      <p:ext uri="{BB962C8B-B14F-4D97-AF65-F5344CB8AC3E}">
        <p14:creationId xmlns:p14="http://schemas.microsoft.com/office/powerpoint/2010/main" val="9300755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AF4F48-2FAC-4D6D-AE90-04EE16AF9AFE}"/>
              </a:ext>
            </a:extLst>
          </p:cNvPr>
          <p:cNvSpPr>
            <a:spLocks noGrp="1"/>
          </p:cNvSpPr>
          <p:nvPr>
            <p:ph idx="1"/>
          </p:nvPr>
        </p:nvSpPr>
        <p:spPr>
          <a:xfrm>
            <a:off x="628650" y="1263192"/>
            <a:ext cx="7902608" cy="4913771"/>
          </a:xfrm>
        </p:spPr>
        <p:txBody>
          <a:bodyPr/>
          <a:lstStyle/>
          <a:p>
            <a:r>
              <a:rPr lang="en-US" dirty="0"/>
              <a:t>Supposed to reflect a stable return and gradual movement to stable return (the mechanics do not really work).</a:t>
            </a:r>
          </a:p>
          <a:p>
            <a:r>
              <a:rPr lang="en-US" dirty="0"/>
              <a:t> </a:t>
            </a:r>
          </a:p>
        </p:txBody>
      </p:sp>
      <p:sp>
        <p:nvSpPr>
          <p:cNvPr id="3" name="Title 2">
            <a:extLst>
              <a:ext uri="{FF2B5EF4-FFF2-40B4-BE49-F238E27FC236}">
                <a16:creationId xmlns:a16="http://schemas.microsoft.com/office/drawing/2014/main" id="{09FD0760-242B-4B14-9047-B669AD9A8E28}"/>
              </a:ext>
            </a:extLst>
          </p:cNvPr>
          <p:cNvSpPr>
            <a:spLocks noGrp="1"/>
          </p:cNvSpPr>
          <p:nvPr>
            <p:ph type="title"/>
          </p:nvPr>
        </p:nvSpPr>
        <p:spPr/>
        <p:txBody>
          <a:bodyPr>
            <a:normAutofit fontScale="90000"/>
          </a:bodyPr>
          <a:lstStyle/>
          <a:p>
            <a:r>
              <a:rPr lang="en-US" dirty="0"/>
              <a:t>Terminal Value Method 3 – Use of Value Driver Formula</a:t>
            </a:r>
          </a:p>
        </p:txBody>
      </p:sp>
      <p:sp>
        <p:nvSpPr>
          <p:cNvPr id="4" name="Slide Number Placeholder 3">
            <a:extLst>
              <a:ext uri="{FF2B5EF4-FFF2-40B4-BE49-F238E27FC236}">
                <a16:creationId xmlns:a16="http://schemas.microsoft.com/office/drawing/2014/main" id="{11D617EE-31A1-451B-A64C-FB27AE2ACA8F}"/>
              </a:ext>
            </a:extLst>
          </p:cNvPr>
          <p:cNvSpPr>
            <a:spLocks noGrp="1"/>
          </p:cNvSpPr>
          <p:nvPr>
            <p:ph type="sldNum" sz="quarter" idx="12"/>
          </p:nvPr>
        </p:nvSpPr>
        <p:spPr/>
        <p:txBody>
          <a:bodyPr/>
          <a:lstStyle/>
          <a:p>
            <a:pPr algn="ctr"/>
            <a:fld id="{0C3A1854-6B63-4059-B360-A3C4972BF0FC}" type="slidenum">
              <a:rPr lang="ko-KR" altLang="en-US" smtClean="0"/>
              <a:pPr algn="ctr"/>
              <a:t>175</a:t>
            </a:fld>
            <a:endParaRPr lang="ko-KR" altLang="en-US" dirty="0"/>
          </a:p>
        </p:txBody>
      </p:sp>
      <p:pic>
        <p:nvPicPr>
          <p:cNvPr id="5" name="Picture 4">
            <a:extLst>
              <a:ext uri="{FF2B5EF4-FFF2-40B4-BE49-F238E27FC236}">
                <a16:creationId xmlns:a16="http://schemas.microsoft.com/office/drawing/2014/main" id="{0E66799A-8862-49FB-AA3F-D9305A3D72B2}"/>
              </a:ext>
            </a:extLst>
          </p:cNvPr>
          <p:cNvPicPr>
            <a:picLocks noChangeAspect="1"/>
          </p:cNvPicPr>
          <p:nvPr/>
        </p:nvPicPr>
        <p:blipFill>
          <a:blip r:embed="rId2"/>
          <a:stretch>
            <a:fillRect/>
          </a:stretch>
        </p:blipFill>
        <p:spPr>
          <a:xfrm>
            <a:off x="260058" y="3285916"/>
            <a:ext cx="8623883" cy="2054307"/>
          </a:xfrm>
          <a:prstGeom prst="rect">
            <a:avLst/>
          </a:prstGeom>
        </p:spPr>
      </p:pic>
    </p:spTree>
    <p:extLst>
      <p:ext uri="{BB962C8B-B14F-4D97-AF65-F5344CB8AC3E}">
        <p14:creationId xmlns:p14="http://schemas.microsoft.com/office/powerpoint/2010/main" val="37579923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8F8ADA-62A4-4EEC-BD4B-B37B03DD12D5}"/>
              </a:ext>
            </a:extLst>
          </p:cNvPr>
          <p:cNvSpPr>
            <a:spLocks noGrp="1"/>
          </p:cNvSpPr>
          <p:nvPr>
            <p:ph idx="1"/>
          </p:nvPr>
        </p:nvSpPr>
        <p:spPr>
          <a:xfrm>
            <a:off x="260059" y="1484852"/>
            <a:ext cx="8548381" cy="1560352"/>
          </a:xfrm>
        </p:spPr>
        <p:txBody>
          <a:bodyPr>
            <a:normAutofit fontScale="92500" lnSpcReduction="10000"/>
          </a:bodyPr>
          <a:lstStyle/>
          <a:p>
            <a:r>
              <a:rPr lang="en-US" dirty="0"/>
              <a:t>Insurance company is based on cost of equity, terminal growth and terminal P/E. Industrial company uses WACC, EV/EBITDA etc. Insurance on the right, industrial on the left</a:t>
            </a:r>
          </a:p>
          <a:p>
            <a:endParaRPr lang="en-US" dirty="0"/>
          </a:p>
        </p:txBody>
      </p:sp>
      <p:sp>
        <p:nvSpPr>
          <p:cNvPr id="3" name="Title 2">
            <a:extLst>
              <a:ext uri="{FF2B5EF4-FFF2-40B4-BE49-F238E27FC236}">
                <a16:creationId xmlns:a16="http://schemas.microsoft.com/office/drawing/2014/main" id="{5BF1415A-C261-4DA6-AF85-FE6D142BECBD}"/>
              </a:ext>
            </a:extLst>
          </p:cNvPr>
          <p:cNvSpPr>
            <a:spLocks noGrp="1"/>
          </p:cNvSpPr>
          <p:nvPr>
            <p:ph type="title"/>
          </p:nvPr>
        </p:nvSpPr>
        <p:spPr/>
        <p:txBody>
          <a:bodyPr>
            <a:normAutofit fontScale="90000"/>
          </a:bodyPr>
          <a:lstStyle/>
          <a:p>
            <a:r>
              <a:rPr lang="en-US" dirty="0"/>
              <a:t>Terminal Value Assumptions – Industrial with Free Cash Flow and Insurance with Equity Cash Flow</a:t>
            </a:r>
          </a:p>
        </p:txBody>
      </p:sp>
      <p:pic>
        <p:nvPicPr>
          <p:cNvPr id="5" name="Picture 4">
            <a:extLst>
              <a:ext uri="{FF2B5EF4-FFF2-40B4-BE49-F238E27FC236}">
                <a16:creationId xmlns:a16="http://schemas.microsoft.com/office/drawing/2014/main" id="{67377792-6220-4FE0-B44D-2913B31B98D7}"/>
              </a:ext>
            </a:extLst>
          </p:cNvPr>
          <p:cNvPicPr>
            <a:picLocks noChangeAspect="1"/>
          </p:cNvPicPr>
          <p:nvPr/>
        </p:nvPicPr>
        <p:blipFill>
          <a:blip r:embed="rId2"/>
          <a:stretch>
            <a:fillRect/>
          </a:stretch>
        </p:blipFill>
        <p:spPr>
          <a:xfrm>
            <a:off x="612742" y="3278203"/>
            <a:ext cx="3774700" cy="2428127"/>
          </a:xfrm>
          <a:prstGeom prst="rect">
            <a:avLst/>
          </a:prstGeom>
        </p:spPr>
      </p:pic>
      <p:pic>
        <p:nvPicPr>
          <p:cNvPr id="2" name="Picture 1">
            <a:extLst>
              <a:ext uri="{FF2B5EF4-FFF2-40B4-BE49-F238E27FC236}">
                <a16:creationId xmlns:a16="http://schemas.microsoft.com/office/drawing/2014/main" id="{CF794428-DCEB-40BE-91E6-6F51A3D169B1}"/>
              </a:ext>
            </a:extLst>
          </p:cNvPr>
          <p:cNvPicPr>
            <a:picLocks noChangeAspect="1"/>
          </p:cNvPicPr>
          <p:nvPr/>
        </p:nvPicPr>
        <p:blipFill>
          <a:blip r:embed="rId3"/>
          <a:stretch>
            <a:fillRect/>
          </a:stretch>
        </p:blipFill>
        <p:spPr>
          <a:xfrm>
            <a:off x="5075339" y="3204594"/>
            <a:ext cx="3455919" cy="2566844"/>
          </a:xfrm>
          <a:prstGeom prst="rect">
            <a:avLst/>
          </a:prstGeom>
        </p:spPr>
      </p:pic>
    </p:spTree>
    <p:extLst>
      <p:ext uri="{BB962C8B-B14F-4D97-AF65-F5344CB8AC3E}">
        <p14:creationId xmlns:p14="http://schemas.microsoft.com/office/powerpoint/2010/main" val="32248757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6602CE-E7AD-4230-B71C-BD674F4007DB}"/>
              </a:ext>
            </a:extLst>
          </p:cNvPr>
          <p:cNvSpPr>
            <a:spLocks noGrp="1"/>
          </p:cNvSpPr>
          <p:nvPr>
            <p:ph idx="1"/>
          </p:nvPr>
        </p:nvSpPr>
        <p:spPr/>
        <p:txBody>
          <a:bodyPr/>
          <a:lstStyle/>
          <a:p>
            <a:r>
              <a:rPr lang="en-US" dirty="0"/>
              <a:t>Go to the last year and apply the formula.  If the book value has increased from growth, this method will properly account for the increase in book value.</a:t>
            </a:r>
          </a:p>
          <a:p>
            <a:endParaRPr lang="en-US" dirty="0"/>
          </a:p>
        </p:txBody>
      </p:sp>
      <p:sp>
        <p:nvSpPr>
          <p:cNvPr id="3" name="Title 2">
            <a:extLst>
              <a:ext uri="{FF2B5EF4-FFF2-40B4-BE49-F238E27FC236}">
                <a16:creationId xmlns:a16="http://schemas.microsoft.com/office/drawing/2014/main" id="{172665BD-4C51-4CEA-9476-EDAA0FFC2D81}"/>
              </a:ext>
            </a:extLst>
          </p:cNvPr>
          <p:cNvSpPr>
            <a:spLocks noGrp="1"/>
          </p:cNvSpPr>
          <p:nvPr>
            <p:ph type="title"/>
          </p:nvPr>
        </p:nvSpPr>
        <p:spPr/>
        <p:txBody>
          <a:bodyPr>
            <a:normAutofit fontScale="90000"/>
          </a:bodyPr>
          <a:lstStyle/>
          <a:p>
            <a:r>
              <a:rPr lang="en-US" dirty="0"/>
              <a:t>Terminal Value Method 4: Use the P/B Regression</a:t>
            </a:r>
          </a:p>
        </p:txBody>
      </p:sp>
      <p:pic>
        <p:nvPicPr>
          <p:cNvPr id="6" name="Picture 5">
            <a:extLst>
              <a:ext uri="{FF2B5EF4-FFF2-40B4-BE49-F238E27FC236}">
                <a16:creationId xmlns:a16="http://schemas.microsoft.com/office/drawing/2014/main" id="{B1849D32-72C7-48AD-9A1E-21693F1F66B7}"/>
              </a:ext>
            </a:extLst>
          </p:cNvPr>
          <p:cNvPicPr>
            <a:picLocks noChangeAspect="1"/>
          </p:cNvPicPr>
          <p:nvPr/>
        </p:nvPicPr>
        <p:blipFill>
          <a:blip r:embed="rId2"/>
          <a:stretch>
            <a:fillRect/>
          </a:stretch>
        </p:blipFill>
        <p:spPr>
          <a:xfrm>
            <a:off x="268447" y="3429000"/>
            <a:ext cx="8607105" cy="2486185"/>
          </a:xfrm>
          <a:prstGeom prst="rect">
            <a:avLst/>
          </a:prstGeom>
        </p:spPr>
      </p:pic>
    </p:spTree>
    <p:extLst>
      <p:ext uri="{BB962C8B-B14F-4D97-AF65-F5344CB8AC3E}">
        <p14:creationId xmlns:p14="http://schemas.microsoft.com/office/powerpoint/2010/main" val="13138180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A85D3-D839-481C-ABE2-2CB6DBACD824}"/>
              </a:ext>
            </a:extLst>
          </p:cNvPr>
          <p:cNvSpPr>
            <a:spLocks noGrp="1"/>
          </p:cNvSpPr>
          <p:nvPr>
            <p:ph type="title"/>
          </p:nvPr>
        </p:nvSpPr>
        <p:spPr>
          <a:xfrm>
            <a:off x="628650" y="365127"/>
            <a:ext cx="7789486" cy="803798"/>
          </a:xfrm>
        </p:spPr>
        <p:txBody>
          <a:bodyPr>
            <a:noAutofit/>
          </a:bodyPr>
          <a:lstStyle/>
          <a:p>
            <a:r>
              <a:rPr lang="en-US" sz="3600" b="1" dirty="0">
                <a:latin typeface="+mn-lt"/>
              </a:rPr>
              <a:t>Return on New Capital and Return on Existing Capital</a:t>
            </a:r>
          </a:p>
        </p:txBody>
      </p:sp>
      <p:sp>
        <p:nvSpPr>
          <p:cNvPr id="4" name="Content Placeholder 3">
            <a:extLst>
              <a:ext uri="{FF2B5EF4-FFF2-40B4-BE49-F238E27FC236}">
                <a16:creationId xmlns:a16="http://schemas.microsoft.com/office/drawing/2014/main" id="{0D159E4F-82CF-4FB1-8EAF-5EE921536406}"/>
              </a:ext>
            </a:extLst>
          </p:cNvPr>
          <p:cNvSpPr>
            <a:spLocks noGrp="1"/>
          </p:cNvSpPr>
          <p:nvPr>
            <p:ph sz="half" idx="1"/>
          </p:nvPr>
        </p:nvSpPr>
        <p:spPr>
          <a:xfrm>
            <a:off x="339365" y="1524001"/>
            <a:ext cx="8286161" cy="1879076"/>
          </a:xfrm>
        </p:spPr>
        <p:txBody>
          <a:bodyPr>
            <a:normAutofit fontScale="77500" lnSpcReduction="20000"/>
          </a:bodyPr>
          <a:lstStyle/>
          <a:p>
            <a:r>
              <a:rPr lang="en-US" dirty="0"/>
              <a:t>Technically, we should use the return on new, or incremental, capital, but for simplicity here, we assume that the ROIC and incremental ROIC are equal.</a:t>
            </a:r>
          </a:p>
          <a:p>
            <a:r>
              <a:rPr lang="en-US" dirty="0"/>
              <a:t>Technically, this formula should use the return on new invested capital (RONIC), not the company’s return on all invested capital (ROIC). </a:t>
            </a:r>
          </a:p>
        </p:txBody>
      </p:sp>
      <p:sp>
        <p:nvSpPr>
          <p:cNvPr id="5" name="Content Placeholder 4">
            <a:extLst>
              <a:ext uri="{FF2B5EF4-FFF2-40B4-BE49-F238E27FC236}">
                <a16:creationId xmlns:a16="http://schemas.microsoft.com/office/drawing/2014/main" id="{045CC0DC-57E3-49CA-AB7B-198F7B71F140}"/>
              </a:ext>
            </a:extLst>
          </p:cNvPr>
          <p:cNvSpPr>
            <a:spLocks noGrp="1"/>
          </p:cNvSpPr>
          <p:nvPr>
            <p:ph sz="half" idx="2"/>
          </p:nvPr>
        </p:nvSpPr>
        <p:spPr>
          <a:xfrm>
            <a:off x="273377" y="4760536"/>
            <a:ext cx="8352149" cy="1442302"/>
          </a:xfrm>
        </p:spPr>
        <p:txBody>
          <a:bodyPr>
            <a:normAutofit fontScale="77500" lnSpcReduction="20000"/>
          </a:bodyPr>
          <a:lstStyle/>
          <a:p>
            <a:r>
              <a:rPr lang="en-US" dirty="0"/>
              <a:t>What crap: when oil prices go down, you cannot say that existing projects still maintain their existing ROIC.  When Uber destroys the taxi industry, you cannot say that only new taxies earn a lower return. When the internet kills advertising for newspaper companies, one cannot say that it is only new investments that suffer.</a:t>
            </a:r>
          </a:p>
          <a:p>
            <a:endParaRPr lang="en-US" dirty="0"/>
          </a:p>
        </p:txBody>
      </p:sp>
      <p:pic>
        <p:nvPicPr>
          <p:cNvPr id="2" name="Picture 1">
            <a:extLst>
              <a:ext uri="{FF2B5EF4-FFF2-40B4-BE49-F238E27FC236}">
                <a16:creationId xmlns:a16="http://schemas.microsoft.com/office/drawing/2014/main" id="{E02C5CC8-1131-4210-8FC8-754E898907C0}"/>
              </a:ext>
            </a:extLst>
          </p:cNvPr>
          <p:cNvPicPr>
            <a:picLocks noChangeAspect="1"/>
          </p:cNvPicPr>
          <p:nvPr/>
        </p:nvPicPr>
        <p:blipFill>
          <a:blip r:embed="rId2"/>
          <a:stretch>
            <a:fillRect/>
          </a:stretch>
        </p:blipFill>
        <p:spPr>
          <a:xfrm>
            <a:off x="1234911" y="3527778"/>
            <a:ext cx="6535986" cy="968808"/>
          </a:xfrm>
          <a:prstGeom prst="rect">
            <a:avLst/>
          </a:prstGeom>
        </p:spPr>
      </p:pic>
    </p:spTree>
    <p:extLst>
      <p:ext uri="{BB962C8B-B14F-4D97-AF65-F5344CB8AC3E}">
        <p14:creationId xmlns:p14="http://schemas.microsoft.com/office/powerpoint/2010/main" val="1219839132"/>
      </p:ext>
    </p:extLst>
  </p:cSld>
  <p:clrMapOvr>
    <a:masterClrMapping/>
  </p:clrMapOvr>
  <p:transition>
    <p:zo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3225-336A-480D-8266-F0F30102BEDE}"/>
              </a:ext>
            </a:extLst>
          </p:cNvPr>
          <p:cNvSpPr>
            <a:spLocks noGrp="1"/>
          </p:cNvSpPr>
          <p:nvPr>
            <p:ph type="title"/>
          </p:nvPr>
        </p:nvSpPr>
        <p:spPr/>
        <p:txBody>
          <a:bodyPr/>
          <a:lstStyle/>
          <a:p>
            <a:r>
              <a:rPr lang="en-US" dirty="0"/>
              <a:t>Section 6b:</a:t>
            </a:r>
            <a:br>
              <a:rPr lang="en-US" dirty="0"/>
            </a:br>
            <a:r>
              <a:rPr lang="en-US" dirty="0"/>
              <a:t>Computing Normalised Cash Flow</a:t>
            </a:r>
            <a:endParaRPr lang="en-CH" dirty="0"/>
          </a:p>
        </p:txBody>
      </p:sp>
    </p:spTree>
    <p:extLst>
      <p:ext uri="{BB962C8B-B14F-4D97-AF65-F5344CB8AC3E}">
        <p14:creationId xmlns:p14="http://schemas.microsoft.com/office/powerpoint/2010/main" val="401964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CE43-F9FC-4AEC-BE1F-D91656AA8DB1}"/>
              </a:ext>
            </a:extLst>
          </p:cNvPr>
          <p:cNvSpPr>
            <a:spLocks noGrp="1"/>
          </p:cNvSpPr>
          <p:nvPr>
            <p:ph type="title"/>
          </p:nvPr>
        </p:nvSpPr>
        <p:spPr/>
        <p:txBody>
          <a:bodyPr>
            <a:normAutofit fontScale="90000"/>
          </a:bodyPr>
          <a:lstStyle/>
          <a:p>
            <a:r>
              <a:rPr lang="en-US" dirty="0"/>
              <a:t>Section 1a:</a:t>
            </a:r>
            <a:br>
              <a:rPr lang="en-US" dirty="0"/>
            </a:br>
            <a:r>
              <a:rPr lang="en-US" dirty="0"/>
              <a:t>Value of Corporations, Macro-economic Data and the Real Meaning of IRR</a:t>
            </a:r>
            <a:endParaRPr lang="en-CH" dirty="0"/>
          </a:p>
        </p:txBody>
      </p:sp>
    </p:spTree>
    <p:extLst>
      <p:ext uri="{BB962C8B-B14F-4D97-AF65-F5344CB8AC3E}">
        <p14:creationId xmlns:p14="http://schemas.microsoft.com/office/powerpoint/2010/main" val="41113982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DBB4-AF41-47CF-8597-DF58A487F2E2}"/>
              </a:ext>
            </a:extLst>
          </p:cNvPr>
          <p:cNvSpPr>
            <a:spLocks noGrp="1"/>
          </p:cNvSpPr>
          <p:nvPr>
            <p:ph idx="1"/>
          </p:nvPr>
        </p:nvSpPr>
        <p:spPr/>
        <p:txBody>
          <a:bodyPr/>
          <a:lstStyle/>
          <a:p>
            <a:r>
              <a:rPr lang="en-US" dirty="0"/>
              <a:t>Demonstration of EV/EBITDA ratio with different asset lives, tax rates and working capital ratios</a:t>
            </a:r>
          </a:p>
          <a:p>
            <a:r>
              <a:rPr lang="en-US" dirty="0"/>
              <a:t>Demonstration of how the value changes when growth and ROIC changes. When ROIC changes, the net cash flow changes and different amounts of money must be plowed back into the company.</a:t>
            </a:r>
          </a:p>
        </p:txBody>
      </p:sp>
      <p:sp>
        <p:nvSpPr>
          <p:cNvPr id="3" name="Title 2">
            <a:extLst>
              <a:ext uri="{FF2B5EF4-FFF2-40B4-BE49-F238E27FC236}">
                <a16:creationId xmlns:a16="http://schemas.microsoft.com/office/drawing/2014/main" id="{313F91E0-7E5E-4A40-A6CB-9607C59FF548}"/>
              </a:ext>
            </a:extLst>
          </p:cNvPr>
          <p:cNvSpPr>
            <a:spLocks noGrp="1"/>
          </p:cNvSpPr>
          <p:nvPr>
            <p:ph type="title"/>
          </p:nvPr>
        </p:nvSpPr>
        <p:spPr/>
        <p:txBody>
          <a:bodyPr>
            <a:normAutofit fontScale="90000"/>
          </a:bodyPr>
          <a:lstStyle/>
          <a:p>
            <a:r>
              <a:rPr lang="en-US" dirty="0"/>
              <a:t>Reasons for More Complex Formulas with Cap Exp to Depreciation, Working Capital etc.</a:t>
            </a:r>
          </a:p>
        </p:txBody>
      </p:sp>
    </p:spTree>
    <p:extLst>
      <p:ext uri="{BB962C8B-B14F-4D97-AF65-F5344CB8AC3E}">
        <p14:creationId xmlns:p14="http://schemas.microsoft.com/office/powerpoint/2010/main" val="418300061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89AE5-E7EE-4986-A1E4-F529AF589AF7}"/>
              </a:ext>
            </a:extLst>
          </p:cNvPr>
          <p:cNvSpPr>
            <a:spLocks noGrp="1"/>
          </p:cNvSpPr>
          <p:nvPr>
            <p:ph idx="1"/>
          </p:nvPr>
        </p:nvSpPr>
        <p:spPr>
          <a:xfrm>
            <a:off x="457200" y="1263193"/>
            <a:ext cx="8020384" cy="2494991"/>
          </a:xfrm>
        </p:spPr>
        <p:txBody>
          <a:bodyPr>
            <a:normAutofit fontScale="77500" lnSpcReduction="20000"/>
          </a:bodyPr>
          <a:lstStyle/>
          <a:p>
            <a:r>
              <a:rPr lang="en-029" dirty="0"/>
              <a:t>The stable capital expenditures to depreciation is a function of asset life, growth rate. When computing normalised cash flow in the terminal year, the depreciation in the terminal period can be multiplied by a ratio of capital expenditures to depreciation. This ratio will only be 1.0 when there is no growth, or the asset life is one year. The ratio is higher when the asset life is longer and/or when the growth rate is above zero.</a:t>
            </a:r>
          </a:p>
          <a:p>
            <a:endParaRPr lang="en-029" dirty="0"/>
          </a:p>
        </p:txBody>
      </p:sp>
      <p:sp>
        <p:nvSpPr>
          <p:cNvPr id="3" name="Title 2">
            <a:extLst>
              <a:ext uri="{FF2B5EF4-FFF2-40B4-BE49-F238E27FC236}">
                <a16:creationId xmlns:a16="http://schemas.microsoft.com/office/drawing/2014/main" id="{7283DDBE-8E25-49E6-84FE-31DE172E81DC}"/>
              </a:ext>
            </a:extLst>
          </p:cNvPr>
          <p:cNvSpPr>
            <a:spLocks noGrp="1"/>
          </p:cNvSpPr>
          <p:nvPr>
            <p:ph type="title"/>
          </p:nvPr>
        </p:nvSpPr>
        <p:spPr/>
        <p:txBody>
          <a:bodyPr/>
          <a:lstStyle/>
          <a:p>
            <a:r>
              <a:rPr lang="en-029" dirty="0"/>
              <a:t>Stable Capital Expenditures</a:t>
            </a:r>
          </a:p>
        </p:txBody>
      </p:sp>
      <p:pic>
        <p:nvPicPr>
          <p:cNvPr id="5" name="Picture 4">
            <a:extLst>
              <a:ext uri="{FF2B5EF4-FFF2-40B4-BE49-F238E27FC236}">
                <a16:creationId xmlns:a16="http://schemas.microsoft.com/office/drawing/2014/main" id="{49216DD4-10E9-4FF0-86F3-14E9EBE21BB5}"/>
              </a:ext>
            </a:extLst>
          </p:cNvPr>
          <p:cNvPicPr>
            <a:picLocks noChangeAspect="1"/>
          </p:cNvPicPr>
          <p:nvPr/>
        </p:nvPicPr>
        <p:blipFill>
          <a:blip r:embed="rId2"/>
          <a:stretch>
            <a:fillRect/>
          </a:stretch>
        </p:blipFill>
        <p:spPr>
          <a:xfrm>
            <a:off x="574974" y="4052085"/>
            <a:ext cx="7902609" cy="2127938"/>
          </a:xfrm>
          <a:prstGeom prst="rect">
            <a:avLst/>
          </a:prstGeom>
        </p:spPr>
      </p:pic>
    </p:spTree>
    <p:extLst>
      <p:ext uri="{BB962C8B-B14F-4D97-AF65-F5344CB8AC3E}">
        <p14:creationId xmlns:p14="http://schemas.microsoft.com/office/powerpoint/2010/main" val="4263517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A011DC-FD35-45AB-9C83-254099CC68A7}"/>
              </a:ext>
            </a:extLst>
          </p:cNvPr>
          <p:cNvSpPr>
            <a:spLocks noGrp="1"/>
          </p:cNvSpPr>
          <p:nvPr>
            <p:ph idx="1"/>
          </p:nvPr>
        </p:nvSpPr>
        <p:spPr/>
        <p:txBody>
          <a:bodyPr/>
          <a:lstStyle/>
          <a:p>
            <a:r>
              <a:rPr lang="en-029" dirty="0"/>
              <a:t>Stable WC Change = </a:t>
            </a:r>
          </a:p>
          <a:p>
            <a:pPr marL="457200" lvl="1" indent="0">
              <a:buNone/>
            </a:pPr>
            <a:r>
              <a:rPr lang="en-029" dirty="0"/>
              <a:t>[EBITDA x WC/EBITDA * Growth]/[1+Growth]</a:t>
            </a:r>
          </a:p>
          <a:p>
            <a:pPr marL="457200" lvl="1" indent="0">
              <a:buNone/>
            </a:pPr>
            <a:endParaRPr lang="en-029" dirty="0"/>
          </a:p>
          <a:p>
            <a:pPr marL="60325" lvl="1" indent="0">
              <a:buNone/>
            </a:pPr>
            <a:r>
              <a:rPr lang="en-029" sz="2400" dirty="0"/>
              <a:t>A stable value of working capital can also be computed. If the terminal growth is less than the historic growth rate, the working capital in terminal value should be lower. You can use the formula for working capital changes = WC/EBITDA x EBITDA x g/(1+g). </a:t>
            </a:r>
            <a:endParaRPr lang="en-US" sz="2400" dirty="0"/>
          </a:p>
          <a:p>
            <a:pPr marL="457200" lvl="1" indent="0">
              <a:buNone/>
            </a:pPr>
            <a:endParaRPr lang="en-029" dirty="0"/>
          </a:p>
          <a:p>
            <a:pPr lvl="1"/>
            <a:endParaRPr lang="en-029" dirty="0"/>
          </a:p>
          <a:p>
            <a:pPr lvl="1"/>
            <a:endParaRPr lang="en-029" dirty="0"/>
          </a:p>
        </p:txBody>
      </p:sp>
      <p:sp>
        <p:nvSpPr>
          <p:cNvPr id="3" name="Title 2">
            <a:extLst>
              <a:ext uri="{FF2B5EF4-FFF2-40B4-BE49-F238E27FC236}">
                <a16:creationId xmlns:a16="http://schemas.microsoft.com/office/drawing/2014/main" id="{39F799FE-1F55-4106-85BE-1704AF17F859}"/>
              </a:ext>
            </a:extLst>
          </p:cNvPr>
          <p:cNvSpPr>
            <a:spLocks noGrp="1"/>
          </p:cNvSpPr>
          <p:nvPr>
            <p:ph type="title"/>
          </p:nvPr>
        </p:nvSpPr>
        <p:spPr/>
        <p:txBody>
          <a:bodyPr/>
          <a:lstStyle/>
          <a:p>
            <a:r>
              <a:rPr lang="en-029" dirty="0"/>
              <a:t>Stable Working Capital</a:t>
            </a:r>
          </a:p>
        </p:txBody>
      </p:sp>
      <p:pic>
        <p:nvPicPr>
          <p:cNvPr id="5" name="Picture 4">
            <a:extLst>
              <a:ext uri="{FF2B5EF4-FFF2-40B4-BE49-F238E27FC236}">
                <a16:creationId xmlns:a16="http://schemas.microsoft.com/office/drawing/2014/main" id="{F804D4D1-9CE1-4B32-A3D6-BC2CB9AEB796}"/>
              </a:ext>
            </a:extLst>
          </p:cNvPr>
          <p:cNvPicPr>
            <a:picLocks noChangeAspect="1"/>
          </p:cNvPicPr>
          <p:nvPr/>
        </p:nvPicPr>
        <p:blipFill>
          <a:blip r:embed="rId2"/>
          <a:stretch>
            <a:fillRect/>
          </a:stretch>
        </p:blipFill>
        <p:spPr>
          <a:xfrm>
            <a:off x="508853" y="4931976"/>
            <a:ext cx="8022405" cy="1325664"/>
          </a:xfrm>
          <a:prstGeom prst="rect">
            <a:avLst/>
          </a:prstGeom>
        </p:spPr>
      </p:pic>
    </p:spTree>
    <p:extLst>
      <p:ext uri="{BB962C8B-B14F-4D97-AF65-F5344CB8AC3E}">
        <p14:creationId xmlns:p14="http://schemas.microsoft.com/office/powerpoint/2010/main" val="401688783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EA94FB-8067-48C5-A28E-6E2458125A1D}"/>
              </a:ext>
            </a:extLst>
          </p:cNvPr>
          <p:cNvSpPr>
            <a:spLocks noGrp="1"/>
          </p:cNvSpPr>
          <p:nvPr>
            <p:ph idx="1"/>
          </p:nvPr>
        </p:nvSpPr>
        <p:spPr/>
        <p:txBody>
          <a:bodyPr/>
          <a:lstStyle/>
          <a:p>
            <a:r>
              <a:rPr lang="en-US" dirty="0"/>
              <a:t>Note the stable cash flow to capital expenditures, stable working capital and stable ROIC in the industrial case.</a:t>
            </a:r>
          </a:p>
          <a:p>
            <a:endParaRPr lang="en-US" dirty="0"/>
          </a:p>
          <a:p>
            <a:endParaRPr lang="en-US" dirty="0"/>
          </a:p>
        </p:txBody>
      </p:sp>
      <p:sp>
        <p:nvSpPr>
          <p:cNvPr id="3" name="Title 2">
            <a:extLst>
              <a:ext uri="{FF2B5EF4-FFF2-40B4-BE49-F238E27FC236}">
                <a16:creationId xmlns:a16="http://schemas.microsoft.com/office/drawing/2014/main" id="{3EF39ACD-2C45-4910-AFC8-DBCE1297152A}"/>
              </a:ext>
            </a:extLst>
          </p:cNvPr>
          <p:cNvSpPr>
            <a:spLocks noGrp="1"/>
          </p:cNvSpPr>
          <p:nvPr>
            <p:ph type="title"/>
          </p:nvPr>
        </p:nvSpPr>
        <p:spPr/>
        <p:txBody>
          <a:bodyPr>
            <a:normAutofit fontScale="90000"/>
          </a:bodyPr>
          <a:lstStyle/>
          <a:p>
            <a:r>
              <a:rPr lang="en-US" dirty="0"/>
              <a:t>Holding Period and Stable Cash Flow for Industrial Company</a:t>
            </a:r>
          </a:p>
        </p:txBody>
      </p:sp>
      <p:pic>
        <p:nvPicPr>
          <p:cNvPr id="5" name="Picture 4">
            <a:extLst>
              <a:ext uri="{FF2B5EF4-FFF2-40B4-BE49-F238E27FC236}">
                <a16:creationId xmlns:a16="http://schemas.microsoft.com/office/drawing/2014/main" id="{C48FE4A0-D6C5-49F7-BF1E-02DAE735B0DA}"/>
              </a:ext>
            </a:extLst>
          </p:cNvPr>
          <p:cNvPicPr>
            <a:picLocks noChangeAspect="1"/>
          </p:cNvPicPr>
          <p:nvPr/>
        </p:nvPicPr>
        <p:blipFill>
          <a:blip r:embed="rId2"/>
          <a:stretch>
            <a:fillRect/>
          </a:stretch>
        </p:blipFill>
        <p:spPr>
          <a:xfrm>
            <a:off x="314325" y="2849023"/>
            <a:ext cx="8295588" cy="3721721"/>
          </a:xfrm>
          <a:prstGeom prst="rect">
            <a:avLst/>
          </a:prstGeom>
        </p:spPr>
      </p:pic>
    </p:spTree>
    <p:extLst>
      <p:ext uri="{BB962C8B-B14F-4D97-AF65-F5344CB8AC3E}">
        <p14:creationId xmlns:p14="http://schemas.microsoft.com/office/powerpoint/2010/main" val="35504235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6D1AB-0E62-4573-9216-329141D45BCE}"/>
              </a:ext>
            </a:extLst>
          </p:cNvPr>
          <p:cNvSpPr>
            <a:spLocks noGrp="1"/>
          </p:cNvSpPr>
          <p:nvPr>
            <p:ph idx="1"/>
          </p:nvPr>
        </p:nvSpPr>
        <p:spPr/>
        <p:txBody>
          <a:bodyPr>
            <a:normAutofit fontScale="85000" lnSpcReduction="20000"/>
          </a:bodyPr>
          <a:lstStyle/>
          <a:p>
            <a:r>
              <a:rPr lang="en-US" dirty="0"/>
              <a:t>For the entire industry, think about scenario where people want similar levels of insurance.</a:t>
            </a:r>
          </a:p>
          <a:p>
            <a:r>
              <a:rPr lang="en-US" dirty="0"/>
              <a:t>Real Growth is population growth</a:t>
            </a:r>
          </a:p>
          <a:p>
            <a:r>
              <a:rPr lang="en-US" dirty="0"/>
              <a:t>Nominal growth is population growth plus inflation</a:t>
            </a:r>
          </a:p>
          <a:p>
            <a:r>
              <a:rPr lang="en-US" dirty="0"/>
              <a:t>The problem occurs when you are changing growth rates:</a:t>
            </a:r>
          </a:p>
          <a:p>
            <a:pPr lvl="1"/>
            <a:r>
              <a:rPr lang="en-US" dirty="0"/>
              <a:t>You have to decide whether return on equity in the terminal period is sustainable indefinitely</a:t>
            </a:r>
          </a:p>
          <a:p>
            <a:pPr lvl="1"/>
            <a:r>
              <a:rPr lang="en-US" dirty="0"/>
              <a:t>The ratio investments to reserves changes when growth rate changes – you should work out the stable level of investments to reserves and then use this in the normalized cash flow</a:t>
            </a:r>
          </a:p>
          <a:p>
            <a:pPr lvl="1"/>
            <a:r>
              <a:rPr lang="en-US" dirty="0"/>
              <a:t>Similar issues occur with other ratios like the ratio of increases in reserves to increases in premiums.</a:t>
            </a:r>
          </a:p>
          <a:p>
            <a:pPr lvl="1"/>
            <a:endParaRPr lang="en-US" dirty="0"/>
          </a:p>
        </p:txBody>
      </p:sp>
      <p:sp>
        <p:nvSpPr>
          <p:cNvPr id="3" name="Title 2">
            <a:extLst>
              <a:ext uri="{FF2B5EF4-FFF2-40B4-BE49-F238E27FC236}">
                <a16:creationId xmlns:a16="http://schemas.microsoft.com/office/drawing/2014/main" id="{08CB59E3-48BC-4670-A9AF-C03C24843C03}"/>
              </a:ext>
            </a:extLst>
          </p:cNvPr>
          <p:cNvSpPr>
            <a:spLocks noGrp="1"/>
          </p:cNvSpPr>
          <p:nvPr>
            <p:ph type="title"/>
          </p:nvPr>
        </p:nvSpPr>
        <p:spPr/>
        <p:txBody>
          <a:bodyPr>
            <a:normAutofit fontScale="90000"/>
          </a:bodyPr>
          <a:lstStyle/>
          <a:p>
            <a:r>
              <a:rPr lang="en-US" dirty="0"/>
              <a:t>Illustration of Terminal Value Issues for Insurance Company</a:t>
            </a:r>
          </a:p>
        </p:txBody>
      </p:sp>
      <p:sp>
        <p:nvSpPr>
          <p:cNvPr id="4" name="Slide Number Placeholder 3">
            <a:extLst>
              <a:ext uri="{FF2B5EF4-FFF2-40B4-BE49-F238E27FC236}">
                <a16:creationId xmlns:a16="http://schemas.microsoft.com/office/drawing/2014/main" id="{0AE07186-13C5-4FDD-B67B-5E584A612361}"/>
              </a:ext>
            </a:extLst>
          </p:cNvPr>
          <p:cNvSpPr>
            <a:spLocks noGrp="1"/>
          </p:cNvSpPr>
          <p:nvPr>
            <p:ph type="sldNum" sz="quarter" idx="12"/>
          </p:nvPr>
        </p:nvSpPr>
        <p:spPr/>
        <p:txBody>
          <a:bodyPr/>
          <a:lstStyle/>
          <a:p>
            <a:pPr algn="ctr"/>
            <a:fld id="{0C3A1854-6B63-4059-B360-A3C4972BF0FC}" type="slidenum">
              <a:rPr lang="ko-KR" altLang="en-US" smtClean="0"/>
              <a:pPr algn="ctr"/>
              <a:t>184</a:t>
            </a:fld>
            <a:endParaRPr lang="ko-KR" altLang="en-US" dirty="0"/>
          </a:p>
        </p:txBody>
      </p:sp>
    </p:spTree>
    <p:extLst>
      <p:ext uri="{BB962C8B-B14F-4D97-AF65-F5344CB8AC3E}">
        <p14:creationId xmlns:p14="http://schemas.microsoft.com/office/powerpoint/2010/main" val="1769784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AFC563-C5B4-4FD5-AB28-97F724CB68DD}"/>
              </a:ext>
            </a:extLst>
          </p:cNvPr>
          <p:cNvSpPr>
            <a:spLocks noGrp="1"/>
          </p:cNvSpPr>
          <p:nvPr>
            <p:ph idx="1"/>
          </p:nvPr>
        </p:nvSpPr>
        <p:spPr/>
        <p:txBody>
          <a:bodyPr>
            <a:normAutofit fontScale="92500" lnSpcReduction="20000"/>
          </a:bodyPr>
          <a:lstStyle/>
          <a:p>
            <a:r>
              <a:rPr lang="en-US" dirty="0"/>
              <a:t>If you are assuming a higher rate of growth in EBITDA, you must assume a higher level of stable capital expenditures.  This should be obvious.</a:t>
            </a:r>
          </a:p>
          <a:p>
            <a:r>
              <a:rPr lang="en-US" dirty="0"/>
              <a:t>You also need to replace existing assets at some time if the EBITDA is to continue.</a:t>
            </a:r>
          </a:p>
          <a:p>
            <a:r>
              <a:rPr lang="en-US" dirty="0"/>
              <a:t>The growth includes growth from inflation as well as real growth.</a:t>
            </a:r>
          </a:p>
          <a:p>
            <a:r>
              <a:rPr lang="en-US" dirty="0"/>
              <a:t>You can make a little growth and depreciation analysis to evaluate how what happens to the stable ratio of capital expenditures to depreciation, where the depreciation reflects the status of existing assets.</a:t>
            </a:r>
            <a:endParaRPr lang="en-CH" dirty="0"/>
          </a:p>
        </p:txBody>
      </p:sp>
      <p:sp>
        <p:nvSpPr>
          <p:cNvPr id="3" name="Title 2">
            <a:extLst>
              <a:ext uri="{FF2B5EF4-FFF2-40B4-BE49-F238E27FC236}">
                <a16:creationId xmlns:a16="http://schemas.microsoft.com/office/drawing/2014/main" id="{BBB5321A-3B17-4E32-B460-0C2E88075E2E}"/>
              </a:ext>
            </a:extLst>
          </p:cNvPr>
          <p:cNvSpPr>
            <a:spLocks noGrp="1"/>
          </p:cNvSpPr>
          <p:nvPr>
            <p:ph type="title"/>
          </p:nvPr>
        </p:nvSpPr>
        <p:spPr/>
        <p:txBody>
          <a:bodyPr>
            <a:normAutofit fontScale="90000"/>
          </a:bodyPr>
          <a:lstStyle/>
          <a:p>
            <a:r>
              <a:rPr lang="en-US" dirty="0"/>
              <a:t>Stable Capital Expenditures to Depreciation</a:t>
            </a:r>
            <a:endParaRPr lang="en-CH" dirty="0"/>
          </a:p>
        </p:txBody>
      </p:sp>
      <p:sp>
        <p:nvSpPr>
          <p:cNvPr id="4" name="Slide Number Placeholder 3">
            <a:extLst>
              <a:ext uri="{FF2B5EF4-FFF2-40B4-BE49-F238E27FC236}">
                <a16:creationId xmlns:a16="http://schemas.microsoft.com/office/drawing/2014/main" id="{3D311154-F544-45AB-904B-1FC528B711D0}"/>
              </a:ext>
            </a:extLst>
          </p:cNvPr>
          <p:cNvSpPr>
            <a:spLocks noGrp="1"/>
          </p:cNvSpPr>
          <p:nvPr>
            <p:ph type="sldNum" sz="quarter" idx="12"/>
          </p:nvPr>
        </p:nvSpPr>
        <p:spPr/>
        <p:txBody>
          <a:bodyPr/>
          <a:lstStyle/>
          <a:p>
            <a:pPr algn="ctr"/>
            <a:fld id="{0C3A1854-6B63-4059-B360-A3C4972BF0FC}" type="slidenum">
              <a:rPr lang="ko-KR" altLang="en-US" smtClean="0"/>
              <a:pPr algn="ctr"/>
              <a:t>185</a:t>
            </a:fld>
            <a:endParaRPr lang="ko-KR" altLang="en-US" dirty="0"/>
          </a:p>
        </p:txBody>
      </p:sp>
    </p:spTree>
    <p:extLst>
      <p:ext uri="{BB962C8B-B14F-4D97-AF65-F5344CB8AC3E}">
        <p14:creationId xmlns:p14="http://schemas.microsoft.com/office/powerpoint/2010/main" val="34421568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81AFF3-875C-4697-87FB-C6B670CED869}"/>
              </a:ext>
            </a:extLst>
          </p:cNvPr>
          <p:cNvSpPr>
            <a:spLocks noGrp="1"/>
          </p:cNvSpPr>
          <p:nvPr>
            <p:ph idx="1"/>
          </p:nvPr>
        </p:nvSpPr>
        <p:spPr/>
        <p:txBody>
          <a:bodyPr/>
          <a:lstStyle/>
          <a:p>
            <a:r>
              <a:rPr lang="en-US" dirty="0"/>
              <a:t>The example below demonstrates how the plant ratios stabalises after a plant cycle.</a:t>
            </a:r>
          </a:p>
          <a:p>
            <a:endParaRPr lang="en-US" dirty="0"/>
          </a:p>
        </p:txBody>
      </p:sp>
      <p:sp>
        <p:nvSpPr>
          <p:cNvPr id="3" name="Title 2">
            <a:extLst>
              <a:ext uri="{FF2B5EF4-FFF2-40B4-BE49-F238E27FC236}">
                <a16:creationId xmlns:a16="http://schemas.microsoft.com/office/drawing/2014/main" id="{05877DC8-553F-4443-AC60-6B42F314DACB}"/>
              </a:ext>
            </a:extLst>
          </p:cNvPr>
          <p:cNvSpPr>
            <a:spLocks noGrp="1"/>
          </p:cNvSpPr>
          <p:nvPr>
            <p:ph type="title"/>
          </p:nvPr>
        </p:nvSpPr>
        <p:spPr/>
        <p:txBody>
          <a:bodyPr>
            <a:normAutofit fontScale="90000"/>
          </a:bodyPr>
          <a:lstStyle/>
          <a:p>
            <a:r>
              <a:rPr lang="en-US" dirty="0"/>
              <a:t>Evaluation of Net Plant Depreciation Rate and Capital Expenditures to Depreciation</a:t>
            </a:r>
          </a:p>
        </p:txBody>
      </p:sp>
      <p:pic>
        <p:nvPicPr>
          <p:cNvPr id="2" name="Picture 1">
            <a:extLst>
              <a:ext uri="{FF2B5EF4-FFF2-40B4-BE49-F238E27FC236}">
                <a16:creationId xmlns:a16="http://schemas.microsoft.com/office/drawing/2014/main" id="{BF58C943-ACD2-4FE7-93A5-692F14037ACD}"/>
              </a:ext>
            </a:extLst>
          </p:cNvPr>
          <p:cNvPicPr>
            <a:picLocks noChangeAspect="1"/>
          </p:cNvPicPr>
          <p:nvPr/>
        </p:nvPicPr>
        <p:blipFill>
          <a:blip r:embed="rId2"/>
          <a:stretch>
            <a:fillRect/>
          </a:stretch>
        </p:blipFill>
        <p:spPr>
          <a:xfrm>
            <a:off x="392981" y="2450969"/>
            <a:ext cx="8070262" cy="3847266"/>
          </a:xfrm>
          <a:prstGeom prst="rect">
            <a:avLst/>
          </a:prstGeom>
        </p:spPr>
      </p:pic>
    </p:spTree>
    <p:extLst>
      <p:ext uri="{BB962C8B-B14F-4D97-AF65-F5344CB8AC3E}">
        <p14:creationId xmlns:p14="http://schemas.microsoft.com/office/powerpoint/2010/main" val="307159770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99BC8A-4359-4F43-BCF2-DB275E78ECB9}"/>
              </a:ext>
            </a:extLst>
          </p:cNvPr>
          <p:cNvSpPr>
            <a:spLocks noGrp="1"/>
          </p:cNvSpPr>
          <p:nvPr>
            <p:ph idx="1"/>
          </p:nvPr>
        </p:nvSpPr>
        <p:spPr/>
        <p:txBody>
          <a:bodyPr/>
          <a:lstStyle/>
          <a:p>
            <a:r>
              <a:rPr lang="en-US" dirty="0"/>
              <a:t>Capital expenditure to depreciation ratio depends on the growth rate and the depreciation life.</a:t>
            </a:r>
          </a:p>
          <a:p>
            <a:endParaRPr lang="en-CH" dirty="0"/>
          </a:p>
        </p:txBody>
      </p:sp>
      <p:sp>
        <p:nvSpPr>
          <p:cNvPr id="3" name="Title 2">
            <a:extLst>
              <a:ext uri="{FF2B5EF4-FFF2-40B4-BE49-F238E27FC236}">
                <a16:creationId xmlns:a16="http://schemas.microsoft.com/office/drawing/2014/main" id="{A023A8DB-A6AC-4EBE-8BC6-64D7FD90DDBB}"/>
              </a:ext>
            </a:extLst>
          </p:cNvPr>
          <p:cNvSpPr>
            <a:spLocks noGrp="1"/>
          </p:cNvSpPr>
          <p:nvPr>
            <p:ph type="title"/>
          </p:nvPr>
        </p:nvSpPr>
        <p:spPr/>
        <p:txBody>
          <a:bodyPr>
            <a:normAutofit fontScale="90000"/>
          </a:bodyPr>
          <a:lstStyle/>
          <a:p>
            <a:r>
              <a:rPr lang="en-US" dirty="0"/>
              <a:t>Stable Capital Expenditures to Depreciation</a:t>
            </a:r>
            <a:endParaRPr lang="en-CH" dirty="0"/>
          </a:p>
        </p:txBody>
      </p:sp>
      <p:sp>
        <p:nvSpPr>
          <p:cNvPr id="4" name="Slide Number Placeholder 3">
            <a:extLst>
              <a:ext uri="{FF2B5EF4-FFF2-40B4-BE49-F238E27FC236}">
                <a16:creationId xmlns:a16="http://schemas.microsoft.com/office/drawing/2014/main" id="{2F11FC1E-8972-4178-9D92-0081717F52E7}"/>
              </a:ext>
            </a:extLst>
          </p:cNvPr>
          <p:cNvSpPr>
            <a:spLocks noGrp="1"/>
          </p:cNvSpPr>
          <p:nvPr>
            <p:ph type="sldNum" sz="quarter" idx="12"/>
          </p:nvPr>
        </p:nvSpPr>
        <p:spPr/>
        <p:txBody>
          <a:bodyPr/>
          <a:lstStyle/>
          <a:p>
            <a:pPr algn="ctr"/>
            <a:fld id="{0C3A1854-6B63-4059-B360-A3C4972BF0FC}" type="slidenum">
              <a:rPr lang="ko-KR" altLang="en-US" smtClean="0"/>
              <a:pPr algn="ctr"/>
              <a:t>187</a:t>
            </a:fld>
            <a:endParaRPr lang="ko-KR" altLang="en-US" dirty="0"/>
          </a:p>
        </p:txBody>
      </p:sp>
      <p:pic>
        <p:nvPicPr>
          <p:cNvPr id="5" name="Picture 4">
            <a:extLst>
              <a:ext uri="{FF2B5EF4-FFF2-40B4-BE49-F238E27FC236}">
                <a16:creationId xmlns:a16="http://schemas.microsoft.com/office/drawing/2014/main" id="{E860760C-41B2-472B-8407-192EBD054D4E}"/>
              </a:ext>
            </a:extLst>
          </p:cNvPr>
          <p:cNvPicPr>
            <a:picLocks noChangeAspect="1"/>
          </p:cNvPicPr>
          <p:nvPr/>
        </p:nvPicPr>
        <p:blipFill>
          <a:blip r:embed="rId2"/>
          <a:stretch>
            <a:fillRect/>
          </a:stretch>
        </p:blipFill>
        <p:spPr>
          <a:xfrm>
            <a:off x="431767" y="2911630"/>
            <a:ext cx="8531258" cy="3265333"/>
          </a:xfrm>
          <a:prstGeom prst="rect">
            <a:avLst/>
          </a:prstGeom>
        </p:spPr>
      </p:pic>
    </p:spTree>
    <p:extLst>
      <p:ext uri="{BB962C8B-B14F-4D97-AF65-F5344CB8AC3E}">
        <p14:creationId xmlns:p14="http://schemas.microsoft.com/office/powerpoint/2010/main" val="9592496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37981A-EE9E-415B-B40A-2177DF0C9317}"/>
              </a:ext>
            </a:extLst>
          </p:cNvPr>
          <p:cNvSpPr>
            <a:spLocks noGrp="1"/>
          </p:cNvSpPr>
          <p:nvPr>
            <p:ph idx="1"/>
          </p:nvPr>
        </p:nvSpPr>
        <p:spPr/>
        <p:txBody>
          <a:bodyPr/>
          <a:lstStyle/>
          <a:p>
            <a:r>
              <a:rPr lang="en-US" dirty="0"/>
              <a:t>Note how the Cap Exp to Depreciation is defined as g/Net Plant Depr + 1</a:t>
            </a:r>
          </a:p>
          <a:p>
            <a:r>
              <a:rPr lang="en-US" dirty="0"/>
              <a:t> </a:t>
            </a:r>
          </a:p>
        </p:txBody>
      </p:sp>
      <p:sp>
        <p:nvSpPr>
          <p:cNvPr id="3" name="Title 2">
            <a:extLst>
              <a:ext uri="{FF2B5EF4-FFF2-40B4-BE49-F238E27FC236}">
                <a16:creationId xmlns:a16="http://schemas.microsoft.com/office/drawing/2014/main" id="{86695C0C-ACE1-406A-B6B2-98CFADB8C7DC}"/>
              </a:ext>
            </a:extLst>
          </p:cNvPr>
          <p:cNvSpPr>
            <a:spLocks noGrp="1"/>
          </p:cNvSpPr>
          <p:nvPr>
            <p:ph type="title"/>
          </p:nvPr>
        </p:nvSpPr>
        <p:spPr/>
        <p:txBody>
          <a:bodyPr>
            <a:normAutofit fontScale="90000"/>
          </a:bodyPr>
          <a:lstStyle/>
          <a:p>
            <a:r>
              <a:rPr lang="en-US" dirty="0"/>
              <a:t>Ratios of Net Plant to Depreciation and Capital Expenditure to Depreciation with Longer Life</a:t>
            </a:r>
          </a:p>
        </p:txBody>
      </p:sp>
      <p:pic>
        <p:nvPicPr>
          <p:cNvPr id="2" name="Picture 1">
            <a:extLst>
              <a:ext uri="{FF2B5EF4-FFF2-40B4-BE49-F238E27FC236}">
                <a16:creationId xmlns:a16="http://schemas.microsoft.com/office/drawing/2014/main" id="{8680C544-5222-4F09-B37C-C94D17E2BF85}"/>
              </a:ext>
            </a:extLst>
          </p:cNvPr>
          <p:cNvPicPr>
            <a:picLocks noChangeAspect="1"/>
          </p:cNvPicPr>
          <p:nvPr/>
        </p:nvPicPr>
        <p:blipFill>
          <a:blip r:embed="rId2"/>
          <a:stretch>
            <a:fillRect/>
          </a:stretch>
        </p:blipFill>
        <p:spPr>
          <a:xfrm>
            <a:off x="411061" y="2353925"/>
            <a:ext cx="8257732" cy="3929430"/>
          </a:xfrm>
          <a:prstGeom prst="rect">
            <a:avLst/>
          </a:prstGeom>
        </p:spPr>
      </p:pic>
    </p:spTree>
    <p:extLst>
      <p:ext uri="{BB962C8B-B14F-4D97-AF65-F5344CB8AC3E}">
        <p14:creationId xmlns:p14="http://schemas.microsoft.com/office/powerpoint/2010/main" val="3662176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857864" y="2225931"/>
            <a:ext cx="6858000" cy="1381188"/>
          </a:xfrm>
        </p:spPr>
        <p:txBody>
          <a:bodyPr vert="horz" lIns="91440" tIns="45720" rIns="91440" bIns="45720" rtlCol="0" anchor="ctr">
            <a:noAutofit/>
          </a:bodyPr>
          <a:lstStyle/>
          <a:p>
            <a:r>
              <a:rPr lang="en-US" dirty="0"/>
              <a:t>Section 6d:</a:t>
            </a:r>
            <a:br>
              <a:rPr lang="en-US" dirty="0"/>
            </a:br>
            <a:r>
              <a:rPr lang="en-US" dirty="0"/>
              <a:t>Multiples in Terminal Value</a:t>
            </a:r>
          </a:p>
        </p:txBody>
      </p:sp>
    </p:spTree>
    <p:extLst>
      <p:ext uri="{BB962C8B-B14F-4D97-AF65-F5344CB8AC3E}">
        <p14:creationId xmlns:p14="http://schemas.microsoft.com/office/powerpoint/2010/main" val="499101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C2452-BEC1-4DC4-9CB8-878C9D36F9BA}"/>
              </a:ext>
            </a:extLst>
          </p:cNvPr>
          <p:cNvSpPr>
            <a:spLocks noGrp="1"/>
          </p:cNvSpPr>
          <p:nvPr>
            <p:ph idx="1"/>
          </p:nvPr>
        </p:nvSpPr>
        <p:spPr>
          <a:xfrm>
            <a:off x="4129547" y="147484"/>
            <a:ext cx="4886633" cy="6488412"/>
          </a:xfrm>
        </p:spPr>
        <p:txBody>
          <a:bodyPr vert="horz" lIns="91440" tIns="45720" rIns="91440" bIns="45720" rtlCol="0" anchor="ctr">
            <a:normAutofit/>
          </a:bodyPr>
          <a:lstStyle/>
          <a:p>
            <a:r>
              <a:rPr lang="en-US" sz="2800" dirty="0">
                <a:latin typeface="+mn-lt"/>
                <a:cs typeface="+mn-cs"/>
              </a:rPr>
              <a:t>Compare stock returns with growth in corporate profits and GDP growth to understand realistic returns.</a:t>
            </a:r>
          </a:p>
          <a:p>
            <a:r>
              <a:rPr lang="en-US" sz="2800" dirty="0">
                <a:latin typeface="+mn-lt"/>
                <a:cs typeface="+mn-cs"/>
              </a:rPr>
              <a:t>Small differences in returns over long periods have dramatic impacts on value.</a:t>
            </a:r>
          </a:p>
          <a:p>
            <a:r>
              <a:rPr lang="en-US" sz="2800" dirty="0">
                <a:latin typeface="+mn-lt"/>
                <a:cs typeface="+mn-cs"/>
              </a:rPr>
              <a:t>Is risk measured by beta or by volatility</a:t>
            </a:r>
          </a:p>
          <a:p>
            <a:r>
              <a:rPr lang="en-US" sz="2800" dirty="0">
                <a:latin typeface="+mn-lt"/>
                <a:cs typeface="+mn-cs"/>
              </a:rPr>
              <a:t>Note: There are no real answers here – it is mainly background</a:t>
            </a:r>
          </a:p>
        </p:txBody>
      </p:sp>
      <p:sp>
        <p:nvSpPr>
          <p:cNvPr id="3" name="Title 2">
            <a:extLst>
              <a:ext uri="{FF2B5EF4-FFF2-40B4-BE49-F238E27FC236}">
                <a16:creationId xmlns:a16="http://schemas.microsoft.com/office/drawing/2014/main" id="{684201AC-21CC-46FE-A1FA-0A3B1DE6CB73}"/>
              </a:ext>
            </a:extLst>
          </p:cNvPr>
          <p:cNvSpPr>
            <a:spLocks noGrp="1"/>
          </p:cNvSpPr>
          <p:nvPr>
            <p:ph type="title"/>
          </p:nvPr>
        </p:nvSpPr>
        <p:spPr>
          <a:xfrm>
            <a:off x="581026" y="1593210"/>
            <a:ext cx="2824938" cy="3054989"/>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3600" kern="1200" dirty="0">
                <a:latin typeface="+mj-lt"/>
                <a:ea typeface="+mj-ea"/>
                <a:cs typeface="+mj-cs"/>
              </a:rPr>
              <a:t>Why Start with Introduction to Stock Prices</a:t>
            </a:r>
          </a:p>
        </p:txBody>
      </p:sp>
      <p:sp>
        <p:nvSpPr>
          <p:cNvPr id="4" name="Slide Number Placeholder 3">
            <a:extLst>
              <a:ext uri="{FF2B5EF4-FFF2-40B4-BE49-F238E27FC236}">
                <a16:creationId xmlns:a16="http://schemas.microsoft.com/office/drawing/2014/main" id="{8B1BC4B9-81D6-4489-AF90-8131E180C4B3}"/>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050">
                <a:solidFill>
                  <a:schemeClr val="tx1">
                    <a:tint val="75000"/>
                  </a:schemeClr>
                </a:solidFill>
              </a:rPr>
              <a:pPr algn="r" defTabSz="914400">
                <a:spcAft>
                  <a:spcPts val="600"/>
                </a:spcAft>
              </a:pPr>
              <a:t>19</a:t>
            </a:fld>
            <a:endParaRPr lang="en-US" altLang="ko-KR" sz="1050" dirty="0">
              <a:solidFill>
                <a:schemeClr val="tx1">
                  <a:tint val="75000"/>
                </a:schemeClr>
              </a:solidFill>
            </a:endParaRPr>
          </a:p>
        </p:txBody>
      </p:sp>
    </p:spTree>
    <p:extLst>
      <p:ext uri="{BB962C8B-B14F-4D97-AF65-F5344CB8AC3E}">
        <p14:creationId xmlns:p14="http://schemas.microsoft.com/office/powerpoint/2010/main" val="21621719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2C317D-35D3-4F9B-8F43-D17388E8954D}"/>
              </a:ext>
            </a:extLst>
          </p:cNvPr>
          <p:cNvSpPr>
            <a:spLocks noGrp="1"/>
          </p:cNvSpPr>
          <p:nvPr>
            <p:ph idx="1"/>
          </p:nvPr>
        </p:nvSpPr>
        <p:spPr/>
        <p:txBody>
          <a:bodyPr>
            <a:normAutofit fontScale="85000" lnSpcReduction="10000"/>
          </a:bodyPr>
          <a:lstStyle/>
          <a:p>
            <a:r>
              <a:rPr lang="en-US" dirty="0"/>
              <a:t>A leading sell-side analyst recently told us that he uses discounted cash flow to analyze and value companies but typically communicates his findings in terms of implied multiples. For example, an analyst might say Company X deserves a higher multiple than Company Y because it is expected to grow faster, earn higher margins, or generate more cash flow. Earnings multiples are also a useful sanity check for your valuation.</a:t>
            </a:r>
          </a:p>
          <a:p>
            <a:r>
              <a:rPr lang="en-US" dirty="0"/>
              <a:t>In practice, we always compare a company’s implied multiple based on our valuation with those of its peers to see if we can explain why its multiple is higher or lower in terms of its ROIC or growth rates. </a:t>
            </a:r>
          </a:p>
        </p:txBody>
      </p:sp>
      <p:sp>
        <p:nvSpPr>
          <p:cNvPr id="3" name="Title 2">
            <a:extLst>
              <a:ext uri="{FF2B5EF4-FFF2-40B4-BE49-F238E27FC236}">
                <a16:creationId xmlns:a16="http://schemas.microsoft.com/office/drawing/2014/main" id="{3FAFEFB6-5FBE-46E2-AD95-685AE44E6111}"/>
              </a:ext>
            </a:extLst>
          </p:cNvPr>
          <p:cNvSpPr>
            <a:spLocks noGrp="1"/>
          </p:cNvSpPr>
          <p:nvPr>
            <p:ph type="title"/>
          </p:nvPr>
        </p:nvSpPr>
        <p:spPr/>
        <p:txBody>
          <a:bodyPr/>
          <a:lstStyle/>
          <a:p>
            <a:r>
              <a:rPr lang="en-US" dirty="0"/>
              <a:t>Relationship Between Multiples and DCF</a:t>
            </a:r>
          </a:p>
        </p:txBody>
      </p:sp>
    </p:spTree>
    <p:extLst>
      <p:ext uri="{BB962C8B-B14F-4D97-AF65-F5344CB8AC3E}">
        <p14:creationId xmlns:p14="http://schemas.microsoft.com/office/powerpoint/2010/main" val="7201618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A69E29-628F-41A8-A527-BFE172AF19E8}"/>
              </a:ext>
            </a:extLst>
          </p:cNvPr>
          <p:cNvSpPr>
            <a:spLocks noGrp="1"/>
          </p:cNvSpPr>
          <p:nvPr>
            <p:ph idx="1"/>
          </p:nvPr>
        </p:nvSpPr>
        <p:spPr/>
        <p:txBody>
          <a:bodyPr>
            <a:normAutofit fontScale="92500" lnSpcReduction="20000"/>
          </a:bodyPr>
          <a:lstStyle/>
          <a:p>
            <a:r>
              <a:rPr lang="en-US" dirty="0"/>
              <a:t>EV/EBITDA will be lower for companies that need to replace assets more quickly.  If the net investment is the same and the EBITDA is the same, the company with shorter lived assets will have to replace assets more quickly and have more capital expenditures for the same EBITDA. This means EV/EBITDA will be lower for companies with higher depreciation rates.  </a:t>
            </a:r>
          </a:p>
          <a:p>
            <a:r>
              <a:rPr lang="en-US" dirty="0"/>
              <a:t>This means you cannot theoretically compare the EV/EBTIDA across different industries with different types of assets (and also within the industry)</a:t>
            </a:r>
          </a:p>
        </p:txBody>
      </p:sp>
      <p:sp>
        <p:nvSpPr>
          <p:cNvPr id="3" name="Title 2">
            <a:extLst>
              <a:ext uri="{FF2B5EF4-FFF2-40B4-BE49-F238E27FC236}">
                <a16:creationId xmlns:a16="http://schemas.microsoft.com/office/drawing/2014/main" id="{0CD4020A-ACD9-4B4F-94FE-2ED31B9616E4}"/>
              </a:ext>
            </a:extLst>
          </p:cNvPr>
          <p:cNvSpPr>
            <a:spLocks noGrp="1"/>
          </p:cNvSpPr>
          <p:nvPr>
            <p:ph type="title"/>
          </p:nvPr>
        </p:nvSpPr>
        <p:spPr/>
        <p:txBody>
          <a:bodyPr>
            <a:normAutofit fontScale="90000"/>
          </a:bodyPr>
          <a:lstStyle/>
          <a:p>
            <a:r>
              <a:rPr lang="en-US" dirty="0"/>
              <a:t>Why is the EV/EBITDA different for Different Companies</a:t>
            </a:r>
          </a:p>
        </p:txBody>
      </p:sp>
    </p:spTree>
    <p:extLst>
      <p:ext uri="{BB962C8B-B14F-4D97-AF65-F5344CB8AC3E}">
        <p14:creationId xmlns:p14="http://schemas.microsoft.com/office/powerpoint/2010/main" val="23680317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7480-17C4-48E9-A09F-0BE35BAA6FE0}"/>
              </a:ext>
            </a:extLst>
          </p:cNvPr>
          <p:cNvSpPr>
            <a:spLocks noGrp="1"/>
          </p:cNvSpPr>
          <p:nvPr>
            <p:ph idx="1"/>
          </p:nvPr>
        </p:nvSpPr>
        <p:spPr/>
        <p:txBody>
          <a:bodyPr>
            <a:normAutofit lnSpcReduction="10000"/>
          </a:bodyPr>
          <a:lstStyle/>
          <a:p>
            <a:r>
              <a:rPr lang="en-US" dirty="0"/>
              <a:t>Current levels are high, but you don’t know how the numbers are developed in computing the numbers.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http://www.wsj.com/mdc/public/page/2_3021-peyield.html?mod=topnav_2_3002</a:t>
            </a:r>
          </a:p>
          <a:p>
            <a:r>
              <a:rPr lang="en-US" sz="1600" dirty="0"/>
              <a:t>https://ycharts.com/indicators/sp_500_pe_ratio</a:t>
            </a:r>
          </a:p>
          <a:p>
            <a:r>
              <a:rPr lang="en-US" sz="1600" dirty="0"/>
              <a:t>https://ycharts.com/indicators/pe10</a:t>
            </a:r>
          </a:p>
          <a:p>
            <a:r>
              <a:rPr lang="en-US" sz="1600" dirty="0"/>
              <a:t>http://www.multpl.com/shiller-pe/table</a:t>
            </a:r>
          </a:p>
          <a:p>
            <a:endParaRPr lang="en-US" dirty="0"/>
          </a:p>
          <a:p>
            <a:endParaRPr lang="en-US" dirty="0"/>
          </a:p>
        </p:txBody>
      </p:sp>
      <p:sp>
        <p:nvSpPr>
          <p:cNvPr id="3" name="Title 2">
            <a:extLst>
              <a:ext uri="{FF2B5EF4-FFF2-40B4-BE49-F238E27FC236}">
                <a16:creationId xmlns:a16="http://schemas.microsoft.com/office/drawing/2014/main" id="{2D0AC2A8-08CD-42A6-83B5-A5F1BC58F7F4}"/>
              </a:ext>
            </a:extLst>
          </p:cNvPr>
          <p:cNvSpPr>
            <a:spLocks noGrp="1"/>
          </p:cNvSpPr>
          <p:nvPr>
            <p:ph type="title"/>
          </p:nvPr>
        </p:nvSpPr>
        <p:spPr/>
        <p:txBody>
          <a:bodyPr/>
          <a:lstStyle/>
          <a:p>
            <a:r>
              <a:rPr lang="en-US" dirty="0"/>
              <a:t>Reported Multiples of S&amp;P 500</a:t>
            </a:r>
          </a:p>
        </p:txBody>
      </p:sp>
      <p:sp>
        <p:nvSpPr>
          <p:cNvPr id="4" name="Slide Number Placeholder 3">
            <a:extLst>
              <a:ext uri="{FF2B5EF4-FFF2-40B4-BE49-F238E27FC236}">
                <a16:creationId xmlns:a16="http://schemas.microsoft.com/office/drawing/2014/main" id="{C912E49F-AEAA-4417-8CFB-34BBFE49A659}"/>
              </a:ext>
            </a:extLst>
          </p:cNvPr>
          <p:cNvSpPr>
            <a:spLocks noGrp="1"/>
          </p:cNvSpPr>
          <p:nvPr>
            <p:ph type="sldNum" sz="quarter" idx="12"/>
          </p:nvPr>
        </p:nvSpPr>
        <p:spPr/>
        <p:txBody>
          <a:bodyPr/>
          <a:lstStyle/>
          <a:p>
            <a:pPr algn="ctr"/>
            <a:fld id="{0C3A1854-6B63-4059-B360-A3C4972BF0FC}" type="slidenum">
              <a:rPr lang="ko-KR" altLang="en-US" smtClean="0"/>
              <a:pPr algn="ctr"/>
              <a:t>192</a:t>
            </a:fld>
            <a:endParaRPr lang="ko-KR" altLang="en-US" dirty="0"/>
          </a:p>
        </p:txBody>
      </p:sp>
      <p:pic>
        <p:nvPicPr>
          <p:cNvPr id="6" name="Picture 5">
            <a:extLst>
              <a:ext uri="{FF2B5EF4-FFF2-40B4-BE49-F238E27FC236}">
                <a16:creationId xmlns:a16="http://schemas.microsoft.com/office/drawing/2014/main" id="{CD59A104-1DB5-4BA6-B36E-E2EA4A6AAE98}"/>
              </a:ext>
            </a:extLst>
          </p:cNvPr>
          <p:cNvPicPr>
            <a:picLocks noChangeAspect="1"/>
          </p:cNvPicPr>
          <p:nvPr/>
        </p:nvPicPr>
        <p:blipFill>
          <a:blip r:embed="rId2"/>
          <a:stretch>
            <a:fillRect/>
          </a:stretch>
        </p:blipFill>
        <p:spPr>
          <a:xfrm>
            <a:off x="232046" y="2687978"/>
            <a:ext cx="3962449" cy="1654496"/>
          </a:xfrm>
          <a:prstGeom prst="rect">
            <a:avLst/>
          </a:prstGeom>
        </p:spPr>
      </p:pic>
      <p:pic>
        <p:nvPicPr>
          <p:cNvPr id="7" name="Picture 6">
            <a:extLst>
              <a:ext uri="{FF2B5EF4-FFF2-40B4-BE49-F238E27FC236}">
                <a16:creationId xmlns:a16="http://schemas.microsoft.com/office/drawing/2014/main" id="{E4647B7C-9F7E-4C70-980C-C23AEDA6F426}"/>
              </a:ext>
            </a:extLst>
          </p:cNvPr>
          <p:cNvPicPr>
            <a:picLocks noChangeAspect="1"/>
          </p:cNvPicPr>
          <p:nvPr/>
        </p:nvPicPr>
        <p:blipFill>
          <a:blip r:embed="rId3"/>
          <a:stretch>
            <a:fillRect/>
          </a:stretch>
        </p:blipFill>
        <p:spPr>
          <a:xfrm>
            <a:off x="4552901" y="2499344"/>
            <a:ext cx="3962449" cy="1859312"/>
          </a:xfrm>
          <a:prstGeom prst="rect">
            <a:avLst/>
          </a:prstGeom>
        </p:spPr>
      </p:pic>
    </p:spTree>
    <p:extLst>
      <p:ext uri="{BB962C8B-B14F-4D97-AF65-F5344CB8AC3E}">
        <p14:creationId xmlns:p14="http://schemas.microsoft.com/office/powerpoint/2010/main" val="40960106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90958A8D-0829-4E7B-9B31-9AC9B1592EE6}"/>
              </a:ext>
            </a:extLst>
          </p:cNvPr>
          <p:cNvPicPr>
            <a:picLocks noGrp="1" noChangeAspect="1"/>
          </p:cNvPicPr>
          <p:nvPr>
            <p:ph idx="1"/>
          </p:nvPr>
        </p:nvPicPr>
        <p:blipFill>
          <a:blip r:embed="rId2"/>
          <a:stretch>
            <a:fillRect/>
          </a:stretch>
        </p:blipFill>
        <p:spPr>
          <a:xfrm>
            <a:off x="628650" y="1303500"/>
            <a:ext cx="7902575" cy="4833613"/>
          </a:xfrm>
          <a:prstGeom prst="rect">
            <a:avLst/>
          </a:prstGeom>
        </p:spPr>
      </p:pic>
      <p:sp>
        <p:nvSpPr>
          <p:cNvPr id="3" name="Title 2">
            <a:extLst>
              <a:ext uri="{FF2B5EF4-FFF2-40B4-BE49-F238E27FC236}">
                <a16:creationId xmlns:a16="http://schemas.microsoft.com/office/drawing/2014/main" id="{E793F23E-E417-4CB3-822B-7C2A1A46B6D6}"/>
              </a:ext>
            </a:extLst>
          </p:cNvPr>
          <p:cNvSpPr>
            <a:spLocks noGrp="1"/>
          </p:cNvSpPr>
          <p:nvPr>
            <p:ph type="title"/>
          </p:nvPr>
        </p:nvSpPr>
        <p:spPr/>
        <p:txBody>
          <a:bodyPr>
            <a:normAutofit fontScale="90000"/>
          </a:bodyPr>
          <a:lstStyle/>
          <a:p>
            <a:r>
              <a:rPr lang="en-US" dirty="0"/>
              <a:t>Example of P/E Ratios for Dow Companies – Generally from 20-25 (At the top of the market)</a:t>
            </a:r>
          </a:p>
        </p:txBody>
      </p:sp>
      <p:sp>
        <p:nvSpPr>
          <p:cNvPr id="4" name="TextBox 3">
            <a:extLst>
              <a:ext uri="{FF2B5EF4-FFF2-40B4-BE49-F238E27FC236}">
                <a16:creationId xmlns:a16="http://schemas.microsoft.com/office/drawing/2014/main" id="{50B56DC6-D5FB-463D-9DDD-9736088CD0BD}"/>
              </a:ext>
            </a:extLst>
          </p:cNvPr>
          <p:cNvSpPr txBox="1"/>
          <p:nvPr/>
        </p:nvSpPr>
        <p:spPr>
          <a:xfrm>
            <a:off x="1820410" y="5394909"/>
            <a:ext cx="2348539" cy="923330"/>
          </a:xfrm>
          <a:prstGeom prst="rect">
            <a:avLst/>
          </a:prstGeom>
          <a:solidFill>
            <a:srgbClr val="FFFF00"/>
          </a:solidFill>
        </p:spPr>
        <p:txBody>
          <a:bodyPr wrap="square" rtlCol="0">
            <a:spAutoFit/>
          </a:bodyPr>
          <a:lstStyle/>
          <a:p>
            <a:r>
              <a:rPr lang="en-US" dirty="0"/>
              <a:t>Note changes in P/E ratio over time and across companies</a:t>
            </a:r>
          </a:p>
        </p:txBody>
      </p:sp>
      <p:cxnSp>
        <p:nvCxnSpPr>
          <p:cNvPr id="6" name="Straight Arrow Connector 5">
            <a:extLst>
              <a:ext uri="{FF2B5EF4-FFF2-40B4-BE49-F238E27FC236}">
                <a16:creationId xmlns:a16="http://schemas.microsoft.com/office/drawing/2014/main" id="{A773289A-0ECC-49B8-B1D1-7CA55A2893B0}"/>
              </a:ext>
            </a:extLst>
          </p:cNvPr>
          <p:cNvCxnSpPr/>
          <p:nvPr/>
        </p:nvCxnSpPr>
        <p:spPr>
          <a:xfrm>
            <a:off x="7709483" y="2340528"/>
            <a:ext cx="46978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436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013A4-EB51-4073-9775-7EB550BC0D9E}"/>
              </a:ext>
            </a:extLst>
          </p:cNvPr>
          <p:cNvSpPr>
            <a:spLocks noGrp="1"/>
          </p:cNvSpPr>
          <p:nvPr>
            <p:ph idx="1"/>
          </p:nvPr>
        </p:nvSpPr>
        <p:spPr/>
        <p:txBody>
          <a:bodyPr>
            <a:normAutofit fontScale="92500" lnSpcReduction="10000"/>
          </a:bodyPr>
          <a:lstStyle/>
          <a:p>
            <a:r>
              <a:rPr lang="en-US" dirty="0"/>
              <a:t>Depends on whether the following changed:</a:t>
            </a:r>
          </a:p>
          <a:p>
            <a:pPr lvl="1"/>
            <a:r>
              <a:rPr lang="en-US" dirty="0"/>
              <a:t>ROE prospects</a:t>
            </a:r>
          </a:p>
          <a:p>
            <a:pPr lvl="1"/>
            <a:r>
              <a:rPr lang="en-US" dirty="0"/>
              <a:t>Growth prospects</a:t>
            </a:r>
          </a:p>
          <a:p>
            <a:pPr lvl="1"/>
            <a:r>
              <a:rPr lang="en-US" dirty="0"/>
              <a:t>Cost of Capital – Should be real cost of capital and not a function of nominal interest rates that are related to inflation.</a:t>
            </a:r>
          </a:p>
          <a:p>
            <a:r>
              <a:rPr lang="en-US" dirty="0"/>
              <a:t>Inter-relationship between growth and return.</a:t>
            </a:r>
          </a:p>
          <a:p>
            <a:pPr lvl="1"/>
            <a:r>
              <a:rPr lang="en-US" dirty="0"/>
              <a:t>If no growth, the P/E = 1/k, no matter what the level of return</a:t>
            </a:r>
          </a:p>
          <a:p>
            <a:pPr lvl="1"/>
            <a:r>
              <a:rPr lang="en-US" dirty="0"/>
              <a:t>If return=k then P/E = 1/k no matter what the growth</a:t>
            </a:r>
          </a:p>
          <a:p>
            <a:pPr lvl="1"/>
            <a:r>
              <a:rPr lang="en-US" dirty="0"/>
              <a:t>It is the relationship between return and growth that can result in extreme P/E ratios </a:t>
            </a:r>
          </a:p>
        </p:txBody>
      </p:sp>
      <p:sp>
        <p:nvSpPr>
          <p:cNvPr id="3" name="Title 2">
            <a:extLst>
              <a:ext uri="{FF2B5EF4-FFF2-40B4-BE49-F238E27FC236}">
                <a16:creationId xmlns:a16="http://schemas.microsoft.com/office/drawing/2014/main" id="{8E3D2055-7842-4160-9B3E-41975DAF2630}"/>
              </a:ext>
            </a:extLst>
          </p:cNvPr>
          <p:cNvSpPr>
            <a:spLocks noGrp="1"/>
          </p:cNvSpPr>
          <p:nvPr>
            <p:ph type="title"/>
          </p:nvPr>
        </p:nvSpPr>
        <p:spPr/>
        <p:txBody>
          <a:bodyPr>
            <a:normAutofit/>
          </a:bodyPr>
          <a:lstStyle/>
          <a:p>
            <a:r>
              <a:rPr lang="en-US" dirty="0"/>
              <a:t>Are Multiples the Same Across Over Time</a:t>
            </a:r>
          </a:p>
        </p:txBody>
      </p:sp>
    </p:spTree>
    <p:extLst>
      <p:ext uri="{BB962C8B-B14F-4D97-AF65-F5344CB8AC3E}">
        <p14:creationId xmlns:p14="http://schemas.microsoft.com/office/powerpoint/2010/main" val="6600975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C656E-0E84-456D-83EB-164510C5D4D8}"/>
              </a:ext>
            </a:extLst>
          </p:cNvPr>
          <p:cNvSpPr>
            <a:spLocks noGrp="1"/>
          </p:cNvSpPr>
          <p:nvPr>
            <p:ph idx="1"/>
          </p:nvPr>
        </p:nvSpPr>
        <p:spPr/>
        <p:txBody>
          <a:bodyPr/>
          <a:lstStyle/>
          <a:p>
            <a:r>
              <a:rPr lang="en-US" dirty="0"/>
              <a:t>Example with one company – little growth and boring.</a:t>
            </a:r>
          </a:p>
        </p:txBody>
      </p:sp>
      <p:sp>
        <p:nvSpPr>
          <p:cNvPr id="3" name="Title 2">
            <a:extLst>
              <a:ext uri="{FF2B5EF4-FFF2-40B4-BE49-F238E27FC236}">
                <a16:creationId xmlns:a16="http://schemas.microsoft.com/office/drawing/2014/main" id="{C5F58440-A0C8-4A2D-A092-ED6575B1C653}"/>
              </a:ext>
            </a:extLst>
          </p:cNvPr>
          <p:cNvSpPr>
            <a:spLocks noGrp="1"/>
          </p:cNvSpPr>
          <p:nvPr>
            <p:ph type="title"/>
          </p:nvPr>
        </p:nvSpPr>
        <p:spPr/>
        <p:txBody>
          <a:bodyPr/>
          <a:lstStyle/>
          <a:p>
            <a:r>
              <a:rPr lang="en-US" dirty="0"/>
              <a:t>Examine Growth and then Multiples</a:t>
            </a:r>
          </a:p>
        </p:txBody>
      </p:sp>
      <p:sp>
        <p:nvSpPr>
          <p:cNvPr id="4" name="Slide Number Placeholder 3">
            <a:extLst>
              <a:ext uri="{FF2B5EF4-FFF2-40B4-BE49-F238E27FC236}">
                <a16:creationId xmlns:a16="http://schemas.microsoft.com/office/drawing/2014/main" id="{F9352A3B-8F97-44BD-8424-5B6CC1D16690}"/>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pic>
        <p:nvPicPr>
          <p:cNvPr id="5" name="Picture 4">
            <a:extLst>
              <a:ext uri="{FF2B5EF4-FFF2-40B4-BE49-F238E27FC236}">
                <a16:creationId xmlns:a16="http://schemas.microsoft.com/office/drawing/2014/main" id="{E1E47812-3DD8-431E-BC81-716CFB5EA6F8}"/>
              </a:ext>
            </a:extLst>
          </p:cNvPr>
          <p:cNvPicPr>
            <a:picLocks noChangeAspect="1"/>
          </p:cNvPicPr>
          <p:nvPr/>
        </p:nvPicPr>
        <p:blipFill>
          <a:blip r:embed="rId2"/>
          <a:stretch>
            <a:fillRect/>
          </a:stretch>
        </p:blipFill>
        <p:spPr>
          <a:xfrm>
            <a:off x="865912" y="2500809"/>
            <a:ext cx="7194349" cy="3790934"/>
          </a:xfrm>
          <a:prstGeom prst="rect">
            <a:avLst/>
          </a:prstGeom>
        </p:spPr>
      </p:pic>
    </p:spTree>
    <p:extLst>
      <p:ext uri="{BB962C8B-B14F-4D97-AF65-F5344CB8AC3E}">
        <p14:creationId xmlns:p14="http://schemas.microsoft.com/office/powerpoint/2010/main" val="40763696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A58EC-2E1A-44F5-B1F3-6FD8816AA48F}"/>
              </a:ext>
            </a:extLst>
          </p:cNvPr>
          <p:cNvSpPr>
            <a:spLocks noGrp="1"/>
          </p:cNvSpPr>
          <p:nvPr>
            <p:ph idx="1"/>
          </p:nvPr>
        </p:nvSpPr>
        <p:spPr/>
        <p:txBody>
          <a:bodyPr/>
          <a:lstStyle/>
          <a:p>
            <a:r>
              <a:rPr lang="en-US" dirty="0"/>
              <a:t>Raises the issue of why multiples would increase if earnings and cash flow are stable.</a:t>
            </a:r>
          </a:p>
          <a:p>
            <a:endParaRPr lang="en-US" dirty="0"/>
          </a:p>
        </p:txBody>
      </p:sp>
      <p:sp>
        <p:nvSpPr>
          <p:cNvPr id="3" name="Title 2">
            <a:extLst>
              <a:ext uri="{FF2B5EF4-FFF2-40B4-BE49-F238E27FC236}">
                <a16:creationId xmlns:a16="http://schemas.microsoft.com/office/drawing/2014/main" id="{8C3A6894-EC8E-49AE-A3F2-D59EDBDC7693}"/>
              </a:ext>
            </a:extLst>
          </p:cNvPr>
          <p:cNvSpPr>
            <a:spLocks noGrp="1"/>
          </p:cNvSpPr>
          <p:nvPr>
            <p:ph type="title"/>
          </p:nvPr>
        </p:nvSpPr>
        <p:spPr/>
        <p:txBody>
          <a:bodyPr/>
          <a:lstStyle/>
          <a:p>
            <a:r>
              <a:rPr lang="en-US" dirty="0"/>
              <a:t>Increasing Multiples and Flat Income</a:t>
            </a:r>
          </a:p>
        </p:txBody>
      </p:sp>
      <p:sp>
        <p:nvSpPr>
          <p:cNvPr id="4" name="Slide Number Placeholder 3">
            <a:extLst>
              <a:ext uri="{FF2B5EF4-FFF2-40B4-BE49-F238E27FC236}">
                <a16:creationId xmlns:a16="http://schemas.microsoft.com/office/drawing/2014/main" id="{C0EEF8E9-CC35-4211-B348-B74C61AD358B}"/>
              </a:ext>
            </a:extLst>
          </p:cNvPr>
          <p:cNvSpPr>
            <a:spLocks noGrp="1"/>
          </p:cNvSpPr>
          <p:nvPr>
            <p:ph type="sldNum" sz="quarter" idx="12"/>
          </p:nvPr>
        </p:nvSpPr>
        <p:spPr/>
        <p:txBody>
          <a:bodyPr/>
          <a:lstStyle/>
          <a:p>
            <a:pPr algn="ctr"/>
            <a:fld id="{0C3A1854-6B63-4059-B360-A3C4972BF0FC}" type="slidenum">
              <a:rPr lang="ko-KR" altLang="en-US" smtClean="0"/>
              <a:pPr algn="ctr"/>
              <a:t>196</a:t>
            </a:fld>
            <a:endParaRPr lang="ko-KR" altLang="en-US" dirty="0"/>
          </a:p>
        </p:txBody>
      </p:sp>
      <p:pic>
        <p:nvPicPr>
          <p:cNvPr id="5" name="Picture 4">
            <a:extLst>
              <a:ext uri="{FF2B5EF4-FFF2-40B4-BE49-F238E27FC236}">
                <a16:creationId xmlns:a16="http://schemas.microsoft.com/office/drawing/2014/main" id="{1F78383F-D5E5-46CC-8F1F-A0D5792A0333}"/>
              </a:ext>
            </a:extLst>
          </p:cNvPr>
          <p:cNvPicPr>
            <a:picLocks noChangeAspect="1"/>
          </p:cNvPicPr>
          <p:nvPr/>
        </p:nvPicPr>
        <p:blipFill>
          <a:blip r:embed="rId2"/>
          <a:stretch>
            <a:fillRect/>
          </a:stretch>
        </p:blipFill>
        <p:spPr>
          <a:xfrm>
            <a:off x="2516696" y="2562485"/>
            <a:ext cx="4253219" cy="3765045"/>
          </a:xfrm>
          <a:prstGeom prst="rect">
            <a:avLst/>
          </a:prstGeom>
        </p:spPr>
      </p:pic>
    </p:spTree>
    <p:extLst>
      <p:ext uri="{BB962C8B-B14F-4D97-AF65-F5344CB8AC3E}">
        <p14:creationId xmlns:p14="http://schemas.microsoft.com/office/powerpoint/2010/main" val="27200775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36D45B-59AA-4B32-8357-C5B898980200}"/>
              </a:ext>
            </a:extLst>
          </p:cNvPr>
          <p:cNvPicPr>
            <a:picLocks noGrp="1" noChangeAspect="1"/>
          </p:cNvPicPr>
          <p:nvPr>
            <p:ph idx="1"/>
          </p:nvPr>
        </p:nvPicPr>
        <p:blipFill>
          <a:blip r:embed="rId2"/>
          <a:stretch>
            <a:fillRect/>
          </a:stretch>
        </p:blipFill>
        <p:spPr>
          <a:xfrm>
            <a:off x="748346" y="1263650"/>
            <a:ext cx="7663183" cy="4913313"/>
          </a:xfrm>
          <a:prstGeom prst="rect">
            <a:avLst/>
          </a:prstGeom>
        </p:spPr>
      </p:pic>
      <p:sp>
        <p:nvSpPr>
          <p:cNvPr id="3" name="Title 2">
            <a:extLst>
              <a:ext uri="{FF2B5EF4-FFF2-40B4-BE49-F238E27FC236}">
                <a16:creationId xmlns:a16="http://schemas.microsoft.com/office/drawing/2014/main" id="{22A0B629-8B31-4138-AFDD-5AA9574D90B2}"/>
              </a:ext>
            </a:extLst>
          </p:cNvPr>
          <p:cNvSpPr>
            <a:spLocks noGrp="1"/>
          </p:cNvSpPr>
          <p:nvPr>
            <p:ph type="title"/>
          </p:nvPr>
        </p:nvSpPr>
        <p:spPr/>
        <p:txBody>
          <a:bodyPr>
            <a:normAutofit fontScale="90000"/>
          </a:bodyPr>
          <a:lstStyle/>
          <a:p>
            <a:r>
              <a:rPr lang="en-US" dirty="0"/>
              <a:t>P/E Ratios for Selected Companies – More Extreme P/E Ratios for Amazon etc.</a:t>
            </a:r>
          </a:p>
        </p:txBody>
      </p:sp>
      <p:sp>
        <p:nvSpPr>
          <p:cNvPr id="4" name="Slide Number Placeholder 3">
            <a:extLst>
              <a:ext uri="{FF2B5EF4-FFF2-40B4-BE49-F238E27FC236}">
                <a16:creationId xmlns:a16="http://schemas.microsoft.com/office/drawing/2014/main" id="{78FAD12C-FB13-4A7E-8589-BCC47ED1921B}"/>
              </a:ext>
            </a:extLst>
          </p:cNvPr>
          <p:cNvSpPr>
            <a:spLocks noGrp="1"/>
          </p:cNvSpPr>
          <p:nvPr>
            <p:ph type="sldNum" sz="quarter" idx="12"/>
          </p:nvPr>
        </p:nvSpPr>
        <p:spPr/>
        <p:txBody>
          <a:bodyPr/>
          <a:lstStyle/>
          <a:p>
            <a:pPr algn="ctr"/>
            <a:fld id="{0C3A1854-6B63-4059-B360-A3C4972BF0FC}" type="slidenum">
              <a:rPr lang="ko-KR" altLang="en-US" smtClean="0"/>
              <a:pPr algn="ctr"/>
              <a:t>197</a:t>
            </a:fld>
            <a:endParaRPr lang="ko-KR" altLang="en-US" dirty="0"/>
          </a:p>
        </p:txBody>
      </p:sp>
      <p:sp>
        <p:nvSpPr>
          <p:cNvPr id="2" name="TextBox 1">
            <a:extLst>
              <a:ext uri="{FF2B5EF4-FFF2-40B4-BE49-F238E27FC236}">
                <a16:creationId xmlns:a16="http://schemas.microsoft.com/office/drawing/2014/main" id="{54777D07-2416-48D9-8695-F008E28D07E9}"/>
              </a:ext>
            </a:extLst>
          </p:cNvPr>
          <p:cNvSpPr txBox="1"/>
          <p:nvPr/>
        </p:nvSpPr>
        <p:spPr>
          <a:xfrm>
            <a:off x="2214694" y="4832059"/>
            <a:ext cx="2357306" cy="923330"/>
          </a:xfrm>
          <a:prstGeom prst="rect">
            <a:avLst/>
          </a:prstGeom>
          <a:solidFill>
            <a:srgbClr val="FFFF00"/>
          </a:solidFill>
        </p:spPr>
        <p:txBody>
          <a:bodyPr wrap="square" rtlCol="0">
            <a:spAutoFit/>
          </a:bodyPr>
          <a:lstStyle/>
          <a:p>
            <a:r>
              <a:rPr lang="en-US" dirty="0"/>
              <a:t>Why are some ratios so high; why are they so different</a:t>
            </a:r>
          </a:p>
        </p:txBody>
      </p:sp>
    </p:spTree>
    <p:extLst>
      <p:ext uri="{BB962C8B-B14F-4D97-AF65-F5344CB8AC3E}">
        <p14:creationId xmlns:p14="http://schemas.microsoft.com/office/powerpoint/2010/main" val="17197083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534E6-CFDE-47A9-BE23-9D0D7BAACF5F}"/>
              </a:ext>
            </a:extLst>
          </p:cNvPr>
          <p:cNvSpPr>
            <a:spLocks noGrp="1"/>
          </p:cNvSpPr>
          <p:nvPr>
            <p:ph type="title"/>
          </p:nvPr>
        </p:nvSpPr>
        <p:spPr/>
        <p:txBody>
          <a:bodyPr/>
          <a:lstStyle/>
          <a:p>
            <a:r>
              <a:rPr lang="en-US" dirty="0"/>
              <a:t>EV to EBITDA for Selected Stocks</a:t>
            </a:r>
          </a:p>
        </p:txBody>
      </p:sp>
      <p:pic>
        <p:nvPicPr>
          <p:cNvPr id="8" name="Content Placeholder 7">
            <a:extLst>
              <a:ext uri="{FF2B5EF4-FFF2-40B4-BE49-F238E27FC236}">
                <a16:creationId xmlns:a16="http://schemas.microsoft.com/office/drawing/2014/main" id="{42F9EE58-344B-47A2-B690-71DF6314FF05}"/>
              </a:ext>
            </a:extLst>
          </p:cNvPr>
          <p:cNvPicPr>
            <a:picLocks noGrp="1" noChangeAspect="1"/>
          </p:cNvPicPr>
          <p:nvPr>
            <p:ph idx="1"/>
          </p:nvPr>
        </p:nvPicPr>
        <p:blipFill>
          <a:blip r:embed="rId2"/>
          <a:stretch>
            <a:fillRect/>
          </a:stretch>
        </p:blipFill>
        <p:spPr>
          <a:xfrm>
            <a:off x="933656" y="1263650"/>
            <a:ext cx="7292562" cy="4913313"/>
          </a:xfrm>
          <a:prstGeom prst="rect">
            <a:avLst/>
          </a:prstGeom>
        </p:spPr>
      </p:pic>
    </p:spTree>
    <p:extLst>
      <p:ext uri="{BB962C8B-B14F-4D97-AF65-F5344CB8AC3E}">
        <p14:creationId xmlns:p14="http://schemas.microsoft.com/office/powerpoint/2010/main" val="20837883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BC456-1578-481E-A420-A7A893A0A5E7}"/>
              </a:ext>
            </a:extLst>
          </p:cNvPr>
          <p:cNvSpPr>
            <a:spLocks noGrp="1"/>
          </p:cNvSpPr>
          <p:nvPr>
            <p:ph idx="1"/>
          </p:nvPr>
        </p:nvSpPr>
        <p:spPr/>
        <p:txBody>
          <a:bodyPr/>
          <a:lstStyle/>
          <a:p>
            <a:r>
              <a:rPr lang="en-US" dirty="0"/>
              <a:t>Illustration of growth in EPS and EBITDA for Apple</a:t>
            </a:r>
          </a:p>
          <a:p>
            <a:endParaRPr lang="en-US" dirty="0"/>
          </a:p>
        </p:txBody>
      </p:sp>
      <p:sp>
        <p:nvSpPr>
          <p:cNvPr id="3" name="Title 2">
            <a:extLst>
              <a:ext uri="{FF2B5EF4-FFF2-40B4-BE49-F238E27FC236}">
                <a16:creationId xmlns:a16="http://schemas.microsoft.com/office/drawing/2014/main" id="{694EF01C-D6DC-4B87-AB5C-68A666990189}"/>
              </a:ext>
            </a:extLst>
          </p:cNvPr>
          <p:cNvSpPr>
            <a:spLocks noGrp="1"/>
          </p:cNvSpPr>
          <p:nvPr>
            <p:ph type="title"/>
          </p:nvPr>
        </p:nvSpPr>
        <p:spPr/>
        <p:txBody>
          <a:bodyPr>
            <a:normAutofit fontScale="90000"/>
          </a:bodyPr>
          <a:lstStyle/>
          <a:p>
            <a:r>
              <a:rPr lang="en-US" dirty="0"/>
              <a:t>Does EPS or EBTIDA give a Better Picture of Growth and Profit</a:t>
            </a:r>
          </a:p>
        </p:txBody>
      </p:sp>
      <p:sp>
        <p:nvSpPr>
          <p:cNvPr id="4" name="Slide Number Placeholder 3">
            <a:extLst>
              <a:ext uri="{FF2B5EF4-FFF2-40B4-BE49-F238E27FC236}">
                <a16:creationId xmlns:a16="http://schemas.microsoft.com/office/drawing/2014/main" id="{7FD059CF-5F79-44BF-A747-0D7517499F08}"/>
              </a:ext>
            </a:extLst>
          </p:cNvPr>
          <p:cNvSpPr>
            <a:spLocks noGrp="1"/>
          </p:cNvSpPr>
          <p:nvPr>
            <p:ph type="sldNum" sz="quarter" idx="12"/>
          </p:nvPr>
        </p:nvSpPr>
        <p:spPr/>
        <p:txBody>
          <a:bodyPr/>
          <a:lstStyle/>
          <a:p>
            <a:pPr algn="ctr"/>
            <a:fld id="{0C3A1854-6B63-4059-B360-A3C4972BF0FC}" type="slidenum">
              <a:rPr lang="ko-KR" altLang="en-US" smtClean="0"/>
              <a:pPr algn="ctr"/>
              <a:t>199</a:t>
            </a:fld>
            <a:endParaRPr lang="ko-KR" altLang="en-US" dirty="0"/>
          </a:p>
        </p:txBody>
      </p:sp>
      <p:pic>
        <p:nvPicPr>
          <p:cNvPr id="5" name="Picture 4">
            <a:extLst>
              <a:ext uri="{FF2B5EF4-FFF2-40B4-BE49-F238E27FC236}">
                <a16:creationId xmlns:a16="http://schemas.microsoft.com/office/drawing/2014/main" id="{8075ADB7-16CF-4153-882E-6C9073C07942}"/>
              </a:ext>
            </a:extLst>
          </p:cNvPr>
          <p:cNvPicPr>
            <a:picLocks noChangeAspect="1"/>
          </p:cNvPicPr>
          <p:nvPr/>
        </p:nvPicPr>
        <p:blipFill>
          <a:blip r:embed="rId2"/>
          <a:stretch>
            <a:fillRect/>
          </a:stretch>
        </p:blipFill>
        <p:spPr>
          <a:xfrm>
            <a:off x="-1" y="2877424"/>
            <a:ext cx="8948451" cy="3349962"/>
          </a:xfrm>
          <a:prstGeom prst="rect">
            <a:avLst/>
          </a:prstGeom>
        </p:spPr>
      </p:pic>
    </p:spTree>
    <p:extLst>
      <p:ext uri="{BB962C8B-B14F-4D97-AF65-F5344CB8AC3E}">
        <p14:creationId xmlns:p14="http://schemas.microsoft.com/office/powerpoint/2010/main" val="2758840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A42010-71A9-4827-9BDE-BCE938172EEA}"/>
              </a:ext>
            </a:extLst>
          </p:cNvPr>
          <p:cNvSpPr>
            <a:spLocks noGrp="1"/>
          </p:cNvSpPr>
          <p:nvPr>
            <p:ph idx="1"/>
          </p:nvPr>
        </p:nvSpPr>
        <p:spPr/>
        <p:txBody>
          <a:bodyPr>
            <a:normAutofit lnSpcReduction="10000"/>
          </a:bodyPr>
          <a:lstStyle/>
          <a:p>
            <a:r>
              <a:rPr lang="en-US" dirty="0"/>
              <a:t>Teaching experience; theory and practice</a:t>
            </a:r>
          </a:p>
          <a:p>
            <a:r>
              <a:rPr lang="en-US" dirty="0"/>
              <a:t>Taking a step back and thinking carefully about what valuation methods without academic theories that do not work</a:t>
            </a:r>
          </a:p>
          <a:p>
            <a:r>
              <a:rPr lang="en-US" dirty="0"/>
              <a:t>Make things interesting with unique ways to look at financial theory</a:t>
            </a:r>
          </a:p>
          <a:p>
            <a:r>
              <a:rPr lang="en-US" dirty="0"/>
              <a:t>Make things practical with new ways to program models</a:t>
            </a:r>
          </a:p>
          <a:p>
            <a:r>
              <a:rPr lang="en-US" dirty="0"/>
              <a:t>Obsessed about participants retaining knowledge with continuing learning resources </a:t>
            </a:r>
            <a:endParaRPr lang="en-CH" dirty="0"/>
          </a:p>
        </p:txBody>
      </p:sp>
      <p:sp>
        <p:nvSpPr>
          <p:cNvPr id="3" name="Title 2">
            <a:extLst>
              <a:ext uri="{FF2B5EF4-FFF2-40B4-BE49-F238E27FC236}">
                <a16:creationId xmlns:a16="http://schemas.microsoft.com/office/drawing/2014/main" id="{3EB1952D-17D4-4FBC-B101-62DD2AC9D917}"/>
              </a:ext>
            </a:extLst>
          </p:cNvPr>
          <p:cNvSpPr>
            <a:spLocks noGrp="1"/>
          </p:cNvSpPr>
          <p:nvPr>
            <p:ph type="title"/>
          </p:nvPr>
        </p:nvSpPr>
        <p:spPr/>
        <p:txBody>
          <a:bodyPr/>
          <a:lstStyle/>
          <a:p>
            <a:r>
              <a:rPr lang="en-US" dirty="0"/>
              <a:t>Why the Session can be Valuable to You</a:t>
            </a:r>
            <a:endParaRPr lang="en-CH" dirty="0"/>
          </a:p>
        </p:txBody>
      </p:sp>
      <p:sp>
        <p:nvSpPr>
          <p:cNvPr id="4" name="Slide Number Placeholder 3">
            <a:extLst>
              <a:ext uri="{FF2B5EF4-FFF2-40B4-BE49-F238E27FC236}">
                <a16:creationId xmlns:a16="http://schemas.microsoft.com/office/drawing/2014/main" id="{02B7AEFC-C663-48A8-BD17-FFFFCF664644}"/>
              </a:ext>
            </a:extLst>
          </p:cNvPr>
          <p:cNvSpPr>
            <a:spLocks noGrp="1"/>
          </p:cNvSpPr>
          <p:nvPr>
            <p:ph type="sldNum" sz="quarter" idx="12"/>
          </p:nvPr>
        </p:nvSpPr>
        <p:spPr/>
        <p:txBody>
          <a:bodyPr/>
          <a:lstStyle/>
          <a:p>
            <a:pPr algn="ctr"/>
            <a:fld id="{0C3A1854-6B63-4059-B360-A3C4972BF0FC}" type="slidenum">
              <a:rPr lang="ko-KR" altLang="en-US" smtClean="0"/>
              <a:pPr algn="ctr"/>
              <a:t>2</a:t>
            </a:fld>
            <a:endParaRPr lang="ko-KR" altLang="en-US" dirty="0"/>
          </a:p>
        </p:txBody>
      </p:sp>
    </p:spTree>
    <p:extLst>
      <p:ext uri="{BB962C8B-B14F-4D97-AF65-F5344CB8AC3E}">
        <p14:creationId xmlns:p14="http://schemas.microsoft.com/office/powerpoint/2010/main" val="352403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 Notice the difference between a return of 7% and 3.6%</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normAutofit fontScale="90000"/>
          </a:bodyPr>
          <a:lstStyle/>
          <a:p>
            <a:r>
              <a:rPr lang="en-US" dirty="0"/>
              <a:t>Returns to Investors Come from Company Rate of Return and Growth</a:t>
            </a:r>
          </a:p>
        </p:txBody>
      </p:sp>
      <p:pic>
        <p:nvPicPr>
          <p:cNvPr id="6" name="Picture 5">
            <a:extLst>
              <a:ext uri="{FF2B5EF4-FFF2-40B4-BE49-F238E27FC236}">
                <a16:creationId xmlns:a16="http://schemas.microsoft.com/office/drawing/2014/main" id="{9F6C1999-2EF0-47D5-9802-6AF858C637B2}"/>
              </a:ext>
            </a:extLst>
          </p:cNvPr>
          <p:cNvPicPr>
            <a:picLocks noChangeAspect="1"/>
          </p:cNvPicPr>
          <p:nvPr/>
        </p:nvPicPr>
        <p:blipFill>
          <a:blip r:embed="rId2"/>
          <a:stretch>
            <a:fillRect/>
          </a:stretch>
        </p:blipFill>
        <p:spPr>
          <a:xfrm>
            <a:off x="200024" y="3285394"/>
            <a:ext cx="8951929" cy="2744192"/>
          </a:xfrm>
          <a:prstGeom prst="rect">
            <a:avLst/>
          </a:prstGeom>
        </p:spPr>
      </p:pic>
    </p:spTree>
    <p:extLst>
      <p:ext uri="{BB962C8B-B14F-4D97-AF65-F5344CB8AC3E}">
        <p14:creationId xmlns:p14="http://schemas.microsoft.com/office/powerpoint/2010/main" val="11945842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CCB74-CAE2-4D1B-9571-E3E4F1830DB9}"/>
              </a:ext>
            </a:extLst>
          </p:cNvPr>
          <p:cNvSpPr>
            <a:spLocks noGrp="1"/>
          </p:cNvSpPr>
          <p:nvPr>
            <p:ph idx="1"/>
          </p:nvPr>
        </p:nvSpPr>
        <p:spPr/>
        <p:txBody>
          <a:bodyPr/>
          <a:lstStyle/>
          <a:p>
            <a:r>
              <a:rPr lang="en-US" dirty="0"/>
              <a:t>Assume the same ROIC, growth and WACC.</a:t>
            </a:r>
          </a:p>
          <a:p>
            <a:r>
              <a:rPr lang="en-US" dirty="0"/>
              <a:t>One company has 5 year assets and another company has 30 year assets.</a:t>
            </a:r>
          </a:p>
          <a:p>
            <a:r>
              <a:rPr lang="en-US" dirty="0"/>
              <a:t>EV/NOPAT is the same, but EV/EBITDA is different.</a:t>
            </a:r>
          </a:p>
        </p:txBody>
      </p:sp>
      <p:sp>
        <p:nvSpPr>
          <p:cNvPr id="3" name="Title 2">
            <a:extLst>
              <a:ext uri="{FF2B5EF4-FFF2-40B4-BE49-F238E27FC236}">
                <a16:creationId xmlns:a16="http://schemas.microsoft.com/office/drawing/2014/main" id="{66AA5299-7229-4560-B3F7-8477BB4EED00}"/>
              </a:ext>
            </a:extLst>
          </p:cNvPr>
          <p:cNvSpPr>
            <a:spLocks noGrp="1"/>
          </p:cNvSpPr>
          <p:nvPr>
            <p:ph type="title"/>
          </p:nvPr>
        </p:nvSpPr>
        <p:spPr/>
        <p:txBody>
          <a:bodyPr>
            <a:normAutofit fontScale="90000"/>
          </a:bodyPr>
          <a:lstStyle/>
          <a:p>
            <a:r>
              <a:rPr lang="en-US" dirty="0"/>
              <a:t>Simple Illustration of EV/EBITDA with Different Asset Lives</a:t>
            </a:r>
          </a:p>
        </p:txBody>
      </p:sp>
      <p:sp>
        <p:nvSpPr>
          <p:cNvPr id="4" name="Slide Number Placeholder 3">
            <a:extLst>
              <a:ext uri="{FF2B5EF4-FFF2-40B4-BE49-F238E27FC236}">
                <a16:creationId xmlns:a16="http://schemas.microsoft.com/office/drawing/2014/main" id="{310B669D-1B4F-45B5-96B3-1ADA69484E42}"/>
              </a:ext>
            </a:extLst>
          </p:cNvPr>
          <p:cNvSpPr>
            <a:spLocks noGrp="1"/>
          </p:cNvSpPr>
          <p:nvPr>
            <p:ph type="sldNum" sz="quarter" idx="12"/>
          </p:nvPr>
        </p:nvSpPr>
        <p:spPr/>
        <p:txBody>
          <a:bodyPr/>
          <a:lstStyle/>
          <a:p>
            <a:pPr algn="ctr"/>
            <a:fld id="{0C3A1854-6B63-4059-B360-A3C4972BF0FC}" type="slidenum">
              <a:rPr lang="ko-KR" altLang="en-US" smtClean="0"/>
              <a:pPr algn="ctr"/>
              <a:t>200</a:t>
            </a:fld>
            <a:endParaRPr lang="ko-KR" altLang="en-US" dirty="0"/>
          </a:p>
        </p:txBody>
      </p:sp>
    </p:spTree>
    <p:extLst>
      <p:ext uri="{BB962C8B-B14F-4D97-AF65-F5344CB8AC3E}">
        <p14:creationId xmlns:p14="http://schemas.microsoft.com/office/powerpoint/2010/main" val="15644079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01FCAB-2285-4838-B037-AD26DDEC423C}"/>
              </a:ext>
            </a:extLst>
          </p:cNvPr>
          <p:cNvSpPr>
            <a:spLocks noGrp="1"/>
          </p:cNvSpPr>
          <p:nvPr>
            <p:ph idx="1"/>
          </p:nvPr>
        </p:nvSpPr>
        <p:spPr/>
        <p:txBody>
          <a:bodyPr>
            <a:normAutofit fontScale="92500"/>
          </a:bodyPr>
          <a:lstStyle/>
          <a:p>
            <a:r>
              <a:rPr lang="en-US" dirty="0"/>
              <a:t>This can fix the capital expenditure problem, but:</a:t>
            </a:r>
          </a:p>
          <a:p>
            <a:pPr lvl="1"/>
            <a:r>
              <a:rPr lang="en-US" dirty="0"/>
              <a:t>Affected by depreciation policies</a:t>
            </a:r>
          </a:p>
          <a:p>
            <a:pPr lvl="1"/>
            <a:r>
              <a:rPr lang="en-US" dirty="0"/>
              <a:t>If one company has a higher tax rate, the EV/EBIT for that company will be lower (EV is affected by taxes, but EBIT is not).</a:t>
            </a:r>
          </a:p>
          <a:p>
            <a:r>
              <a:rPr lang="en-US" dirty="0"/>
              <a:t>This means you have to be careful in evaluating across time when the tax rate changes and</a:t>
            </a:r>
          </a:p>
          <a:p>
            <a:r>
              <a:rPr lang="en-US" dirty="0"/>
              <a:t>This means you have to be careful in evaluating across countries with different tax rates (note not the same as with the P/E ratio)</a:t>
            </a:r>
          </a:p>
        </p:txBody>
      </p:sp>
      <p:sp>
        <p:nvSpPr>
          <p:cNvPr id="3" name="Title 2">
            <a:extLst>
              <a:ext uri="{FF2B5EF4-FFF2-40B4-BE49-F238E27FC236}">
                <a16:creationId xmlns:a16="http://schemas.microsoft.com/office/drawing/2014/main" id="{E9D3B0C9-178A-434D-B884-B94A2E3005F1}"/>
              </a:ext>
            </a:extLst>
          </p:cNvPr>
          <p:cNvSpPr>
            <a:spLocks noGrp="1"/>
          </p:cNvSpPr>
          <p:nvPr>
            <p:ph type="title"/>
          </p:nvPr>
        </p:nvSpPr>
        <p:spPr/>
        <p:txBody>
          <a:bodyPr/>
          <a:lstStyle/>
          <a:p>
            <a:r>
              <a:rPr lang="en-US" dirty="0"/>
              <a:t>What About EV/EBIT</a:t>
            </a:r>
          </a:p>
        </p:txBody>
      </p:sp>
    </p:spTree>
    <p:extLst>
      <p:ext uri="{BB962C8B-B14F-4D97-AF65-F5344CB8AC3E}">
        <p14:creationId xmlns:p14="http://schemas.microsoft.com/office/powerpoint/2010/main" val="36915387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B556EB-0E35-4E83-A372-861C465E4085}"/>
              </a:ext>
            </a:extLst>
          </p:cNvPr>
          <p:cNvSpPr>
            <a:spLocks noGrp="1"/>
          </p:cNvSpPr>
          <p:nvPr>
            <p:ph idx="1"/>
          </p:nvPr>
        </p:nvSpPr>
        <p:spPr/>
        <p:txBody>
          <a:bodyPr/>
          <a:lstStyle/>
          <a:p>
            <a:r>
              <a:rPr lang="en-029" dirty="0"/>
              <a:t>The P/E and EV/EBITDA multiples are very often used in valuation and M&amp;A. Examples of where the multiples are used include:</a:t>
            </a:r>
          </a:p>
          <a:p>
            <a:pPr lvl="1"/>
            <a:r>
              <a:rPr lang="en-029" dirty="0"/>
              <a:t>Making Valuations</a:t>
            </a:r>
          </a:p>
          <a:p>
            <a:pPr lvl="1"/>
            <a:r>
              <a:rPr lang="en-029" dirty="0"/>
              <a:t>Assessing Terminal Value </a:t>
            </a:r>
          </a:p>
          <a:p>
            <a:pPr lvl="1"/>
            <a:r>
              <a:rPr lang="en-029" dirty="0"/>
              <a:t>Computing Terminal Value</a:t>
            </a:r>
          </a:p>
          <a:p>
            <a:pPr lvl="1"/>
            <a:r>
              <a:rPr lang="en-029" dirty="0"/>
              <a:t>Computing Synergies</a:t>
            </a:r>
          </a:p>
          <a:p>
            <a:r>
              <a:rPr lang="en-029" dirty="0"/>
              <a:t>Two primary multiples used:</a:t>
            </a:r>
          </a:p>
          <a:p>
            <a:pPr lvl="1"/>
            <a:r>
              <a:rPr lang="en-029" dirty="0"/>
              <a:t>P/E or Market Capitalization/Earnings</a:t>
            </a:r>
          </a:p>
          <a:p>
            <a:pPr lvl="1"/>
            <a:r>
              <a:rPr lang="en-029" dirty="0"/>
              <a:t>EV/EBITDA or Enterprise Value/EBITDA</a:t>
            </a:r>
          </a:p>
        </p:txBody>
      </p:sp>
      <p:sp>
        <p:nvSpPr>
          <p:cNvPr id="3" name="Title 2">
            <a:extLst>
              <a:ext uri="{FF2B5EF4-FFF2-40B4-BE49-F238E27FC236}">
                <a16:creationId xmlns:a16="http://schemas.microsoft.com/office/drawing/2014/main" id="{64D623E4-5E36-4D31-AAD6-9A08DD1FA939}"/>
              </a:ext>
            </a:extLst>
          </p:cNvPr>
          <p:cNvSpPr>
            <a:spLocks noGrp="1"/>
          </p:cNvSpPr>
          <p:nvPr>
            <p:ph type="title"/>
          </p:nvPr>
        </p:nvSpPr>
        <p:spPr/>
        <p:txBody>
          <a:bodyPr>
            <a:normAutofit fontScale="90000"/>
          </a:bodyPr>
          <a:lstStyle/>
          <a:p>
            <a:r>
              <a:rPr lang="en-029" dirty="0"/>
              <a:t>Why P/E and EV/EBITDA Multiples are So Important</a:t>
            </a:r>
          </a:p>
        </p:txBody>
      </p:sp>
      <p:sp>
        <p:nvSpPr>
          <p:cNvPr id="4" name="Slide Number Placeholder 3">
            <a:extLst>
              <a:ext uri="{FF2B5EF4-FFF2-40B4-BE49-F238E27FC236}">
                <a16:creationId xmlns:a16="http://schemas.microsoft.com/office/drawing/2014/main" id="{0F5DD100-14B3-4D01-9AF0-41015390E5E0}"/>
              </a:ext>
            </a:extLst>
          </p:cNvPr>
          <p:cNvSpPr>
            <a:spLocks noGrp="1"/>
          </p:cNvSpPr>
          <p:nvPr>
            <p:ph type="sldNum" sz="quarter" idx="12"/>
          </p:nvPr>
        </p:nvSpPr>
        <p:spPr/>
        <p:txBody>
          <a:bodyPr/>
          <a:lstStyle/>
          <a:p>
            <a:pPr algn="ctr"/>
            <a:fld id="{0C3A1854-6B63-4059-B360-A3C4972BF0FC}" type="slidenum">
              <a:rPr lang="ko-KR" altLang="en-US" smtClean="0"/>
              <a:pPr algn="ctr"/>
              <a:t>202</a:t>
            </a:fld>
            <a:endParaRPr lang="ko-KR" altLang="en-US" dirty="0"/>
          </a:p>
        </p:txBody>
      </p:sp>
    </p:spTree>
    <p:extLst>
      <p:ext uri="{BB962C8B-B14F-4D97-AF65-F5344CB8AC3E}">
        <p14:creationId xmlns:p14="http://schemas.microsoft.com/office/powerpoint/2010/main" val="11608975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517E3A-D84F-47CA-B8DC-620C23F41520}"/>
              </a:ext>
            </a:extLst>
          </p:cNvPr>
          <p:cNvSpPr>
            <a:spLocks noGrp="1"/>
          </p:cNvSpPr>
          <p:nvPr>
            <p:ph idx="1"/>
          </p:nvPr>
        </p:nvSpPr>
        <p:spPr/>
        <p:txBody>
          <a:bodyPr/>
          <a:lstStyle/>
          <a:p>
            <a:r>
              <a:rPr lang="en-029" dirty="0"/>
              <a:t>Define EV as Market Capital + Net Debt</a:t>
            </a:r>
          </a:p>
          <a:p>
            <a:r>
              <a:rPr lang="en-029" dirty="0"/>
              <a:t>Define EBITDA as Earnings + Interest + Taxes and Depreciation</a:t>
            </a:r>
          </a:p>
          <a:p>
            <a:r>
              <a:rPr lang="en-029" dirty="0"/>
              <a:t>For a street vendor, with no capital investment other than working capital, no debt or cash, and no taxes.  Here:</a:t>
            </a:r>
          </a:p>
          <a:p>
            <a:pPr lvl="1"/>
            <a:r>
              <a:rPr lang="en-029" dirty="0"/>
              <a:t>EV would be the same as the market capital because of no debt;</a:t>
            </a:r>
          </a:p>
          <a:p>
            <a:pPr lvl="1"/>
            <a:r>
              <a:rPr lang="en-029" dirty="0"/>
              <a:t>The Earnings equal the EBITDA because of no taxes or depreciation or interest </a:t>
            </a:r>
          </a:p>
        </p:txBody>
      </p:sp>
      <p:sp>
        <p:nvSpPr>
          <p:cNvPr id="3" name="Title 2">
            <a:extLst>
              <a:ext uri="{FF2B5EF4-FFF2-40B4-BE49-F238E27FC236}">
                <a16:creationId xmlns:a16="http://schemas.microsoft.com/office/drawing/2014/main" id="{7F1C21AA-F414-4D73-B435-A22511DD5A62}"/>
              </a:ext>
            </a:extLst>
          </p:cNvPr>
          <p:cNvSpPr>
            <a:spLocks noGrp="1"/>
          </p:cNvSpPr>
          <p:nvPr>
            <p:ph type="title"/>
          </p:nvPr>
        </p:nvSpPr>
        <p:spPr/>
        <p:txBody>
          <a:bodyPr>
            <a:normAutofit fontScale="90000"/>
          </a:bodyPr>
          <a:lstStyle/>
          <a:p>
            <a:r>
              <a:rPr lang="en-029" dirty="0"/>
              <a:t>Contrast Between P/E and EV/EBITDA Only Case where P/E and EV/EBITDA are the Same</a:t>
            </a:r>
          </a:p>
        </p:txBody>
      </p:sp>
      <p:sp>
        <p:nvSpPr>
          <p:cNvPr id="4" name="Slide Number Placeholder 3">
            <a:extLst>
              <a:ext uri="{FF2B5EF4-FFF2-40B4-BE49-F238E27FC236}">
                <a16:creationId xmlns:a16="http://schemas.microsoft.com/office/drawing/2014/main" id="{4D7A24BC-5958-44B4-8877-BB18288188E4}"/>
              </a:ext>
            </a:extLst>
          </p:cNvPr>
          <p:cNvSpPr>
            <a:spLocks noGrp="1"/>
          </p:cNvSpPr>
          <p:nvPr>
            <p:ph type="sldNum" sz="quarter" idx="12"/>
          </p:nvPr>
        </p:nvSpPr>
        <p:spPr/>
        <p:txBody>
          <a:bodyPr/>
          <a:lstStyle/>
          <a:p>
            <a:pPr algn="ctr"/>
            <a:fld id="{0C3A1854-6B63-4059-B360-A3C4972BF0FC}" type="slidenum">
              <a:rPr lang="ko-KR" altLang="en-US" smtClean="0"/>
              <a:pPr algn="ctr"/>
              <a:t>203</a:t>
            </a:fld>
            <a:endParaRPr lang="ko-KR" altLang="en-US" dirty="0"/>
          </a:p>
        </p:txBody>
      </p:sp>
    </p:spTree>
    <p:extLst>
      <p:ext uri="{BB962C8B-B14F-4D97-AF65-F5344CB8AC3E}">
        <p14:creationId xmlns:p14="http://schemas.microsoft.com/office/powerpoint/2010/main" val="285318721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8D5365-F946-470C-96C9-334030323480}"/>
              </a:ext>
            </a:extLst>
          </p:cNvPr>
          <p:cNvSpPr>
            <a:spLocks noGrp="1"/>
          </p:cNvSpPr>
          <p:nvPr>
            <p:ph idx="1"/>
          </p:nvPr>
        </p:nvSpPr>
        <p:spPr/>
        <p:txBody>
          <a:bodyPr/>
          <a:lstStyle/>
          <a:p>
            <a:r>
              <a:rPr lang="en-US" dirty="0"/>
              <a:t>EBITDA is different from Earnings because of:</a:t>
            </a:r>
          </a:p>
          <a:p>
            <a:pPr lvl="1"/>
            <a:r>
              <a:rPr lang="en-US" dirty="0"/>
              <a:t>Depreciation and Amortisation</a:t>
            </a:r>
          </a:p>
          <a:p>
            <a:pPr lvl="1"/>
            <a:r>
              <a:rPr lang="en-US" dirty="0"/>
              <a:t>Taxes</a:t>
            </a:r>
          </a:p>
          <a:p>
            <a:pPr lvl="1"/>
            <a:r>
              <a:rPr lang="en-US" dirty="0"/>
              <a:t>Interest Expense and Interest Income</a:t>
            </a:r>
          </a:p>
          <a:p>
            <a:r>
              <a:rPr lang="en-US" dirty="0"/>
              <a:t>This means can differ between companies because of:</a:t>
            </a:r>
          </a:p>
          <a:p>
            <a:pPr lvl="1"/>
            <a:r>
              <a:rPr lang="en-US" dirty="0"/>
              <a:t>Capital Expenditures</a:t>
            </a:r>
          </a:p>
          <a:p>
            <a:pPr lvl="1"/>
            <a:r>
              <a:rPr lang="en-US" dirty="0"/>
              <a:t>Tax Rates</a:t>
            </a:r>
          </a:p>
          <a:p>
            <a:pPr lvl="1"/>
            <a:r>
              <a:rPr lang="en-US" dirty="0"/>
              <a:t>Financing</a:t>
            </a:r>
          </a:p>
        </p:txBody>
      </p:sp>
      <p:sp>
        <p:nvSpPr>
          <p:cNvPr id="3" name="Title 2">
            <a:extLst>
              <a:ext uri="{FF2B5EF4-FFF2-40B4-BE49-F238E27FC236}">
                <a16:creationId xmlns:a16="http://schemas.microsoft.com/office/drawing/2014/main" id="{2F8B589C-5331-42F9-9B77-E4412D14BDA4}"/>
              </a:ext>
            </a:extLst>
          </p:cNvPr>
          <p:cNvSpPr>
            <a:spLocks noGrp="1"/>
          </p:cNvSpPr>
          <p:nvPr>
            <p:ph type="title"/>
          </p:nvPr>
        </p:nvSpPr>
        <p:spPr/>
        <p:txBody>
          <a:bodyPr/>
          <a:lstStyle/>
          <a:p>
            <a:r>
              <a:rPr lang="en-US" dirty="0"/>
              <a:t>Differences between EV/EBITDA and P/E</a:t>
            </a:r>
          </a:p>
        </p:txBody>
      </p:sp>
      <p:sp>
        <p:nvSpPr>
          <p:cNvPr id="4" name="Slide Number Placeholder 3">
            <a:extLst>
              <a:ext uri="{FF2B5EF4-FFF2-40B4-BE49-F238E27FC236}">
                <a16:creationId xmlns:a16="http://schemas.microsoft.com/office/drawing/2014/main" id="{A59474D9-F422-462C-A60F-50C4F47A8DB2}"/>
              </a:ext>
            </a:extLst>
          </p:cNvPr>
          <p:cNvSpPr>
            <a:spLocks noGrp="1"/>
          </p:cNvSpPr>
          <p:nvPr>
            <p:ph type="sldNum" sz="quarter" idx="12"/>
          </p:nvPr>
        </p:nvSpPr>
        <p:spPr/>
        <p:txBody>
          <a:bodyPr/>
          <a:lstStyle/>
          <a:p>
            <a:pPr algn="ctr"/>
            <a:fld id="{0C3A1854-6B63-4059-B360-A3C4972BF0FC}" type="slidenum">
              <a:rPr lang="ko-KR" altLang="en-US" smtClean="0"/>
              <a:pPr algn="ctr"/>
              <a:t>204</a:t>
            </a:fld>
            <a:endParaRPr lang="ko-KR" altLang="en-US" dirty="0"/>
          </a:p>
        </p:txBody>
      </p:sp>
    </p:spTree>
    <p:extLst>
      <p:ext uri="{BB962C8B-B14F-4D97-AF65-F5344CB8AC3E}">
        <p14:creationId xmlns:p14="http://schemas.microsoft.com/office/powerpoint/2010/main" val="42745521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09D66-13BE-469E-9CD3-5A6A8C4C1747}"/>
              </a:ext>
            </a:extLst>
          </p:cNvPr>
          <p:cNvSpPr>
            <a:spLocks noGrp="1"/>
          </p:cNvSpPr>
          <p:nvPr>
            <p:ph idx="1"/>
          </p:nvPr>
        </p:nvSpPr>
        <p:spPr/>
        <p:txBody>
          <a:bodyPr/>
          <a:lstStyle/>
          <a:p>
            <a:r>
              <a:rPr lang="en-US" dirty="0"/>
              <a:t>Is there more stability when using a proxy for cash flow and enterprise value.</a:t>
            </a:r>
          </a:p>
          <a:p>
            <a:endParaRPr lang="en-US" dirty="0"/>
          </a:p>
        </p:txBody>
      </p:sp>
      <p:sp>
        <p:nvSpPr>
          <p:cNvPr id="3" name="Title 2">
            <a:extLst>
              <a:ext uri="{FF2B5EF4-FFF2-40B4-BE49-F238E27FC236}">
                <a16:creationId xmlns:a16="http://schemas.microsoft.com/office/drawing/2014/main" id="{D8DB34CD-68B9-49EA-BB2E-E3F11533E247}"/>
              </a:ext>
            </a:extLst>
          </p:cNvPr>
          <p:cNvSpPr>
            <a:spLocks noGrp="1"/>
          </p:cNvSpPr>
          <p:nvPr>
            <p:ph type="title"/>
          </p:nvPr>
        </p:nvSpPr>
        <p:spPr/>
        <p:txBody>
          <a:bodyPr/>
          <a:lstStyle/>
          <a:p>
            <a:r>
              <a:rPr lang="en-US" dirty="0"/>
              <a:t>EV/EBITDA versus P/E</a:t>
            </a:r>
          </a:p>
        </p:txBody>
      </p:sp>
      <p:pic>
        <p:nvPicPr>
          <p:cNvPr id="5" name="Picture 4">
            <a:extLst>
              <a:ext uri="{FF2B5EF4-FFF2-40B4-BE49-F238E27FC236}">
                <a16:creationId xmlns:a16="http://schemas.microsoft.com/office/drawing/2014/main" id="{3A48AB09-7446-4B0D-AA11-02A15D2F5106}"/>
              </a:ext>
            </a:extLst>
          </p:cNvPr>
          <p:cNvPicPr>
            <a:picLocks noChangeAspect="1"/>
          </p:cNvPicPr>
          <p:nvPr/>
        </p:nvPicPr>
        <p:blipFill>
          <a:blip r:embed="rId2"/>
          <a:stretch>
            <a:fillRect/>
          </a:stretch>
        </p:blipFill>
        <p:spPr>
          <a:xfrm>
            <a:off x="163585" y="2481513"/>
            <a:ext cx="8816829" cy="2874077"/>
          </a:xfrm>
          <a:prstGeom prst="rect">
            <a:avLst/>
          </a:prstGeom>
        </p:spPr>
      </p:pic>
    </p:spTree>
    <p:extLst>
      <p:ext uri="{BB962C8B-B14F-4D97-AF65-F5344CB8AC3E}">
        <p14:creationId xmlns:p14="http://schemas.microsoft.com/office/powerpoint/2010/main" val="26138358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E61B7-C9BE-4D0A-B9FB-1BEEDFD2A286}"/>
              </a:ext>
            </a:extLst>
          </p:cNvPr>
          <p:cNvSpPr>
            <a:spLocks noGrp="1"/>
          </p:cNvSpPr>
          <p:nvPr>
            <p:ph idx="1"/>
          </p:nvPr>
        </p:nvSpPr>
        <p:spPr/>
        <p:txBody>
          <a:bodyPr/>
          <a:lstStyle/>
          <a:p>
            <a:r>
              <a:rPr lang="en-US" dirty="0"/>
              <a:t>Reasons for Differences in P/E</a:t>
            </a:r>
          </a:p>
          <a:p>
            <a:pPr lvl="1"/>
            <a:r>
              <a:rPr lang="en-US" dirty="0"/>
              <a:t>Cost of equity capital and risk is higher for Apple than for Google</a:t>
            </a:r>
          </a:p>
          <a:p>
            <a:pPr lvl="1"/>
            <a:r>
              <a:rPr lang="en-US" dirty="0"/>
              <a:t>Future growth in earnings per share and ROE is lower for Apple than for Google</a:t>
            </a:r>
          </a:p>
          <a:p>
            <a:pPr lvl="1"/>
            <a:r>
              <a:rPr lang="en-US" dirty="0"/>
              <a:t>ROE for Apple with fall and ROE for Google will increase</a:t>
            </a:r>
          </a:p>
          <a:p>
            <a:pPr lvl="1"/>
            <a:r>
              <a:rPr lang="en-US" dirty="0"/>
              <a:t>Potential for long-term growth and return</a:t>
            </a:r>
          </a:p>
        </p:txBody>
      </p:sp>
      <p:sp>
        <p:nvSpPr>
          <p:cNvPr id="3" name="Title 2">
            <a:extLst>
              <a:ext uri="{FF2B5EF4-FFF2-40B4-BE49-F238E27FC236}">
                <a16:creationId xmlns:a16="http://schemas.microsoft.com/office/drawing/2014/main" id="{9DE71465-879C-4F67-8DD3-84602A428456}"/>
              </a:ext>
            </a:extLst>
          </p:cNvPr>
          <p:cNvSpPr>
            <a:spLocks noGrp="1"/>
          </p:cNvSpPr>
          <p:nvPr>
            <p:ph type="title"/>
          </p:nvPr>
        </p:nvSpPr>
        <p:spPr/>
        <p:txBody>
          <a:bodyPr>
            <a:normAutofit fontScale="90000"/>
          </a:bodyPr>
          <a:lstStyle/>
          <a:p>
            <a:r>
              <a:rPr lang="en-US" dirty="0"/>
              <a:t>Why is the P/E Ratio Higher for One Company than Another Company</a:t>
            </a:r>
          </a:p>
        </p:txBody>
      </p:sp>
      <p:sp>
        <p:nvSpPr>
          <p:cNvPr id="4" name="Slide Number Placeholder 3">
            <a:extLst>
              <a:ext uri="{FF2B5EF4-FFF2-40B4-BE49-F238E27FC236}">
                <a16:creationId xmlns:a16="http://schemas.microsoft.com/office/drawing/2014/main" id="{49A6892C-E1D3-442D-A0F1-C6F6BECFA44F}"/>
              </a:ext>
            </a:extLst>
          </p:cNvPr>
          <p:cNvSpPr>
            <a:spLocks noGrp="1"/>
          </p:cNvSpPr>
          <p:nvPr>
            <p:ph type="sldNum" sz="quarter" idx="12"/>
          </p:nvPr>
        </p:nvSpPr>
        <p:spPr/>
        <p:txBody>
          <a:bodyPr/>
          <a:lstStyle/>
          <a:p>
            <a:pPr algn="ctr"/>
            <a:fld id="{0C3A1854-6B63-4059-B360-A3C4972BF0FC}" type="slidenum">
              <a:rPr lang="ko-KR" altLang="en-US" smtClean="0"/>
              <a:pPr algn="ctr"/>
              <a:t>206</a:t>
            </a:fld>
            <a:endParaRPr lang="ko-KR" altLang="en-US" dirty="0"/>
          </a:p>
        </p:txBody>
      </p:sp>
    </p:spTree>
    <p:extLst>
      <p:ext uri="{BB962C8B-B14F-4D97-AF65-F5344CB8AC3E}">
        <p14:creationId xmlns:p14="http://schemas.microsoft.com/office/powerpoint/2010/main" val="23526095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E589E5-A866-40AD-9199-27A1EBA235B6}"/>
              </a:ext>
            </a:extLst>
          </p:cNvPr>
          <p:cNvSpPr>
            <a:spLocks noGrp="1"/>
          </p:cNvSpPr>
          <p:nvPr>
            <p:ph idx="1"/>
          </p:nvPr>
        </p:nvSpPr>
        <p:spPr/>
        <p:txBody>
          <a:bodyPr>
            <a:normAutofit fontScale="92500" lnSpcReduction="10000"/>
          </a:bodyPr>
          <a:lstStyle/>
          <a:p>
            <a:r>
              <a:rPr lang="en-029" dirty="0"/>
              <a:t>The pros of using P/E include:</a:t>
            </a:r>
          </a:p>
          <a:p>
            <a:pPr lvl="1"/>
            <a:r>
              <a:rPr lang="en-029" dirty="0"/>
              <a:t>This is the most common ratio used by analysts</a:t>
            </a:r>
          </a:p>
          <a:p>
            <a:pPr lvl="1"/>
            <a:r>
              <a:rPr lang="en-029" dirty="0"/>
              <a:t>The market value comes from dividends and earnings, not some other measure of cash flow.</a:t>
            </a:r>
          </a:p>
          <a:p>
            <a:pPr lvl="1"/>
            <a:r>
              <a:rPr lang="en-029" dirty="0"/>
              <a:t>Earnings incorporate all of the costs of a corporation that include taxes, allocation of the costs of capital expenditures and interest</a:t>
            </a:r>
          </a:p>
          <a:p>
            <a:r>
              <a:rPr lang="en-029" dirty="0"/>
              <a:t>Cons of using the P/E multiple include:</a:t>
            </a:r>
          </a:p>
          <a:p>
            <a:pPr lvl="1"/>
            <a:r>
              <a:rPr lang="en-029" dirty="0"/>
              <a:t>Earnings can be distorted and even manipulated by leverage, share re-purchases and cash that does not affect the real value of a company</a:t>
            </a:r>
          </a:p>
          <a:p>
            <a:pPr lvl="1"/>
            <a:r>
              <a:rPr lang="en-029" dirty="0"/>
              <a:t>Earnings can be distorted by different depreciation, amortisation and other accounting policies.</a:t>
            </a:r>
          </a:p>
        </p:txBody>
      </p:sp>
      <p:sp>
        <p:nvSpPr>
          <p:cNvPr id="3" name="Title 2">
            <a:extLst>
              <a:ext uri="{FF2B5EF4-FFF2-40B4-BE49-F238E27FC236}">
                <a16:creationId xmlns:a16="http://schemas.microsoft.com/office/drawing/2014/main" id="{60DCC7EF-80C9-4ACB-94D7-9F7CCFF8B558}"/>
              </a:ext>
            </a:extLst>
          </p:cNvPr>
          <p:cNvSpPr>
            <a:spLocks noGrp="1"/>
          </p:cNvSpPr>
          <p:nvPr>
            <p:ph type="title"/>
          </p:nvPr>
        </p:nvSpPr>
        <p:spPr/>
        <p:txBody>
          <a:bodyPr>
            <a:normAutofit fontScale="90000"/>
          </a:bodyPr>
          <a:lstStyle/>
          <a:p>
            <a:r>
              <a:rPr lang="en-029" dirty="0"/>
              <a:t>Pros and Cons of P/E and EV/EBITDA </a:t>
            </a:r>
            <a:br>
              <a:rPr lang="en-029" dirty="0"/>
            </a:br>
            <a:r>
              <a:rPr lang="en-029" dirty="0"/>
              <a:t>P/E Discussion</a:t>
            </a:r>
          </a:p>
        </p:txBody>
      </p:sp>
      <p:sp>
        <p:nvSpPr>
          <p:cNvPr id="4" name="Slide Number Placeholder 3">
            <a:extLst>
              <a:ext uri="{FF2B5EF4-FFF2-40B4-BE49-F238E27FC236}">
                <a16:creationId xmlns:a16="http://schemas.microsoft.com/office/drawing/2014/main" id="{750A7E49-8985-4254-B427-4F7D31F88AA2}"/>
              </a:ext>
            </a:extLst>
          </p:cNvPr>
          <p:cNvSpPr>
            <a:spLocks noGrp="1"/>
          </p:cNvSpPr>
          <p:nvPr>
            <p:ph type="sldNum" sz="quarter" idx="12"/>
          </p:nvPr>
        </p:nvSpPr>
        <p:spPr/>
        <p:txBody>
          <a:bodyPr/>
          <a:lstStyle/>
          <a:p>
            <a:pPr algn="ctr"/>
            <a:fld id="{0C3A1854-6B63-4059-B360-A3C4972BF0FC}" type="slidenum">
              <a:rPr lang="ko-KR" altLang="en-US" smtClean="0"/>
              <a:pPr algn="ctr"/>
              <a:t>207</a:t>
            </a:fld>
            <a:endParaRPr lang="ko-KR" altLang="en-US" dirty="0"/>
          </a:p>
        </p:txBody>
      </p:sp>
    </p:spTree>
    <p:extLst>
      <p:ext uri="{BB962C8B-B14F-4D97-AF65-F5344CB8AC3E}">
        <p14:creationId xmlns:p14="http://schemas.microsoft.com/office/powerpoint/2010/main" val="39680834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19C51A-5361-44C3-8925-6C3EB8986786}"/>
              </a:ext>
            </a:extLst>
          </p:cNvPr>
          <p:cNvSpPr>
            <a:spLocks noGrp="1"/>
          </p:cNvSpPr>
          <p:nvPr>
            <p:ph idx="1"/>
          </p:nvPr>
        </p:nvSpPr>
        <p:spPr/>
        <p:txBody>
          <a:bodyPr>
            <a:normAutofit fontScale="92500" lnSpcReduction="20000"/>
          </a:bodyPr>
          <a:lstStyle/>
          <a:p>
            <a:r>
              <a:rPr lang="en-029" dirty="0"/>
              <a:t>Pros of Using EV/EBITDA</a:t>
            </a:r>
          </a:p>
          <a:p>
            <a:pPr lvl="1"/>
            <a:r>
              <a:rPr lang="en-029" dirty="0"/>
              <a:t>The EBITDA represents cash flow that is clear to measure and difficult to distort with accounting policy</a:t>
            </a:r>
          </a:p>
          <a:p>
            <a:pPr lvl="1"/>
            <a:r>
              <a:rPr lang="en-029" dirty="0"/>
              <a:t>The EV and EBITDA are consistent with DCF and finance theory that suggests you should focus on overall value and not risk and return trade-offs that are affected by leverage and cash</a:t>
            </a:r>
          </a:p>
          <a:p>
            <a:r>
              <a:rPr lang="en-029" dirty="0"/>
              <a:t>Cons of Using the EV/EBITDA</a:t>
            </a:r>
          </a:p>
          <a:p>
            <a:pPr lvl="1"/>
            <a:r>
              <a:rPr lang="en-029" dirty="0"/>
              <a:t>Items like taxes, capital expenditures and working capital that do affect value are not included in the EBITDA</a:t>
            </a:r>
          </a:p>
          <a:p>
            <a:pPr lvl="1"/>
            <a:r>
              <a:rPr lang="en-029" dirty="0"/>
              <a:t>By excluding depreciation, EBITDA does not account for the effect on value of having to replace assets</a:t>
            </a:r>
          </a:p>
        </p:txBody>
      </p:sp>
      <p:sp>
        <p:nvSpPr>
          <p:cNvPr id="3" name="Title 2">
            <a:extLst>
              <a:ext uri="{FF2B5EF4-FFF2-40B4-BE49-F238E27FC236}">
                <a16:creationId xmlns:a16="http://schemas.microsoft.com/office/drawing/2014/main" id="{3D238855-5F4B-4810-A010-D63A71B6B863}"/>
              </a:ext>
            </a:extLst>
          </p:cNvPr>
          <p:cNvSpPr>
            <a:spLocks noGrp="1"/>
          </p:cNvSpPr>
          <p:nvPr>
            <p:ph type="title"/>
          </p:nvPr>
        </p:nvSpPr>
        <p:spPr/>
        <p:txBody>
          <a:bodyPr>
            <a:normAutofit fontScale="90000"/>
          </a:bodyPr>
          <a:lstStyle/>
          <a:p>
            <a:r>
              <a:rPr lang="en-029" dirty="0"/>
              <a:t>Pros and Cons of P/E and EV/EBITDA </a:t>
            </a:r>
            <a:br>
              <a:rPr lang="en-029" dirty="0"/>
            </a:br>
            <a:r>
              <a:rPr lang="en-029" dirty="0"/>
              <a:t>EV/EBITDA Discussion</a:t>
            </a:r>
          </a:p>
        </p:txBody>
      </p:sp>
      <p:sp>
        <p:nvSpPr>
          <p:cNvPr id="4" name="Slide Number Placeholder 3">
            <a:extLst>
              <a:ext uri="{FF2B5EF4-FFF2-40B4-BE49-F238E27FC236}">
                <a16:creationId xmlns:a16="http://schemas.microsoft.com/office/drawing/2014/main" id="{B1763EC8-A74E-4EAD-9B74-2BDE4F6319CA}"/>
              </a:ext>
            </a:extLst>
          </p:cNvPr>
          <p:cNvSpPr>
            <a:spLocks noGrp="1"/>
          </p:cNvSpPr>
          <p:nvPr>
            <p:ph type="sldNum" sz="quarter" idx="12"/>
          </p:nvPr>
        </p:nvSpPr>
        <p:spPr/>
        <p:txBody>
          <a:bodyPr/>
          <a:lstStyle/>
          <a:p>
            <a:pPr algn="ctr"/>
            <a:fld id="{0C3A1854-6B63-4059-B360-A3C4972BF0FC}" type="slidenum">
              <a:rPr lang="ko-KR" altLang="en-US" smtClean="0"/>
              <a:pPr algn="ctr"/>
              <a:t>208</a:t>
            </a:fld>
            <a:endParaRPr lang="ko-KR" altLang="en-US" dirty="0"/>
          </a:p>
        </p:txBody>
      </p:sp>
    </p:spTree>
    <p:extLst>
      <p:ext uri="{BB962C8B-B14F-4D97-AF65-F5344CB8AC3E}">
        <p14:creationId xmlns:p14="http://schemas.microsoft.com/office/powerpoint/2010/main" val="26365991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B645BD-2DB1-4460-A58F-479D36925FCC}"/>
              </a:ext>
            </a:extLst>
          </p:cNvPr>
          <p:cNvSpPr>
            <a:spLocks noGrp="1"/>
          </p:cNvSpPr>
          <p:nvPr>
            <p:ph idx="1"/>
          </p:nvPr>
        </p:nvSpPr>
        <p:spPr/>
        <p:txBody>
          <a:bodyPr>
            <a:normAutofit fontScale="70000" lnSpcReduction="20000"/>
          </a:bodyPr>
          <a:lstStyle/>
          <a:p>
            <a:r>
              <a:rPr lang="en-US" dirty="0"/>
              <a:t>A tax law change should not affect the P/E ratio, but should make the EV/EBITDA ratio greater</a:t>
            </a:r>
          </a:p>
          <a:p>
            <a:r>
              <a:rPr lang="en-US" dirty="0"/>
              <a:t>Assume that P/E is trailing and earnings do not reflect the change in the tax law.</a:t>
            </a:r>
          </a:p>
          <a:p>
            <a:r>
              <a:rPr lang="en-US" dirty="0"/>
              <a:t>Assume that companies are monopolies and they can retain savings from the tax reductions.</a:t>
            </a:r>
          </a:p>
          <a:p>
            <a:r>
              <a:rPr lang="en-US" dirty="0"/>
              <a:t>What is the equity cash flow increase from a tax reduction from 35% to 21%:</a:t>
            </a:r>
          </a:p>
          <a:p>
            <a:endParaRPr lang="en-US" dirty="0"/>
          </a:p>
          <a:p>
            <a:r>
              <a:rPr lang="en-US" dirty="0"/>
              <a:t>Pre-tax		100		100</a:t>
            </a:r>
          </a:p>
          <a:p>
            <a:r>
              <a:rPr lang="en-US" dirty="0"/>
              <a:t>Tax			  35		  21</a:t>
            </a:r>
          </a:p>
          <a:p>
            <a:r>
              <a:rPr lang="en-US" dirty="0"/>
              <a:t>After Tax		  65		  79</a:t>
            </a:r>
          </a:p>
          <a:p>
            <a:endParaRPr lang="en-US" dirty="0"/>
          </a:p>
          <a:p>
            <a:r>
              <a:rPr lang="en-US" dirty="0"/>
              <a:t>Percent increase in value: 79/65-1 = 21.5%</a:t>
            </a:r>
          </a:p>
        </p:txBody>
      </p:sp>
      <p:sp>
        <p:nvSpPr>
          <p:cNvPr id="3" name="Title 2">
            <a:extLst>
              <a:ext uri="{FF2B5EF4-FFF2-40B4-BE49-F238E27FC236}">
                <a16:creationId xmlns:a16="http://schemas.microsoft.com/office/drawing/2014/main" id="{E5D6DD18-BD0E-4D29-905C-87A4FF62BE86}"/>
              </a:ext>
            </a:extLst>
          </p:cNvPr>
          <p:cNvSpPr>
            <a:spLocks noGrp="1"/>
          </p:cNvSpPr>
          <p:nvPr>
            <p:ph type="title"/>
          </p:nvPr>
        </p:nvSpPr>
        <p:spPr/>
        <p:txBody>
          <a:bodyPr/>
          <a:lstStyle/>
          <a:p>
            <a:r>
              <a:rPr lang="en-US" dirty="0"/>
              <a:t>Effect of Taxes on P/E</a:t>
            </a:r>
          </a:p>
        </p:txBody>
      </p:sp>
    </p:spTree>
    <p:extLst>
      <p:ext uri="{BB962C8B-B14F-4D97-AF65-F5344CB8AC3E}">
        <p14:creationId xmlns:p14="http://schemas.microsoft.com/office/powerpoint/2010/main" val="117818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normAutofit fontScale="92500" lnSpcReduction="20000"/>
          </a:bodyPr>
          <a:lstStyle/>
          <a:p>
            <a:r>
              <a:rPr lang="en-US" dirty="0"/>
              <a:t>Can stocks out-grow the overall economy in the long-run.  </a:t>
            </a:r>
          </a:p>
          <a:p>
            <a:pPr lvl="1"/>
            <a:r>
              <a:rPr lang="en-US" dirty="0"/>
              <a:t>Eventually, stocks should reflect corporate profits.</a:t>
            </a:r>
          </a:p>
          <a:p>
            <a:pPr lvl="1"/>
            <a:r>
              <a:rPr lang="en-US" dirty="0"/>
              <a:t>Corporate profits should reflect overall economic growth, otherwise there will be nothing but corporate profits – nothing for anybody who does not own corporations</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180826192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CFD100-082C-4F5D-99D1-E17601215596}"/>
              </a:ext>
            </a:extLst>
          </p:cNvPr>
          <p:cNvSpPr>
            <a:spLocks noGrp="1"/>
          </p:cNvSpPr>
          <p:nvPr>
            <p:ph idx="1"/>
          </p:nvPr>
        </p:nvSpPr>
        <p:spPr/>
        <p:txBody>
          <a:bodyPr>
            <a:normAutofit fontScale="85000" lnSpcReduction="20000"/>
          </a:bodyPr>
          <a:lstStyle/>
          <a:p>
            <a:r>
              <a:rPr lang="en-029" dirty="0"/>
              <a:t>To illustrate the big problem with EV/EBITDA and comparing the ratio across companies that have different asset lives assume you are assessing how much income you need to buy a car and a house that have the same value.</a:t>
            </a:r>
          </a:p>
          <a:p>
            <a:r>
              <a:rPr lang="en-029" dirty="0"/>
              <a:t>You need a lot more earnings (EBITDA) to buy the car than the house because the car will have to be replaced many times over the lifetime of the house.</a:t>
            </a:r>
          </a:p>
          <a:p>
            <a:r>
              <a:rPr lang="en-029" dirty="0"/>
              <a:t>In the above example, the depreciation on the car would be much more than the depreciation on a house.</a:t>
            </a:r>
          </a:p>
          <a:p>
            <a:r>
              <a:rPr lang="en-029" dirty="0"/>
              <a:t>By ignoring deprecation and thus cash flow required to replace assets the EV/EBITDA is overstated for companies with shorter asset lives and understated for companies with long life assets.</a:t>
            </a:r>
          </a:p>
        </p:txBody>
      </p:sp>
      <p:sp>
        <p:nvSpPr>
          <p:cNvPr id="3" name="Title 2">
            <a:extLst>
              <a:ext uri="{FF2B5EF4-FFF2-40B4-BE49-F238E27FC236}">
                <a16:creationId xmlns:a16="http://schemas.microsoft.com/office/drawing/2014/main" id="{D28C4A24-DA77-4798-B078-9F65C6D5490D}"/>
              </a:ext>
            </a:extLst>
          </p:cNvPr>
          <p:cNvSpPr>
            <a:spLocks noGrp="1"/>
          </p:cNvSpPr>
          <p:nvPr>
            <p:ph type="title"/>
          </p:nvPr>
        </p:nvSpPr>
        <p:spPr/>
        <p:txBody>
          <a:bodyPr>
            <a:normAutofit fontScale="90000"/>
          </a:bodyPr>
          <a:lstStyle/>
          <a:p>
            <a:r>
              <a:rPr lang="en-029" dirty="0"/>
              <a:t>Big Problem with EV/EBITDA – No Accounting for Asset Replacement</a:t>
            </a:r>
          </a:p>
        </p:txBody>
      </p:sp>
    </p:spTree>
    <p:extLst>
      <p:ext uri="{BB962C8B-B14F-4D97-AF65-F5344CB8AC3E}">
        <p14:creationId xmlns:p14="http://schemas.microsoft.com/office/powerpoint/2010/main" val="162236918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16C22-D44E-4E44-8D5A-8544AF5D2106}"/>
              </a:ext>
            </a:extLst>
          </p:cNvPr>
          <p:cNvSpPr>
            <a:spLocks noGrp="1"/>
          </p:cNvSpPr>
          <p:nvPr>
            <p:ph idx="1"/>
          </p:nvPr>
        </p:nvSpPr>
        <p:spPr/>
        <p:txBody>
          <a:bodyPr/>
          <a:lstStyle/>
          <a:p>
            <a:r>
              <a:rPr lang="en-029" dirty="0"/>
              <a:t>The Debt to EBITDA ratio is often used in credit analysis and has the same problems as the EV/EBITDA ratio. </a:t>
            </a:r>
          </a:p>
          <a:p>
            <a:r>
              <a:rPr lang="en-029" dirty="0"/>
              <a:t>If you have more expenditures to replace assets that have a shorter life, there will be less cash flow to pay debt</a:t>
            </a:r>
          </a:p>
          <a:p>
            <a:r>
              <a:rPr lang="en-029" dirty="0"/>
              <a:t>Similarly, if you have to pay higher taxes and a higher interest rate, the amount left over to pay debt will be less.</a:t>
            </a:r>
          </a:p>
        </p:txBody>
      </p:sp>
      <p:sp>
        <p:nvSpPr>
          <p:cNvPr id="3" name="Title 2">
            <a:extLst>
              <a:ext uri="{FF2B5EF4-FFF2-40B4-BE49-F238E27FC236}">
                <a16:creationId xmlns:a16="http://schemas.microsoft.com/office/drawing/2014/main" id="{1701775C-2A12-44A2-A006-7FE353AAE681}"/>
              </a:ext>
            </a:extLst>
          </p:cNvPr>
          <p:cNvSpPr>
            <a:spLocks noGrp="1"/>
          </p:cNvSpPr>
          <p:nvPr>
            <p:ph type="title"/>
          </p:nvPr>
        </p:nvSpPr>
        <p:spPr/>
        <p:txBody>
          <a:bodyPr>
            <a:normAutofit fontScale="90000"/>
          </a:bodyPr>
          <a:lstStyle/>
          <a:p>
            <a:r>
              <a:rPr lang="en-029" dirty="0"/>
              <a:t>Debt to EBITDA ratio has the Same Problems as EV/EBITDA in Terms of Asset Replacement</a:t>
            </a:r>
          </a:p>
        </p:txBody>
      </p:sp>
      <p:sp>
        <p:nvSpPr>
          <p:cNvPr id="4" name="Slide Number Placeholder 3">
            <a:extLst>
              <a:ext uri="{FF2B5EF4-FFF2-40B4-BE49-F238E27FC236}">
                <a16:creationId xmlns:a16="http://schemas.microsoft.com/office/drawing/2014/main" id="{8B8ADC47-5C01-4A48-9729-C4102B05B136}"/>
              </a:ext>
            </a:extLst>
          </p:cNvPr>
          <p:cNvSpPr>
            <a:spLocks noGrp="1"/>
          </p:cNvSpPr>
          <p:nvPr>
            <p:ph type="sldNum" sz="quarter" idx="12"/>
          </p:nvPr>
        </p:nvSpPr>
        <p:spPr/>
        <p:txBody>
          <a:bodyPr/>
          <a:lstStyle/>
          <a:p>
            <a:pPr algn="ctr"/>
            <a:fld id="{0C3A1854-6B63-4059-B360-A3C4972BF0FC}" type="slidenum">
              <a:rPr lang="ko-KR" altLang="en-US" smtClean="0"/>
              <a:pPr algn="ctr"/>
              <a:t>211</a:t>
            </a:fld>
            <a:endParaRPr lang="ko-KR" altLang="en-US" dirty="0"/>
          </a:p>
        </p:txBody>
      </p:sp>
    </p:spTree>
    <p:extLst>
      <p:ext uri="{BB962C8B-B14F-4D97-AF65-F5344CB8AC3E}">
        <p14:creationId xmlns:p14="http://schemas.microsoft.com/office/powerpoint/2010/main" val="19880213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983A5E-868F-4B88-BFFA-A46BB160446F}"/>
              </a:ext>
            </a:extLst>
          </p:cNvPr>
          <p:cNvSpPr>
            <a:spLocks noGrp="1"/>
          </p:cNvSpPr>
          <p:nvPr>
            <p:ph idx="1"/>
          </p:nvPr>
        </p:nvSpPr>
        <p:spPr/>
        <p:txBody>
          <a:bodyPr/>
          <a:lstStyle/>
          <a:p>
            <a:r>
              <a:rPr lang="en-US" dirty="0"/>
              <a:t>First, the EV/EBITDA analysis – very big effect of growth and WACC</a:t>
            </a:r>
          </a:p>
          <a:p>
            <a:endParaRPr lang="en-US" dirty="0"/>
          </a:p>
        </p:txBody>
      </p:sp>
      <p:sp>
        <p:nvSpPr>
          <p:cNvPr id="3" name="Title 2">
            <a:extLst>
              <a:ext uri="{FF2B5EF4-FFF2-40B4-BE49-F238E27FC236}">
                <a16:creationId xmlns:a16="http://schemas.microsoft.com/office/drawing/2014/main" id="{6E19F845-5DF9-4453-BA51-697FF47A73FE}"/>
              </a:ext>
            </a:extLst>
          </p:cNvPr>
          <p:cNvSpPr>
            <a:spLocks noGrp="1"/>
          </p:cNvSpPr>
          <p:nvPr>
            <p:ph type="title"/>
          </p:nvPr>
        </p:nvSpPr>
        <p:spPr/>
        <p:txBody>
          <a:bodyPr/>
          <a:lstStyle/>
          <a:p>
            <a:r>
              <a:rPr lang="en-US" dirty="0"/>
              <a:t>EV/EBITDA Analysis</a:t>
            </a:r>
          </a:p>
        </p:txBody>
      </p:sp>
      <p:sp>
        <p:nvSpPr>
          <p:cNvPr id="4" name="Slide Number Placeholder 3">
            <a:extLst>
              <a:ext uri="{FF2B5EF4-FFF2-40B4-BE49-F238E27FC236}">
                <a16:creationId xmlns:a16="http://schemas.microsoft.com/office/drawing/2014/main" id="{124D11C9-4A85-4DB8-B178-B5A2F8E74B07}"/>
              </a:ext>
            </a:extLst>
          </p:cNvPr>
          <p:cNvSpPr>
            <a:spLocks noGrp="1"/>
          </p:cNvSpPr>
          <p:nvPr>
            <p:ph type="sldNum" sz="quarter" idx="12"/>
          </p:nvPr>
        </p:nvSpPr>
        <p:spPr/>
        <p:txBody>
          <a:bodyPr/>
          <a:lstStyle/>
          <a:p>
            <a:pPr algn="ctr"/>
            <a:fld id="{0C3A1854-6B63-4059-B360-A3C4972BF0FC}" type="slidenum">
              <a:rPr lang="ko-KR" altLang="en-US" smtClean="0"/>
              <a:pPr algn="ctr"/>
              <a:t>212</a:t>
            </a:fld>
            <a:endParaRPr lang="ko-KR" altLang="en-US" dirty="0"/>
          </a:p>
        </p:txBody>
      </p:sp>
      <p:pic>
        <p:nvPicPr>
          <p:cNvPr id="5" name="Picture 4">
            <a:extLst>
              <a:ext uri="{FF2B5EF4-FFF2-40B4-BE49-F238E27FC236}">
                <a16:creationId xmlns:a16="http://schemas.microsoft.com/office/drawing/2014/main" id="{5896F97D-0112-4B67-8CA1-FE03BA247B1F}"/>
              </a:ext>
            </a:extLst>
          </p:cNvPr>
          <p:cNvPicPr>
            <a:picLocks noChangeAspect="1"/>
          </p:cNvPicPr>
          <p:nvPr/>
        </p:nvPicPr>
        <p:blipFill>
          <a:blip r:embed="rId2"/>
          <a:stretch>
            <a:fillRect/>
          </a:stretch>
        </p:blipFill>
        <p:spPr>
          <a:xfrm>
            <a:off x="258489" y="2414278"/>
            <a:ext cx="4212844" cy="1789091"/>
          </a:xfrm>
          <a:prstGeom prst="rect">
            <a:avLst/>
          </a:prstGeom>
        </p:spPr>
      </p:pic>
      <p:pic>
        <p:nvPicPr>
          <p:cNvPr id="6" name="Picture 5">
            <a:extLst>
              <a:ext uri="{FF2B5EF4-FFF2-40B4-BE49-F238E27FC236}">
                <a16:creationId xmlns:a16="http://schemas.microsoft.com/office/drawing/2014/main" id="{A8A054C0-9C15-4820-A745-62522E0EF1DE}"/>
              </a:ext>
            </a:extLst>
          </p:cNvPr>
          <p:cNvPicPr>
            <a:picLocks noChangeAspect="1"/>
          </p:cNvPicPr>
          <p:nvPr/>
        </p:nvPicPr>
        <p:blipFill>
          <a:blip r:embed="rId3"/>
          <a:stretch>
            <a:fillRect/>
          </a:stretch>
        </p:blipFill>
        <p:spPr>
          <a:xfrm>
            <a:off x="4521407" y="2468850"/>
            <a:ext cx="4188960" cy="1789091"/>
          </a:xfrm>
          <a:prstGeom prst="rect">
            <a:avLst/>
          </a:prstGeom>
        </p:spPr>
      </p:pic>
      <p:pic>
        <p:nvPicPr>
          <p:cNvPr id="7" name="Picture 6">
            <a:extLst>
              <a:ext uri="{FF2B5EF4-FFF2-40B4-BE49-F238E27FC236}">
                <a16:creationId xmlns:a16="http://schemas.microsoft.com/office/drawing/2014/main" id="{6BB6DE2C-3D2B-4DC5-B338-939EA9512FDC}"/>
              </a:ext>
            </a:extLst>
          </p:cNvPr>
          <p:cNvPicPr>
            <a:picLocks noChangeAspect="1"/>
          </p:cNvPicPr>
          <p:nvPr/>
        </p:nvPicPr>
        <p:blipFill>
          <a:blip r:embed="rId4"/>
          <a:stretch>
            <a:fillRect/>
          </a:stretch>
        </p:blipFill>
        <p:spPr>
          <a:xfrm>
            <a:off x="258489" y="4389150"/>
            <a:ext cx="4313512" cy="1917748"/>
          </a:xfrm>
          <a:prstGeom prst="rect">
            <a:avLst/>
          </a:prstGeom>
        </p:spPr>
      </p:pic>
      <p:pic>
        <p:nvPicPr>
          <p:cNvPr id="9" name="Picture 8">
            <a:extLst>
              <a:ext uri="{FF2B5EF4-FFF2-40B4-BE49-F238E27FC236}">
                <a16:creationId xmlns:a16="http://schemas.microsoft.com/office/drawing/2014/main" id="{B835AA2A-AA28-419B-9B2C-28E1497CFABE}"/>
              </a:ext>
            </a:extLst>
          </p:cNvPr>
          <p:cNvPicPr>
            <a:picLocks noChangeAspect="1"/>
          </p:cNvPicPr>
          <p:nvPr/>
        </p:nvPicPr>
        <p:blipFill>
          <a:blip r:embed="rId5"/>
          <a:stretch>
            <a:fillRect/>
          </a:stretch>
        </p:blipFill>
        <p:spPr>
          <a:xfrm>
            <a:off x="4560541" y="4389149"/>
            <a:ext cx="4250900" cy="1787813"/>
          </a:xfrm>
          <a:prstGeom prst="rect">
            <a:avLst/>
          </a:prstGeom>
        </p:spPr>
      </p:pic>
    </p:spTree>
    <p:extLst>
      <p:ext uri="{BB962C8B-B14F-4D97-AF65-F5344CB8AC3E}">
        <p14:creationId xmlns:p14="http://schemas.microsoft.com/office/powerpoint/2010/main" val="36368377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282B1-8BFC-471D-9E7C-224DD97B1C5C}"/>
              </a:ext>
            </a:extLst>
          </p:cNvPr>
          <p:cNvSpPr>
            <a:spLocks noGrp="1"/>
          </p:cNvSpPr>
          <p:nvPr>
            <p:ph idx="1"/>
          </p:nvPr>
        </p:nvSpPr>
        <p:spPr/>
        <p:txBody>
          <a:bodyPr>
            <a:normAutofit fontScale="92500" lnSpcReduction="20000"/>
          </a:bodyPr>
          <a:lstStyle/>
          <a:p>
            <a:r>
              <a:rPr lang="en-US" dirty="0"/>
              <a:t>Compare buying a house that lasts for 100 years with buying a Tesla that lasts for 10 years.</a:t>
            </a:r>
          </a:p>
          <a:p>
            <a:r>
              <a:rPr lang="en-US" dirty="0"/>
              <a:t>How much money do you have to earn to support these investments (how much EBITDA do you need).</a:t>
            </a:r>
          </a:p>
          <a:p>
            <a:r>
              <a:rPr lang="en-US" dirty="0"/>
              <a:t>Assume no inflation and no return.  Then you could spread your money over 100 years for the house but only over 10 years for the car.</a:t>
            </a:r>
          </a:p>
          <a:p>
            <a:r>
              <a:rPr lang="en-US" dirty="0"/>
              <a:t>You need 10 times as much money to cover the value of the car than the house.</a:t>
            </a:r>
          </a:p>
          <a:p>
            <a:r>
              <a:rPr lang="en-US" dirty="0"/>
              <a:t>If you earn the same amount, then your are covering much less value in the case of the car and the value to EBITDA is less. </a:t>
            </a:r>
          </a:p>
        </p:txBody>
      </p:sp>
      <p:sp>
        <p:nvSpPr>
          <p:cNvPr id="3" name="Title 2">
            <a:extLst>
              <a:ext uri="{FF2B5EF4-FFF2-40B4-BE49-F238E27FC236}">
                <a16:creationId xmlns:a16="http://schemas.microsoft.com/office/drawing/2014/main" id="{34162DBB-B3D3-46EB-BC87-D8178ADF1B43}"/>
              </a:ext>
            </a:extLst>
          </p:cNvPr>
          <p:cNvSpPr>
            <a:spLocks noGrp="1"/>
          </p:cNvSpPr>
          <p:nvPr>
            <p:ph type="title"/>
          </p:nvPr>
        </p:nvSpPr>
        <p:spPr/>
        <p:txBody>
          <a:bodyPr/>
          <a:lstStyle/>
          <a:p>
            <a:r>
              <a:rPr lang="en-US" dirty="0"/>
              <a:t>Now Evaluate Effect of Asset Life</a:t>
            </a:r>
          </a:p>
        </p:txBody>
      </p:sp>
      <p:sp>
        <p:nvSpPr>
          <p:cNvPr id="4" name="Slide Number Placeholder 3">
            <a:extLst>
              <a:ext uri="{FF2B5EF4-FFF2-40B4-BE49-F238E27FC236}">
                <a16:creationId xmlns:a16="http://schemas.microsoft.com/office/drawing/2014/main" id="{3F0BAC65-6FA6-469D-89D4-E6493E2A71D3}"/>
              </a:ext>
            </a:extLst>
          </p:cNvPr>
          <p:cNvSpPr>
            <a:spLocks noGrp="1"/>
          </p:cNvSpPr>
          <p:nvPr>
            <p:ph type="sldNum" sz="quarter" idx="12"/>
          </p:nvPr>
        </p:nvSpPr>
        <p:spPr/>
        <p:txBody>
          <a:bodyPr/>
          <a:lstStyle/>
          <a:p>
            <a:pPr algn="ctr"/>
            <a:fld id="{0C3A1854-6B63-4059-B360-A3C4972BF0FC}" type="slidenum">
              <a:rPr lang="ko-KR" altLang="en-US" smtClean="0"/>
              <a:pPr algn="ctr"/>
              <a:t>213</a:t>
            </a:fld>
            <a:endParaRPr lang="ko-KR" altLang="en-US" dirty="0"/>
          </a:p>
        </p:txBody>
      </p:sp>
    </p:spTree>
    <p:extLst>
      <p:ext uri="{BB962C8B-B14F-4D97-AF65-F5344CB8AC3E}">
        <p14:creationId xmlns:p14="http://schemas.microsoft.com/office/powerpoint/2010/main" val="36682492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7743FC-B7B0-4FE0-984D-63159BC320D8}"/>
              </a:ext>
            </a:extLst>
          </p:cNvPr>
          <p:cNvSpPr>
            <a:spLocks noGrp="1"/>
          </p:cNvSpPr>
          <p:nvPr>
            <p:ph idx="1"/>
          </p:nvPr>
        </p:nvSpPr>
        <p:spPr/>
        <p:txBody>
          <a:bodyPr/>
          <a:lstStyle/>
          <a:p>
            <a:r>
              <a:rPr lang="en-US" dirty="0"/>
              <a:t>Note that the EV/EBITDA changes dramatically when the lifetime of the asset changes – 46 to 75 to 104 to 160.</a:t>
            </a:r>
          </a:p>
          <a:p>
            <a:endParaRPr lang="en-US" dirty="0"/>
          </a:p>
        </p:txBody>
      </p:sp>
      <p:sp>
        <p:nvSpPr>
          <p:cNvPr id="3" name="Title 2">
            <a:extLst>
              <a:ext uri="{FF2B5EF4-FFF2-40B4-BE49-F238E27FC236}">
                <a16:creationId xmlns:a16="http://schemas.microsoft.com/office/drawing/2014/main" id="{9645F0D0-0984-4159-B1A0-FE2792BD7D8E}"/>
              </a:ext>
            </a:extLst>
          </p:cNvPr>
          <p:cNvSpPr>
            <a:spLocks noGrp="1"/>
          </p:cNvSpPr>
          <p:nvPr>
            <p:ph type="title"/>
          </p:nvPr>
        </p:nvSpPr>
        <p:spPr/>
        <p:txBody>
          <a:bodyPr>
            <a:normAutofit fontScale="90000"/>
          </a:bodyPr>
          <a:lstStyle/>
          <a:p>
            <a:r>
              <a:rPr lang="en-US" dirty="0"/>
              <a:t>EV/EBITDA in Simple Case with No Taxes, No Working Capital, No Discount Rate, No Growth</a:t>
            </a:r>
          </a:p>
        </p:txBody>
      </p:sp>
      <p:sp>
        <p:nvSpPr>
          <p:cNvPr id="4" name="Slide Number Placeholder 3">
            <a:extLst>
              <a:ext uri="{FF2B5EF4-FFF2-40B4-BE49-F238E27FC236}">
                <a16:creationId xmlns:a16="http://schemas.microsoft.com/office/drawing/2014/main" id="{65E0E71B-69ED-49B2-93B7-DE138525477F}"/>
              </a:ext>
            </a:extLst>
          </p:cNvPr>
          <p:cNvSpPr>
            <a:spLocks noGrp="1"/>
          </p:cNvSpPr>
          <p:nvPr>
            <p:ph type="sldNum" sz="quarter" idx="12"/>
          </p:nvPr>
        </p:nvSpPr>
        <p:spPr/>
        <p:txBody>
          <a:bodyPr/>
          <a:lstStyle/>
          <a:p>
            <a:pPr algn="ctr"/>
            <a:fld id="{0C3A1854-6B63-4059-B360-A3C4972BF0FC}" type="slidenum">
              <a:rPr lang="ko-KR" altLang="en-US" smtClean="0"/>
              <a:pPr algn="ctr"/>
              <a:t>214</a:t>
            </a:fld>
            <a:endParaRPr lang="ko-KR" altLang="en-US" dirty="0"/>
          </a:p>
        </p:txBody>
      </p:sp>
      <p:pic>
        <p:nvPicPr>
          <p:cNvPr id="5" name="Picture 4">
            <a:extLst>
              <a:ext uri="{FF2B5EF4-FFF2-40B4-BE49-F238E27FC236}">
                <a16:creationId xmlns:a16="http://schemas.microsoft.com/office/drawing/2014/main" id="{3C165100-C10F-4BD2-A612-24CF8C5F445F}"/>
              </a:ext>
            </a:extLst>
          </p:cNvPr>
          <p:cNvPicPr>
            <a:picLocks noChangeAspect="1"/>
          </p:cNvPicPr>
          <p:nvPr/>
        </p:nvPicPr>
        <p:blipFill>
          <a:blip r:embed="rId2"/>
          <a:stretch>
            <a:fillRect/>
          </a:stretch>
        </p:blipFill>
        <p:spPr>
          <a:xfrm>
            <a:off x="205661" y="2833219"/>
            <a:ext cx="4115871" cy="1743642"/>
          </a:xfrm>
          <a:prstGeom prst="rect">
            <a:avLst/>
          </a:prstGeom>
        </p:spPr>
      </p:pic>
      <p:pic>
        <p:nvPicPr>
          <p:cNvPr id="6" name="Picture 5">
            <a:extLst>
              <a:ext uri="{FF2B5EF4-FFF2-40B4-BE49-F238E27FC236}">
                <a16:creationId xmlns:a16="http://schemas.microsoft.com/office/drawing/2014/main" id="{328D5A28-C690-4A70-B849-9E579F79E17E}"/>
              </a:ext>
            </a:extLst>
          </p:cNvPr>
          <p:cNvPicPr>
            <a:picLocks noChangeAspect="1"/>
          </p:cNvPicPr>
          <p:nvPr/>
        </p:nvPicPr>
        <p:blipFill>
          <a:blip r:embed="rId3"/>
          <a:stretch>
            <a:fillRect/>
          </a:stretch>
        </p:blipFill>
        <p:spPr>
          <a:xfrm>
            <a:off x="4548860" y="2833219"/>
            <a:ext cx="4389479" cy="1896903"/>
          </a:xfrm>
          <a:prstGeom prst="rect">
            <a:avLst/>
          </a:prstGeom>
        </p:spPr>
      </p:pic>
      <p:pic>
        <p:nvPicPr>
          <p:cNvPr id="7" name="Picture 6">
            <a:extLst>
              <a:ext uri="{FF2B5EF4-FFF2-40B4-BE49-F238E27FC236}">
                <a16:creationId xmlns:a16="http://schemas.microsoft.com/office/drawing/2014/main" id="{496CE08F-E74D-4281-AF16-7BE5B48EA2D2}"/>
              </a:ext>
            </a:extLst>
          </p:cNvPr>
          <p:cNvPicPr>
            <a:picLocks noChangeAspect="1"/>
          </p:cNvPicPr>
          <p:nvPr/>
        </p:nvPicPr>
        <p:blipFill>
          <a:blip r:embed="rId4"/>
          <a:stretch>
            <a:fillRect/>
          </a:stretch>
        </p:blipFill>
        <p:spPr>
          <a:xfrm>
            <a:off x="188059" y="4978774"/>
            <a:ext cx="4274060" cy="1813238"/>
          </a:xfrm>
          <a:prstGeom prst="rect">
            <a:avLst/>
          </a:prstGeom>
        </p:spPr>
      </p:pic>
      <p:pic>
        <p:nvPicPr>
          <p:cNvPr id="8" name="Picture 7">
            <a:extLst>
              <a:ext uri="{FF2B5EF4-FFF2-40B4-BE49-F238E27FC236}">
                <a16:creationId xmlns:a16="http://schemas.microsoft.com/office/drawing/2014/main" id="{9FBD523F-98CA-42F4-904A-1FA927F72719}"/>
              </a:ext>
            </a:extLst>
          </p:cNvPr>
          <p:cNvPicPr>
            <a:picLocks noChangeAspect="1"/>
          </p:cNvPicPr>
          <p:nvPr/>
        </p:nvPicPr>
        <p:blipFill>
          <a:blip r:embed="rId5"/>
          <a:stretch>
            <a:fillRect/>
          </a:stretch>
        </p:blipFill>
        <p:spPr>
          <a:xfrm>
            <a:off x="4579954" y="4978774"/>
            <a:ext cx="4195553" cy="1813238"/>
          </a:xfrm>
          <a:prstGeom prst="rect">
            <a:avLst/>
          </a:prstGeom>
        </p:spPr>
      </p:pic>
    </p:spTree>
    <p:extLst>
      <p:ext uri="{BB962C8B-B14F-4D97-AF65-F5344CB8AC3E}">
        <p14:creationId xmlns:p14="http://schemas.microsoft.com/office/powerpoint/2010/main" val="34231152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631AC-D0C0-4147-AA20-893D61411C1E}"/>
              </a:ext>
            </a:extLst>
          </p:cNvPr>
          <p:cNvSpPr>
            <a:spLocks noGrp="1"/>
          </p:cNvSpPr>
          <p:nvPr>
            <p:ph idx="1"/>
          </p:nvPr>
        </p:nvSpPr>
        <p:spPr>
          <a:xfrm>
            <a:off x="628649" y="1263193"/>
            <a:ext cx="7785509" cy="2671244"/>
          </a:xfrm>
        </p:spPr>
        <p:txBody>
          <a:bodyPr>
            <a:normAutofit lnSpcReduction="10000"/>
          </a:bodyPr>
          <a:lstStyle/>
          <a:p>
            <a:r>
              <a:rPr lang="en-US" dirty="0"/>
              <a:t>Companies with different tax rates should have different EV/EBITDA ratios because EV is after tax but EBITDA is pre-tax.  The example below shows the effect of changing the tax rate from 35% to 21%. Note the big change in EV/EBITDA.</a:t>
            </a:r>
          </a:p>
          <a:p>
            <a:endParaRPr lang="en-US" dirty="0"/>
          </a:p>
        </p:txBody>
      </p:sp>
      <p:sp>
        <p:nvSpPr>
          <p:cNvPr id="3" name="Title 2">
            <a:extLst>
              <a:ext uri="{FF2B5EF4-FFF2-40B4-BE49-F238E27FC236}">
                <a16:creationId xmlns:a16="http://schemas.microsoft.com/office/drawing/2014/main" id="{F9697954-BFCC-4CEF-A984-A9A35D98135D}"/>
              </a:ext>
            </a:extLst>
          </p:cNvPr>
          <p:cNvSpPr>
            <a:spLocks noGrp="1"/>
          </p:cNvSpPr>
          <p:nvPr>
            <p:ph type="title"/>
          </p:nvPr>
        </p:nvSpPr>
        <p:spPr/>
        <p:txBody>
          <a:bodyPr>
            <a:normAutofit fontScale="90000"/>
          </a:bodyPr>
          <a:lstStyle/>
          <a:p>
            <a:r>
              <a:rPr lang="en-US" dirty="0"/>
              <a:t>Now Evaluate Changes in Tax Rates on EV/EBITDA</a:t>
            </a:r>
          </a:p>
        </p:txBody>
      </p:sp>
      <p:sp>
        <p:nvSpPr>
          <p:cNvPr id="4" name="Slide Number Placeholder 3">
            <a:extLst>
              <a:ext uri="{FF2B5EF4-FFF2-40B4-BE49-F238E27FC236}">
                <a16:creationId xmlns:a16="http://schemas.microsoft.com/office/drawing/2014/main" id="{A15CCD69-1768-42F5-8E58-3C222E2A18C9}"/>
              </a:ext>
            </a:extLst>
          </p:cNvPr>
          <p:cNvSpPr>
            <a:spLocks noGrp="1"/>
          </p:cNvSpPr>
          <p:nvPr>
            <p:ph type="sldNum" sz="quarter" idx="12"/>
          </p:nvPr>
        </p:nvSpPr>
        <p:spPr/>
        <p:txBody>
          <a:bodyPr/>
          <a:lstStyle/>
          <a:p>
            <a:pPr algn="ctr"/>
            <a:fld id="{0C3A1854-6B63-4059-B360-A3C4972BF0FC}" type="slidenum">
              <a:rPr lang="ko-KR" altLang="en-US" smtClean="0"/>
              <a:pPr algn="ctr"/>
              <a:t>215</a:t>
            </a:fld>
            <a:endParaRPr lang="ko-KR" altLang="en-US" dirty="0"/>
          </a:p>
        </p:txBody>
      </p:sp>
      <p:pic>
        <p:nvPicPr>
          <p:cNvPr id="5" name="Picture 4">
            <a:extLst>
              <a:ext uri="{FF2B5EF4-FFF2-40B4-BE49-F238E27FC236}">
                <a16:creationId xmlns:a16="http://schemas.microsoft.com/office/drawing/2014/main" id="{472305F1-108A-44CD-8ADD-2D2A780B9922}"/>
              </a:ext>
            </a:extLst>
          </p:cNvPr>
          <p:cNvPicPr>
            <a:picLocks noChangeAspect="1"/>
          </p:cNvPicPr>
          <p:nvPr/>
        </p:nvPicPr>
        <p:blipFill>
          <a:blip r:embed="rId2"/>
          <a:stretch>
            <a:fillRect/>
          </a:stretch>
        </p:blipFill>
        <p:spPr>
          <a:xfrm>
            <a:off x="143884" y="4125867"/>
            <a:ext cx="4520396" cy="1903009"/>
          </a:xfrm>
          <a:prstGeom prst="rect">
            <a:avLst/>
          </a:prstGeom>
        </p:spPr>
      </p:pic>
      <p:pic>
        <p:nvPicPr>
          <p:cNvPr id="6" name="Picture 5">
            <a:extLst>
              <a:ext uri="{FF2B5EF4-FFF2-40B4-BE49-F238E27FC236}">
                <a16:creationId xmlns:a16="http://schemas.microsoft.com/office/drawing/2014/main" id="{5331BF14-44AA-4933-8EA2-4E4965A2D3B7}"/>
              </a:ext>
            </a:extLst>
          </p:cNvPr>
          <p:cNvPicPr>
            <a:picLocks noChangeAspect="1"/>
          </p:cNvPicPr>
          <p:nvPr/>
        </p:nvPicPr>
        <p:blipFill>
          <a:blip r:embed="rId3"/>
          <a:stretch>
            <a:fillRect/>
          </a:stretch>
        </p:blipFill>
        <p:spPr>
          <a:xfrm>
            <a:off x="4676207" y="4133784"/>
            <a:ext cx="4339817" cy="1895092"/>
          </a:xfrm>
          <a:prstGeom prst="rect">
            <a:avLst/>
          </a:prstGeom>
        </p:spPr>
      </p:pic>
    </p:spTree>
    <p:extLst>
      <p:ext uri="{BB962C8B-B14F-4D97-AF65-F5344CB8AC3E}">
        <p14:creationId xmlns:p14="http://schemas.microsoft.com/office/powerpoint/2010/main" val="25227875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6C9517-A05A-4758-AD09-5BE31D466A0A}"/>
              </a:ext>
            </a:extLst>
          </p:cNvPr>
          <p:cNvSpPr>
            <a:spLocks noGrp="1"/>
          </p:cNvSpPr>
          <p:nvPr>
            <p:ph idx="1"/>
          </p:nvPr>
        </p:nvSpPr>
        <p:spPr/>
        <p:txBody>
          <a:bodyPr/>
          <a:lstStyle/>
          <a:p>
            <a:r>
              <a:rPr lang="en-US" dirty="0"/>
              <a:t>Demonstrates that you should show the depreciation rates and asset lives when presenting the EV/EBITDA ratio.</a:t>
            </a:r>
          </a:p>
          <a:p>
            <a:endParaRPr lang="en-US" dirty="0"/>
          </a:p>
        </p:txBody>
      </p:sp>
      <p:sp>
        <p:nvSpPr>
          <p:cNvPr id="3" name="Title 2">
            <a:extLst>
              <a:ext uri="{FF2B5EF4-FFF2-40B4-BE49-F238E27FC236}">
                <a16:creationId xmlns:a16="http://schemas.microsoft.com/office/drawing/2014/main" id="{A573A7F2-BD48-47BB-90C1-E2C490F32993}"/>
              </a:ext>
            </a:extLst>
          </p:cNvPr>
          <p:cNvSpPr>
            <a:spLocks noGrp="1"/>
          </p:cNvSpPr>
          <p:nvPr>
            <p:ph type="title"/>
          </p:nvPr>
        </p:nvSpPr>
        <p:spPr/>
        <p:txBody>
          <a:bodyPr>
            <a:normAutofit fontScale="90000"/>
          </a:bodyPr>
          <a:lstStyle/>
          <a:p>
            <a:r>
              <a:rPr lang="en-US" dirty="0"/>
              <a:t>No Compare the EV/EBITDA for Different Asset Lives</a:t>
            </a:r>
          </a:p>
        </p:txBody>
      </p:sp>
      <p:sp>
        <p:nvSpPr>
          <p:cNvPr id="4" name="Slide Number Placeholder 3">
            <a:extLst>
              <a:ext uri="{FF2B5EF4-FFF2-40B4-BE49-F238E27FC236}">
                <a16:creationId xmlns:a16="http://schemas.microsoft.com/office/drawing/2014/main" id="{D4DBF5AF-D1BE-4D43-8AF1-D383E8555C57}"/>
              </a:ext>
            </a:extLst>
          </p:cNvPr>
          <p:cNvSpPr>
            <a:spLocks noGrp="1"/>
          </p:cNvSpPr>
          <p:nvPr>
            <p:ph type="sldNum" sz="quarter" idx="12"/>
          </p:nvPr>
        </p:nvSpPr>
        <p:spPr/>
        <p:txBody>
          <a:bodyPr/>
          <a:lstStyle/>
          <a:p>
            <a:pPr algn="ctr"/>
            <a:fld id="{0C3A1854-6B63-4059-B360-A3C4972BF0FC}" type="slidenum">
              <a:rPr lang="ko-KR" altLang="en-US" smtClean="0"/>
              <a:pPr algn="ctr"/>
              <a:t>216</a:t>
            </a:fld>
            <a:endParaRPr lang="ko-KR" altLang="en-US" dirty="0"/>
          </a:p>
        </p:txBody>
      </p:sp>
      <p:pic>
        <p:nvPicPr>
          <p:cNvPr id="5" name="Picture 4">
            <a:extLst>
              <a:ext uri="{FF2B5EF4-FFF2-40B4-BE49-F238E27FC236}">
                <a16:creationId xmlns:a16="http://schemas.microsoft.com/office/drawing/2014/main" id="{4C6065AD-F173-4613-AAED-D430284817FC}"/>
              </a:ext>
            </a:extLst>
          </p:cNvPr>
          <p:cNvPicPr>
            <a:picLocks noChangeAspect="1"/>
          </p:cNvPicPr>
          <p:nvPr/>
        </p:nvPicPr>
        <p:blipFill>
          <a:blip r:embed="rId2"/>
          <a:stretch>
            <a:fillRect/>
          </a:stretch>
        </p:blipFill>
        <p:spPr>
          <a:xfrm>
            <a:off x="114736" y="3791824"/>
            <a:ext cx="4128887" cy="1802984"/>
          </a:xfrm>
          <a:prstGeom prst="rect">
            <a:avLst/>
          </a:prstGeom>
        </p:spPr>
      </p:pic>
      <p:pic>
        <p:nvPicPr>
          <p:cNvPr id="6" name="Picture 5">
            <a:extLst>
              <a:ext uri="{FF2B5EF4-FFF2-40B4-BE49-F238E27FC236}">
                <a16:creationId xmlns:a16="http://schemas.microsoft.com/office/drawing/2014/main" id="{251BFB63-D18F-4ADD-A4A2-5CE84880A19C}"/>
              </a:ext>
            </a:extLst>
          </p:cNvPr>
          <p:cNvPicPr>
            <a:picLocks noChangeAspect="1"/>
          </p:cNvPicPr>
          <p:nvPr/>
        </p:nvPicPr>
        <p:blipFill>
          <a:blip r:embed="rId3"/>
          <a:stretch>
            <a:fillRect/>
          </a:stretch>
        </p:blipFill>
        <p:spPr>
          <a:xfrm>
            <a:off x="4443346" y="3818244"/>
            <a:ext cx="4267021" cy="1838273"/>
          </a:xfrm>
          <a:prstGeom prst="rect">
            <a:avLst/>
          </a:prstGeom>
        </p:spPr>
      </p:pic>
    </p:spTree>
    <p:extLst>
      <p:ext uri="{BB962C8B-B14F-4D97-AF65-F5344CB8AC3E}">
        <p14:creationId xmlns:p14="http://schemas.microsoft.com/office/powerpoint/2010/main" val="402070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9DBE-54F8-4178-BB3E-3BE767629AB9}"/>
              </a:ext>
            </a:extLst>
          </p:cNvPr>
          <p:cNvSpPr>
            <a:spLocks noGrp="1"/>
          </p:cNvSpPr>
          <p:nvPr>
            <p:ph type="ctrTitle"/>
          </p:nvPr>
        </p:nvSpPr>
        <p:spPr>
          <a:xfrm>
            <a:off x="768096" y="3520315"/>
            <a:ext cx="7772400" cy="1470025"/>
          </a:xfrm>
        </p:spPr>
        <p:txBody>
          <a:bodyPr>
            <a:noAutofit/>
          </a:bodyPr>
          <a:lstStyle/>
          <a:p>
            <a:r>
              <a:rPr lang="fr-BE" dirty="0"/>
              <a:t>Section 7: </a:t>
            </a:r>
            <a:br>
              <a:rPr lang="fr-BE" dirty="0"/>
            </a:br>
            <a:r>
              <a:rPr lang="en-US" dirty="0"/>
              <a:t>Converting Corporate Model into Acquisition Model</a:t>
            </a:r>
            <a:br>
              <a:rPr lang="fr-BE" dirty="0"/>
            </a:br>
            <a:endParaRPr lang="en-CH" dirty="0"/>
          </a:p>
        </p:txBody>
      </p:sp>
    </p:spTree>
    <p:extLst>
      <p:ext uri="{BB962C8B-B14F-4D97-AF65-F5344CB8AC3E}">
        <p14:creationId xmlns:p14="http://schemas.microsoft.com/office/powerpoint/2010/main" val="328742987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B8E36-0E5B-4752-8563-3839C429C8CD}"/>
              </a:ext>
            </a:extLst>
          </p:cNvPr>
          <p:cNvSpPr>
            <a:spLocks noGrp="1"/>
          </p:cNvSpPr>
          <p:nvPr>
            <p:ph type="title"/>
          </p:nvPr>
        </p:nvSpPr>
        <p:spPr/>
        <p:txBody>
          <a:bodyPr>
            <a:normAutofit fontScale="90000"/>
          </a:bodyPr>
          <a:lstStyle/>
          <a:p>
            <a:r>
              <a:rPr lang="en-US" dirty="0"/>
              <a:t>Section 7a:</a:t>
            </a:r>
            <a:br>
              <a:rPr lang="en-US" dirty="0"/>
            </a:br>
            <a:r>
              <a:rPr lang="en-US" dirty="0"/>
              <a:t>M&amp;A Economics and Measuring Costs and Benefits</a:t>
            </a:r>
            <a:endParaRPr lang="en-CH" dirty="0"/>
          </a:p>
        </p:txBody>
      </p:sp>
    </p:spTree>
    <p:extLst>
      <p:ext uri="{BB962C8B-B14F-4D97-AF65-F5344CB8AC3E}">
        <p14:creationId xmlns:p14="http://schemas.microsoft.com/office/powerpoint/2010/main" val="44452098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B6056-8201-4093-8A62-B283DB5653F5}"/>
              </a:ext>
            </a:extLst>
          </p:cNvPr>
          <p:cNvSpPr>
            <a:spLocks noGrp="1"/>
          </p:cNvSpPr>
          <p:nvPr>
            <p:ph idx="1"/>
          </p:nvPr>
        </p:nvSpPr>
        <p:spPr>
          <a:xfrm>
            <a:off x="628649" y="1263192"/>
            <a:ext cx="8121067" cy="4860771"/>
          </a:xfrm>
        </p:spPr>
        <p:txBody>
          <a:bodyPr>
            <a:normAutofit fontScale="70000" lnSpcReduction="20000"/>
          </a:bodyPr>
          <a:lstStyle/>
          <a:p>
            <a:r>
              <a:rPr lang="en-US" dirty="0"/>
              <a:t>In Finance</a:t>
            </a:r>
          </a:p>
          <a:p>
            <a:pPr lvl="1"/>
            <a:r>
              <a:rPr lang="en-US" dirty="0"/>
              <a:t>M&amp;A is some kind of magic and requires highly technical and advanced knowledge:</a:t>
            </a:r>
          </a:p>
          <a:p>
            <a:r>
              <a:rPr lang="en-US" dirty="0"/>
              <a:t>Sun Edison Quote:</a:t>
            </a:r>
          </a:p>
          <a:p>
            <a:pPr lvl="2"/>
            <a:r>
              <a:rPr lang="en-US" dirty="0"/>
              <a:t>SunEdison will transfer to Seller Note LLC, and Seller Note LLC will pledge, on a first priority basis, additional shares of the Class B Securities in connection with any adjustment to the exchange rate, so that, at all times, the Class B Securities equal to the full number of shares of TerraForm Power Class A Common Stock issuable upon exchange of the Exchangeable Notes shall be held by Seller Note LLC and subject to such first priority lien.</a:t>
            </a:r>
          </a:p>
          <a:p>
            <a:pPr lvl="2"/>
            <a:r>
              <a:rPr lang="en-US" dirty="0"/>
              <a:t>…repurchase date is after a regular record date and on or prior to the interest payment date to which it relates, Seller Note LLC will instead pay interest accrued to the interest payment date to the holder of record of the Exchangeable Note as of the close of business on the regular record date, and the Fundamental Change purchase price shall then be equal to 100% of the principal amount of the note subject to purchase and will not include any accrued and unpaid interest. In addition, following certain events that constitute “Make-Whole Fundamental Changes” (as defined in the Exchangeable Notes Indenture), Seller Note LLC will increase the exchange rate for holders who elect to exchange Exchangeable Notes in connection with such events in certain circumstances. </a:t>
            </a:r>
          </a:p>
          <a:p>
            <a:r>
              <a:rPr lang="en-US" dirty="0"/>
              <a:t>Sun Edison Shortly Went Bankrupt</a:t>
            </a:r>
          </a:p>
        </p:txBody>
      </p:sp>
      <p:sp>
        <p:nvSpPr>
          <p:cNvPr id="3" name="Title 2">
            <a:extLst>
              <a:ext uri="{FF2B5EF4-FFF2-40B4-BE49-F238E27FC236}">
                <a16:creationId xmlns:a16="http://schemas.microsoft.com/office/drawing/2014/main" id="{9BDE1765-67C3-48FF-BD6F-D3EFF05507C4}"/>
              </a:ext>
            </a:extLst>
          </p:cNvPr>
          <p:cNvSpPr>
            <a:spLocks noGrp="1"/>
          </p:cNvSpPr>
          <p:nvPr>
            <p:ph type="title"/>
          </p:nvPr>
        </p:nvSpPr>
        <p:spPr/>
        <p:txBody>
          <a:bodyPr>
            <a:normAutofit fontScale="90000"/>
          </a:bodyPr>
          <a:lstStyle/>
          <a:p>
            <a:r>
              <a:rPr lang="en-US" dirty="0"/>
              <a:t>Danger of Thinking You Are Too Smart and Making Things Un-necessarily Complex</a:t>
            </a:r>
          </a:p>
        </p:txBody>
      </p:sp>
    </p:spTree>
    <p:extLst>
      <p:ext uri="{BB962C8B-B14F-4D97-AF65-F5344CB8AC3E}">
        <p14:creationId xmlns:p14="http://schemas.microsoft.com/office/powerpoint/2010/main" val="3279819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33ADA2-06EF-4D0D-931D-64C5E471B3D6}"/>
              </a:ext>
            </a:extLst>
          </p:cNvPr>
          <p:cNvSpPr>
            <a:spLocks noGrp="1"/>
          </p:cNvSpPr>
          <p:nvPr>
            <p:ph idx="1"/>
          </p:nvPr>
        </p:nvSpPr>
        <p:spPr/>
        <p:txBody>
          <a:bodyPr/>
          <a:lstStyle/>
          <a:p>
            <a:r>
              <a:rPr lang="en-US" dirty="0"/>
              <a:t>In evaluating any financial model, you must be careful with inflation.  Note the rate of return with and without inflation.</a:t>
            </a:r>
          </a:p>
          <a:p>
            <a:endParaRPr lang="en-CH" dirty="0"/>
          </a:p>
        </p:txBody>
      </p:sp>
      <p:sp>
        <p:nvSpPr>
          <p:cNvPr id="3" name="Title 2">
            <a:extLst>
              <a:ext uri="{FF2B5EF4-FFF2-40B4-BE49-F238E27FC236}">
                <a16:creationId xmlns:a16="http://schemas.microsoft.com/office/drawing/2014/main" id="{458AC6A6-9500-4214-8F16-AE9EC5C7A79A}"/>
              </a:ext>
            </a:extLst>
          </p:cNvPr>
          <p:cNvSpPr>
            <a:spLocks noGrp="1"/>
          </p:cNvSpPr>
          <p:nvPr>
            <p:ph type="title"/>
          </p:nvPr>
        </p:nvSpPr>
        <p:spPr/>
        <p:txBody>
          <a:bodyPr/>
          <a:lstStyle/>
          <a:p>
            <a:r>
              <a:rPr lang="en-US" dirty="0"/>
              <a:t>Stocks and Inflation</a:t>
            </a:r>
            <a:endParaRPr lang="en-CH" dirty="0"/>
          </a:p>
        </p:txBody>
      </p:sp>
      <p:sp>
        <p:nvSpPr>
          <p:cNvPr id="4" name="Slide Number Placeholder 3">
            <a:extLst>
              <a:ext uri="{FF2B5EF4-FFF2-40B4-BE49-F238E27FC236}">
                <a16:creationId xmlns:a16="http://schemas.microsoft.com/office/drawing/2014/main" id="{A11B0C76-FC3E-4EF9-B5EC-70ECD7BCC21C}"/>
              </a:ext>
            </a:extLst>
          </p:cNvPr>
          <p:cNvSpPr>
            <a:spLocks noGrp="1"/>
          </p:cNvSpPr>
          <p:nvPr>
            <p:ph type="sldNum" sz="quarter" idx="12"/>
          </p:nvPr>
        </p:nvSpPr>
        <p:spPr/>
        <p:txBody>
          <a:bodyPr/>
          <a:lstStyle/>
          <a:p>
            <a:pPr algn="ctr"/>
            <a:fld id="{0C3A1854-6B63-4059-B360-A3C4972BF0FC}" type="slidenum">
              <a:rPr lang="ko-KR" altLang="en-US" smtClean="0"/>
              <a:pPr algn="ctr"/>
              <a:t>22</a:t>
            </a:fld>
            <a:endParaRPr lang="ko-KR" altLang="en-US" dirty="0"/>
          </a:p>
        </p:txBody>
      </p:sp>
      <p:pic>
        <p:nvPicPr>
          <p:cNvPr id="6" name="Picture 5" descr="A picture containing screenshot, map&#10;&#10;Description automatically generated">
            <a:extLst>
              <a:ext uri="{FF2B5EF4-FFF2-40B4-BE49-F238E27FC236}">
                <a16:creationId xmlns:a16="http://schemas.microsoft.com/office/drawing/2014/main" id="{847DF481-F7C4-4ABA-B7E3-173F6B086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 y="3140075"/>
            <a:ext cx="8756650" cy="2940050"/>
          </a:xfrm>
          <a:prstGeom prst="rect">
            <a:avLst/>
          </a:prstGeom>
        </p:spPr>
      </p:pic>
    </p:spTree>
    <p:extLst>
      <p:ext uri="{BB962C8B-B14F-4D97-AF65-F5344CB8AC3E}">
        <p14:creationId xmlns:p14="http://schemas.microsoft.com/office/powerpoint/2010/main" val="83952690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EBD3C-8C10-428A-9C14-7D861C420ED0}"/>
              </a:ext>
            </a:extLst>
          </p:cNvPr>
          <p:cNvSpPr>
            <a:spLocks noGrp="1"/>
          </p:cNvSpPr>
          <p:nvPr>
            <p:ph idx="1"/>
          </p:nvPr>
        </p:nvSpPr>
        <p:spPr>
          <a:xfrm>
            <a:off x="628650" y="1564327"/>
            <a:ext cx="7902608" cy="4913771"/>
          </a:xfrm>
        </p:spPr>
        <p:txBody>
          <a:bodyPr>
            <a:normAutofit fontScale="85000" lnSpcReduction="10000"/>
          </a:bodyPr>
          <a:lstStyle/>
          <a:p>
            <a:r>
              <a:rPr lang="en-US" dirty="0"/>
              <a:t>There are a few things we should agreed on.  One is that valuation comes from two things – estimates of future cash flow and risk of that cash flow.  </a:t>
            </a:r>
          </a:p>
          <a:p>
            <a:pPr lvl="1"/>
            <a:r>
              <a:rPr lang="en-US" dirty="0"/>
              <a:t>The cash flow could be equity cash flow – dividends; debt cash flow – debt service; free cash flow etc. </a:t>
            </a:r>
          </a:p>
          <a:p>
            <a:pPr lvl="1"/>
            <a:r>
              <a:rPr lang="en-US" dirty="0"/>
              <a:t>Adjusting the cash flow for risk requires discounting at a cost of capital that is adjusted for risk. </a:t>
            </a:r>
          </a:p>
          <a:p>
            <a:r>
              <a:rPr lang="en-US" dirty="0"/>
              <a:t>An acquisition produces cash flow and that cash flow can have different levels of risk.  As such, an acquisition can be viewed as a standard valuation problem with a few exceptions.</a:t>
            </a:r>
          </a:p>
          <a:p>
            <a:endParaRPr lang="en-US" dirty="0"/>
          </a:p>
          <a:p>
            <a:r>
              <a:rPr lang="en-US" dirty="0"/>
              <a:t>Valuation </a:t>
            </a:r>
            <a:r>
              <a:rPr lang="en-US" dirty="0">
                <a:sym typeface="Wingdings" panose="05000000000000000000" pitchFamily="2" charset="2"/>
              </a:rPr>
              <a:t> (1) Future Cash Flow and (2) Risk</a:t>
            </a:r>
            <a:endParaRPr lang="en-US" dirty="0"/>
          </a:p>
        </p:txBody>
      </p:sp>
      <p:sp>
        <p:nvSpPr>
          <p:cNvPr id="3" name="Title 2">
            <a:extLst>
              <a:ext uri="{FF2B5EF4-FFF2-40B4-BE49-F238E27FC236}">
                <a16:creationId xmlns:a16="http://schemas.microsoft.com/office/drawing/2014/main" id="{28CECDCF-3835-4A28-9535-40C3CAD7B1A4}"/>
              </a:ext>
            </a:extLst>
          </p:cNvPr>
          <p:cNvSpPr>
            <a:spLocks noGrp="1"/>
          </p:cNvSpPr>
          <p:nvPr>
            <p:ph type="title"/>
          </p:nvPr>
        </p:nvSpPr>
        <p:spPr/>
        <p:txBody>
          <a:bodyPr>
            <a:normAutofit fontScale="90000"/>
          </a:bodyPr>
          <a:lstStyle/>
          <a:p>
            <a:r>
              <a:rPr lang="en-US" dirty="0"/>
              <a:t>Don’t be Intimidated by Fancy Terms – M&amp;A is a Valuation Problem with Some Wrinkles</a:t>
            </a:r>
          </a:p>
        </p:txBody>
      </p:sp>
      <p:sp>
        <p:nvSpPr>
          <p:cNvPr id="4" name="Slide Number Placeholder 3">
            <a:extLst>
              <a:ext uri="{FF2B5EF4-FFF2-40B4-BE49-F238E27FC236}">
                <a16:creationId xmlns:a16="http://schemas.microsoft.com/office/drawing/2014/main" id="{23FBD0C4-F07E-46C6-85BC-0458A5591A26}"/>
              </a:ext>
            </a:extLst>
          </p:cNvPr>
          <p:cNvSpPr>
            <a:spLocks noGrp="1"/>
          </p:cNvSpPr>
          <p:nvPr>
            <p:ph type="sldNum" sz="quarter" idx="12"/>
          </p:nvPr>
        </p:nvSpPr>
        <p:spPr/>
        <p:txBody>
          <a:bodyPr/>
          <a:lstStyle/>
          <a:p>
            <a:pPr algn="ctr"/>
            <a:fld id="{0C3A1854-6B63-4059-B360-A3C4972BF0FC}" type="slidenum">
              <a:rPr lang="ko-KR" altLang="en-US" smtClean="0"/>
              <a:pPr algn="ctr"/>
              <a:t>220</a:t>
            </a:fld>
            <a:endParaRPr lang="ko-KR" altLang="en-US" dirty="0"/>
          </a:p>
        </p:txBody>
      </p:sp>
    </p:spTree>
    <p:extLst>
      <p:ext uri="{BB962C8B-B14F-4D97-AF65-F5344CB8AC3E}">
        <p14:creationId xmlns:p14="http://schemas.microsoft.com/office/powerpoint/2010/main" val="404611919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D7C94D-5B07-42DA-BE7D-6F341E2DECDC}"/>
              </a:ext>
            </a:extLst>
          </p:cNvPr>
          <p:cNvSpPr>
            <a:spLocks noGrp="1"/>
          </p:cNvSpPr>
          <p:nvPr>
            <p:ph idx="1"/>
          </p:nvPr>
        </p:nvSpPr>
        <p:spPr>
          <a:xfrm>
            <a:off x="3048000" y="643467"/>
            <a:ext cx="5467349" cy="5533496"/>
          </a:xfrm>
        </p:spPr>
        <p:txBody>
          <a:bodyPr vert="horz" lIns="91440" tIns="45720" rIns="91440" bIns="45720" rtlCol="0" anchor="ctr">
            <a:normAutofit/>
          </a:bodyPr>
          <a:lstStyle/>
          <a:p>
            <a:r>
              <a:rPr lang="en-US" sz="2500" dirty="0">
                <a:latin typeface="+mn-lt"/>
                <a:cs typeface="+mn-cs"/>
              </a:rPr>
              <a:t>M&amp;A transactions can involve partial share exchange and partial cash payments; different forms of debt can be used as to fund the acquisition.  A merger can involve a series of options including earn out provisions.  </a:t>
            </a:r>
          </a:p>
          <a:p>
            <a:r>
              <a:rPr lang="en-US" sz="2500" dirty="0">
                <a:latin typeface="+mn-lt"/>
                <a:cs typeface="+mn-cs"/>
              </a:rPr>
              <a:t>Terms of transaction may lead to accretion or dilution in earnings per share or other measures. </a:t>
            </a:r>
          </a:p>
          <a:p>
            <a:r>
              <a:rPr lang="en-US" sz="2500" dirty="0">
                <a:latin typeface="+mn-lt"/>
                <a:cs typeface="+mn-cs"/>
              </a:rPr>
              <a:t>Private equity transactions can involve complex debt terms.</a:t>
            </a:r>
          </a:p>
          <a:p>
            <a:r>
              <a:rPr lang="en-US" sz="2500" b="1" i="1" dirty="0">
                <a:latin typeface="+mn-lt"/>
                <a:cs typeface="+mn-cs"/>
              </a:rPr>
              <a:t>Do not assume that these things make M&amp;A analysis fundamentally different than other valuation analyses.</a:t>
            </a:r>
          </a:p>
        </p:txBody>
      </p:sp>
      <p:sp>
        <p:nvSpPr>
          <p:cNvPr id="3" name="Title 2">
            <a:extLst>
              <a:ext uri="{FF2B5EF4-FFF2-40B4-BE49-F238E27FC236}">
                <a16:creationId xmlns:a16="http://schemas.microsoft.com/office/drawing/2014/main" id="{6383D0BE-E8AD-45D9-9009-913C89506F8F}"/>
              </a:ext>
            </a:extLst>
          </p:cNvPr>
          <p:cNvSpPr>
            <a:spLocks noGrp="1"/>
          </p:cNvSpPr>
          <p:nvPr>
            <p:ph type="title"/>
          </p:nvPr>
        </p:nvSpPr>
        <p:spPr>
          <a:xfrm>
            <a:off x="274787" y="1512684"/>
            <a:ext cx="2397760" cy="2743200"/>
          </a:xfrm>
        </p:spPr>
        <p:txBody>
          <a:bodyPr vert="horz" lIns="91440" tIns="45720" rIns="91440" bIns="45720" rtlCol="0" anchor="t">
            <a:normAutofit/>
          </a:bodyPr>
          <a:lstStyle/>
          <a:p>
            <a:r>
              <a:rPr lang="en-US" sz="2800" kern="1200" dirty="0">
                <a:solidFill>
                  <a:schemeClr val="tx1"/>
                </a:solidFill>
                <a:latin typeface="+mj-lt"/>
                <a:ea typeface="+mj-ea"/>
                <a:cs typeface="+mj-cs"/>
              </a:rPr>
              <a:t>M&amp;A Language Does Not Mean You Need Different Analysis Techniques</a:t>
            </a:r>
          </a:p>
        </p:txBody>
      </p:sp>
    </p:spTree>
    <p:extLst>
      <p:ext uri="{BB962C8B-B14F-4D97-AF65-F5344CB8AC3E}">
        <p14:creationId xmlns:p14="http://schemas.microsoft.com/office/powerpoint/2010/main" val="394470689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55060ADF-367E-4CC1-905D-A4B86675A197}"/>
              </a:ext>
            </a:extLst>
          </p:cNvPr>
          <p:cNvPicPr>
            <a:picLocks noChangeAspect="1"/>
          </p:cNvPicPr>
          <p:nvPr/>
        </p:nvPicPr>
        <p:blipFill rotWithShape="1">
          <a:blip r:embed="rId2">
            <a:extLst>
              <a:ext uri="{28A0092B-C50C-407E-A947-70E740481C1C}">
                <a14:useLocalDpi xmlns:a14="http://schemas.microsoft.com/office/drawing/2010/main" val="0"/>
              </a:ext>
            </a:extLst>
          </a:blip>
          <a:srcRect l="22938" r="39800" b="-2"/>
          <a:stretch/>
        </p:blipFill>
        <p:spPr>
          <a:xfrm>
            <a:off x="142634" y="318792"/>
            <a:ext cx="2860626" cy="5642793"/>
          </a:xfrm>
          <a:prstGeom prst="rect">
            <a:avLst/>
          </a:prstGeom>
          <a:effectLst/>
        </p:spPr>
      </p:pic>
      <p:sp>
        <p:nvSpPr>
          <p:cNvPr id="4" name="Content Placeholder 3">
            <a:extLst>
              <a:ext uri="{FF2B5EF4-FFF2-40B4-BE49-F238E27FC236}">
                <a16:creationId xmlns:a16="http://schemas.microsoft.com/office/drawing/2014/main" id="{F60A80BF-29C3-4695-A608-646E70F2BAA8}"/>
              </a:ext>
            </a:extLst>
          </p:cNvPr>
          <p:cNvSpPr>
            <a:spLocks noGrp="1"/>
          </p:cNvSpPr>
          <p:nvPr>
            <p:ph idx="1"/>
          </p:nvPr>
        </p:nvSpPr>
        <p:spPr>
          <a:xfrm>
            <a:off x="3293807" y="1433648"/>
            <a:ext cx="5707560" cy="4780340"/>
          </a:xfrm>
        </p:spPr>
        <p:txBody>
          <a:bodyPr vert="horz" lIns="91440" tIns="45720" rIns="91440" bIns="45720" rtlCol="0">
            <a:normAutofit/>
          </a:bodyPr>
          <a:lstStyle/>
          <a:p>
            <a:r>
              <a:rPr lang="en-US" sz="2000" dirty="0">
                <a:latin typeface="+mn-lt"/>
                <a:cs typeface="+mn-cs"/>
              </a:rPr>
              <a:t>The most basic economic idea of an acquisition involves why anybody would  pay a premium above the market price for anything. (It is as if you go to get your can of beer and pay more than the price listed (or you pay me for stuff on my website).</a:t>
            </a:r>
          </a:p>
          <a:p>
            <a:r>
              <a:rPr lang="en-US" sz="2000" dirty="0">
                <a:latin typeface="+mn-lt"/>
                <a:cs typeface="+mn-cs"/>
              </a:rPr>
              <a:t>If you think a listed company is undervalued, you can just ask your shareholders to buy some shares or even by the shares yourself.</a:t>
            </a:r>
          </a:p>
          <a:p>
            <a:r>
              <a:rPr lang="en-US" sz="2000" dirty="0">
                <a:latin typeface="+mn-lt"/>
                <a:cs typeface="+mn-cs"/>
              </a:rPr>
              <a:t>But if you can get control of the company, you can fire people and do other things to realize synergies.  If the value of taking control and realizing synergies is more than the value of the premium, then the acquisition has positive value.</a:t>
            </a:r>
          </a:p>
          <a:p>
            <a:endParaRPr lang="en-US" sz="2000" dirty="0">
              <a:latin typeface="+mn-lt"/>
              <a:cs typeface="+mn-cs"/>
            </a:endParaRPr>
          </a:p>
          <a:p>
            <a:r>
              <a:rPr lang="en-US" sz="2000" dirty="0">
                <a:latin typeface="+mn-lt"/>
                <a:cs typeface="+mn-cs"/>
              </a:rPr>
              <a:t>Economics: </a:t>
            </a:r>
            <a:r>
              <a:rPr lang="en-US" sz="2000" b="1" dirty="0">
                <a:latin typeface="+mn-lt"/>
                <a:cs typeface="+mn-cs"/>
              </a:rPr>
              <a:t>PV of After-tax Synergies &gt; Premium</a:t>
            </a:r>
          </a:p>
        </p:txBody>
      </p:sp>
      <p:sp>
        <p:nvSpPr>
          <p:cNvPr id="3" name="Title 2">
            <a:extLst>
              <a:ext uri="{FF2B5EF4-FFF2-40B4-BE49-F238E27FC236}">
                <a16:creationId xmlns:a16="http://schemas.microsoft.com/office/drawing/2014/main" id="{2A9137E8-7D6E-430E-BC3F-2383AF965BD9}"/>
              </a:ext>
            </a:extLst>
          </p:cNvPr>
          <p:cNvSpPr>
            <a:spLocks noGrp="1"/>
          </p:cNvSpPr>
          <p:nvPr>
            <p:ph type="title"/>
          </p:nvPr>
        </p:nvSpPr>
        <p:spPr>
          <a:xfrm>
            <a:off x="3670808" y="147487"/>
            <a:ext cx="4939868" cy="1286160"/>
          </a:xfrm>
        </p:spPr>
        <p:txBody>
          <a:bodyPr vert="horz" lIns="91440" tIns="45720" rIns="91440" bIns="45720" rtlCol="0" anchor="b">
            <a:normAutofit/>
          </a:bodyPr>
          <a:lstStyle/>
          <a:p>
            <a:pPr algn="l"/>
            <a:r>
              <a:rPr lang="en-US" sz="2800" dirty="0">
                <a:latin typeface="+mj-lt"/>
                <a:cs typeface="+mj-cs"/>
              </a:rPr>
              <a:t>Differences in Valuation for M&amp;A and Other Typical Valuations</a:t>
            </a:r>
          </a:p>
        </p:txBody>
      </p:sp>
      <p:sp>
        <p:nvSpPr>
          <p:cNvPr id="2" name="TextBox 1">
            <a:extLst>
              <a:ext uri="{FF2B5EF4-FFF2-40B4-BE49-F238E27FC236}">
                <a16:creationId xmlns:a16="http://schemas.microsoft.com/office/drawing/2014/main" id="{55432E9E-171A-42A6-AC14-B6A8CE48F162}"/>
              </a:ext>
            </a:extLst>
          </p:cNvPr>
          <p:cNvSpPr txBox="1"/>
          <p:nvPr/>
        </p:nvSpPr>
        <p:spPr>
          <a:xfrm>
            <a:off x="142634" y="5419288"/>
            <a:ext cx="2860626" cy="5422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294047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B1557-77E0-44BA-B140-2E65C19E2006}"/>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There are a few points about valuing synergies that you should consider and are not necessarily evaluated when thinking about M&amp;A economics:</a:t>
            </a:r>
          </a:p>
          <a:p>
            <a:pPr lvl="1"/>
            <a:r>
              <a:rPr lang="en-US" sz="2100" dirty="0">
                <a:latin typeface="+mn-lt"/>
                <a:cs typeface="+mn-cs"/>
              </a:rPr>
              <a:t>First, the risk of a change in management strategy is not the same as the overall risk of the company.</a:t>
            </a:r>
          </a:p>
          <a:p>
            <a:pPr lvl="1"/>
            <a:r>
              <a:rPr lang="en-US" sz="2100" dirty="0">
                <a:latin typeface="+mn-lt"/>
                <a:cs typeface="+mn-cs"/>
              </a:rPr>
              <a:t>Second, the revenue and expense synergies should be after tax.</a:t>
            </a:r>
          </a:p>
          <a:p>
            <a:pPr lvl="1"/>
            <a:r>
              <a:rPr lang="en-US" sz="2100" dirty="0">
                <a:latin typeface="+mn-lt"/>
                <a:cs typeface="+mn-cs"/>
              </a:rPr>
              <a:t>Third, you can never really assess whether synergies have been obtained, because you do not know what would have happened without the acquisition. </a:t>
            </a:r>
          </a:p>
        </p:txBody>
      </p:sp>
      <p:sp>
        <p:nvSpPr>
          <p:cNvPr id="3" name="Title 2">
            <a:extLst>
              <a:ext uri="{FF2B5EF4-FFF2-40B4-BE49-F238E27FC236}">
                <a16:creationId xmlns:a16="http://schemas.microsoft.com/office/drawing/2014/main" id="{E72A77F8-3E94-4A74-9719-C19343AC9C3A}"/>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400" kern="1200" dirty="0">
                <a:solidFill>
                  <a:schemeClr val="accent1"/>
                </a:solidFill>
                <a:latin typeface="+mj-lt"/>
                <a:ea typeface="+mj-ea"/>
                <a:cs typeface="+mj-cs"/>
              </a:rPr>
              <a:t>Valuing Synergies is Not Like Valuing Other Cash Flows and Should Not Apply the Same Discount Rate</a:t>
            </a:r>
          </a:p>
        </p:txBody>
      </p:sp>
      <p:sp>
        <p:nvSpPr>
          <p:cNvPr id="4" name="Slide Number Placeholder 3">
            <a:extLst>
              <a:ext uri="{FF2B5EF4-FFF2-40B4-BE49-F238E27FC236}">
                <a16:creationId xmlns:a16="http://schemas.microsoft.com/office/drawing/2014/main" id="{D810DA16-9CEB-4BEB-A1EB-E099C892A340}"/>
              </a:ext>
            </a:extLst>
          </p:cNvPr>
          <p:cNvSpPr>
            <a:spLocks noGrp="1"/>
          </p:cNvSpPr>
          <p:nvPr>
            <p:ph type="sldNum" sz="quarter" idx="12"/>
          </p:nvPr>
        </p:nvSpPr>
        <p:spPr>
          <a:xfrm>
            <a:off x="7928637" y="6033479"/>
            <a:ext cx="586712"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223</a:t>
            </a:fld>
            <a:endParaRPr lang="en-US" altLang="ko-KR" sz="900" dirty="0">
              <a:solidFill>
                <a:schemeClr val="tx1">
                  <a:alpha val="80000"/>
                </a:schemeClr>
              </a:solidFill>
            </a:endParaRPr>
          </a:p>
        </p:txBody>
      </p:sp>
    </p:spTree>
    <p:extLst>
      <p:ext uri="{BB962C8B-B14F-4D97-AF65-F5344CB8AC3E}">
        <p14:creationId xmlns:p14="http://schemas.microsoft.com/office/powerpoint/2010/main" val="282834346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DB258-05D8-409A-9135-D2565910F2D0}"/>
              </a:ext>
            </a:extLst>
          </p:cNvPr>
          <p:cNvSpPr>
            <a:spLocks noGrp="1"/>
          </p:cNvSpPr>
          <p:nvPr>
            <p:ph idx="1"/>
          </p:nvPr>
        </p:nvSpPr>
        <p:spPr/>
        <p:txBody>
          <a:bodyPr>
            <a:normAutofit fontScale="70000" lnSpcReduction="20000"/>
          </a:bodyPr>
          <a:lstStyle/>
          <a:p>
            <a:r>
              <a:rPr lang="en-US" dirty="0"/>
              <a:t>A few terms that will be used throughout the course.</a:t>
            </a:r>
          </a:p>
          <a:p>
            <a:r>
              <a:rPr lang="en-US" dirty="0"/>
              <a:t>Mergers and Acquisitions are valuation and capital budgeting problems, but:</a:t>
            </a:r>
          </a:p>
          <a:p>
            <a:pPr lvl="1"/>
            <a:r>
              <a:rPr lang="en-US" dirty="0"/>
              <a:t>The value of synergies and management strategy in M&amp;A are difficult to quantify with financial models</a:t>
            </a:r>
          </a:p>
          <a:p>
            <a:pPr lvl="1"/>
            <a:r>
              <a:rPr lang="en-US" dirty="0"/>
              <a:t>Costs and benefits of a merger can be measured in various different ways (DCF Valuation, Equity IRR, EPS changes, credit quality, NPV)</a:t>
            </a:r>
          </a:p>
          <a:p>
            <a:pPr lvl="1"/>
            <a:r>
              <a:rPr lang="en-US" dirty="0"/>
              <a:t>Accounting, tax, and regulatory issues can be complex in modeling (goodwill, tax step-ups, re-financing)</a:t>
            </a:r>
          </a:p>
          <a:p>
            <a:r>
              <a:rPr lang="en-US" dirty="0"/>
              <a:t>Methods of quantifying the costs and benefits of M&amp;A with financial model</a:t>
            </a:r>
          </a:p>
          <a:p>
            <a:pPr lvl="1"/>
            <a:r>
              <a:rPr lang="en-US" dirty="0"/>
              <a:t>Merger or consolidation; performance of combined company in terms of EPS and credit quality (as well as DCF of target company)</a:t>
            </a:r>
          </a:p>
          <a:p>
            <a:pPr lvl="1"/>
            <a:r>
              <a:rPr lang="en-US" dirty="0"/>
              <a:t>Acquisition; model the rate of return earned assuming that the company will be re-sold after a holding period and evaluate EPS effects (as well as DCF of target company) </a:t>
            </a:r>
          </a:p>
        </p:txBody>
      </p:sp>
      <p:sp>
        <p:nvSpPr>
          <p:cNvPr id="4098" name="Rectangle 2">
            <a:extLst>
              <a:ext uri="{FF2B5EF4-FFF2-40B4-BE49-F238E27FC236}">
                <a16:creationId xmlns:a16="http://schemas.microsoft.com/office/drawing/2014/main" id="{86CB9BA2-32D5-4845-BD12-98A04DBB81B6}"/>
              </a:ext>
            </a:extLst>
          </p:cNvPr>
          <p:cNvSpPr>
            <a:spLocks noGrp="1" noChangeArrowheads="1"/>
          </p:cNvSpPr>
          <p:nvPr>
            <p:ph type="title"/>
          </p:nvPr>
        </p:nvSpPr>
        <p:spPr/>
        <p:txBody>
          <a:bodyPr>
            <a:normAutofit fontScale="90000"/>
          </a:bodyPr>
          <a:lstStyle/>
          <a:p>
            <a:pPr defTabSz="804863"/>
            <a:r>
              <a:rPr lang="en-US" altLang="en-US" dirty="0"/>
              <a:t>Basic Merger and Acquisition Background</a:t>
            </a:r>
          </a:p>
        </p:txBody>
      </p:sp>
    </p:spTree>
    <p:extLst>
      <p:ext uri="{BB962C8B-B14F-4D97-AF65-F5344CB8AC3E}">
        <p14:creationId xmlns:p14="http://schemas.microsoft.com/office/powerpoint/2010/main" val="37077628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4139D7-6EBD-4E66-8C09-1BD26BEC8822}"/>
              </a:ext>
            </a:extLst>
          </p:cNvPr>
          <p:cNvSpPr>
            <a:spLocks noGrp="1"/>
          </p:cNvSpPr>
          <p:nvPr>
            <p:ph idx="1"/>
          </p:nvPr>
        </p:nvSpPr>
        <p:spPr/>
        <p:txBody>
          <a:bodyPr>
            <a:normAutofit lnSpcReduction="10000"/>
          </a:bodyPr>
          <a:lstStyle/>
          <a:p>
            <a:r>
              <a:rPr lang="en-US" dirty="0"/>
              <a:t>Go back to the beer example.  You are not buying beer for yourself, but you are buying it for everybody in the room (your shareholders).  You are just a buyer for other people and it is not your money.</a:t>
            </a:r>
          </a:p>
          <a:p>
            <a:r>
              <a:rPr lang="en-US" dirty="0"/>
              <a:t>You believe that one of the beers has a lower price than its true inherent value.</a:t>
            </a:r>
          </a:p>
          <a:p>
            <a:r>
              <a:rPr lang="en-US" dirty="0"/>
              <a:t>Of course the undervaluation does not mean that you should pay more for the beer.  </a:t>
            </a:r>
          </a:p>
          <a:p>
            <a:r>
              <a:rPr lang="en-US" dirty="0"/>
              <a:t>This implies that under-valuation does not mean that you should pay a premium.</a:t>
            </a:r>
          </a:p>
        </p:txBody>
      </p:sp>
      <p:sp>
        <p:nvSpPr>
          <p:cNvPr id="3" name="Title 2">
            <a:extLst>
              <a:ext uri="{FF2B5EF4-FFF2-40B4-BE49-F238E27FC236}">
                <a16:creationId xmlns:a16="http://schemas.microsoft.com/office/drawing/2014/main" id="{03E91A4F-F6A6-4952-9430-780E823B8BB0}"/>
              </a:ext>
            </a:extLst>
          </p:cNvPr>
          <p:cNvSpPr>
            <a:spLocks noGrp="1"/>
          </p:cNvSpPr>
          <p:nvPr>
            <p:ph type="title"/>
          </p:nvPr>
        </p:nvSpPr>
        <p:spPr/>
        <p:txBody>
          <a:bodyPr>
            <a:normAutofit fontScale="90000"/>
          </a:bodyPr>
          <a:lstStyle/>
          <a:p>
            <a:r>
              <a:rPr lang="en-US" dirty="0"/>
              <a:t>Synergy and Premium Example and Valuation of Target</a:t>
            </a:r>
          </a:p>
        </p:txBody>
      </p:sp>
    </p:spTree>
    <p:extLst>
      <p:ext uri="{BB962C8B-B14F-4D97-AF65-F5344CB8AC3E}">
        <p14:creationId xmlns:p14="http://schemas.microsoft.com/office/powerpoint/2010/main" val="21182127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5EF139-CCF4-4190-8D77-E522A87DC8FA}"/>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2100" dirty="0">
                <a:latin typeface="+mn-lt"/>
                <a:cs typeface="+mn-cs"/>
              </a:rPr>
              <a:t>Let’s say the acquisition is in your industry (it is really stupid to think you can get synergies from operating in other industries).</a:t>
            </a:r>
          </a:p>
          <a:p>
            <a:r>
              <a:rPr lang="en-US" sz="2100" dirty="0">
                <a:latin typeface="+mn-lt"/>
                <a:cs typeface="+mn-cs"/>
              </a:rPr>
              <a:t>You would rather buy a company that is earning a low return than a high return because there is room for improvement.</a:t>
            </a:r>
          </a:p>
          <a:p>
            <a:r>
              <a:rPr lang="en-US" sz="2100" dirty="0">
                <a:latin typeface="+mn-lt"/>
                <a:cs typeface="+mn-cs"/>
              </a:rPr>
              <a:t>This idea does not work if returns are a function of sunk cost investments like policies in the insurance industry.</a:t>
            </a:r>
          </a:p>
          <a:p>
            <a:r>
              <a:rPr lang="en-US" sz="2100" b="1" dirty="0">
                <a:latin typeface="+mn-lt"/>
                <a:cs typeface="+mn-cs"/>
              </a:rPr>
              <a:t>Simple Rule:</a:t>
            </a:r>
          </a:p>
          <a:p>
            <a:pPr lvl="1"/>
            <a:r>
              <a:rPr lang="en-US" sz="2100" b="1" dirty="0">
                <a:latin typeface="+mn-lt"/>
                <a:cs typeface="+mn-cs"/>
              </a:rPr>
              <a:t>Same industry</a:t>
            </a:r>
          </a:p>
          <a:p>
            <a:pPr lvl="1"/>
            <a:r>
              <a:rPr lang="en-US" sz="2100" b="1" dirty="0">
                <a:latin typeface="+mn-lt"/>
                <a:cs typeface="+mn-cs"/>
              </a:rPr>
              <a:t>Target has low return on investment</a:t>
            </a:r>
          </a:p>
        </p:txBody>
      </p:sp>
      <p:sp>
        <p:nvSpPr>
          <p:cNvPr id="3" name="Title 2">
            <a:extLst>
              <a:ext uri="{FF2B5EF4-FFF2-40B4-BE49-F238E27FC236}">
                <a16:creationId xmlns:a16="http://schemas.microsoft.com/office/drawing/2014/main" id="{0E88FF38-4FB1-4548-AC81-C24D02D0A544}"/>
              </a:ext>
            </a:extLst>
          </p:cNvPr>
          <p:cNvSpPr>
            <a:spLocks noGrp="1"/>
          </p:cNvSpPr>
          <p:nvPr>
            <p:ph type="title"/>
          </p:nvPr>
        </p:nvSpPr>
        <p:spPr>
          <a:xfrm>
            <a:off x="550592" y="3738434"/>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Simplistic Analysis of Acquisitions</a:t>
            </a:r>
          </a:p>
        </p:txBody>
      </p:sp>
      <p:pic>
        <p:nvPicPr>
          <p:cNvPr id="2" name="Picture 1">
            <a:extLst>
              <a:ext uri="{FF2B5EF4-FFF2-40B4-BE49-F238E27FC236}">
                <a16:creationId xmlns:a16="http://schemas.microsoft.com/office/drawing/2014/main" id="{ED1B9220-84DC-4571-8F55-9C275F050659}"/>
              </a:ext>
            </a:extLst>
          </p:cNvPr>
          <p:cNvPicPr>
            <a:picLocks noChangeAspect="1"/>
          </p:cNvPicPr>
          <p:nvPr/>
        </p:nvPicPr>
        <p:blipFill>
          <a:blip r:embed="rId2"/>
          <a:stretch>
            <a:fillRect/>
          </a:stretch>
        </p:blipFill>
        <p:spPr>
          <a:xfrm>
            <a:off x="0" y="802638"/>
            <a:ext cx="3803404" cy="2293690"/>
          </a:xfrm>
          <a:prstGeom prst="rect">
            <a:avLst/>
          </a:prstGeom>
        </p:spPr>
      </p:pic>
    </p:spTree>
    <p:extLst>
      <p:ext uri="{BB962C8B-B14F-4D97-AF65-F5344CB8AC3E}">
        <p14:creationId xmlns:p14="http://schemas.microsoft.com/office/powerpoint/2010/main" val="3288157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B7F63-AB40-466A-A817-84615147E973}"/>
              </a:ext>
            </a:extLst>
          </p:cNvPr>
          <p:cNvSpPr>
            <a:spLocks noGrp="1"/>
          </p:cNvSpPr>
          <p:nvPr>
            <p:ph idx="1"/>
          </p:nvPr>
        </p:nvSpPr>
        <p:spPr/>
        <p:txBody>
          <a:bodyPr/>
          <a:lstStyle/>
          <a:p>
            <a:r>
              <a:rPr lang="en-US" dirty="0"/>
              <a:t>Estimated Premium and Synergy Example</a:t>
            </a:r>
          </a:p>
          <a:p>
            <a:endParaRPr lang="en-US" dirty="0"/>
          </a:p>
        </p:txBody>
      </p:sp>
      <p:sp>
        <p:nvSpPr>
          <p:cNvPr id="3" name="Title 2">
            <a:extLst>
              <a:ext uri="{FF2B5EF4-FFF2-40B4-BE49-F238E27FC236}">
                <a16:creationId xmlns:a16="http://schemas.microsoft.com/office/drawing/2014/main" id="{356ED0F6-1C55-44F4-85CD-79BDBA0AB452}"/>
              </a:ext>
            </a:extLst>
          </p:cNvPr>
          <p:cNvSpPr>
            <a:spLocks noGrp="1"/>
          </p:cNvSpPr>
          <p:nvPr>
            <p:ph type="title"/>
          </p:nvPr>
        </p:nvSpPr>
        <p:spPr/>
        <p:txBody>
          <a:bodyPr/>
          <a:lstStyle/>
          <a:p>
            <a:r>
              <a:rPr lang="en-US" dirty="0"/>
              <a:t>Premium and Synergy Example</a:t>
            </a:r>
          </a:p>
        </p:txBody>
      </p:sp>
      <p:sp>
        <p:nvSpPr>
          <p:cNvPr id="4" name="Slide Number Placeholder 3">
            <a:extLst>
              <a:ext uri="{FF2B5EF4-FFF2-40B4-BE49-F238E27FC236}">
                <a16:creationId xmlns:a16="http://schemas.microsoft.com/office/drawing/2014/main" id="{8398C6EE-DD1D-4819-8BBB-E489B9CD35EB}"/>
              </a:ext>
            </a:extLst>
          </p:cNvPr>
          <p:cNvSpPr>
            <a:spLocks noGrp="1"/>
          </p:cNvSpPr>
          <p:nvPr>
            <p:ph type="sldNum" sz="quarter" idx="12"/>
          </p:nvPr>
        </p:nvSpPr>
        <p:spPr/>
        <p:txBody>
          <a:bodyPr/>
          <a:lstStyle/>
          <a:p>
            <a:pPr algn="ctr"/>
            <a:fld id="{0C3A1854-6B63-4059-B360-A3C4972BF0FC}" type="slidenum">
              <a:rPr lang="ko-KR" altLang="en-US" smtClean="0"/>
              <a:pPr algn="ctr"/>
              <a:t>227</a:t>
            </a:fld>
            <a:endParaRPr lang="ko-KR" altLang="en-US" dirty="0"/>
          </a:p>
        </p:txBody>
      </p:sp>
      <p:pic>
        <p:nvPicPr>
          <p:cNvPr id="6" name="Picture 5">
            <a:extLst>
              <a:ext uri="{FF2B5EF4-FFF2-40B4-BE49-F238E27FC236}">
                <a16:creationId xmlns:a16="http://schemas.microsoft.com/office/drawing/2014/main" id="{294F491F-A1D3-40F8-A067-42F79AA6B0D9}"/>
              </a:ext>
            </a:extLst>
          </p:cNvPr>
          <p:cNvPicPr>
            <a:picLocks noChangeAspect="1"/>
          </p:cNvPicPr>
          <p:nvPr/>
        </p:nvPicPr>
        <p:blipFill>
          <a:blip r:embed="rId2"/>
          <a:stretch>
            <a:fillRect/>
          </a:stretch>
        </p:blipFill>
        <p:spPr>
          <a:xfrm>
            <a:off x="125834" y="2844891"/>
            <a:ext cx="4446165" cy="2963954"/>
          </a:xfrm>
          <a:prstGeom prst="rect">
            <a:avLst/>
          </a:prstGeom>
        </p:spPr>
      </p:pic>
      <p:pic>
        <p:nvPicPr>
          <p:cNvPr id="7" name="Picture 6">
            <a:extLst>
              <a:ext uri="{FF2B5EF4-FFF2-40B4-BE49-F238E27FC236}">
                <a16:creationId xmlns:a16="http://schemas.microsoft.com/office/drawing/2014/main" id="{B4FA9BBB-4B7A-4357-A685-C83B5F3E9616}"/>
              </a:ext>
            </a:extLst>
          </p:cNvPr>
          <p:cNvPicPr>
            <a:picLocks noChangeAspect="1"/>
          </p:cNvPicPr>
          <p:nvPr/>
        </p:nvPicPr>
        <p:blipFill>
          <a:blip r:embed="rId3"/>
          <a:stretch>
            <a:fillRect/>
          </a:stretch>
        </p:blipFill>
        <p:spPr>
          <a:xfrm>
            <a:off x="4606840" y="2822345"/>
            <a:ext cx="3889576" cy="2986500"/>
          </a:xfrm>
          <a:prstGeom prst="rect">
            <a:avLst/>
          </a:prstGeom>
        </p:spPr>
      </p:pic>
    </p:spTree>
    <p:extLst>
      <p:ext uri="{BB962C8B-B14F-4D97-AF65-F5344CB8AC3E}">
        <p14:creationId xmlns:p14="http://schemas.microsoft.com/office/powerpoint/2010/main" val="381291147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C718F-15D5-43DF-A767-0D1079221461}"/>
              </a:ext>
            </a:extLst>
          </p:cNvPr>
          <p:cNvSpPr>
            <a:spLocks noGrp="1"/>
          </p:cNvSpPr>
          <p:nvPr>
            <p:ph idx="1"/>
          </p:nvPr>
        </p:nvSpPr>
        <p:spPr/>
        <p:txBody>
          <a:bodyPr/>
          <a:lstStyle/>
          <a:p>
            <a:r>
              <a:rPr lang="en-US" dirty="0"/>
              <a:t>Note how depends on discount rate and tax rate.  Some also use P/E to after-tax synergies or EV/EBITDA to pre-tax synergies.</a:t>
            </a:r>
          </a:p>
          <a:p>
            <a:r>
              <a:rPr lang="en-US" dirty="0"/>
              <a:t>Can compute the economic IRR on a transaction.</a:t>
            </a:r>
          </a:p>
          <a:p>
            <a:endParaRPr lang="en-US" dirty="0"/>
          </a:p>
        </p:txBody>
      </p:sp>
      <p:sp>
        <p:nvSpPr>
          <p:cNvPr id="3" name="Title 2">
            <a:extLst>
              <a:ext uri="{FF2B5EF4-FFF2-40B4-BE49-F238E27FC236}">
                <a16:creationId xmlns:a16="http://schemas.microsoft.com/office/drawing/2014/main" id="{337D4123-546B-4647-8919-3D340138C16A}"/>
              </a:ext>
            </a:extLst>
          </p:cNvPr>
          <p:cNvSpPr>
            <a:spLocks noGrp="1"/>
          </p:cNvSpPr>
          <p:nvPr>
            <p:ph type="title"/>
          </p:nvPr>
        </p:nvSpPr>
        <p:spPr/>
        <p:txBody>
          <a:bodyPr>
            <a:normAutofit fontScale="90000"/>
          </a:bodyPr>
          <a:lstStyle/>
          <a:p>
            <a:r>
              <a:rPr lang="en-US" dirty="0"/>
              <a:t>Economic Analysis of Merger with NPV of After Tax Synergies versus Premium</a:t>
            </a:r>
          </a:p>
        </p:txBody>
      </p:sp>
      <p:sp>
        <p:nvSpPr>
          <p:cNvPr id="4" name="Slide Number Placeholder 3">
            <a:extLst>
              <a:ext uri="{FF2B5EF4-FFF2-40B4-BE49-F238E27FC236}">
                <a16:creationId xmlns:a16="http://schemas.microsoft.com/office/drawing/2014/main" id="{55289BC8-2302-4B87-807C-EE33A3BFA4AC}"/>
              </a:ext>
            </a:extLst>
          </p:cNvPr>
          <p:cNvSpPr>
            <a:spLocks noGrp="1"/>
          </p:cNvSpPr>
          <p:nvPr>
            <p:ph type="sldNum" sz="quarter" idx="12"/>
          </p:nvPr>
        </p:nvSpPr>
        <p:spPr/>
        <p:txBody>
          <a:bodyPr/>
          <a:lstStyle/>
          <a:p>
            <a:pPr algn="ctr"/>
            <a:fld id="{0C3A1854-6B63-4059-B360-A3C4972BF0FC}" type="slidenum">
              <a:rPr lang="ko-KR" altLang="en-US" smtClean="0"/>
              <a:pPr algn="ctr"/>
              <a:t>228</a:t>
            </a:fld>
            <a:endParaRPr lang="ko-KR" altLang="en-US" dirty="0"/>
          </a:p>
        </p:txBody>
      </p:sp>
      <p:pic>
        <p:nvPicPr>
          <p:cNvPr id="5" name="Picture 4">
            <a:extLst>
              <a:ext uri="{FF2B5EF4-FFF2-40B4-BE49-F238E27FC236}">
                <a16:creationId xmlns:a16="http://schemas.microsoft.com/office/drawing/2014/main" id="{893F5620-7506-4A22-B3DB-7BAB7A45140C}"/>
              </a:ext>
            </a:extLst>
          </p:cNvPr>
          <p:cNvPicPr>
            <a:picLocks noChangeAspect="1"/>
          </p:cNvPicPr>
          <p:nvPr/>
        </p:nvPicPr>
        <p:blipFill>
          <a:blip r:embed="rId2"/>
          <a:stretch>
            <a:fillRect/>
          </a:stretch>
        </p:blipFill>
        <p:spPr>
          <a:xfrm>
            <a:off x="1795244" y="3880015"/>
            <a:ext cx="5553512" cy="2402268"/>
          </a:xfrm>
          <a:prstGeom prst="rect">
            <a:avLst/>
          </a:prstGeom>
        </p:spPr>
      </p:pic>
    </p:spTree>
    <p:extLst>
      <p:ext uri="{BB962C8B-B14F-4D97-AF65-F5344CB8AC3E}">
        <p14:creationId xmlns:p14="http://schemas.microsoft.com/office/powerpoint/2010/main" val="10172939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2DD001-BEB1-44EB-A746-8F71CF47E12D}"/>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latin typeface="+mn-lt"/>
                <a:cs typeface="+mn-cs"/>
              </a:rPr>
              <a:t>Protective life purchased at 34% premium.  No change in management by Dai-ichi.</a:t>
            </a:r>
          </a:p>
          <a:p>
            <a:r>
              <a:rPr lang="en-US" sz="1900" dirty="0">
                <a:latin typeface="+mn-lt"/>
                <a:cs typeface="+mn-cs"/>
              </a:rPr>
              <a:t>Dai-ichi said the favorable foreign exchange rate Dai-ichi secured in the acquisition of Protective largely offset the premium it paid. The yen has weakened 14% against the dollar since the purchase agreement.</a:t>
            </a:r>
          </a:p>
          <a:p>
            <a:r>
              <a:rPr lang="en-US" sz="1900" dirty="0">
                <a:latin typeface="+mn-lt"/>
                <a:cs typeface="+mn-cs"/>
              </a:rPr>
              <a:t>Dai-ichi plans to set up a holding-company structure in October 2016 under which Tokyo headquarters will delegate more power to North American and Asian regional heads. Understand that management not changed – implies no synergies.</a:t>
            </a:r>
          </a:p>
        </p:txBody>
      </p:sp>
      <p:sp>
        <p:nvSpPr>
          <p:cNvPr id="3" name="Title 2">
            <a:extLst>
              <a:ext uri="{FF2B5EF4-FFF2-40B4-BE49-F238E27FC236}">
                <a16:creationId xmlns:a16="http://schemas.microsoft.com/office/drawing/2014/main" id="{203F78DA-EAB6-476E-AE6E-2323D6921B2F}"/>
              </a:ext>
            </a:extLst>
          </p:cNvPr>
          <p:cNvSpPr>
            <a:spLocks noGrp="1"/>
          </p:cNvSpPr>
          <p:nvPr>
            <p:ph type="title"/>
          </p:nvPr>
        </p:nvSpPr>
        <p:spPr>
          <a:xfrm>
            <a:off x="661600" y="4062807"/>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Accretion and Dilution Example</a:t>
            </a:r>
          </a:p>
        </p:txBody>
      </p:sp>
      <p:sp>
        <p:nvSpPr>
          <p:cNvPr id="4" name="Slide Number Placeholder 3">
            <a:extLst>
              <a:ext uri="{FF2B5EF4-FFF2-40B4-BE49-F238E27FC236}">
                <a16:creationId xmlns:a16="http://schemas.microsoft.com/office/drawing/2014/main" id="{6755EA73-87EE-416D-ACE5-7EEDA201D4F2}"/>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229</a:t>
            </a:fld>
            <a:endParaRPr lang="en-US" altLang="ko-KR" sz="900" dirty="0">
              <a:solidFill>
                <a:schemeClr val="tx1">
                  <a:tint val="75000"/>
                </a:schemeClr>
              </a:solidFill>
            </a:endParaRPr>
          </a:p>
        </p:txBody>
      </p:sp>
      <p:pic>
        <p:nvPicPr>
          <p:cNvPr id="5" name="Picture 4">
            <a:extLst>
              <a:ext uri="{FF2B5EF4-FFF2-40B4-BE49-F238E27FC236}">
                <a16:creationId xmlns:a16="http://schemas.microsoft.com/office/drawing/2014/main" id="{57722BB1-F5DD-49F6-AE9F-CC467D9D3D99}"/>
              </a:ext>
            </a:extLst>
          </p:cNvPr>
          <p:cNvPicPr>
            <a:picLocks noChangeAspect="1"/>
          </p:cNvPicPr>
          <p:nvPr/>
        </p:nvPicPr>
        <p:blipFill>
          <a:blip r:embed="rId2"/>
          <a:stretch>
            <a:fillRect/>
          </a:stretch>
        </p:blipFill>
        <p:spPr>
          <a:xfrm>
            <a:off x="319202" y="293615"/>
            <a:ext cx="3224621" cy="2945365"/>
          </a:xfrm>
          <a:prstGeom prst="rect">
            <a:avLst/>
          </a:prstGeom>
        </p:spPr>
      </p:pic>
    </p:spTree>
    <p:extLst>
      <p:ext uri="{BB962C8B-B14F-4D97-AF65-F5344CB8AC3E}">
        <p14:creationId xmlns:p14="http://schemas.microsoft.com/office/powerpoint/2010/main" val="1958450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a:xfrm>
            <a:off x="628650" y="1263192"/>
            <a:ext cx="7800975" cy="1737183"/>
          </a:xfrm>
        </p:spPr>
        <p:txBody>
          <a:bodyPr>
            <a:normAutofit fontScale="92500" lnSpcReduction="10000"/>
          </a:bodyPr>
          <a:lstStyle/>
          <a:p>
            <a:r>
              <a:rPr lang="en-US" dirty="0"/>
              <a:t>Increase in stock price in past years has been dramatic; difference between bonds and stocks – equity risk premium – has been nowhere near CAPM estimates. EMRP = 3.62%-2.91%.</a:t>
            </a:r>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normAutofit fontScale="90000"/>
          </a:bodyPr>
          <a:lstStyle/>
          <a:p>
            <a:r>
              <a:rPr lang="en-US" dirty="0"/>
              <a:t>Returns to Investors Come from Company Rate of Return and Growth</a:t>
            </a:r>
          </a:p>
        </p:txBody>
      </p:sp>
      <p:pic>
        <p:nvPicPr>
          <p:cNvPr id="8" name="Picture 7">
            <a:extLst>
              <a:ext uri="{FF2B5EF4-FFF2-40B4-BE49-F238E27FC236}">
                <a16:creationId xmlns:a16="http://schemas.microsoft.com/office/drawing/2014/main" id="{EC1E5642-50D4-47D3-8966-3DBA101B1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79" y="3317875"/>
            <a:ext cx="8820150" cy="2984500"/>
          </a:xfrm>
          <a:prstGeom prst="rect">
            <a:avLst/>
          </a:prstGeom>
        </p:spPr>
      </p:pic>
    </p:spTree>
    <p:extLst>
      <p:ext uri="{BB962C8B-B14F-4D97-AF65-F5344CB8AC3E}">
        <p14:creationId xmlns:p14="http://schemas.microsoft.com/office/powerpoint/2010/main" val="184458281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normAutofit fontScale="90000"/>
          </a:bodyPr>
          <a:lstStyle/>
          <a:p>
            <a:r>
              <a:rPr lang="en-US" dirty="0"/>
              <a:t>Accretion and Dilution Analysis: Target – Low P/E Ratio</a:t>
            </a:r>
          </a:p>
        </p:txBody>
      </p:sp>
      <p:sp>
        <p:nvSpPr>
          <p:cNvPr id="4" name="Slide Number Placeholder 3">
            <a:extLst>
              <a:ext uri="{FF2B5EF4-FFF2-40B4-BE49-F238E27FC236}">
                <a16:creationId xmlns:a16="http://schemas.microsoft.com/office/drawing/2014/main" id="{2E023C49-EEB5-47B5-8DFC-C6719DC866F2}"/>
              </a:ext>
            </a:extLst>
          </p:cNvPr>
          <p:cNvSpPr>
            <a:spLocks noGrp="1"/>
          </p:cNvSpPr>
          <p:nvPr>
            <p:ph type="sldNum" sz="quarter" idx="12"/>
          </p:nvPr>
        </p:nvSpPr>
        <p:spPr/>
        <p:txBody>
          <a:bodyPr/>
          <a:lstStyle/>
          <a:p>
            <a:pPr algn="ctr"/>
            <a:fld id="{0C3A1854-6B63-4059-B360-A3C4972BF0FC}" type="slidenum">
              <a:rPr lang="ko-KR" altLang="en-US" smtClean="0"/>
              <a:pPr algn="ctr"/>
              <a:t>230</a:t>
            </a:fld>
            <a:endParaRPr lang="ko-KR" altLang="en-US" dirty="0"/>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16319229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DD7381-D733-4F4C-B652-17A8A82F54B5}"/>
              </a:ext>
            </a:extLst>
          </p:cNvPr>
          <p:cNvSpPr>
            <a:spLocks noGrp="1"/>
          </p:cNvSpPr>
          <p:nvPr>
            <p:ph idx="1"/>
          </p:nvPr>
        </p:nvSpPr>
        <p:spPr/>
        <p:txBody>
          <a:bodyPr/>
          <a:lstStyle/>
          <a:p>
            <a:r>
              <a:rPr lang="en-US" dirty="0"/>
              <a:t>Use Principal Financial Group as assumed acquiring company</a:t>
            </a:r>
          </a:p>
          <a:p>
            <a:endParaRPr lang="en-US" dirty="0"/>
          </a:p>
        </p:txBody>
      </p:sp>
      <p:sp>
        <p:nvSpPr>
          <p:cNvPr id="3" name="Title 2">
            <a:extLst>
              <a:ext uri="{FF2B5EF4-FFF2-40B4-BE49-F238E27FC236}">
                <a16:creationId xmlns:a16="http://schemas.microsoft.com/office/drawing/2014/main" id="{F4A84348-1948-4B3B-9003-267535F6CA2D}"/>
              </a:ext>
            </a:extLst>
          </p:cNvPr>
          <p:cNvSpPr>
            <a:spLocks noGrp="1"/>
          </p:cNvSpPr>
          <p:nvPr>
            <p:ph type="title"/>
          </p:nvPr>
        </p:nvSpPr>
        <p:spPr/>
        <p:txBody>
          <a:bodyPr>
            <a:normAutofit fontScale="90000"/>
          </a:bodyPr>
          <a:lstStyle/>
          <a:p>
            <a:r>
              <a:rPr lang="en-US" dirty="0"/>
              <a:t>Accretion and Dilution Analysis: Acquiring Company</a:t>
            </a:r>
          </a:p>
        </p:txBody>
      </p:sp>
      <p:pic>
        <p:nvPicPr>
          <p:cNvPr id="5" name="Picture 4">
            <a:extLst>
              <a:ext uri="{FF2B5EF4-FFF2-40B4-BE49-F238E27FC236}">
                <a16:creationId xmlns:a16="http://schemas.microsoft.com/office/drawing/2014/main" id="{41CA2A62-912B-4292-8900-491A9AC3779E}"/>
              </a:ext>
            </a:extLst>
          </p:cNvPr>
          <p:cNvPicPr>
            <a:picLocks noChangeAspect="1"/>
          </p:cNvPicPr>
          <p:nvPr/>
        </p:nvPicPr>
        <p:blipFill>
          <a:blip r:embed="rId2"/>
          <a:stretch>
            <a:fillRect/>
          </a:stretch>
        </p:blipFill>
        <p:spPr>
          <a:xfrm>
            <a:off x="272991" y="2861042"/>
            <a:ext cx="8797443" cy="3315921"/>
          </a:xfrm>
          <a:prstGeom prst="rect">
            <a:avLst/>
          </a:prstGeom>
        </p:spPr>
      </p:pic>
    </p:spTree>
    <p:extLst>
      <p:ext uri="{BB962C8B-B14F-4D97-AF65-F5344CB8AC3E}">
        <p14:creationId xmlns:p14="http://schemas.microsoft.com/office/powerpoint/2010/main" val="34522510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47BEDD-C84E-49CF-A4A6-53D0EB37C5B5}"/>
              </a:ext>
            </a:extLst>
          </p:cNvPr>
          <p:cNvPicPr>
            <a:picLocks noGrp="1" noChangeAspect="1"/>
          </p:cNvPicPr>
          <p:nvPr>
            <p:ph idx="1"/>
          </p:nvPr>
        </p:nvPicPr>
        <p:blipFill>
          <a:blip r:embed="rId2"/>
          <a:stretch>
            <a:fillRect/>
          </a:stretch>
        </p:blipFill>
        <p:spPr>
          <a:xfrm>
            <a:off x="746279" y="1263650"/>
            <a:ext cx="7667316" cy="4913313"/>
          </a:xfrm>
          <a:prstGeom prst="rect">
            <a:avLst/>
          </a:prstGeom>
        </p:spPr>
      </p:pic>
      <p:sp>
        <p:nvSpPr>
          <p:cNvPr id="3" name="Title 2">
            <a:extLst>
              <a:ext uri="{FF2B5EF4-FFF2-40B4-BE49-F238E27FC236}">
                <a16:creationId xmlns:a16="http://schemas.microsoft.com/office/drawing/2014/main" id="{FAEEE4C3-503A-4079-8D13-56A02230FD9A}"/>
              </a:ext>
            </a:extLst>
          </p:cNvPr>
          <p:cNvSpPr>
            <a:spLocks noGrp="1"/>
          </p:cNvSpPr>
          <p:nvPr>
            <p:ph type="title"/>
          </p:nvPr>
        </p:nvSpPr>
        <p:spPr/>
        <p:txBody>
          <a:bodyPr>
            <a:normAutofit fontScale="90000"/>
          </a:bodyPr>
          <a:lstStyle/>
          <a:p>
            <a:r>
              <a:rPr lang="en-US" dirty="0"/>
              <a:t>Demonstration of Accretion without Synergies</a:t>
            </a:r>
          </a:p>
        </p:txBody>
      </p:sp>
      <p:sp>
        <p:nvSpPr>
          <p:cNvPr id="4" name="Slide Number Placeholder 3">
            <a:extLst>
              <a:ext uri="{FF2B5EF4-FFF2-40B4-BE49-F238E27FC236}">
                <a16:creationId xmlns:a16="http://schemas.microsoft.com/office/drawing/2014/main" id="{DABC8066-D9A0-44FE-ABF9-5536B9CC8A8B}"/>
              </a:ext>
            </a:extLst>
          </p:cNvPr>
          <p:cNvSpPr>
            <a:spLocks noGrp="1"/>
          </p:cNvSpPr>
          <p:nvPr>
            <p:ph type="sldNum" sz="quarter" idx="12"/>
          </p:nvPr>
        </p:nvSpPr>
        <p:spPr/>
        <p:txBody>
          <a:bodyPr/>
          <a:lstStyle/>
          <a:p>
            <a:pPr algn="ctr"/>
            <a:fld id="{0C3A1854-6B63-4059-B360-A3C4972BF0FC}" type="slidenum">
              <a:rPr lang="ko-KR" altLang="en-US" smtClean="0"/>
              <a:pPr algn="ctr"/>
              <a:t>232</a:t>
            </a:fld>
            <a:endParaRPr lang="ko-KR" altLang="en-US" dirty="0"/>
          </a:p>
        </p:txBody>
      </p:sp>
      <p:sp>
        <p:nvSpPr>
          <p:cNvPr id="2" name="TextBox 1">
            <a:extLst>
              <a:ext uri="{FF2B5EF4-FFF2-40B4-BE49-F238E27FC236}">
                <a16:creationId xmlns:a16="http://schemas.microsoft.com/office/drawing/2014/main" id="{C6EC42EA-C55D-46E8-AD87-FA857FECCF72}"/>
              </a:ext>
            </a:extLst>
          </p:cNvPr>
          <p:cNvSpPr txBox="1"/>
          <p:nvPr/>
        </p:nvSpPr>
        <p:spPr>
          <a:xfrm>
            <a:off x="6375633" y="1518407"/>
            <a:ext cx="1919955" cy="1200329"/>
          </a:xfrm>
          <a:prstGeom prst="rect">
            <a:avLst/>
          </a:prstGeom>
          <a:solidFill>
            <a:srgbClr val="FFFF00"/>
          </a:solidFill>
        </p:spPr>
        <p:txBody>
          <a:bodyPr wrap="square" rtlCol="0">
            <a:spAutoFit/>
          </a:bodyPr>
          <a:lstStyle/>
          <a:p>
            <a:r>
              <a:rPr lang="en-US" dirty="0"/>
              <a:t>This is like USD/Euro – You get higher exchange rate.</a:t>
            </a:r>
          </a:p>
        </p:txBody>
      </p:sp>
    </p:spTree>
    <p:extLst>
      <p:ext uri="{BB962C8B-B14F-4D97-AF65-F5344CB8AC3E}">
        <p14:creationId xmlns:p14="http://schemas.microsoft.com/office/powerpoint/2010/main" val="287563452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0F55-A57A-4219-8F6B-758996B9BC9C}"/>
              </a:ext>
            </a:extLst>
          </p:cNvPr>
          <p:cNvSpPr>
            <a:spLocks noGrp="1"/>
          </p:cNvSpPr>
          <p:nvPr>
            <p:ph type="title"/>
          </p:nvPr>
        </p:nvSpPr>
        <p:spPr/>
        <p:txBody>
          <a:bodyPr>
            <a:normAutofit fontScale="90000"/>
          </a:bodyPr>
          <a:lstStyle/>
          <a:p>
            <a:r>
              <a:rPr lang="en-029" dirty="0"/>
              <a:t>Section 7b:</a:t>
            </a:r>
            <a:br>
              <a:rPr lang="en-029" dirty="0"/>
            </a:br>
            <a:r>
              <a:rPr lang="en-029" dirty="0"/>
              <a:t>Alternative Measures of Cost and Benefit of Acquisitions</a:t>
            </a:r>
          </a:p>
        </p:txBody>
      </p:sp>
    </p:spTree>
    <p:extLst>
      <p:ext uri="{BB962C8B-B14F-4D97-AF65-F5344CB8AC3E}">
        <p14:creationId xmlns:p14="http://schemas.microsoft.com/office/powerpoint/2010/main" val="382660668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86B8EE7-0A2B-42BB-B348-2F4E02F9C97C}"/>
              </a:ext>
            </a:extLst>
          </p:cNvPr>
          <p:cNvSpPr>
            <a:spLocks noGrp="1"/>
          </p:cNvSpPr>
          <p:nvPr>
            <p:ph type="title"/>
          </p:nvPr>
        </p:nvSpPr>
        <p:spPr/>
        <p:txBody>
          <a:bodyPr>
            <a:normAutofit/>
          </a:bodyPr>
          <a:lstStyle/>
          <a:p>
            <a:pPr eaLnBrk="1" hangingPunct="1"/>
            <a:r>
              <a:rPr lang="en-US" altLang="en-US" dirty="0"/>
              <a:t>Football Field Diagram – Seller </a:t>
            </a:r>
          </a:p>
        </p:txBody>
      </p:sp>
      <p:pic>
        <p:nvPicPr>
          <p:cNvPr id="3075" name="Content Placeholder 3" descr="2010-09-01_1038.png">
            <a:extLst>
              <a:ext uri="{FF2B5EF4-FFF2-40B4-BE49-F238E27FC236}">
                <a16:creationId xmlns:a16="http://schemas.microsoft.com/office/drawing/2014/main" id="{564D808F-71ED-4E3A-B1D1-17E4443023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686800" cy="5334000"/>
          </a:xfrm>
        </p:spPr>
      </p:pic>
      <p:sp>
        <p:nvSpPr>
          <p:cNvPr id="3076" name="TextBox 4">
            <a:extLst>
              <a:ext uri="{FF2B5EF4-FFF2-40B4-BE49-F238E27FC236}">
                <a16:creationId xmlns:a16="http://schemas.microsoft.com/office/drawing/2014/main" id="{DF0BD69F-C2A4-4003-95E8-1A9307A21B50}"/>
              </a:ext>
            </a:extLst>
          </p:cNvPr>
          <p:cNvSpPr txBox="1">
            <a:spLocks noChangeArrowheads="1"/>
          </p:cNvSpPr>
          <p:nvPr/>
        </p:nvSpPr>
        <p:spPr bwMode="auto">
          <a:xfrm>
            <a:off x="6934200" y="14478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3077" name="TextBox 5">
            <a:extLst>
              <a:ext uri="{FF2B5EF4-FFF2-40B4-BE49-F238E27FC236}">
                <a16:creationId xmlns:a16="http://schemas.microsoft.com/office/drawing/2014/main" id="{AF190D12-41BF-4C89-B78B-5DBFBD34EF67}"/>
              </a:ext>
            </a:extLst>
          </p:cNvPr>
          <p:cNvSpPr txBox="1">
            <a:spLocks noChangeArrowheads="1"/>
          </p:cNvSpPr>
          <p:nvPr/>
        </p:nvSpPr>
        <p:spPr bwMode="auto">
          <a:xfrm>
            <a:off x="914400" y="5867400"/>
            <a:ext cx="1143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3078" name="TextBox 5">
            <a:extLst>
              <a:ext uri="{FF2B5EF4-FFF2-40B4-BE49-F238E27FC236}">
                <a16:creationId xmlns:a16="http://schemas.microsoft.com/office/drawing/2014/main" id="{F7AFC742-1540-456F-B8E3-3DA72EB48C5B}"/>
              </a:ext>
            </a:extLst>
          </p:cNvPr>
          <p:cNvSpPr txBox="1">
            <a:spLocks noChangeArrowheads="1"/>
          </p:cNvSpPr>
          <p:nvPr/>
        </p:nvSpPr>
        <p:spPr bwMode="auto">
          <a:xfrm>
            <a:off x="0" y="5943600"/>
            <a:ext cx="19050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Show the price per share and the Enterprise Value</a:t>
            </a:r>
          </a:p>
        </p:txBody>
      </p:sp>
    </p:spTree>
    <p:extLst>
      <p:ext uri="{BB962C8B-B14F-4D97-AF65-F5344CB8AC3E}">
        <p14:creationId xmlns:p14="http://schemas.microsoft.com/office/powerpoint/2010/main" val="15422877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5B57CBC-F56D-47EA-BBD7-BE700B5B8541}"/>
              </a:ext>
            </a:extLst>
          </p:cNvPr>
          <p:cNvSpPr>
            <a:spLocks noGrp="1"/>
          </p:cNvSpPr>
          <p:nvPr>
            <p:ph type="title"/>
          </p:nvPr>
        </p:nvSpPr>
        <p:spPr/>
        <p:txBody>
          <a:bodyPr/>
          <a:lstStyle/>
          <a:p>
            <a:pPr eaLnBrk="1" hangingPunct="1"/>
            <a:r>
              <a:rPr lang="en-US" altLang="en-US" dirty="0"/>
              <a:t>Football Field Diagram – Sell Side</a:t>
            </a:r>
          </a:p>
        </p:txBody>
      </p:sp>
      <p:pic>
        <p:nvPicPr>
          <p:cNvPr id="5123" name="Content Placeholder 3" descr="2010-09-01_1105.png">
            <a:extLst>
              <a:ext uri="{FF2B5EF4-FFF2-40B4-BE49-F238E27FC236}">
                <a16:creationId xmlns:a16="http://schemas.microsoft.com/office/drawing/2014/main" id="{A42042B8-9690-4719-BC7F-894735B14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65250"/>
            <a:ext cx="8031163" cy="5264150"/>
          </a:xfrm>
        </p:spPr>
      </p:pic>
      <p:sp>
        <p:nvSpPr>
          <p:cNvPr id="5124" name="TextBox 4">
            <a:extLst>
              <a:ext uri="{FF2B5EF4-FFF2-40B4-BE49-F238E27FC236}">
                <a16:creationId xmlns:a16="http://schemas.microsoft.com/office/drawing/2014/main" id="{2196C060-CB55-414A-B5BC-87C47ACBB900}"/>
              </a:ext>
            </a:extLst>
          </p:cNvPr>
          <p:cNvSpPr txBox="1">
            <a:spLocks noChangeArrowheads="1"/>
          </p:cNvSpPr>
          <p:nvPr/>
        </p:nvSpPr>
        <p:spPr bwMode="auto">
          <a:xfrm>
            <a:off x="1066800" y="5257800"/>
            <a:ext cx="1219200" cy="1200150"/>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               </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5125" name="TextBox 4">
            <a:extLst>
              <a:ext uri="{FF2B5EF4-FFF2-40B4-BE49-F238E27FC236}">
                <a16:creationId xmlns:a16="http://schemas.microsoft.com/office/drawing/2014/main" id="{464E59D0-4B8E-49F4-B864-F9C996253359}"/>
              </a:ext>
            </a:extLst>
          </p:cNvPr>
          <p:cNvSpPr txBox="1">
            <a:spLocks noChangeArrowheads="1"/>
          </p:cNvSpPr>
          <p:nvPr/>
        </p:nvSpPr>
        <p:spPr bwMode="auto">
          <a:xfrm>
            <a:off x="457200" y="5029200"/>
            <a:ext cx="1752600"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Notes on forward EBITDA from Earnings Projection</a:t>
            </a:r>
          </a:p>
        </p:txBody>
      </p:sp>
      <p:sp>
        <p:nvSpPr>
          <p:cNvPr id="5126" name="TextBox 5">
            <a:extLst>
              <a:ext uri="{FF2B5EF4-FFF2-40B4-BE49-F238E27FC236}">
                <a16:creationId xmlns:a16="http://schemas.microsoft.com/office/drawing/2014/main" id="{7DFE521A-4DD8-479B-92EF-01A27E9192F5}"/>
              </a:ext>
            </a:extLst>
          </p:cNvPr>
          <p:cNvSpPr txBox="1">
            <a:spLocks noChangeArrowheads="1"/>
          </p:cNvSpPr>
          <p:nvPr/>
        </p:nvSpPr>
        <p:spPr bwMode="auto">
          <a:xfrm>
            <a:off x="304800" y="1828800"/>
            <a:ext cx="12954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Includes purchase price</a:t>
            </a:r>
          </a:p>
        </p:txBody>
      </p:sp>
    </p:spTree>
    <p:extLst>
      <p:ext uri="{BB962C8B-B14F-4D97-AF65-F5344CB8AC3E}">
        <p14:creationId xmlns:p14="http://schemas.microsoft.com/office/powerpoint/2010/main" val="411394199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934FEC-6E45-49A7-88FF-DCC6D4D51666}"/>
              </a:ext>
            </a:extLst>
          </p:cNvPr>
          <p:cNvPicPr>
            <a:picLocks noChangeAspect="1"/>
          </p:cNvPicPr>
          <p:nvPr/>
        </p:nvPicPr>
        <p:blipFill>
          <a:blip r:embed="rId2"/>
          <a:stretch>
            <a:fillRect/>
          </a:stretch>
        </p:blipFill>
        <p:spPr>
          <a:xfrm>
            <a:off x="4637316" y="3129851"/>
            <a:ext cx="3878033" cy="2090546"/>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Content Placeholder 1">
            <a:extLst>
              <a:ext uri="{FF2B5EF4-FFF2-40B4-BE49-F238E27FC236}">
                <a16:creationId xmlns:a16="http://schemas.microsoft.com/office/drawing/2014/main" id="{510948BB-546B-4AD7-A82E-35AD8DDA94A8}"/>
              </a:ext>
            </a:extLst>
          </p:cNvPr>
          <p:cNvSpPr>
            <a:spLocks noGrp="1"/>
          </p:cNvSpPr>
          <p:nvPr>
            <p:ph idx="1"/>
          </p:nvPr>
        </p:nvSpPr>
        <p:spPr>
          <a:xfrm>
            <a:off x="628650" y="2173288"/>
            <a:ext cx="2702378" cy="3639684"/>
          </a:xfrm>
        </p:spPr>
        <p:txBody>
          <a:bodyPr vert="horz" lIns="91440" tIns="45720" rIns="91440" bIns="45720" rtlCol="0" anchor="ctr">
            <a:normAutofit fontScale="92500"/>
          </a:bodyPr>
          <a:lstStyle/>
          <a:p>
            <a:r>
              <a:rPr lang="en-US" sz="2400" dirty="0">
                <a:latin typeface="+mn-lt"/>
                <a:cs typeface="+mn-cs"/>
              </a:rPr>
              <a:t>Look at Different Methods of Valuation</a:t>
            </a:r>
          </a:p>
          <a:p>
            <a:pPr lvl="1"/>
            <a:r>
              <a:rPr lang="en-US" sz="2400" dirty="0">
                <a:latin typeface="+mn-lt"/>
                <a:cs typeface="+mn-cs"/>
              </a:rPr>
              <a:t>Recognize that there is not a precise number</a:t>
            </a:r>
          </a:p>
          <a:p>
            <a:pPr lvl="1"/>
            <a:r>
              <a:rPr lang="en-US" sz="2400" dirty="0">
                <a:latin typeface="+mn-lt"/>
                <a:cs typeface="+mn-cs"/>
              </a:rPr>
              <a:t>Recognize that there is not a single method, but many</a:t>
            </a:r>
          </a:p>
          <a:p>
            <a:pPr lvl="1"/>
            <a:endParaRPr lang="en-US" sz="2400" dirty="0">
              <a:latin typeface="+mn-lt"/>
              <a:cs typeface="+mn-cs"/>
            </a:endParaRPr>
          </a:p>
        </p:txBody>
      </p:sp>
      <p:sp>
        <p:nvSpPr>
          <p:cNvPr id="3" name="Title 2">
            <a:extLst>
              <a:ext uri="{FF2B5EF4-FFF2-40B4-BE49-F238E27FC236}">
                <a16:creationId xmlns:a16="http://schemas.microsoft.com/office/drawing/2014/main" id="{1F416C4E-806A-4113-88EA-9BD559D1B69E}"/>
              </a:ext>
            </a:extLst>
          </p:cNvPr>
          <p:cNvSpPr>
            <a:spLocks noGrp="1"/>
          </p:cNvSpPr>
          <p:nvPr>
            <p:ph type="title"/>
          </p:nvPr>
        </p:nvSpPr>
        <p:spPr>
          <a:xfrm>
            <a:off x="628650" y="365126"/>
            <a:ext cx="4005453" cy="1146176"/>
          </a:xfrm>
        </p:spPr>
        <p:txBody>
          <a:bodyPr vert="horz" lIns="91440" tIns="45720" rIns="91440" bIns="45720" rtlCol="0" anchor="ctr">
            <a:noAutofit/>
          </a:bodyPr>
          <a:lstStyle/>
          <a:p>
            <a:r>
              <a:rPr lang="en-US" sz="4000" dirty="0">
                <a:cs typeface="+mj-cs"/>
              </a:rPr>
              <a:t>Football Field Data Example</a:t>
            </a:r>
          </a:p>
        </p:txBody>
      </p:sp>
      <p:sp>
        <p:nvSpPr>
          <p:cNvPr id="4" name="Slide Number Placeholder 3">
            <a:extLst>
              <a:ext uri="{FF2B5EF4-FFF2-40B4-BE49-F238E27FC236}">
                <a16:creationId xmlns:a16="http://schemas.microsoft.com/office/drawing/2014/main" id="{69A66F65-A4CD-4FB3-A128-F50F4CB921B1}"/>
              </a:ext>
            </a:extLst>
          </p:cNvPr>
          <p:cNvSpPr>
            <a:spLocks noGrp="1"/>
          </p:cNvSpPr>
          <p:nvPr>
            <p:ph type="sldNum" sz="quarter" idx="12"/>
          </p:nvPr>
        </p:nvSpPr>
        <p:spPr>
          <a:xfrm>
            <a:off x="7794438" y="6356350"/>
            <a:ext cx="720911"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236</a:t>
            </a:fld>
            <a:endParaRPr lang="en-US" altLang="ko-KR" sz="1200" dirty="0">
              <a:solidFill>
                <a:schemeClr val="tx1">
                  <a:alpha val="80000"/>
                </a:schemeClr>
              </a:solidFill>
            </a:endParaRPr>
          </a:p>
        </p:txBody>
      </p:sp>
    </p:spTree>
    <p:extLst>
      <p:ext uri="{BB962C8B-B14F-4D97-AF65-F5344CB8AC3E}">
        <p14:creationId xmlns:p14="http://schemas.microsoft.com/office/powerpoint/2010/main" val="816007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2C303E-304D-4A6D-8B28-ECA696B5822C}"/>
              </a:ext>
            </a:extLst>
          </p:cNvPr>
          <p:cNvPicPr>
            <a:picLocks noChangeAspect="1"/>
          </p:cNvPicPr>
          <p:nvPr/>
        </p:nvPicPr>
        <p:blipFill>
          <a:blip r:embed="rId2"/>
          <a:stretch>
            <a:fillRect/>
          </a:stretch>
        </p:blipFill>
        <p:spPr>
          <a:xfrm>
            <a:off x="4206239" y="2085280"/>
            <a:ext cx="4211126" cy="2534221"/>
          </a:xfrm>
          <a:prstGeom prst="rect">
            <a:avLst/>
          </a:prstGeom>
          <a:effectLst/>
        </p:spPr>
      </p:pic>
      <p:sp>
        <p:nvSpPr>
          <p:cNvPr id="4" name="Content Placeholder 3">
            <a:extLst>
              <a:ext uri="{FF2B5EF4-FFF2-40B4-BE49-F238E27FC236}">
                <a16:creationId xmlns:a16="http://schemas.microsoft.com/office/drawing/2014/main" id="{C9D6E967-8002-4D5A-B166-AAC65B828D70}"/>
              </a:ext>
            </a:extLst>
          </p:cNvPr>
          <p:cNvSpPr>
            <a:spLocks noGrp="1"/>
          </p:cNvSpPr>
          <p:nvPr>
            <p:ph idx="1"/>
          </p:nvPr>
        </p:nvSpPr>
        <p:spPr>
          <a:xfrm>
            <a:off x="486695" y="1862328"/>
            <a:ext cx="2629120" cy="3785419"/>
          </a:xfrm>
        </p:spPr>
        <p:txBody>
          <a:bodyPr vert="horz" lIns="91440" tIns="45720" rIns="91440" bIns="45720" rtlCol="0">
            <a:normAutofit fontScale="92500" lnSpcReduction="10000"/>
          </a:bodyPr>
          <a:lstStyle/>
          <a:p>
            <a:pPr marL="0" indent="0">
              <a:buNone/>
            </a:pPr>
            <a:r>
              <a:rPr lang="en-US" dirty="0">
                <a:latin typeface="+mn-lt"/>
                <a:cs typeface="+mn-cs"/>
              </a:rPr>
              <a:t>Example – tricky technical part is to create space for labels and put in the labels – you can see this in the exercise file.</a:t>
            </a:r>
          </a:p>
          <a:p>
            <a:endParaRPr lang="en-US" dirty="0">
              <a:latin typeface="+mn-lt"/>
              <a:cs typeface="+mn-cs"/>
            </a:endParaRPr>
          </a:p>
        </p:txBody>
      </p:sp>
      <p:sp>
        <p:nvSpPr>
          <p:cNvPr id="3" name="Title 2">
            <a:extLst>
              <a:ext uri="{FF2B5EF4-FFF2-40B4-BE49-F238E27FC236}">
                <a16:creationId xmlns:a16="http://schemas.microsoft.com/office/drawing/2014/main" id="{6B946E50-84C4-4EE4-A8CF-04A7A566E2CF}"/>
              </a:ext>
            </a:extLst>
          </p:cNvPr>
          <p:cNvSpPr>
            <a:spLocks noGrp="1"/>
          </p:cNvSpPr>
          <p:nvPr>
            <p:ph type="title"/>
          </p:nvPr>
        </p:nvSpPr>
        <p:spPr>
          <a:xfrm>
            <a:off x="486695" y="629267"/>
            <a:ext cx="7772401" cy="963560"/>
          </a:xfrm>
        </p:spPr>
        <p:txBody>
          <a:bodyPr vert="horz" lIns="91440" tIns="45720" rIns="91440" bIns="45720" rtlCol="0" anchor="ctr">
            <a:noAutofit/>
          </a:bodyPr>
          <a:lstStyle/>
          <a:p>
            <a:r>
              <a:rPr lang="en-US" sz="4000" dirty="0">
                <a:cs typeface="+mj-cs"/>
              </a:rPr>
              <a:t>Football Field Diagram in Exercise File</a:t>
            </a:r>
          </a:p>
        </p:txBody>
      </p:sp>
    </p:spTree>
    <p:extLst>
      <p:ext uri="{BB962C8B-B14F-4D97-AF65-F5344CB8AC3E}">
        <p14:creationId xmlns:p14="http://schemas.microsoft.com/office/powerpoint/2010/main" val="12727147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7F8F9-1252-4BDC-A946-AD1DEE2D090C}"/>
              </a:ext>
            </a:extLst>
          </p:cNvPr>
          <p:cNvSpPr>
            <a:spLocks noGrp="1"/>
          </p:cNvSpPr>
          <p:nvPr>
            <p:ph idx="1"/>
          </p:nvPr>
        </p:nvSpPr>
        <p:spPr/>
        <p:txBody>
          <a:bodyPr/>
          <a:lstStyle/>
          <a:p>
            <a:r>
              <a:rPr lang="en-US" dirty="0"/>
              <a:t>Football Field Diagrams</a:t>
            </a:r>
          </a:p>
          <a:p>
            <a:pPr lvl="1"/>
            <a:r>
              <a:rPr lang="en-US" dirty="0"/>
              <a:t>Add label space before and after the data ranges</a:t>
            </a:r>
          </a:p>
          <a:p>
            <a:pPr lvl="1"/>
            <a:r>
              <a:rPr lang="en-US" dirty="0"/>
              <a:t>Remove the fill in the labels and other bars</a:t>
            </a:r>
          </a:p>
          <a:p>
            <a:pPr lvl="1"/>
            <a:r>
              <a:rPr lang="en-US" dirty="0"/>
              <a:t>Use the = sign technique and make one by one (this is a pain)</a:t>
            </a:r>
          </a:p>
          <a:p>
            <a:r>
              <a:rPr lang="en-US" dirty="0"/>
              <a:t>Synergies and Premiums</a:t>
            </a:r>
          </a:p>
          <a:p>
            <a:pPr lvl="1"/>
            <a:r>
              <a:rPr lang="en-US" dirty="0"/>
              <a:t>Use lookup and interpolate</a:t>
            </a:r>
          </a:p>
          <a:p>
            <a:pPr lvl="1"/>
            <a:r>
              <a:rPr lang="en-US" dirty="0"/>
              <a:t>Introduce to generic macros</a:t>
            </a:r>
          </a:p>
          <a:p>
            <a:pPr lvl="1"/>
            <a:r>
              <a:rPr lang="en-US" dirty="0"/>
              <a:t>Understand discounting and economic IRR on transaction</a:t>
            </a:r>
          </a:p>
          <a:p>
            <a:endParaRPr lang="en-US" dirty="0"/>
          </a:p>
        </p:txBody>
      </p:sp>
      <p:sp>
        <p:nvSpPr>
          <p:cNvPr id="3" name="Title 2">
            <a:extLst>
              <a:ext uri="{FF2B5EF4-FFF2-40B4-BE49-F238E27FC236}">
                <a16:creationId xmlns:a16="http://schemas.microsoft.com/office/drawing/2014/main" id="{5288A132-C668-4F19-B438-F51AB4166D74}"/>
              </a:ext>
            </a:extLst>
          </p:cNvPr>
          <p:cNvSpPr>
            <a:spLocks noGrp="1"/>
          </p:cNvSpPr>
          <p:nvPr>
            <p:ph type="title"/>
          </p:nvPr>
        </p:nvSpPr>
        <p:spPr/>
        <p:txBody>
          <a:bodyPr/>
          <a:lstStyle/>
          <a:p>
            <a:r>
              <a:rPr lang="en-US" dirty="0"/>
              <a:t>Graphs and Labels</a:t>
            </a:r>
          </a:p>
        </p:txBody>
      </p:sp>
      <p:sp>
        <p:nvSpPr>
          <p:cNvPr id="4" name="Slide Number Placeholder 3">
            <a:extLst>
              <a:ext uri="{FF2B5EF4-FFF2-40B4-BE49-F238E27FC236}">
                <a16:creationId xmlns:a16="http://schemas.microsoft.com/office/drawing/2014/main" id="{18DD8B97-65A3-49FA-803E-BB906FEF01AE}"/>
              </a:ext>
            </a:extLst>
          </p:cNvPr>
          <p:cNvSpPr>
            <a:spLocks noGrp="1"/>
          </p:cNvSpPr>
          <p:nvPr>
            <p:ph type="sldNum" sz="quarter" idx="12"/>
          </p:nvPr>
        </p:nvSpPr>
        <p:spPr/>
        <p:txBody>
          <a:bodyPr/>
          <a:lstStyle/>
          <a:p>
            <a:pPr algn="ctr"/>
            <a:fld id="{0C3A1854-6B63-4059-B360-A3C4972BF0FC}" type="slidenum">
              <a:rPr lang="ko-KR" altLang="en-US" smtClean="0"/>
              <a:pPr algn="ctr"/>
              <a:t>238</a:t>
            </a:fld>
            <a:endParaRPr lang="ko-KR" altLang="en-US" dirty="0"/>
          </a:p>
        </p:txBody>
      </p:sp>
    </p:spTree>
    <p:extLst>
      <p:ext uri="{BB962C8B-B14F-4D97-AF65-F5344CB8AC3E}">
        <p14:creationId xmlns:p14="http://schemas.microsoft.com/office/powerpoint/2010/main" val="129371667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2EAA9-2A9E-4A6A-95BD-A7C5C7383D4C}"/>
              </a:ext>
            </a:extLst>
          </p:cNvPr>
          <p:cNvSpPr>
            <a:spLocks noGrp="1"/>
          </p:cNvSpPr>
          <p:nvPr>
            <p:ph idx="1"/>
          </p:nvPr>
        </p:nvSpPr>
        <p:spPr/>
        <p:txBody>
          <a:bodyPr>
            <a:normAutofit fontScale="92500" lnSpcReduction="20000"/>
          </a:bodyPr>
          <a:lstStyle/>
          <a:p>
            <a:r>
              <a:rPr lang="en-US" dirty="0"/>
              <a:t>Problems with use of multiples – finding the right multiple when multiples change within an industry and over time – see the data</a:t>
            </a:r>
          </a:p>
          <a:p>
            <a:r>
              <a:rPr lang="en-US" dirty="0"/>
              <a:t>Use of transaction multiples – why is there a wide range for different transactions.</a:t>
            </a:r>
          </a:p>
          <a:p>
            <a:r>
              <a:rPr lang="en-US" dirty="0"/>
              <a:t>When is it better to use the DCF model and how should the DCF model be applied in different industries.</a:t>
            </a:r>
          </a:p>
          <a:p>
            <a:r>
              <a:rPr lang="en-US" dirty="0"/>
              <a:t>Is the accretion and dilution method really as bad as you learn in business school.</a:t>
            </a:r>
          </a:p>
          <a:p>
            <a:r>
              <a:rPr lang="en-US" dirty="0"/>
              <a:t>Can you effectively compute the rate of return earned on an acquisition (the LBO method in the football field diagram)</a:t>
            </a:r>
          </a:p>
        </p:txBody>
      </p:sp>
      <p:sp>
        <p:nvSpPr>
          <p:cNvPr id="3" name="Title 2">
            <a:extLst>
              <a:ext uri="{FF2B5EF4-FFF2-40B4-BE49-F238E27FC236}">
                <a16:creationId xmlns:a16="http://schemas.microsoft.com/office/drawing/2014/main" id="{93470ECB-47BA-4C7B-870F-E33042E43EE0}"/>
              </a:ext>
            </a:extLst>
          </p:cNvPr>
          <p:cNvSpPr>
            <a:spLocks noGrp="1"/>
          </p:cNvSpPr>
          <p:nvPr>
            <p:ph type="title"/>
          </p:nvPr>
        </p:nvSpPr>
        <p:spPr/>
        <p:txBody>
          <a:bodyPr>
            <a:normAutofit fontScale="90000"/>
          </a:bodyPr>
          <a:lstStyle/>
          <a:p>
            <a:r>
              <a:rPr lang="en-US" dirty="0"/>
              <a:t>Issues with Each Method M&amp;A Valuation Method</a:t>
            </a:r>
          </a:p>
        </p:txBody>
      </p:sp>
      <p:sp>
        <p:nvSpPr>
          <p:cNvPr id="4" name="Slide Number Placeholder 3">
            <a:extLst>
              <a:ext uri="{FF2B5EF4-FFF2-40B4-BE49-F238E27FC236}">
                <a16:creationId xmlns:a16="http://schemas.microsoft.com/office/drawing/2014/main" id="{C17C7461-2D0F-4679-B2C7-C1B190FDC848}"/>
              </a:ext>
            </a:extLst>
          </p:cNvPr>
          <p:cNvSpPr>
            <a:spLocks noGrp="1"/>
          </p:cNvSpPr>
          <p:nvPr>
            <p:ph type="sldNum" sz="quarter" idx="12"/>
          </p:nvPr>
        </p:nvSpPr>
        <p:spPr/>
        <p:txBody>
          <a:bodyPr/>
          <a:lstStyle/>
          <a:p>
            <a:pPr algn="ctr"/>
            <a:fld id="{0C3A1854-6B63-4059-B360-A3C4972BF0FC}" type="slidenum">
              <a:rPr lang="ko-KR" altLang="en-US" smtClean="0"/>
              <a:pPr algn="ctr"/>
              <a:t>239</a:t>
            </a:fld>
            <a:endParaRPr lang="ko-KR" altLang="en-US" dirty="0"/>
          </a:p>
        </p:txBody>
      </p:sp>
    </p:spTree>
    <p:extLst>
      <p:ext uri="{BB962C8B-B14F-4D97-AF65-F5344CB8AC3E}">
        <p14:creationId xmlns:p14="http://schemas.microsoft.com/office/powerpoint/2010/main" val="68978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a:xfrm>
            <a:off x="628650" y="1263193"/>
            <a:ext cx="7924800" cy="1575257"/>
          </a:xfrm>
        </p:spPr>
        <p:txBody>
          <a:bodyPr>
            <a:normAutofit fontScale="92500"/>
          </a:bodyPr>
          <a:lstStyle/>
          <a:p>
            <a:r>
              <a:rPr lang="en-US" dirty="0"/>
              <a:t>Evidence of an equity market risk premium is difficult to find until the very recent increase in stock prices. Here the EMRP = 3.35%- 3.02%.</a:t>
            </a:r>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Bonds and Equity Market Premium</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24</a:t>
            </a:fld>
            <a:endParaRPr lang="ko-KR" altLang="en-US" dirty="0"/>
          </a:p>
        </p:txBody>
      </p:sp>
      <p:pic>
        <p:nvPicPr>
          <p:cNvPr id="6" name="Picture 5">
            <a:extLst>
              <a:ext uri="{FF2B5EF4-FFF2-40B4-BE49-F238E27FC236}">
                <a16:creationId xmlns:a16="http://schemas.microsoft.com/office/drawing/2014/main" id="{50A5730C-3B1F-4D52-8BDD-2ED5D5DA3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25" y="3032125"/>
            <a:ext cx="8788400" cy="2813050"/>
          </a:xfrm>
          <a:prstGeom prst="rect">
            <a:avLst/>
          </a:prstGeom>
        </p:spPr>
      </p:pic>
    </p:spTree>
    <p:extLst>
      <p:ext uri="{BB962C8B-B14F-4D97-AF65-F5344CB8AC3E}">
        <p14:creationId xmlns:p14="http://schemas.microsoft.com/office/powerpoint/2010/main" val="34600125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981A76-8D65-414A-B78E-D82D995AA2C5}"/>
              </a:ext>
            </a:extLst>
          </p:cNvPr>
          <p:cNvSpPr>
            <a:spLocks noGrp="1"/>
          </p:cNvSpPr>
          <p:nvPr>
            <p:ph idx="1"/>
          </p:nvPr>
        </p:nvSpPr>
        <p:spPr>
          <a:xfrm>
            <a:off x="3124757" y="512065"/>
            <a:ext cx="5743218" cy="5303519"/>
          </a:xfrm>
        </p:spPr>
        <p:txBody>
          <a:bodyPr vert="horz" lIns="91440" tIns="45720" rIns="91440" bIns="45720" rtlCol="0" anchor="ctr">
            <a:normAutofit fontScale="85000" lnSpcReduction="10000"/>
          </a:bodyPr>
          <a:lstStyle/>
          <a:p>
            <a:r>
              <a:rPr lang="en-US" dirty="0">
                <a:solidFill>
                  <a:schemeClr val="tx1">
                    <a:lumMod val="85000"/>
                    <a:lumOff val="15000"/>
                  </a:schemeClr>
                </a:solidFill>
                <a:latin typeface="+mn-lt"/>
                <a:cs typeface="+mn-cs"/>
              </a:rPr>
              <a:t>Nothing Fancy</a:t>
            </a:r>
          </a:p>
          <a:p>
            <a:pPr lvl="1"/>
            <a:r>
              <a:rPr lang="en-US" sz="3200" dirty="0">
                <a:solidFill>
                  <a:schemeClr val="tx1">
                    <a:lumMod val="85000"/>
                    <a:lumOff val="15000"/>
                  </a:schemeClr>
                </a:solidFill>
                <a:latin typeface="+mn-lt"/>
                <a:cs typeface="+mn-cs"/>
              </a:rPr>
              <a:t>Expected Earnings x P/E Multiple = Market Value</a:t>
            </a:r>
          </a:p>
          <a:p>
            <a:pPr lvl="1"/>
            <a:r>
              <a:rPr lang="en-US" sz="3200" dirty="0">
                <a:solidFill>
                  <a:schemeClr val="tx1">
                    <a:lumMod val="85000"/>
                    <a:lumOff val="15000"/>
                  </a:schemeClr>
                </a:solidFill>
                <a:latin typeface="+mn-lt"/>
                <a:cs typeface="+mn-cs"/>
              </a:rPr>
              <a:t>If you are evaluating an industrial company</a:t>
            </a:r>
          </a:p>
          <a:p>
            <a:pPr lvl="2"/>
            <a:r>
              <a:rPr lang="en-US" sz="3200" dirty="0">
                <a:solidFill>
                  <a:schemeClr val="tx1">
                    <a:lumMod val="85000"/>
                    <a:lumOff val="15000"/>
                  </a:schemeClr>
                </a:solidFill>
                <a:latin typeface="+mn-lt"/>
                <a:cs typeface="+mn-cs"/>
              </a:rPr>
              <a:t>Expected EBITDA x EV/EBITDA = EV</a:t>
            </a:r>
          </a:p>
          <a:p>
            <a:pPr lvl="2"/>
            <a:r>
              <a:rPr lang="en-US" sz="3200" dirty="0">
                <a:solidFill>
                  <a:schemeClr val="tx1">
                    <a:lumMod val="85000"/>
                    <a:lumOff val="15000"/>
                  </a:schemeClr>
                </a:solidFill>
                <a:latin typeface="+mn-lt"/>
                <a:cs typeface="+mn-cs"/>
              </a:rPr>
              <a:t>EV – Net Debt = Market Value</a:t>
            </a:r>
          </a:p>
          <a:p>
            <a:pPr lvl="2"/>
            <a:r>
              <a:rPr lang="en-US" sz="3200" dirty="0">
                <a:solidFill>
                  <a:schemeClr val="tx1">
                    <a:lumMod val="85000"/>
                    <a:lumOff val="15000"/>
                  </a:schemeClr>
                </a:solidFill>
                <a:latin typeface="+mn-lt"/>
                <a:cs typeface="+mn-cs"/>
              </a:rPr>
              <a:t>Market Value/Current Shares = Share Value</a:t>
            </a:r>
          </a:p>
          <a:p>
            <a:pPr lvl="1"/>
            <a:r>
              <a:rPr lang="en-US" sz="3200" dirty="0">
                <a:solidFill>
                  <a:schemeClr val="tx1">
                    <a:lumMod val="85000"/>
                    <a:lumOff val="15000"/>
                  </a:schemeClr>
                </a:solidFill>
                <a:latin typeface="+mn-lt"/>
                <a:cs typeface="+mn-cs"/>
              </a:rPr>
              <a:t>Standard Method of Target Price:</a:t>
            </a:r>
          </a:p>
          <a:p>
            <a:pPr lvl="2"/>
            <a:r>
              <a:rPr lang="en-US" sz="3200" dirty="0">
                <a:solidFill>
                  <a:schemeClr val="tx1">
                    <a:lumMod val="85000"/>
                    <a:lumOff val="15000"/>
                  </a:schemeClr>
                </a:solidFill>
                <a:latin typeface="+mn-lt"/>
                <a:cs typeface="+mn-cs"/>
              </a:rPr>
              <a:t>Earnings in 3-5 years x P/E Ratio</a:t>
            </a:r>
          </a:p>
          <a:p>
            <a:pPr lvl="2"/>
            <a:r>
              <a:rPr lang="en-US" sz="3200" dirty="0">
                <a:solidFill>
                  <a:schemeClr val="tx1">
                    <a:lumMod val="85000"/>
                    <a:lumOff val="15000"/>
                  </a:schemeClr>
                </a:solidFill>
                <a:latin typeface="+mn-lt"/>
                <a:cs typeface="+mn-cs"/>
              </a:rPr>
              <a:t>P/E ratio comes from Witches Brew</a:t>
            </a:r>
          </a:p>
        </p:txBody>
      </p:sp>
      <p:sp>
        <p:nvSpPr>
          <p:cNvPr id="3" name="Title 2">
            <a:extLst>
              <a:ext uri="{FF2B5EF4-FFF2-40B4-BE49-F238E27FC236}">
                <a16:creationId xmlns:a16="http://schemas.microsoft.com/office/drawing/2014/main" id="{C0BCECCB-00DA-435D-8C3A-5A24EECBA1B9}"/>
              </a:ext>
            </a:extLst>
          </p:cNvPr>
          <p:cNvSpPr>
            <a:spLocks noGrp="1"/>
          </p:cNvSpPr>
          <p:nvPr>
            <p:ph type="title"/>
          </p:nvPr>
        </p:nvSpPr>
        <p:spPr>
          <a:xfrm>
            <a:off x="276025" y="1383012"/>
            <a:ext cx="2848732" cy="2281805"/>
          </a:xfrm>
          <a:ln w="25400" cap="sq">
            <a:solidFill>
              <a:srgbClr val="FFFFFF"/>
            </a:solidFill>
            <a:miter lim="800000"/>
          </a:ln>
        </p:spPr>
        <p:txBody>
          <a:bodyPr vert="horz" lIns="91440" tIns="45720" rIns="91440" bIns="45720" rtlCol="0" anchor="ctr">
            <a:noAutofit/>
          </a:bodyPr>
          <a:lstStyle/>
          <a:p>
            <a:r>
              <a:rPr lang="en-US" sz="4000" dirty="0">
                <a:cs typeface="+mj-cs"/>
              </a:rPr>
              <a:t>Application of Multiples in Valuation – Top Part of Football Field</a:t>
            </a:r>
          </a:p>
        </p:txBody>
      </p:sp>
      <p:sp>
        <p:nvSpPr>
          <p:cNvPr id="4" name="Slide Number Placeholder 3">
            <a:extLst>
              <a:ext uri="{FF2B5EF4-FFF2-40B4-BE49-F238E27FC236}">
                <a16:creationId xmlns:a16="http://schemas.microsoft.com/office/drawing/2014/main" id="{0C5A1225-A655-4505-810C-74F704DE33A9}"/>
              </a:ext>
            </a:extLst>
          </p:cNvPr>
          <p:cNvSpPr>
            <a:spLocks noGrp="1"/>
          </p:cNvSpPr>
          <p:nvPr>
            <p:ph type="sldNum" sz="quarter" idx="12"/>
          </p:nvPr>
        </p:nvSpPr>
        <p:spPr>
          <a:xfrm>
            <a:off x="8042115" y="6296279"/>
            <a:ext cx="473235" cy="365125"/>
          </a:xfrm>
        </p:spPr>
        <p:txBody>
          <a:bodyPr vert="horz" lIns="91440" tIns="45720" rIns="91440" bIns="45720" rtlCol="0" anchor="ctr">
            <a:normAutofit fontScale="85000" lnSpcReduction="10000"/>
          </a:bodyPr>
          <a:lstStyle/>
          <a:p>
            <a:pPr defTabSz="914400">
              <a:spcAft>
                <a:spcPts val="600"/>
              </a:spcAft>
            </a:pPr>
            <a:fld id="{0C3A1854-6B63-4059-B360-A3C4972BF0FC}" type="slidenum">
              <a:rPr lang="en-US" altLang="ko-KR" sz="1600">
                <a:solidFill>
                  <a:schemeClr val="tx1">
                    <a:lumMod val="65000"/>
                    <a:lumOff val="35000"/>
                  </a:schemeClr>
                </a:solidFill>
              </a:rPr>
              <a:pPr defTabSz="914400">
                <a:spcAft>
                  <a:spcPts val="600"/>
                </a:spcAft>
              </a:pPr>
              <a:t>240</a:t>
            </a:fld>
            <a:endParaRPr lang="en-US" altLang="ko-KR" sz="1600" dirty="0">
              <a:solidFill>
                <a:schemeClr val="tx1">
                  <a:lumMod val="65000"/>
                  <a:lumOff val="35000"/>
                </a:schemeClr>
              </a:solidFill>
            </a:endParaRPr>
          </a:p>
        </p:txBody>
      </p:sp>
    </p:spTree>
    <p:extLst>
      <p:ext uri="{BB962C8B-B14F-4D97-AF65-F5344CB8AC3E}">
        <p14:creationId xmlns:p14="http://schemas.microsoft.com/office/powerpoint/2010/main" val="190412500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381EA5-D34F-4867-8D71-EF325FE9F9FE}"/>
              </a:ext>
            </a:extLst>
          </p:cNvPr>
          <p:cNvSpPr>
            <a:spLocks noGrp="1"/>
          </p:cNvSpPr>
          <p:nvPr>
            <p:ph idx="1"/>
          </p:nvPr>
        </p:nvSpPr>
        <p:spPr/>
        <p:txBody>
          <a:bodyPr>
            <a:normAutofit fontScale="92500" lnSpcReduction="20000"/>
          </a:bodyPr>
          <a:lstStyle/>
          <a:p>
            <a:r>
              <a:rPr lang="en-029" dirty="0"/>
              <a:t>Both the P/E Ratio and the EV/EBITDA ratio are driven by profitable growth and risk.  </a:t>
            </a:r>
          </a:p>
          <a:p>
            <a:r>
              <a:rPr lang="en-029" dirty="0"/>
              <a:t>The ratios are also affected by risk perceptions as measured by the real cost of capital.</a:t>
            </a:r>
          </a:p>
          <a:p>
            <a:r>
              <a:rPr lang="en-029" dirty="0"/>
              <a:t>The lower the risk and the higher the growth, both the P/E ratio and the EV/EBITDA ratio will be higher.</a:t>
            </a:r>
          </a:p>
          <a:p>
            <a:r>
              <a:rPr lang="en-029" dirty="0"/>
              <a:t>If risks are stable and growth rate is stable for a company, the multiples should be stable across time.</a:t>
            </a:r>
          </a:p>
          <a:p>
            <a:r>
              <a:rPr lang="en-029" dirty="0"/>
              <a:t>If risks are stable and growth is stable across an industry, the multiples should be stable across the industry.  </a:t>
            </a:r>
          </a:p>
        </p:txBody>
      </p:sp>
      <p:sp>
        <p:nvSpPr>
          <p:cNvPr id="3" name="Title 2">
            <a:extLst>
              <a:ext uri="{FF2B5EF4-FFF2-40B4-BE49-F238E27FC236}">
                <a16:creationId xmlns:a16="http://schemas.microsoft.com/office/drawing/2014/main" id="{EF343F42-5295-45C5-BE37-2C8B1A51EE10}"/>
              </a:ext>
            </a:extLst>
          </p:cNvPr>
          <p:cNvSpPr>
            <a:spLocks noGrp="1"/>
          </p:cNvSpPr>
          <p:nvPr>
            <p:ph type="title"/>
          </p:nvPr>
        </p:nvSpPr>
        <p:spPr>
          <a:xfrm>
            <a:off x="628649" y="365127"/>
            <a:ext cx="8081717" cy="596930"/>
          </a:xfrm>
        </p:spPr>
        <p:txBody>
          <a:bodyPr>
            <a:normAutofit fontScale="90000"/>
          </a:bodyPr>
          <a:lstStyle/>
          <a:p>
            <a:r>
              <a:rPr lang="en-029" dirty="0"/>
              <a:t>Drivers of P/E and EV/EBITDA and Comparisons Over Time and Across Companies</a:t>
            </a:r>
          </a:p>
        </p:txBody>
      </p:sp>
      <p:sp>
        <p:nvSpPr>
          <p:cNvPr id="4" name="Slide Number Placeholder 3">
            <a:extLst>
              <a:ext uri="{FF2B5EF4-FFF2-40B4-BE49-F238E27FC236}">
                <a16:creationId xmlns:a16="http://schemas.microsoft.com/office/drawing/2014/main" id="{8A0393B4-D549-471B-8EBF-008448323BB1}"/>
              </a:ext>
            </a:extLst>
          </p:cNvPr>
          <p:cNvSpPr>
            <a:spLocks noGrp="1"/>
          </p:cNvSpPr>
          <p:nvPr>
            <p:ph type="sldNum" sz="quarter" idx="12"/>
          </p:nvPr>
        </p:nvSpPr>
        <p:spPr/>
        <p:txBody>
          <a:bodyPr/>
          <a:lstStyle/>
          <a:p>
            <a:pPr algn="ctr"/>
            <a:fld id="{0C3A1854-6B63-4059-B360-A3C4972BF0FC}" type="slidenum">
              <a:rPr lang="ko-KR" altLang="en-US" smtClean="0"/>
              <a:pPr algn="ctr"/>
              <a:t>241</a:t>
            </a:fld>
            <a:endParaRPr lang="ko-KR" altLang="en-US" dirty="0"/>
          </a:p>
        </p:txBody>
      </p:sp>
    </p:spTree>
    <p:extLst>
      <p:ext uri="{BB962C8B-B14F-4D97-AF65-F5344CB8AC3E}">
        <p14:creationId xmlns:p14="http://schemas.microsoft.com/office/powerpoint/2010/main" val="146824448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fontScale="90000"/>
          </a:bodyPr>
          <a:lstStyle/>
          <a:p>
            <a:r>
              <a:rPr lang="en-US" dirty="0"/>
              <a:t>Basic Idea – Are Multiples Stable Across Companies in an Industry and Across Time</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393799735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2D45-6309-43EF-A4FC-35DA47FFA49D}"/>
              </a:ext>
            </a:extLst>
          </p:cNvPr>
          <p:cNvSpPr>
            <a:spLocks noGrp="1"/>
          </p:cNvSpPr>
          <p:nvPr>
            <p:ph type="title"/>
          </p:nvPr>
        </p:nvSpPr>
        <p:spPr>
          <a:xfrm>
            <a:off x="1143000" y="2776538"/>
            <a:ext cx="6858000" cy="1381188"/>
          </a:xfrm>
        </p:spPr>
        <p:txBody>
          <a:bodyPr vert="horz" lIns="91440" tIns="45720" rIns="91440" bIns="45720" rtlCol="0" anchor="ctr">
            <a:noAutofit/>
          </a:bodyPr>
          <a:lstStyle/>
          <a:p>
            <a:r>
              <a:rPr lang="en-US" dirty="0"/>
              <a:t>Section 7c:</a:t>
            </a:r>
            <a:br>
              <a:rPr lang="en-US" dirty="0"/>
            </a:br>
            <a:r>
              <a:rPr lang="en-US" dirty="0"/>
              <a:t>Transaction Multiples </a:t>
            </a:r>
          </a:p>
        </p:txBody>
      </p:sp>
    </p:spTree>
    <p:extLst>
      <p:ext uri="{BB962C8B-B14F-4D97-AF65-F5344CB8AC3E}">
        <p14:creationId xmlns:p14="http://schemas.microsoft.com/office/powerpoint/2010/main" val="32523154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3BF409-F5E0-4FD7-80CF-A431D8E7071F}"/>
              </a:ext>
            </a:extLst>
          </p:cNvPr>
          <p:cNvSpPr>
            <a:spLocks noGrp="1"/>
          </p:cNvSpPr>
          <p:nvPr>
            <p:ph idx="1"/>
          </p:nvPr>
        </p:nvSpPr>
        <p:spPr/>
        <p:txBody>
          <a:bodyPr/>
          <a:lstStyle/>
          <a:p>
            <a:r>
              <a:rPr lang="en-US" dirty="0"/>
              <a:t>How to derive transaction multiples from public data</a:t>
            </a:r>
          </a:p>
          <a:p>
            <a:r>
              <a:rPr lang="en-US" dirty="0"/>
              <a:t>How to use transaction multiples in estimating value of M&amp;A</a:t>
            </a:r>
          </a:p>
          <a:p>
            <a:r>
              <a:rPr lang="en-US" dirty="0"/>
              <a:t>Adjustments to transaction multiples for tax treatment of transaction</a:t>
            </a:r>
          </a:p>
          <a:p>
            <a:r>
              <a:rPr lang="en-US" dirty="0"/>
              <a:t>Computing the derived synergies from transaction multiples versus public multiples</a:t>
            </a:r>
          </a:p>
          <a:p>
            <a:endParaRPr lang="en-US" dirty="0"/>
          </a:p>
        </p:txBody>
      </p:sp>
      <p:sp>
        <p:nvSpPr>
          <p:cNvPr id="3" name="Title 2">
            <a:extLst>
              <a:ext uri="{FF2B5EF4-FFF2-40B4-BE49-F238E27FC236}">
                <a16:creationId xmlns:a16="http://schemas.microsoft.com/office/drawing/2014/main" id="{2A3848AE-0F09-4AA3-8983-C3FE7C1407F8}"/>
              </a:ext>
            </a:extLst>
          </p:cNvPr>
          <p:cNvSpPr>
            <a:spLocks noGrp="1"/>
          </p:cNvSpPr>
          <p:nvPr>
            <p:ph type="title"/>
          </p:nvPr>
        </p:nvSpPr>
        <p:spPr/>
        <p:txBody>
          <a:bodyPr/>
          <a:lstStyle/>
          <a:p>
            <a:r>
              <a:rPr lang="en-US" dirty="0"/>
              <a:t>Issues with Transaction Multiples</a:t>
            </a:r>
          </a:p>
        </p:txBody>
      </p:sp>
      <p:sp>
        <p:nvSpPr>
          <p:cNvPr id="4" name="Slide Number Placeholder 3">
            <a:extLst>
              <a:ext uri="{FF2B5EF4-FFF2-40B4-BE49-F238E27FC236}">
                <a16:creationId xmlns:a16="http://schemas.microsoft.com/office/drawing/2014/main" id="{9B0C2AD7-C348-4ED1-9017-465657BD7BF1}"/>
              </a:ext>
            </a:extLst>
          </p:cNvPr>
          <p:cNvSpPr>
            <a:spLocks noGrp="1"/>
          </p:cNvSpPr>
          <p:nvPr>
            <p:ph type="sldNum" sz="quarter" idx="12"/>
          </p:nvPr>
        </p:nvSpPr>
        <p:spPr/>
        <p:txBody>
          <a:bodyPr/>
          <a:lstStyle/>
          <a:p>
            <a:pPr algn="ctr"/>
            <a:fld id="{0C3A1854-6B63-4059-B360-A3C4972BF0FC}" type="slidenum">
              <a:rPr lang="ko-KR" altLang="en-US" smtClean="0"/>
              <a:pPr algn="ctr"/>
              <a:t>244</a:t>
            </a:fld>
            <a:endParaRPr lang="ko-KR" altLang="en-US" dirty="0"/>
          </a:p>
        </p:txBody>
      </p:sp>
    </p:spTree>
    <p:extLst>
      <p:ext uri="{BB962C8B-B14F-4D97-AF65-F5344CB8AC3E}">
        <p14:creationId xmlns:p14="http://schemas.microsoft.com/office/powerpoint/2010/main" val="441667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C0CF93-22A4-46A9-B647-39B573B6740F}"/>
              </a:ext>
            </a:extLst>
          </p:cNvPr>
          <p:cNvSpPr>
            <a:spLocks noGrp="1"/>
          </p:cNvSpPr>
          <p:nvPr>
            <p:ph idx="1"/>
          </p:nvPr>
        </p:nvSpPr>
        <p:spPr/>
        <p:txBody>
          <a:bodyPr/>
          <a:lstStyle/>
          <a:p>
            <a:r>
              <a:rPr lang="en-US" dirty="0"/>
              <a:t>In the initial football field</a:t>
            </a:r>
          </a:p>
          <a:p>
            <a:pPr lvl="1"/>
            <a:r>
              <a:rPr lang="en-US" dirty="0"/>
              <a:t>Market Multiples (EV/EBITDA)           8.0 – 9.0</a:t>
            </a:r>
          </a:p>
          <a:p>
            <a:pPr lvl="1"/>
            <a:r>
              <a:rPr lang="en-US" dirty="0"/>
              <a:t>Transaction Multiples (EV/EBITDA)    8.7 – 9.7</a:t>
            </a:r>
          </a:p>
          <a:p>
            <a:pPr lvl="1"/>
            <a:endParaRPr lang="en-US" dirty="0"/>
          </a:p>
          <a:p>
            <a:pPr lvl="1"/>
            <a:r>
              <a:rPr lang="en-US" dirty="0"/>
              <a:t>PV of synergies are .7/8.5 or 8.2% of the value of the transaction, or a premium of only 8.2% on Enterprise Value.  With 50% debt, this would be a 16% premium on Market Capitalisation.</a:t>
            </a:r>
          </a:p>
          <a:p>
            <a:pPr lvl="1"/>
            <a:r>
              <a:rPr lang="en-US" dirty="0"/>
              <a:t>The EV/EBITDA premium can imply more than 16% premium if the companies have more than 50% debt in the capital structure.</a:t>
            </a:r>
          </a:p>
          <a:p>
            <a:pPr lvl="1"/>
            <a:endParaRPr lang="en-US" dirty="0"/>
          </a:p>
          <a:p>
            <a:pPr lvl="1"/>
            <a:endParaRPr lang="en-US" dirty="0"/>
          </a:p>
        </p:txBody>
      </p:sp>
      <p:sp>
        <p:nvSpPr>
          <p:cNvPr id="3" name="Title 2">
            <a:extLst>
              <a:ext uri="{FF2B5EF4-FFF2-40B4-BE49-F238E27FC236}">
                <a16:creationId xmlns:a16="http://schemas.microsoft.com/office/drawing/2014/main" id="{1DFBBB78-922D-46A0-86BC-82438372F827}"/>
              </a:ext>
            </a:extLst>
          </p:cNvPr>
          <p:cNvSpPr>
            <a:spLocks noGrp="1"/>
          </p:cNvSpPr>
          <p:nvPr>
            <p:ph type="title"/>
          </p:nvPr>
        </p:nvSpPr>
        <p:spPr/>
        <p:txBody>
          <a:bodyPr>
            <a:normAutofit fontScale="90000"/>
          </a:bodyPr>
          <a:lstStyle/>
          <a:p>
            <a:r>
              <a:rPr lang="en-US" dirty="0"/>
              <a:t>Transaction versus Public Multiples in Football Field Diagram</a:t>
            </a:r>
          </a:p>
        </p:txBody>
      </p:sp>
    </p:spTree>
    <p:extLst>
      <p:ext uri="{BB962C8B-B14F-4D97-AF65-F5344CB8AC3E}">
        <p14:creationId xmlns:p14="http://schemas.microsoft.com/office/powerpoint/2010/main" val="43912839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788-7D13-4771-8D25-17BDA431F3F5}"/>
              </a:ext>
            </a:extLst>
          </p:cNvPr>
          <p:cNvSpPr>
            <a:spLocks noGrp="1"/>
          </p:cNvSpPr>
          <p:nvPr>
            <p:ph type="title"/>
          </p:nvPr>
        </p:nvSpPr>
        <p:spPr/>
        <p:txBody>
          <a:bodyPr rtlCol="0">
            <a:normAutofit fontScale="90000"/>
          </a:bodyPr>
          <a:lstStyle/>
          <a:p>
            <a:pPr eaLnBrk="1" fontAlgn="auto" hangingPunct="1">
              <a:spcAft>
                <a:spcPts val="0"/>
              </a:spcAft>
              <a:defRPr/>
            </a:pPr>
            <a:r>
              <a:rPr lang="en-US" dirty="0"/>
              <a:t>Precedent Transactions – By Industry, Buy Side</a:t>
            </a:r>
          </a:p>
        </p:txBody>
      </p:sp>
      <p:pic>
        <p:nvPicPr>
          <p:cNvPr id="9219" name="Content Placeholder 4" descr="2010-09-01_1653.png">
            <a:extLst>
              <a:ext uri="{FF2B5EF4-FFF2-40B4-BE49-F238E27FC236}">
                <a16:creationId xmlns:a16="http://schemas.microsoft.com/office/drawing/2014/main" id="{1F9D343C-1BE2-4E1B-813A-B1AD43EAA8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7467600" cy="5065713"/>
          </a:xfrm>
        </p:spPr>
      </p:pic>
      <p:sp>
        <p:nvSpPr>
          <p:cNvPr id="9220" name="TextBox 5">
            <a:extLst>
              <a:ext uri="{FF2B5EF4-FFF2-40B4-BE49-F238E27FC236}">
                <a16:creationId xmlns:a16="http://schemas.microsoft.com/office/drawing/2014/main" id="{C8121C9E-AD88-4536-ADE0-55C86B1B571A}"/>
              </a:ext>
            </a:extLst>
          </p:cNvPr>
          <p:cNvSpPr txBox="1">
            <a:spLocks noChangeArrowheads="1"/>
          </p:cNvSpPr>
          <p:nvPr/>
        </p:nvSpPr>
        <p:spPr bwMode="auto">
          <a:xfrm>
            <a:off x="6705600" y="5943600"/>
            <a:ext cx="2133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PE ratio of 16.0 and EV/EBITDA of 7.9x</a:t>
            </a:r>
          </a:p>
        </p:txBody>
      </p:sp>
    </p:spTree>
    <p:extLst>
      <p:ext uri="{BB962C8B-B14F-4D97-AF65-F5344CB8AC3E}">
        <p14:creationId xmlns:p14="http://schemas.microsoft.com/office/powerpoint/2010/main" val="27608642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9CE52-2391-4F19-A1ED-14362FD957D4}"/>
              </a:ext>
            </a:extLst>
          </p:cNvPr>
          <p:cNvSpPr>
            <a:spLocks noGrp="1"/>
          </p:cNvSpPr>
          <p:nvPr>
            <p:ph idx="1"/>
          </p:nvPr>
        </p:nvSpPr>
        <p:spPr/>
        <p:txBody>
          <a:bodyPr/>
          <a:lstStyle/>
          <a:p>
            <a:r>
              <a:rPr lang="en-US" dirty="0"/>
              <a:t>Assume two transactions, one taxable and one non-taxable</a:t>
            </a:r>
          </a:p>
          <a:p>
            <a:r>
              <a:rPr lang="en-US" dirty="0"/>
              <a:t>Simplistic discussion of taxable versus non-taxable transaction</a:t>
            </a:r>
          </a:p>
          <a:p>
            <a:r>
              <a:rPr lang="en-US" dirty="0"/>
              <a:t>Focus on the largest asset of insurance is investments – think about alternative tax treatment of investments with potential for capital gains</a:t>
            </a:r>
          </a:p>
        </p:txBody>
      </p:sp>
      <p:sp>
        <p:nvSpPr>
          <p:cNvPr id="3" name="Title 2">
            <a:extLst>
              <a:ext uri="{FF2B5EF4-FFF2-40B4-BE49-F238E27FC236}">
                <a16:creationId xmlns:a16="http://schemas.microsoft.com/office/drawing/2014/main" id="{75FEFA06-B2A9-4473-991C-D5ECB6C8D24E}"/>
              </a:ext>
            </a:extLst>
          </p:cNvPr>
          <p:cNvSpPr>
            <a:spLocks noGrp="1"/>
          </p:cNvSpPr>
          <p:nvPr>
            <p:ph type="title"/>
          </p:nvPr>
        </p:nvSpPr>
        <p:spPr/>
        <p:txBody>
          <a:bodyPr/>
          <a:lstStyle/>
          <a:p>
            <a:r>
              <a:rPr lang="en-US" dirty="0"/>
              <a:t>Tax Treatment and Multiples</a:t>
            </a:r>
          </a:p>
        </p:txBody>
      </p:sp>
    </p:spTree>
    <p:extLst>
      <p:ext uri="{BB962C8B-B14F-4D97-AF65-F5344CB8AC3E}">
        <p14:creationId xmlns:p14="http://schemas.microsoft.com/office/powerpoint/2010/main" val="207200503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9F170-70A2-48B6-8865-11BDB8AB18E5}"/>
              </a:ext>
            </a:extLst>
          </p:cNvPr>
          <p:cNvSpPr>
            <a:spLocks noGrp="1"/>
          </p:cNvSpPr>
          <p:nvPr>
            <p:ph idx="1"/>
          </p:nvPr>
        </p:nvSpPr>
        <p:spPr/>
        <p:txBody>
          <a:bodyPr>
            <a:normAutofit fontScale="92500" lnSpcReduction="10000"/>
          </a:bodyPr>
          <a:lstStyle/>
          <a:p>
            <a:r>
              <a:rPr lang="en-US" dirty="0"/>
              <a:t>Theory</a:t>
            </a:r>
          </a:p>
          <a:p>
            <a:pPr lvl="1"/>
            <a:r>
              <a:rPr lang="en-US" dirty="0"/>
              <a:t>Divergence in values from football field diagram</a:t>
            </a:r>
          </a:p>
          <a:p>
            <a:pPr lvl="1"/>
            <a:r>
              <a:rPr lang="en-US" dirty="0"/>
              <a:t>Fundamental valuation issues and the present value of synergies</a:t>
            </a:r>
          </a:p>
          <a:p>
            <a:pPr lvl="1"/>
            <a:r>
              <a:rPr lang="en-US" dirty="0"/>
              <a:t>Computation of accretion and dilution as well as break-even synergies from exchange analysis and importance of P/E ratio</a:t>
            </a:r>
          </a:p>
          <a:p>
            <a:pPr lvl="1"/>
            <a:r>
              <a:rPr lang="en-US" dirty="0"/>
              <a:t>Difficulty in defining discount rate</a:t>
            </a:r>
          </a:p>
          <a:p>
            <a:r>
              <a:rPr lang="en-US" dirty="0"/>
              <a:t>Excel Analysis</a:t>
            </a:r>
          </a:p>
          <a:p>
            <a:pPr lvl="1"/>
            <a:r>
              <a:rPr lang="en-US" dirty="0"/>
              <a:t>Creating football field and labels</a:t>
            </a:r>
          </a:p>
          <a:p>
            <a:pPr lvl="1"/>
            <a:r>
              <a:rPr lang="en-US" dirty="0"/>
              <a:t>Using correct functions and interpolate in excel</a:t>
            </a:r>
          </a:p>
          <a:p>
            <a:pPr lvl="1"/>
            <a:r>
              <a:rPr lang="en-US" dirty="0"/>
              <a:t>Creating effective presentation of accretion and dilution</a:t>
            </a:r>
          </a:p>
          <a:p>
            <a:pPr lvl="1"/>
            <a:endParaRPr lang="en-US" dirty="0"/>
          </a:p>
          <a:p>
            <a:pPr lvl="1"/>
            <a:endParaRPr lang="en-US" dirty="0"/>
          </a:p>
        </p:txBody>
      </p:sp>
      <p:sp>
        <p:nvSpPr>
          <p:cNvPr id="3" name="Title 2">
            <a:extLst>
              <a:ext uri="{FF2B5EF4-FFF2-40B4-BE49-F238E27FC236}">
                <a16:creationId xmlns:a16="http://schemas.microsoft.com/office/drawing/2014/main" id="{273019FE-5560-4150-829E-BB626F485809}"/>
              </a:ext>
            </a:extLst>
          </p:cNvPr>
          <p:cNvSpPr>
            <a:spLocks noGrp="1"/>
          </p:cNvSpPr>
          <p:nvPr>
            <p:ph type="title"/>
          </p:nvPr>
        </p:nvSpPr>
        <p:spPr/>
        <p:txBody>
          <a:bodyPr/>
          <a:lstStyle/>
          <a:p>
            <a:r>
              <a:rPr lang="en-US" dirty="0"/>
              <a:t>Themes of Part 1</a:t>
            </a:r>
          </a:p>
        </p:txBody>
      </p:sp>
      <p:sp>
        <p:nvSpPr>
          <p:cNvPr id="4" name="Slide Number Placeholder 3">
            <a:extLst>
              <a:ext uri="{FF2B5EF4-FFF2-40B4-BE49-F238E27FC236}">
                <a16:creationId xmlns:a16="http://schemas.microsoft.com/office/drawing/2014/main" id="{A87ED53B-58AA-42DE-BB68-AB6AED8EDCEC}"/>
              </a:ext>
            </a:extLst>
          </p:cNvPr>
          <p:cNvSpPr>
            <a:spLocks noGrp="1"/>
          </p:cNvSpPr>
          <p:nvPr>
            <p:ph type="sldNum" sz="quarter" idx="12"/>
          </p:nvPr>
        </p:nvSpPr>
        <p:spPr/>
        <p:txBody>
          <a:bodyPr/>
          <a:lstStyle/>
          <a:p>
            <a:pPr algn="ctr"/>
            <a:fld id="{0C3A1854-6B63-4059-B360-A3C4972BF0FC}" type="slidenum">
              <a:rPr lang="ko-KR" altLang="en-US" smtClean="0"/>
              <a:pPr algn="ctr"/>
              <a:t>248</a:t>
            </a:fld>
            <a:endParaRPr lang="ko-KR" altLang="en-US" dirty="0"/>
          </a:p>
        </p:txBody>
      </p:sp>
    </p:spTree>
    <p:extLst>
      <p:ext uri="{BB962C8B-B14F-4D97-AF65-F5344CB8AC3E}">
        <p14:creationId xmlns:p14="http://schemas.microsoft.com/office/powerpoint/2010/main" val="319973015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2DCF93F-DD97-44B5-8F5A-01CFAC8548C6}"/>
              </a:ext>
            </a:extLst>
          </p:cNvPr>
          <p:cNvSpPr>
            <a:spLocks noGrp="1"/>
          </p:cNvSpPr>
          <p:nvPr>
            <p:ph type="title"/>
          </p:nvPr>
        </p:nvSpPr>
        <p:spPr/>
        <p:txBody>
          <a:bodyPr/>
          <a:lstStyle/>
          <a:p>
            <a:pPr eaLnBrk="1" hangingPunct="1"/>
            <a:r>
              <a:rPr lang="en-US" altLang="en-US" dirty="0"/>
              <a:t>Public Comparables – Buy Side</a:t>
            </a:r>
          </a:p>
        </p:txBody>
      </p:sp>
      <p:pic>
        <p:nvPicPr>
          <p:cNvPr id="13315" name="Content Placeholder 4" descr="2010-09-01_1000.png">
            <a:extLst>
              <a:ext uri="{FF2B5EF4-FFF2-40B4-BE49-F238E27FC236}">
                <a16:creationId xmlns:a16="http://schemas.microsoft.com/office/drawing/2014/main" id="{43B1E624-1A0F-452C-B3E4-1FDFCD8F42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592" y="1887523"/>
            <a:ext cx="8983408" cy="4464968"/>
          </a:xfrm>
        </p:spPr>
      </p:pic>
      <p:sp>
        <p:nvSpPr>
          <p:cNvPr id="13316" name="TextBox 5">
            <a:extLst>
              <a:ext uri="{FF2B5EF4-FFF2-40B4-BE49-F238E27FC236}">
                <a16:creationId xmlns:a16="http://schemas.microsoft.com/office/drawing/2014/main" id="{E518F877-7955-40DC-8CF9-128ACB5252F1}"/>
              </a:ext>
            </a:extLst>
          </p:cNvPr>
          <p:cNvSpPr txBox="1">
            <a:spLocks noChangeArrowheads="1"/>
          </p:cNvSpPr>
          <p:nvPr/>
        </p:nvSpPr>
        <p:spPr bwMode="auto">
          <a:xfrm>
            <a:off x="11430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EV/EBITDA 8.4; P/E 14.5</a:t>
            </a:r>
          </a:p>
        </p:txBody>
      </p:sp>
      <p:sp>
        <p:nvSpPr>
          <p:cNvPr id="2" name="TextBox 1">
            <a:extLst>
              <a:ext uri="{FF2B5EF4-FFF2-40B4-BE49-F238E27FC236}">
                <a16:creationId xmlns:a16="http://schemas.microsoft.com/office/drawing/2014/main" id="{9D78F29B-B529-4EED-BF36-62E30EB52526}"/>
              </a:ext>
            </a:extLst>
          </p:cNvPr>
          <p:cNvSpPr txBox="1"/>
          <p:nvPr/>
        </p:nvSpPr>
        <p:spPr>
          <a:xfrm>
            <a:off x="5352176" y="2072081"/>
            <a:ext cx="2122415" cy="923330"/>
          </a:xfrm>
          <a:prstGeom prst="rect">
            <a:avLst/>
          </a:prstGeom>
          <a:noFill/>
        </p:spPr>
        <p:txBody>
          <a:bodyPr wrap="square" rtlCol="0">
            <a:spAutoFit/>
          </a:bodyPr>
          <a:lstStyle/>
          <a:p>
            <a:r>
              <a:rPr lang="en-US" dirty="0">
                <a:highlight>
                  <a:srgbClr val="FFFF00"/>
                </a:highlight>
              </a:rPr>
              <a:t>In the football field diagram, the range was 8-9</a:t>
            </a:r>
          </a:p>
        </p:txBody>
      </p:sp>
      <p:cxnSp>
        <p:nvCxnSpPr>
          <p:cNvPr id="4" name="Straight Arrow Connector 3">
            <a:extLst>
              <a:ext uri="{FF2B5EF4-FFF2-40B4-BE49-F238E27FC236}">
                <a16:creationId xmlns:a16="http://schemas.microsoft.com/office/drawing/2014/main" id="{F5E14823-1843-403C-B06F-8F06EF550D29}"/>
              </a:ext>
            </a:extLst>
          </p:cNvPr>
          <p:cNvCxnSpPr/>
          <p:nvPr/>
        </p:nvCxnSpPr>
        <p:spPr>
          <a:xfrm flipH="1">
            <a:off x="4874004" y="3103927"/>
            <a:ext cx="671119" cy="1300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3144804-E1B9-40FD-A31E-568AB79F63E7}"/>
              </a:ext>
            </a:extLst>
          </p:cNvPr>
          <p:cNvSpPr txBox="1"/>
          <p:nvPr/>
        </p:nvSpPr>
        <p:spPr>
          <a:xfrm>
            <a:off x="520117" y="1115736"/>
            <a:ext cx="3582100" cy="923330"/>
          </a:xfrm>
          <a:prstGeom prst="rect">
            <a:avLst/>
          </a:prstGeom>
          <a:solidFill>
            <a:srgbClr val="FFFF00"/>
          </a:solidFill>
        </p:spPr>
        <p:txBody>
          <a:bodyPr wrap="square" rtlCol="0">
            <a:spAutoFit/>
          </a:bodyPr>
          <a:lstStyle/>
          <a:p>
            <a:r>
              <a:rPr lang="en-US" dirty="0"/>
              <a:t>Even in very boring industry there is wide variation in P/E ratios – we need to understand why.</a:t>
            </a:r>
          </a:p>
        </p:txBody>
      </p:sp>
    </p:spTree>
    <p:extLst>
      <p:ext uri="{BB962C8B-B14F-4D97-AF65-F5344CB8AC3E}">
        <p14:creationId xmlns:p14="http://schemas.microsoft.com/office/powerpoint/2010/main" val="289860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p:txBody>
          <a:bodyPr/>
          <a:lstStyle/>
          <a:p>
            <a:r>
              <a:rPr lang="en-US" dirty="0"/>
              <a:t>Recent increase in stock values has effects on the distribution of income as profits are higher than economic growth. Note the increase in P/E ratio.</a:t>
            </a:r>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Bonds and Equity Market Premium</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25</a:t>
            </a:fld>
            <a:endParaRPr lang="ko-KR" altLang="en-US" dirty="0"/>
          </a:p>
        </p:txBody>
      </p:sp>
      <p:pic>
        <p:nvPicPr>
          <p:cNvPr id="7" name="Picture 6" descr="A picture containing map, screenshot, text&#10;&#10;Description automatically generated">
            <a:extLst>
              <a:ext uri="{FF2B5EF4-FFF2-40B4-BE49-F238E27FC236}">
                <a16:creationId xmlns:a16="http://schemas.microsoft.com/office/drawing/2014/main" id="{9C11DA21-1867-4427-9978-712E8E1C7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3429000"/>
            <a:ext cx="8801100" cy="2921000"/>
          </a:xfrm>
          <a:prstGeom prst="rect">
            <a:avLst/>
          </a:prstGeom>
        </p:spPr>
      </p:pic>
    </p:spTree>
    <p:extLst>
      <p:ext uri="{BB962C8B-B14F-4D97-AF65-F5344CB8AC3E}">
        <p14:creationId xmlns:p14="http://schemas.microsoft.com/office/powerpoint/2010/main" val="50403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E63B-854B-4DFA-8C94-C7D3A4BBAC4B}"/>
              </a:ext>
            </a:extLst>
          </p:cNvPr>
          <p:cNvSpPr>
            <a:spLocks noGrp="1"/>
          </p:cNvSpPr>
          <p:nvPr>
            <p:ph type="ctrTitle"/>
          </p:nvPr>
        </p:nvSpPr>
        <p:spPr>
          <a:xfrm>
            <a:off x="594360" y="3264283"/>
            <a:ext cx="7772400" cy="1470025"/>
          </a:xfrm>
        </p:spPr>
        <p:txBody>
          <a:bodyPr>
            <a:noAutofit/>
          </a:bodyPr>
          <a:lstStyle/>
          <a:p>
            <a:r>
              <a:rPr lang="en-US" dirty="0"/>
              <a:t>Section 8: </a:t>
            </a:r>
            <a:br>
              <a:rPr lang="en-US" dirty="0"/>
            </a:br>
            <a:r>
              <a:rPr lang="en-US" dirty="0"/>
              <a:t>Risk Analysis with Alternative Scenario, Sensitivity, Spider and Waterfall Diagrams</a:t>
            </a:r>
            <a:br>
              <a:rPr lang="en-US" dirty="0"/>
            </a:br>
            <a:br>
              <a:rPr lang="en-US" dirty="0"/>
            </a:br>
            <a:endParaRPr lang="en-CH" dirty="0"/>
          </a:p>
        </p:txBody>
      </p:sp>
    </p:spTree>
    <p:extLst>
      <p:ext uri="{BB962C8B-B14F-4D97-AF65-F5344CB8AC3E}">
        <p14:creationId xmlns:p14="http://schemas.microsoft.com/office/powerpoint/2010/main" val="10799074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BC3FAC-8A70-4D85-8033-C45F80AE55FB}"/>
              </a:ext>
            </a:extLst>
          </p:cNvPr>
          <p:cNvSpPr>
            <a:spLocks noGrp="1"/>
          </p:cNvSpPr>
          <p:nvPr>
            <p:ph idx="1"/>
          </p:nvPr>
        </p:nvSpPr>
        <p:spPr/>
        <p:txBody>
          <a:bodyPr/>
          <a:lstStyle/>
          <a:p>
            <a:r>
              <a:rPr lang="en-US" dirty="0"/>
              <a:t>The valuation model is structured with switches and a sensitivity analysis is set-up.</a:t>
            </a:r>
          </a:p>
          <a:p>
            <a:endParaRPr lang="en-US" dirty="0"/>
          </a:p>
        </p:txBody>
      </p:sp>
      <p:sp>
        <p:nvSpPr>
          <p:cNvPr id="3" name="Title 2">
            <a:extLst>
              <a:ext uri="{FF2B5EF4-FFF2-40B4-BE49-F238E27FC236}">
                <a16:creationId xmlns:a16="http://schemas.microsoft.com/office/drawing/2014/main" id="{4223756A-408E-4C11-9B1E-87AB9D7375F7}"/>
              </a:ext>
            </a:extLst>
          </p:cNvPr>
          <p:cNvSpPr>
            <a:spLocks noGrp="1"/>
          </p:cNvSpPr>
          <p:nvPr>
            <p:ph type="title"/>
          </p:nvPr>
        </p:nvSpPr>
        <p:spPr/>
        <p:txBody>
          <a:bodyPr/>
          <a:lstStyle/>
          <a:p>
            <a:r>
              <a:rPr lang="en-US" dirty="0"/>
              <a:t>Valuation Model and Sensitivity</a:t>
            </a:r>
          </a:p>
        </p:txBody>
      </p:sp>
      <p:pic>
        <p:nvPicPr>
          <p:cNvPr id="6" name="Picture 5">
            <a:extLst>
              <a:ext uri="{FF2B5EF4-FFF2-40B4-BE49-F238E27FC236}">
                <a16:creationId xmlns:a16="http://schemas.microsoft.com/office/drawing/2014/main" id="{485DB70B-DCBF-45F4-B6CB-EEECF2FC7930}"/>
              </a:ext>
            </a:extLst>
          </p:cNvPr>
          <p:cNvPicPr>
            <a:picLocks noChangeAspect="1"/>
          </p:cNvPicPr>
          <p:nvPr/>
        </p:nvPicPr>
        <p:blipFill>
          <a:blip r:embed="rId2"/>
          <a:stretch>
            <a:fillRect/>
          </a:stretch>
        </p:blipFill>
        <p:spPr>
          <a:xfrm>
            <a:off x="87345" y="2874727"/>
            <a:ext cx="4173571" cy="3300869"/>
          </a:xfrm>
          <a:prstGeom prst="rect">
            <a:avLst/>
          </a:prstGeom>
        </p:spPr>
      </p:pic>
      <p:pic>
        <p:nvPicPr>
          <p:cNvPr id="7" name="Picture 6">
            <a:extLst>
              <a:ext uri="{FF2B5EF4-FFF2-40B4-BE49-F238E27FC236}">
                <a16:creationId xmlns:a16="http://schemas.microsoft.com/office/drawing/2014/main" id="{67199044-8599-47F1-9338-4F5C97EB111B}"/>
              </a:ext>
            </a:extLst>
          </p:cNvPr>
          <p:cNvPicPr>
            <a:picLocks noChangeAspect="1"/>
          </p:cNvPicPr>
          <p:nvPr/>
        </p:nvPicPr>
        <p:blipFill>
          <a:blip r:embed="rId3"/>
          <a:stretch>
            <a:fillRect/>
          </a:stretch>
        </p:blipFill>
        <p:spPr>
          <a:xfrm>
            <a:off x="4732256" y="3569826"/>
            <a:ext cx="4270342" cy="1860139"/>
          </a:xfrm>
          <a:prstGeom prst="rect">
            <a:avLst/>
          </a:prstGeom>
        </p:spPr>
      </p:pic>
    </p:spTree>
    <p:extLst>
      <p:ext uri="{BB962C8B-B14F-4D97-AF65-F5344CB8AC3E}">
        <p14:creationId xmlns:p14="http://schemas.microsoft.com/office/powerpoint/2010/main" val="26468391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D5EBDA-35F9-40B3-B33B-E24023EE3AEC}"/>
              </a:ext>
            </a:extLst>
          </p:cNvPr>
          <p:cNvSpPr>
            <a:spLocks noGrp="1"/>
          </p:cNvSpPr>
          <p:nvPr>
            <p:ph idx="1"/>
          </p:nvPr>
        </p:nvSpPr>
        <p:spPr>
          <a:xfrm>
            <a:off x="628650" y="1263193"/>
            <a:ext cx="7855474" cy="933252"/>
          </a:xfrm>
        </p:spPr>
        <p:txBody>
          <a:bodyPr>
            <a:normAutofit fontScale="70000" lnSpcReduction="20000"/>
          </a:bodyPr>
          <a:lstStyle/>
          <a:p>
            <a:r>
              <a:rPr lang="en-US" dirty="0"/>
              <a:t>Tornado Diagram with Alternative Cost of Capital and Terminal Value. Low cost of capital increases importance of growth. Longer terminal value means slower change in ROE.</a:t>
            </a:r>
          </a:p>
        </p:txBody>
      </p:sp>
      <p:sp>
        <p:nvSpPr>
          <p:cNvPr id="3" name="Title 2">
            <a:extLst>
              <a:ext uri="{FF2B5EF4-FFF2-40B4-BE49-F238E27FC236}">
                <a16:creationId xmlns:a16="http://schemas.microsoft.com/office/drawing/2014/main" id="{BCBC8F66-3F64-42D3-8CE0-74485EA18B7F}"/>
              </a:ext>
            </a:extLst>
          </p:cNvPr>
          <p:cNvSpPr>
            <a:spLocks noGrp="1"/>
          </p:cNvSpPr>
          <p:nvPr>
            <p:ph type="title"/>
          </p:nvPr>
        </p:nvSpPr>
        <p:spPr/>
        <p:txBody>
          <a:bodyPr>
            <a:normAutofit fontScale="90000"/>
          </a:bodyPr>
          <a:lstStyle/>
          <a:p>
            <a:r>
              <a:rPr lang="en-US" dirty="0"/>
              <a:t>Sensitivity Analysis – Use Tornado Diagram</a:t>
            </a:r>
          </a:p>
        </p:txBody>
      </p:sp>
      <p:pic>
        <p:nvPicPr>
          <p:cNvPr id="5" name="Picture 4">
            <a:extLst>
              <a:ext uri="{FF2B5EF4-FFF2-40B4-BE49-F238E27FC236}">
                <a16:creationId xmlns:a16="http://schemas.microsoft.com/office/drawing/2014/main" id="{B7221D1D-6DFB-4A4A-881E-426DA419F881}"/>
              </a:ext>
            </a:extLst>
          </p:cNvPr>
          <p:cNvPicPr>
            <a:picLocks noChangeAspect="1"/>
          </p:cNvPicPr>
          <p:nvPr/>
        </p:nvPicPr>
        <p:blipFill>
          <a:blip r:embed="rId2"/>
          <a:stretch>
            <a:fillRect/>
          </a:stretch>
        </p:blipFill>
        <p:spPr>
          <a:xfrm>
            <a:off x="930308" y="2389104"/>
            <a:ext cx="3257794" cy="2117500"/>
          </a:xfrm>
          <a:prstGeom prst="rect">
            <a:avLst/>
          </a:prstGeom>
        </p:spPr>
      </p:pic>
      <p:pic>
        <p:nvPicPr>
          <p:cNvPr id="6" name="Picture 5">
            <a:extLst>
              <a:ext uri="{FF2B5EF4-FFF2-40B4-BE49-F238E27FC236}">
                <a16:creationId xmlns:a16="http://schemas.microsoft.com/office/drawing/2014/main" id="{32A90350-A4C8-4032-82EF-6769478CAD3A}"/>
              </a:ext>
            </a:extLst>
          </p:cNvPr>
          <p:cNvPicPr>
            <a:picLocks noChangeAspect="1"/>
          </p:cNvPicPr>
          <p:nvPr/>
        </p:nvPicPr>
        <p:blipFill>
          <a:blip r:embed="rId3"/>
          <a:stretch>
            <a:fillRect/>
          </a:stretch>
        </p:blipFill>
        <p:spPr>
          <a:xfrm>
            <a:off x="5037794" y="2389104"/>
            <a:ext cx="3257794" cy="2117500"/>
          </a:xfrm>
          <a:prstGeom prst="rect">
            <a:avLst/>
          </a:prstGeom>
        </p:spPr>
      </p:pic>
      <p:pic>
        <p:nvPicPr>
          <p:cNvPr id="7" name="Picture 6">
            <a:extLst>
              <a:ext uri="{FF2B5EF4-FFF2-40B4-BE49-F238E27FC236}">
                <a16:creationId xmlns:a16="http://schemas.microsoft.com/office/drawing/2014/main" id="{BC61708A-174D-4DE1-B3C3-AB6633731179}"/>
              </a:ext>
            </a:extLst>
          </p:cNvPr>
          <p:cNvPicPr>
            <a:picLocks noChangeAspect="1"/>
          </p:cNvPicPr>
          <p:nvPr/>
        </p:nvPicPr>
        <p:blipFill>
          <a:blip r:embed="rId4"/>
          <a:stretch>
            <a:fillRect/>
          </a:stretch>
        </p:blipFill>
        <p:spPr>
          <a:xfrm>
            <a:off x="930308" y="4613829"/>
            <a:ext cx="3257794" cy="2117500"/>
          </a:xfrm>
          <a:prstGeom prst="rect">
            <a:avLst/>
          </a:prstGeom>
        </p:spPr>
      </p:pic>
      <p:pic>
        <p:nvPicPr>
          <p:cNvPr id="8" name="Picture 7">
            <a:extLst>
              <a:ext uri="{FF2B5EF4-FFF2-40B4-BE49-F238E27FC236}">
                <a16:creationId xmlns:a16="http://schemas.microsoft.com/office/drawing/2014/main" id="{1AA53854-4D0C-4BC4-B263-50F81816E4D0}"/>
              </a:ext>
            </a:extLst>
          </p:cNvPr>
          <p:cNvPicPr>
            <a:picLocks noChangeAspect="1"/>
          </p:cNvPicPr>
          <p:nvPr/>
        </p:nvPicPr>
        <p:blipFill>
          <a:blip r:embed="rId5"/>
          <a:stretch>
            <a:fillRect/>
          </a:stretch>
        </p:blipFill>
        <p:spPr>
          <a:xfrm>
            <a:off x="5037794" y="4613829"/>
            <a:ext cx="3257794" cy="2117500"/>
          </a:xfrm>
          <a:prstGeom prst="rect">
            <a:avLst/>
          </a:prstGeom>
        </p:spPr>
      </p:pic>
    </p:spTree>
    <p:extLst>
      <p:ext uri="{BB962C8B-B14F-4D97-AF65-F5344CB8AC3E}">
        <p14:creationId xmlns:p14="http://schemas.microsoft.com/office/powerpoint/2010/main" val="16807874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797E-6088-40FE-8659-2645ADDA8874}"/>
              </a:ext>
            </a:extLst>
          </p:cNvPr>
          <p:cNvSpPr>
            <a:spLocks noGrp="1"/>
          </p:cNvSpPr>
          <p:nvPr>
            <p:ph type="ctrTitle"/>
          </p:nvPr>
        </p:nvSpPr>
        <p:spPr/>
        <p:txBody>
          <a:bodyPr/>
          <a:lstStyle/>
          <a:p>
            <a:r>
              <a:rPr lang="en-029" dirty="0"/>
              <a:t>Section 9:</a:t>
            </a:r>
            <a:br>
              <a:rPr lang="en-029" dirty="0"/>
            </a:br>
            <a:r>
              <a:rPr lang="en-029" dirty="0"/>
              <a:t>Cost of Capital Analysis</a:t>
            </a:r>
          </a:p>
        </p:txBody>
      </p:sp>
    </p:spTree>
    <p:extLst>
      <p:ext uri="{BB962C8B-B14F-4D97-AF65-F5344CB8AC3E}">
        <p14:creationId xmlns:p14="http://schemas.microsoft.com/office/powerpoint/2010/main" val="54628843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15BC83-D4CD-44EC-9D1E-AAF12F025193}"/>
              </a:ext>
            </a:extLst>
          </p:cNvPr>
          <p:cNvSpPr>
            <a:spLocks noGrp="1"/>
          </p:cNvSpPr>
          <p:nvPr>
            <p:ph idx="1"/>
          </p:nvPr>
        </p:nvSpPr>
        <p:spPr/>
        <p:txBody>
          <a:bodyPr/>
          <a:lstStyle/>
          <a:p>
            <a:r>
              <a:rPr lang="en-US" dirty="0"/>
              <a:t>Formal Definition: The MINIMUM required return (i.e. the IRR) for an investment with the same risk.</a:t>
            </a:r>
          </a:p>
          <a:p>
            <a:pPr lvl="1"/>
            <a:r>
              <a:rPr lang="en-US" dirty="0"/>
              <a:t>If a Treasury Bond is assumed to have no risk, then the cost of capital for a risk free investment is the required IRR or the yield on a bond.</a:t>
            </a:r>
          </a:p>
          <a:p>
            <a:r>
              <a:rPr lang="en-US" dirty="0"/>
              <a:t>You can also call the cost of capital the target IRR on an investment (that should be affected by the risk of the investment).</a:t>
            </a:r>
          </a:p>
        </p:txBody>
      </p:sp>
      <p:sp>
        <p:nvSpPr>
          <p:cNvPr id="3" name="Title 2">
            <a:extLst>
              <a:ext uri="{FF2B5EF4-FFF2-40B4-BE49-F238E27FC236}">
                <a16:creationId xmlns:a16="http://schemas.microsoft.com/office/drawing/2014/main" id="{107D8E28-17F4-466D-BDD8-9CE7F872B048}"/>
              </a:ext>
            </a:extLst>
          </p:cNvPr>
          <p:cNvSpPr>
            <a:spLocks noGrp="1"/>
          </p:cNvSpPr>
          <p:nvPr>
            <p:ph type="title"/>
          </p:nvPr>
        </p:nvSpPr>
        <p:spPr/>
        <p:txBody>
          <a:bodyPr/>
          <a:lstStyle/>
          <a:p>
            <a:r>
              <a:rPr lang="en-US" dirty="0"/>
              <a:t>What is the Cost of Capital</a:t>
            </a:r>
          </a:p>
        </p:txBody>
      </p:sp>
    </p:spTree>
    <p:extLst>
      <p:ext uri="{BB962C8B-B14F-4D97-AF65-F5344CB8AC3E}">
        <p14:creationId xmlns:p14="http://schemas.microsoft.com/office/powerpoint/2010/main" val="144145750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FAC7-2C15-4A44-A76B-100F6DFBD6BF}"/>
              </a:ext>
            </a:extLst>
          </p:cNvPr>
          <p:cNvSpPr>
            <a:spLocks noGrp="1"/>
          </p:cNvSpPr>
          <p:nvPr>
            <p:ph type="title"/>
          </p:nvPr>
        </p:nvSpPr>
        <p:spPr/>
        <p:txBody>
          <a:bodyPr/>
          <a:lstStyle/>
          <a:p>
            <a:r>
              <a:rPr lang="en-US" dirty="0"/>
              <a:t>Section 9a:</a:t>
            </a:r>
            <a:br>
              <a:rPr lang="en-US" dirty="0"/>
            </a:br>
            <a:r>
              <a:rPr lang="en-US" dirty="0"/>
              <a:t>Problems with CAPM</a:t>
            </a:r>
            <a:endParaRPr lang="en-CH" dirty="0"/>
          </a:p>
        </p:txBody>
      </p:sp>
    </p:spTree>
    <p:extLst>
      <p:ext uri="{BB962C8B-B14F-4D97-AF65-F5344CB8AC3E}">
        <p14:creationId xmlns:p14="http://schemas.microsoft.com/office/powerpoint/2010/main" val="125112295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CA92B-2B8B-43C2-A873-CD820339C902}"/>
              </a:ext>
            </a:extLst>
          </p:cNvPr>
          <p:cNvSpPr>
            <a:spLocks noGrp="1"/>
          </p:cNvSpPr>
          <p:nvPr>
            <p:ph idx="1"/>
          </p:nvPr>
        </p:nvSpPr>
        <p:spPr/>
        <p:txBody>
          <a:bodyPr>
            <a:normAutofit lnSpcReduction="10000"/>
          </a:bodyPr>
          <a:lstStyle/>
          <a:p>
            <a:r>
              <a:rPr lang="en-US" dirty="0"/>
              <a:t>Biggest problem – you do not know the EMRP (equity market risk premium) and a number around 5% is not plausible.</a:t>
            </a:r>
          </a:p>
          <a:p>
            <a:r>
              <a:rPr lang="en-US" dirty="0"/>
              <a:t>Other Problems:</a:t>
            </a:r>
          </a:p>
          <a:p>
            <a:pPr lvl="1"/>
            <a:r>
              <a:rPr lang="en-US" dirty="0"/>
              <a:t>Beta is not stable</a:t>
            </a:r>
          </a:p>
          <a:p>
            <a:pPr lvl="1"/>
            <a:r>
              <a:rPr lang="en-US" dirty="0"/>
              <a:t>Beta is different when you use different periods</a:t>
            </a:r>
          </a:p>
          <a:p>
            <a:pPr lvl="1"/>
            <a:r>
              <a:rPr lang="en-US" dirty="0"/>
              <a:t>Beta adjustments are arbitrary</a:t>
            </a:r>
          </a:p>
          <a:p>
            <a:pPr lvl="1"/>
            <a:r>
              <a:rPr lang="en-US" dirty="0"/>
              <a:t>Small company adjustments</a:t>
            </a:r>
          </a:p>
          <a:p>
            <a:pPr lvl="1"/>
            <a:r>
              <a:rPr lang="en-US" dirty="0"/>
              <a:t>Country risk premium adjustments</a:t>
            </a:r>
          </a:p>
          <a:p>
            <a:pPr lvl="1"/>
            <a:r>
              <a:rPr lang="en-US" dirty="0"/>
              <a:t>What really is a risk free rate (not a 10 year treasury bond with fixed interest rates which exposes you to inflation)</a:t>
            </a:r>
          </a:p>
        </p:txBody>
      </p:sp>
      <p:sp>
        <p:nvSpPr>
          <p:cNvPr id="3" name="Title 2">
            <a:extLst>
              <a:ext uri="{FF2B5EF4-FFF2-40B4-BE49-F238E27FC236}">
                <a16:creationId xmlns:a16="http://schemas.microsoft.com/office/drawing/2014/main" id="{4ED33F3C-0873-4A57-8E97-2CF2E1E4D9E2}"/>
              </a:ext>
            </a:extLst>
          </p:cNvPr>
          <p:cNvSpPr>
            <a:spLocks noGrp="1"/>
          </p:cNvSpPr>
          <p:nvPr>
            <p:ph type="title"/>
          </p:nvPr>
        </p:nvSpPr>
        <p:spPr/>
        <p:txBody>
          <a:bodyPr/>
          <a:lstStyle/>
          <a:p>
            <a:r>
              <a:rPr lang="en-US" dirty="0"/>
              <a:t>CAPM Problems</a:t>
            </a:r>
            <a:endParaRPr lang="en-CH" dirty="0"/>
          </a:p>
        </p:txBody>
      </p:sp>
      <p:sp>
        <p:nvSpPr>
          <p:cNvPr id="4" name="Slide Number Placeholder 3">
            <a:extLst>
              <a:ext uri="{FF2B5EF4-FFF2-40B4-BE49-F238E27FC236}">
                <a16:creationId xmlns:a16="http://schemas.microsoft.com/office/drawing/2014/main" id="{AAD9A0BE-6839-4B8C-A282-0D24D8DEF300}"/>
              </a:ext>
            </a:extLst>
          </p:cNvPr>
          <p:cNvSpPr>
            <a:spLocks noGrp="1"/>
          </p:cNvSpPr>
          <p:nvPr>
            <p:ph type="sldNum" sz="quarter" idx="12"/>
          </p:nvPr>
        </p:nvSpPr>
        <p:spPr/>
        <p:txBody>
          <a:bodyPr/>
          <a:lstStyle/>
          <a:p>
            <a:pPr algn="ctr"/>
            <a:fld id="{0C3A1854-6B63-4059-B360-A3C4972BF0FC}" type="slidenum">
              <a:rPr lang="ko-KR" altLang="en-US" smtClean="0"/>
              <a:pPr algn="ctr"/>
              <a:t>256</a:t>
            </a:fld>
            <a:endParaRPr lang="ko-KR" altLang="en-US" dirty="0"/>
          </a:p>
        </p:txBody>
      </p:sp>
    </p:spTree>
    <p:extLst>
      <p:ext uri="{BB962C8B-B14F-4D97-AF65-F5344CB8AC3E}">
        <p14:creationId xmlns:p14="http://schemas.microsoft.com/office/powerpoint/2010/main" val="369855685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095890-BC01-4066-B8CB-F694742C4EC9}"/>
              </a:ext>
            </a:extLst>
          </p:cNvPr>
          <p:cNvSpPr>
            <a:spLocks noGrp="1"/>
          </p:cNvSpPr>
          <p:nvPr>
            <p:ph idx="1"/>
          </p:nvPr>
        </p:nvSpPr>
        <p:spPr/>
        <p:txBody>
          <a:bodyPr/>
          <a:lstStyle/>
          <a:p>
            <a:r>
              <a:rPr lang="en-US" dirty="0"/>
              <a:t>Do not waste hardly any of your time on CAPM and Dividend Discount Model</a:t>
            </a:r>
          </a:p>
          <a:p>
            <a:r>
              <a:rPr lang="en-US" dirty="0"/>
              <a:t>Implied Cost of Capital from P/E or EV/EBITDA</a:t>
            </a:r>
          </a:p>
          <a:p>
            <a:r>
              <a:rPr lang="en-US" dirty="0"/>
              <a:t>Implied Cost of Capital from Market to Book Ratio</a:t>
            </a:r>
          </a:p>
          <a:p>
            <a:r>
              <a:rPr lang="en-US" dirty="0"/>
              <a:t>Cost of capital and different currencies</a:t>
            </a:r>
          </a:p>
          <a:p>
            <a:endParaRPr lang="en-US" dirty="0"/>
          </a:p>
        </p:txBody>
      </p:sp>
      <p:sp>
        <p:nvSpPr>
          <p:cNvPr id="3" name="Title 2">
            <a:extLst>
              <a:ext uri="{FF2B5EF4-FFF2-40B4-BE49-F238E27FC236}">
                <a16:creationId xmlns:a16="http://schemas.microsoft.com/office/drawing/2014/main" id="{054896D2-7D98-4A1F-B4E1-B37799C69E1B}"/>
              </a:ext>
            </a:extLst>
          </p:cNvPr>
          <p:cNvSpPr>
            <a:spLocks noGrp="1"/>
          </p:cNvSpPr>
          <p:nvPr>
            <p:ph type="title"/>
          </p:nvPr>
        </p:nvSpPr>
        <p:spPr/>
        <p:txBody>
          <a:bodyPr/>
          <a:lstStyle/>
          <a:p>
            <a:r>
              <a:rPr lang="en-US" dirty="0"/>
              <a:t>Cost of Equity Capital Methods</a:t>
            </a:r>
          </a:p>
        </p:txBody>
      </p:sp>
    </p:spTree>
    <p:extLst>
      <p:ext uri="{BB962C8B-B14F-4D97-AF65-F5344CB8AC3E}">
        <p14:creationId xmlns:p14="http://schemas.microsoft.com/office/powerpoint/2010/main" val="161151730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9437C85-7F96-4625-978F-E1371C6A1DD6}"/>
              </a:ext>
            </a:extLst>
          </p:cNvPr>
          <p:cNvSpPr>
            <a:spLocks noGrp="1"/>
          </p:cNvSpPr>
          <p:nvPr>
            <p:ph type="title"/>
          </p:nvPr>
        </p:nvSpPr>
        <p:spPr/>
        <p:txBody>
          <a:bodyPr>
            <a:normAutofit fontScale="90000"/>
          </a:bodyPr>
          <a:lstStyle/>
          <a:p>
            <a:pPr eaLnBrk="1" hangingPunct="1"/>
            <a:r>
              <a:rPr lang="en-US" altLang="en-US" dirty="0"/>
              <a:t>Computation of WACC – Buy Side of Analysis</a:t>
            </a:r>
          </a:p>
        </p:txBody>
      </p:sp>
      <p:pic>
        <p:nvPicPr>
          <p:cNvPr id="23555" name="Content Placeholder 3" descr="2010-09-01_1657.png">
            <a:extLst>
              <a:ext uri="{FF2B5EF4-FFF2-40B4-BE49-F238E27FC236}">
                <a16:creationId xmlns:a16="http://schemas.microsoft.com/office/drawing/2014/main" id="{20053448-5506-4E04-B9E0-0592653479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600200"/>
            <a:ext cx="8763000" cy="5029200"/>
          </a:xfrm>
        </p:spPr>
      </p:pic>
      <p:sp>
        <p:nvSpPr>
          <p:cNvPr id="23556" name="TextBox 4">
            <a:extLst>
              <a:ext uri="{FF2B5EF4-FFF2-40B4-BE49-F238E27FC236}">
                <a16:creationId xmlns:a16="http://schemas.microsoft.com/office/drawing/2014/main" id="{3D630B9C-53B9-47F0-B7D6-2A73C151E04F}"/>
              </a:ext>
            </a:extLst>
          </p:cNvPr>
          <p:cNvSpPr txBox="1">
            <a:spLocks noChangeArrowheads="1"/>
          </p:cNvSpPr>
          <p:nvPr/>
        </p:nvSpPr>
        <p:spPr bwMode="auto">
          <a:xfrm>
            <a:off x="2438400" y="4419600"/>
            <a:ext cx="19812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Note the Cost of Equity and EMRP</a:t>
            </a:r>
          </a:p>
        </p:txBody>
      </p:sp>
    </p:spTree>
    <p:extLst>
      <p:ext uri="{BB962C8B-B14F-4D97-AF65-F5344CB8AC3E}">
        <p14:creationId xmlns:p14="http://schemas.microsoft.com/office/powerpoint/2010/main" val="331250930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90452-B1AD-4087-85A9-9C384946A77D}"/>
              </a:ext>
            </a:extLst>
          </p:cNvPr>
          <p:cNvSpPr>
            <a:spLocks noGrp="1"/>
          </p:cNvSpPr>
          <p:nvPr>
            <p:ph idx="1"/>
          </p:nvPr>
        </p:nvSpPr>
        <p:spPr/>
        <p:txBody>
          <a:bodyPr/>
          <a:lstStyle/>
          <a:p>
            <a:r>
              <a:rPr lang="en-US" dirty="0"/>
              <a:t>CAPM depends on beta, risk premium and nominal risk free rate.</a:t>
            </a:r>
          </a:p>
          <a:p>
            <a:endParaRPr lang="en-US" dirty="0"/>
          </a:p>
          <a:p>
            <a:endParaRPr lang="en-US" dirty="0"/>
          </a:p>
        </p:txBody>
      </p:sp>
      <p:sp>
        <p:nvSpPr>
          <p:cNvPr id="3" name="Title 2">
            <a:extLst>
              <a:ext uri="{FF2B5EF4-FFF2-40B4-BE49-F238E27FC236}">
                <a16:creationId xmlns:a16="http://schemas.microsoft.com/office/drawing/2014/main" id="{0A2B8885-5BB9-4B93-B97E-2D73E565FF8F}"/>
              </a:ext>
            </a:extLst>
          </p:cNvPr>
          <p:cNvSpPr>
            <a:spLocks noGrp="1"/>
          </p:cNvSpPr>
          <p:nvPr>
            <p:ph type="title"/>
          </p:nvPr>
        </p:nvSpPr>
        <p:spPr/>
        <p:txBody>
          <a:bodyPr>
            <a:normAutofit fontScale="90000"/>
          </a:bodyPr>
          <a:lstStyle/>
          <a:p>
            <a:r>
              <a:rPr lang="en-US" dirty="0"/>
              <a:t>Traditional Cost of Equity Capital for Insurance Companies</a:t>
            </a:r>
          </a:p>
        </p:txBody>
      </p:sp>
      <p:sp>
        <p:nvSpPr>
          <p:cNvPr id="4" name="Slide Number Placeholder 3">
            <a:extLst>
              <a:ext uri="{FF2B5EF4-FFF2-40B4-BE49-F238E27FC236}">
                <a16:creationId xmlns:a16="http://schemas.microsoft.com/office/drawing/2014/main" id="{ACB59EBF-6B16-47FA-9758-3D7438A6B0B1}"/>
              </a:ext>
            </a:extLst>
          </p:cNvPr>
          <p:cNvSpPr>
            <a:spLocks noGrp="1"/>
          </p:cNvSpPr>
          <p:nvPr>
            <p:ph type="sldNum" sz="quarter" idx="12"/>
          </p:nvPr>
        </p:nvSpPr>
        <p:spPr/>
        <p:txBody>
          <a:bodyPr/>
          <a:lstStyle/>
          <a:p>
            <a:pPr algn="ctr"/>
            <a:fld id="{0C3A1854-6B63-4059-B360-A3C4972BF0FC}" type="slidenum">
              <a:rPr lang="ko-KR" altLang="en-US" smtClean="0"/>
              <a:pPr algn="ctr"/>
              <a:t>259</a:t>
            </a:fld>
            <a:endParaRPr lang="ko-KR" altLang="en-US" dirty="0"/>
          </a:p>
        </p:txBody>
      </p:sp>
      <p:pic>
        <p:nvPicPr>
          <p:cNvPr id="5" name="Picture 4">
            <a:extLst>
              <a:ext uri="{FF2B5EF4-FFF2-40B4-BE49-F238E27FC236}">
                <a16:creationId xmlns:a16="http://schemas.microsoft.com/office/drawing/2014/main" id="{E7A013A2-1E81-49F5-8892-E3FEDDB29FFF}"/>
              </a:ext>
            </a:extLst>
          </p:cNvPr>
          <p:cNvPicPr>
            <a:picLocks noChangeAspect="1"/>
          </p:cNvPicPr>
          <p:nvPr/>
        </p:nvPicPr>
        <p:blipFill>
          <a:blip r:embed="rId2"/>
          <a:stretch>
            <a:fillRect/>
          </a:stretch>
        </p:blipFill>
        <p:spPr>
          <a:xfrm>
            <a:off x="2322575" y="2304681"/>
            <a:ext cx="5807867" cy="4022850"/>
          </a:xfrm>
          <a:prstGeom prst="rect">
            <a:avLst/>
          </a:prstGeom>
        </p:spPr>
      </p:pic>
    </p:spTree>
    <p:extLst>
      <p:ext uri="{BB962C8B-B14F-4D97-AF65-F5344CB8AC3E}">
        <p14:creationId xmlns:p14="http://schemas.microsoft.com/office/powerpoint/2010/main" val="172156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690E-4D40-44D5-81E2-FFDE23EA1473}"/>
              </a:ext>
            </a:extLst>
          </p:cNvPr>
          <p:cNvSpPr>
            <a:spLocks noGrp="1"/>
          </p:cNvSpPr>
          <p:nvPr>
            <p:ph type="title"/>
          </p:nvPr>
        </p:nvSpPr>
        <p:spPr/>
        <p:txBody>
          <a:bodyPr/>
          <a:lstStyle/>
          <a:p>
            <a:r>
              <a:rPr lang="en-US" dirty="0"/>
              <a:t>Section 1b:</a:t>
            </a:r>
            <a:br>
              <a:rPr lang="en-US" dirty="0"/>
            </a:br>
            <a:r>
              <a:rPr lang="en-US" dirty="0"/>
              <a:t>Analysis of Individual Stocks</a:t>
            </a:r>
            <a:endParaRPr lang="en-CH" dirty="0"/>
          </a:p>
        </p:txBody>
      </p:sp>
    </p:spTree>
    <p:extLst>
      <p:ext uri="{BB962C8B-B14F-4D97-AF65-F5344CB8AC3E}">
        <p14:creationId xmlns:p14="http://schemas.microsoft.com/office/powerpoint/2010/main" val="258657673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7A3CFA-6D7E-4671-9345-1E873A4E9087}"/>
              </a:ext>
            </a:extLst>
          </p:cNvPr>
          <p:cNvSpPr>
            <a:spLocks noGrp="1"/>
          </p:cNvSpPr>
          <p:nvPr>
            <p:ph idx="1"/>
          </p:nvPr>
        </p:nvSpPr>
        <p:spPr/>
        <p:txBody>
          <a:bodyPr/>
          <a:lstStyle/>
          <a:p>
            <a:r>
              <a:rPr lang="en-US" dirty="0"/>
              <a:t>Problems with risk premium, with the risk free rate, with the beta.</a:t>
            </a:r>
          </a:p>
          <a:p>
            <a:endParaRPr lang="en-US" dirty="0"/>
          </a:p>
        </p:txBody>
      </p:sp>
      <p:sp>
        <p:nvSpPr>
          <p:cNvPr id="3" name="Title 2">
            <a:extLst>
              <a:ext uri="{FF2B5EF4-FFF2-40B4-BE49-F238E27FC236}">
                <a16:creationId xmlns:a16="http://schemas.microsoft.com/office/drawing/2014/main" id="{C521C3E9-FCFA-4B7F-B241-8C281176572E}"/>
              </a:ext>
            </a:extLst>
          </p:cNvPr>
          <p:cNvSpPr>
            <a:spLocks noGrp="1"/>
          </p:cNvSpPr>
          <p:nvPr>
            <p:ph type="title"/>
          </p:nvPr>
        </p:nvSpPr>
        <p:spPr/>
        <p:txBody>
          <a:bodyPr/>
          <a:lstStyle/>
          <a:p>
            <a:r>
              <a:rPr lang="en-US" dirty="0"/>
              <a:t>Attempts to Compute Cost of Capital</a:t>
            </a:r>
          </a:p>
        </p:txBody>
      </p:sp>
      <p:pic>
        <p:nvPicPr>
          <p:cNvPr id="5" name="Picture 4">
            <a:extLst>
              <a:ext uri="{FF2B5EF4-FFF2-40B4-BE49-F238E27FC236}">
                <a16:creationId xmlns:a16="http://schemas.microsoft.com/office/drawing/2014/main" id="{3C23E320-4FB9-48BD-A3FC-1BC5469D97A4}"/>
              </a:ext>
            </a:extLst>
          </p:cNvPr>
          <p:cNvPicPr>
            <a:picLocks noChangeAspect="1"/>
          </p:cNvPicPr>
          <p:nvPr/>
        </p:nvPicPr>
        <p:blipFill>
          <a:blip r:embed="rId2"/>
          <a:stretch>
            <a:fillRect/>
          </a:stretch>
        </p:blipFill>
        <p:spPr>
          <a:xfrm>
            <a:off x="1429842" y="2512566"/>
            <a:ext cx="5197461" cy="3664397"/>
          </a:xfrm>
          <a:prstGeom prst="rect">
            <a:avLst/>
          </a:prstGeom>
        </p:spPr>
      </p:pic>
    </p:spTree>
    <p:extLst>
      <p:ext uri="{BB962C8B-B14F-4D97-AF65-F5344CB8AC3E}">
        <p14:creationId xmlns:p14="http://schemas.microsoft.com/office/powerpoint/2010/main" val="39815755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34AB9-52F9-48EE-8803-6868D828D0A3}"/>
              </a:ext>
            </a:extLst>
          </p:cNvPr>
          <p:cNvSpPr>
            <a:spLocks noGrp="1"/>
          </p:cNvSpPr>
          <p:nvPr>
            <p:ph idx="1"/>
          </p:nvPr>
        </p:nvSpPr>
        <p:spPr/>
        <p:txBody>
          <a:bodyPr/>
          <a:lstStyle/>
          <a:p>
            <a:r>
              <a:rPr lang="en-US" dirty="0"/>
              <a:t>Note the subjective elements</a:t>
            </a:r>
          </a:p>
          <a:p>
            <a:endParaRPr lang="en-US" dirty="0"/>
          </a:p>
        </p:txBody>
      </p:sp>
      <p:sp>
        <p:nvSpPr>
          <p:cNvPr id="3" name="Title 2">
            <a:extLst>
              <a:ext uri="{FF2B5EF4-FFF2-40B4-BE49-F238E27FC236}">
                <a16:creationId xmlns:a16="http://schemas.microsoft.com/office/drawing/2014/main" id="{A39BC27B-953D-4991-B496-BF7D2B13061D}"/>
              </a:ext>
            </a:extLst>
          </p:cNvPr>
          <p:cNvSpPr>
            <a:spLocks noGrp="1"/>
          </p:cNvSpPr>
          <p:nvPr>
            <p:ph type="title"/>
          </p:nvPr>
        </p:nvSpPr>
        <p:spPr/>
        <p:txBody>
          <a:bodyPr/>
          <a:lstStyle/>
          <a:p>
            <a:r>
              <a:rPr lang="en-US" dirty="0"/>
              <a:t>Standard CAPM – Equity Risk Premium</a:t>
            </a:r>
          </a:p>
        </p:txBody>
      </p:sp>
      <p:sp>
        <p:nvSpPr>
          <p:cNvPr id="4" name="Slide Number Placeholder 3">
            <a:extLst>
              <a:ext uri="{FF2B5EF4-FFF2-40B4-BE49-F238E27FC236}">
                <a16:creationId xmlns:a16="http://schemas.microsoft.com/office/drawing/2014/main" id="{3EB5FB85-501E-4C9F-A3C5-00FBDE7FD927}"/>
              </a:ext>
            </a:extLst>
          </p:cNvPr>
          <p:cNvSpPr>
            <a:spLocks noGrp="1"/>
          </p:cNvSpPr>
          <p:nvPr>
            <p:ph type="sldNum" sz="quarter" idx="12"/>
          </p:nvPr>
        </p:nvSpPr>
        <p:spPr/>
        <p:txBody>
          <a:bodyPr/>
          <a:lstStyle/>
          <a:p>
            <a:pPr algn="ctr"/>
            <a:fld id="{0C3A1854-6B63-4059-B360-A3C4972BF0FC}" type="slidenum">
              <a:rPr lang="ko-KR" altLang="en-US" smtClean="0"/>
              <a:pPr algn="ctr"/>
              <a:t>261</a:t>
            </a:fld>
            <a:endParaRPr lang="ko-KR" altLang="en-US" dirty="0"/>
          </a:p>
        </p:txBody>
      </p:sp>
      <p:pic>
        <p:nvPicPr>
          <p:cNvPr id="5" name="Picture 4">
            <a:extLst>
              <a:ext uri="{FF2B5EF4-FFF2-40B4-BE49-F238E27FC236}">
                <a16:creationId xmlns:a16="http://schemas.microsoft.com/office/drawing/2014/main" id="{7E232DE6-80B9-444A-9EFE-873EDEF0D058}"/>
              </a:ext>
            </a:extLst>
          </p:cNvPr>
          <p:cNvPicPr>
            <a:picLocks noChangeAspect="1"/>
          </p:cNvPicPr>
          <p:nvPr/>
        </p:nvPicPr>
        <p:blipFill>
          <a:blip r:embed="rId2"/>
          <a:stretch>
            <a:fillRect/>
          </a:stretch>
        </p:blipFill>
        <p:spPr>
          <a:xfrm>
            <a:off x="385150" y="2917031"/>
            <a:ext cx="3608009" cy="2868052"/>
          </a:xfrm>
          <a:prstGeom prst="rect">
            <a:avLst/>
          </a:prstGeom>
        </p:spPr>
      </p:pic>
      <p:pic>
        <p:nvPicPr>
          <p:cNvPr id="6" name="Picture 5">
            <a:extLst>
              <a:ext uri="{FF2B5EF4-FFF2-40B4-BE49-F238E27FC236}">
                <a16:creationId xmlns:a16="http://schemas.microsoft.com/office/drawing/2014/main" id="{BFF68559-6A48-4EB1-B8EC-424C408EB00A}"/>
              </a:ext>
            </a:extLst>
          </p:cNvPr>
          <p:cNvPicPr>
            <a:picLocks noChangeAspect="1"/>
          </p:cNvPicPr>
          <p:nvPr/>
        </p:nvPicPr>
        <p:blipFill>
          <a:blip r:embed="rId3"/>
          <a:stretch>
            <a:fillRect/>
          </a:stretch>
        </p:blipFill>
        <p:spPr>
          <a:xfrm>
            <a:off x="4462119" y="3300982"/>
            <a:ext cx="4569816" cy="2017699"/>
          </a:xfrm>
          <a:prstGeom prst="rect">
            <a:avLst/>
          </a:prstGeom>
        </p:spPr>
      </p:pic>
    </p:spTree>
    <p:extLst>
      <p:ext uri="{BB962C8B-B14F-4D97-AF65-F5344CB8AC3E}">
        <p14:creationId xmlns:p14="http://schemas.microsoft.com/office/powerpoint/2010/main" val="136280278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EABB-320E-4AE1-A56F-F60DF5093E74}"/>
              </a:ext>
            </a:extLst>
          </p:cNvPr>
          <p:cNvSpPr>
            <a:spLocks noGrp="1"/>
          </p:cNvSpPr>
          <p:nvPr>
            <p:ph type="title"/>
          </p:nvPr>
        </p:nvSpPr>
        <p:spPr/>
        <p:txBody>
          <a:bodyPr>
            <a:normAutofit fontScale="90000"/>
          </a:bodyPr>
          <a:lstStyle/>
          <a:p>
            <a:r>
              <a:rPr lang="en-US" dirty="0"/>
              <a:t>Section 9b:</a:t>
            </a:r>
            <a:br>
              <a:rPr lang="en-US" dirty="0"/>
            </a:br>
            <a:r>
              <a:rPr lang="en-US" dirty="0"/>
              <a:t>Implied Cost of Capital from P/E Ratio or Dividend </a:t>
            </a:r>
            <a:r>
              <a:rPr lang="en-US" dirty="0" err="1"/>
              <a:t>Yiels</a:t>
            </a:r>
            <a:endParaRPr lang="en-CH" dirty="0"/>
          </a:p>
        </p:txBody>
      </p:sp>
    </p:spTree>
    <p:extLst>
      <p:ext uri="{BB962C8B-B14F-4D97-AF65-F5344CB8AC3E}">
        <p14:creationId xmlns:p14="http://schemas.microsoft.com/office/powerpoint/2010/main" val="375680946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71712E-F3C6-401A-9079-EB84F06136BE}"/>
              </a:ext>
            </a:extLst>
          </p:cNvPr>
          <p:cNvSpPr>
            <a:spLocks noGrp="1"/>
          </p:cNvSpPr>
          <p:nvPr>
            <p:ph idx="1"/>
          </p:nvPr>
        </p:nvSpPr>
        <p:spPr/>
        <p:txBody>
          <a:bodyPr>
            <a:normAutofit fontScale="85000" lnSpcReduction="20000"/>
          </a:bodyPr>
          <a:lstStyle/>
          <a:p>
            <a:r>
              <a:rPr lang="en-US" dirty="0"/>
              <a:t>The dividend discount model is an old approach from times when corporations were stable and paid a lot of dividends:</a:t>
            </a:r>
          </a:p>
          <a:p>
            <a:r>
              <a:rPr lang="en-US" dirty="0"/>
              <a:t>Stock Price = D1/(k-g)</a:t>
            </a:r>
          </a:p>
          <a:p>
            <a:r>
              <a:rPr lang="en-US" dirty="0"/>
              <a:t>or </a:t>
            </a:r>
          </a:p>
          <a:p>
            <a:r>
              <a:rPr lang="en-US" dirty="0"/>
              <a:t>Stock Price = D0 x (1+g)/(k-g)</a:t>
            </a:r>
          </a:p>
          <a:p>
            <a:r>
              <a:rPr lang="en-US" dirty="0"/>
              <a:t>or</a:t>
            </a:r>
          </a:p>
          <a:p>
            <a:r>
              <a:rPr lang="en-US" dirty="0"/>
              <a:t>Stock Price/D0 = (1+g)/(k-g)</a:t>
            </a:r>
          </a:p>
          <a:p>
            <a:r>
              <a:rPr lang="en-US" dirty="0"/>
              <a:t>(k-g) x Stock Price/D0 = (1+g)</a:t>
            </a:r>
          </a:p>
          <a:p>
            <a:r>
              <a:rPr lang="en-US" dirty="0"/>
              <a:t>(k-g) = D0/Stock Price * (1+g)</a:t>
            </a:r>
          </a:p>
          <a:p>
            <a:endParaRPr lang="en-US" dirty="0"/>
          </a:p>
          <a:p>
            <a:r>
              <a:rPr lang="en-US" b="1" dirty="0"/>
              <a:t>k = D0/Stock Price * (1+g) + g</a:t>
            </a:r>
          </a:p>
        </p:txBody>
      </p:sp>
      <p:sp>
        <p:nvSpPr>
          <p:cNvPr id="3" name="Title 2">
            <a:extLst>
              <a:ext uri="{FF2B5EF4-FFF2-40B4-BE49-F238E27FC236}">
                <a16:creationId xmlns:a16="http://schemas.microsoft.com/office/drawing/2014/main" id="{BBC3707B-840D-4323-B84E-BC8983AF0AC1}"/>
              </a:ext>
            </a:extLst>
          </p:cNvPr>
          <p:cNvSpPr>
            <a:spLocks noGrp="1"/>
          </p:cNvSpPr>
          <p:nvPr>
            <p:ph type="title"/>
          </p:nvPr>
        </p:nvSpPr>
        <p:spPr/>
        <p:txBody>
          <a:bodyPr/>
          <a:lstStyle/>
          <a:p>
            <a:r>
              <a:rPr lang="en-US" dirty="0"/>
              <a:t>Dividend Discount Method</a:t>
            </a:r>
          </a:p>
        </p:txBody>
      </p:sp>
    </p:spTree>
    <p:extLst>
      <p:ext uri="{BB962C8B-B14F-4D97-AF65-F5344CB8AC3E}">
        <p14:creationId xmlns:p14="http://schemas.microsoft.com/office/powerpoint/2010/main" val="117672075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43203-AB16-4DEB-AF56-B1E734E7A48B}"/>
              </a:ext>
            </a:extLst>
          </p:cNvPr>
          <p:cNvSpPr>
            <a:spLocks noGrp="1"/>
          </p:cNvSpPr>
          <p:nvPr>
            <p:ph idx="1"/>
          </p:nvPr>
        </p:nvSpPr>
        <p:spPr/>
        <p:txBody>
          <a:bodyPr/>
          <a:lstStyle/>
          <a:p>
            <a:r>
              <a:rPr lang="en-US" dirty="0"/>
              <a:t>Note that expected growth in EPS is high.</a:t>
            </a:r>
          </a:p>
          <a:p>
            <a:endParaRPr lang="en-US" dirty="0"/>
          </a:p>
          <a:p>
            <a:endParaRPr lang="en-US" dirty="0"/>
          </a:p>
        </p:txBody>
      </p:sp>
      <p:sp>
        <p:nvSpPr>
          <p:cNvPr id="3" name="Title 2">
            <a:extLst>
              <a:ext uri="{FF2B5EF4-FFF2-40B4-BE49-F238E27FC236}">
                <a16:creationId xmlns:a16="http://schemas.microsoft.com/office/drawing/2014/main" id="{4B51BCDC-A775-48D8-B57F-F8F3235CFA85}"/>
              </a:ext>
            </a:extLst>
          </p:cNvPr>
          <p:cNvSpPr>
            <a:spLocks noGrp="1"/>
          </p:cNvSpPr>
          <p:nvPr>
            <p:ph type="title"/>
          </p:nvPr>
        </p:nvSpPr>
        <p:spPr/>
        <p:txBody>
          <a:bodyPr>
            <a:normAutofit fontScale="90000"/>
          </a:bodyPr>
          <a:lstStyle/>
          <a:p>
            <a:r>
              <a:rPr lang="en-US" dirty="0"/>
              <a:t>The Problem with This Method is Estimated Growth</a:t>
            </a:r>
          </a:p>
        </p:txBody>
      </p:sp>
      <p:sp>
        <p:nvSpPr>
          <p:cNvPr id="4" name="Slide Number Placeholder 3">
            <a:extLst>
              <a:ext uri="{FF2B5EF4-FFF2-40B4-BE49-F238E27FC236}">
                <a16:creationId xmlns:a16="http://schemas.microsoft.com/office/drawing/2014/main" id="{BB431BDA-EF86-4ABD-88E8-AD5D6BBC4841}"/>
              </a:ext>
            </a:extLst>
          </p:cNvPr>
          <p:cNvSpPr>
            <a:spLocks noGrp="1"/>
          </p:cNvSpPr>
          <p:nvPr>
            <p:ph type="sldNum" sz="quarter" idx="12"/>
          </p:nvPr>
        </p:nvSpPr>
        <p:spPr/>
        <p:txBody>
          <a:bodyPr/>
          <a:lstStyle/>
          <a:p>
            <a:pPr algn="ctr"/>
            <a:fld id="{0C3A1854-6B63-4059-B360-A3C4972BF0FC}" type="slidenum">
              <a:rPr lang="ko-KR" altLang="en-US" smtClean="0"/>
              <a:pPr algn="ctr"/>
              <a:t>264</a:t>
            </a:fld>
            <a:endParaRPr lang="ko-KR" altLang="en-US" dirty="0"/>
          </a:p>
        </p:txBody>
      </p:sp>
      <p:pic>
        <p:nvPicPr>
          <p:cNvPr id="5" name="Picture 4">
            <a:extLst>
              <a:ext uri="{FF2B5EF4-FFF2-40B4-BE49-F238E27FC236}">
                <a16:creationId xmlns:a16="http://schemas.microsoft.com/office/drawing/2014/main" id="{B00D1CF5-DA38-442A-B0C3-8053A3928674}"/>
              </a:ext>
            </a:extLst>
          </p:cNvPr>
          <p:cNvPicPr>
            <a:picLocks noChangeAspect="1"/>
          </p:cNvPicPr>
          <p:nvPr/>
        </p:nvPicPr>
        <p:blipFill>
          <a:blip r:embed="rId2"/>
          <a:stretch>
            <a:fillRect/>
          </a:stretch>
        </p:blipFill>
        <p:spPr>
          <a:xfrm>
            <a:off x="1489788" y="2165650"/>
            <a:ext cx="5817023" cy="4626362"/>
          </a:xfrm>
          <a:prstGeom prst="rect">
            <a:avLst/>
          </a:prstGeom>
        </p:spPr>
      </p:pic>
    </p:spTree>
    <p:extLst>
      <p:ext uri="{BB962C8B-B14F-4D97-AF65-F5344CB8AC3E}">
        <p14:creationId xmlns:p14="http://schemas.microsoft.com/office/powerpoint/2010/main" val="166260946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A72A9-2931-451E-8ADA-900B8A3AC783}"/>
              </a:ext>
            </a:extLst>
          </p:cNvPr>
          <p:cNvSpPr>
            <a:spLocks noGrp="1"/>
          </p:cNvSpPr>
          <p:nvPr>
            <p:ph idx="1"/>
          </p:nvPr>
        </p:nvSpPr>
        <p:spPr/>
        <p:txBody>
          <a:bodyPr/>
          <a:lstStyle/>
          <a:p>
            <a:r>
              <a:rPr lang="en-US" dirty="0"/>
              <a:t>Note the high cost of capital from the dividend discount method.</a:t>
            </a:r>
          </a:p>
          <a:p>
            <a:endParaRPr lang="en-US" dirty="0"/>
          </a:p>
        </p:txBody>
      </p:sp>
      <p:sp>
        <p:nvSpPr>
          <p:cNvPr id="3" name="Title 2">
            <a:extLst>
              <a:ext uri="{FF2B5EF4-FFF2-40B4-BE49-F238E27FC236}">
                <a16:creationId xmlns:a16="http://schemas.microsoft.com/office/drawing/2014/main" id="{79611844-A7AD-4E29-B671-7E701D3E3356}"/>
              </a:ext>
            </a:extLst>
          </p:cNvPr>
          <p:cNvSpPr>
            <a:spLocks noGrp="1"/>
          </p:cNvSpPr>
          <p:nvPr>
            <p:ph type="title"/>
          </p:nvPr>
        </p:nvSpPr>
        <p:spPr/>
        <p:txBody>
          <a:bodyPr>
            <a:normAutofit fontScale="90000"/>
          </a:bodyPr>
          <a:lstStyle/>
          <a:p>
            <a:r>
              <a:rPr lang="en-US" dirty="0"/>
              <a:t>Dividend Discount Does Not Result in Reasonable Estimates Because of Growth</a:t>
            </a:r>
          </a:p>
        </p:txBody>
      </p:sp>
      <p:sp>
        <p:nvSpPr>
          <p:cNvPr id="4" name="Slide Number Placeholder 3">
            <a:extLst>
              <a:ext uri="{FF2B5EF4-FFF2-40B4-BE49-F238E27FC236}">
                <a16:creationId xmlns:a16="http://schemas.microsoft.com/office/drawing/2014/main" id="{2FACF1C5-7D16-40CB-92E9-D4CEDA442987}"/>
              </a:ext>
            </a:extLst>
          </p:cNvPr>
          <p:cNvSpPr>
            <a:spLocks noGrp="1"/>
          </p:cNvSpPr>
          <p:nvPr>
            <p:ph type="sldNum" sz="quarter" idx="12"/>
          </p:nvPr>
        </p:nvSpPr>
        <p:spPr/>
        <p:txBody>
          <a:bodyPr/>
          <a:lstStyle/>
          <a:p>
            <a:pPr algn="ctr"/>
            <a:fld id="{0C3A1854-6B63-4059-B360-A3C4972BF0FC}" type="slidenum">
              <a:rPr lang="ko-KR" altLang="en-US" smtClean="0"/>
              <a:pPr algn="ctr"/>
              <a:t>265</a:t>
            </a:fld>
            <a:endParaRPr lang="ko-KR" altLang="en-US" dirty="0"/>
          </a:p>
        </p:txBody>
      </p:sp>
      <p:pic>
        <p:nvPicPr>
          <p:cNvPr id="5" name="Picture 4">
            <a:extLst>
              <a:ext uri="{FF2B5EF4-FFF2-40B4-BE49-F238E27FC236}">
                <a16:creationId xmlns:a16="http://schemas.microsoft.com/office/drawing/2014/main" id="{19991ABB-C3B9-43C1-BBFD-0F4573EA747B}"/>
              </a:ext>
            </a:extLst>
          </p:cNvPr>
          <p:cNvPicPr>
            <a:picLocks noChangeAspect="1"/>
          </p:cNvPicPr>
          <p:nvPr/>
        </p:nvPicPr>
        <p:blipFill>
          <a:blip r:embed="rId2"/>
          <a:stretch>
            <a:fillRect/>
          </a:stretch>
        </p:blipFill>
        <p:spPr>
          <a:xfrm>
            <a:off x="2726422" y="2688635"/>
            <a:ext cx="4578909" cy="4103377"/>
          </a:xfrm>
          <a:prstGeom prst="rect">
            <a:avLst/>
          </a:prstGeom>
        </p:spPr>
      </p:pic>
    </p:spTree>
    <p:extLst>
      <p:ext uri="{BB962C8B-B14F-4D97-AF65-F5344CB8AC3E}">
        <p14:creationId xmlns:p14="http://schemas.microsoft.com/office/powerpoint/2010/main" val="102855778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949702-0876-4B0D-8C00-49A4CC98E7EF}"/>
              </a:ext>
            </a:extLst>
          </p:cNvPr>
          <p:cNvSpPr>
            <a:spLocks noGrp="1"/>
          </p:cNvSpPr>
          <p:nvPr>
            <p:ph idx="1"/>
          </p:nvPr>
        </p:nvSpPr>
        <p:spPr/>
        <p:txBody>
          <a:bodyPr/>
          <a:lstStyle/>
          <a:p>
            <a:r>
              <a:rPr lang="en-US" dirty="0"/>
              <a:t>Use standard dividend growth model – depends on long-term growth</a:t>
            </a:r>
          </a:p>
          <a:p>
            <a:endParaRPr lang="en-US" dirty="0"/>
          </a:p>
        </p:txBody>
      </p:sp>
      <p:sp>
        <p:nvSpPr>
          <p:cNvPr id="3" name="Title 2">
            <a:extLst>
              <a:ext uri="{FF2B5EF4-FFF2-40B4-BE49-F238E27FC236}">
                <a16:creationId xmlns:a16="http://schemas.microsoft.com/office/drawing/2014/main" id="{602417D5-9330-4955-A79A-41BF38E114E1}"/>
              </a:ext>
            </a:extLst>
          </p:cNvPr>
          <p:cNvSpPr>
            <a:spLocks noGrp="1"/>
          </p:cNvSpPr>
          <p:nvPr>
            <p:ph type="title"/>
          </p:nvPr>
        </p:nvSpPr>
        <p:spPr/>
        <p:txBody>
          <a:bodyPr/>
          <a:lstStyle/>
          <a:p>
            <a:r>
              <a:rPr lang="en-US" dirty="0"/>
              <a:t>Cost of Capital for Utility Companies</a:t>
            </a:r>
          </a:p>
        </p:txBody>
      </p:sp>
      <p:sp>
        <p:nvSpPr>
          <p:cNvPr id="4" name="Slide Number Placeholder 3">
            <a:extLst>
              <a:ext uri="{FF2B5EF4-FFF2-40B4-BE49-F238E27FC236}">
                <a16:creationId xmlns:a16="http://schemas.microsoft.com/office/drawing/2014/main" id="{97E29C85-91E5-4190-92EE-D9147A4CEF64}"/>
              </a:ext>
            </a:extLst>
          </p:cNvPr>
          <p:cNvSpPr>
            <a:spLocks noGrp="1"/>
          </p:cNvSpPr>
          <p:nvPr>
            <p:ph type="sldNum" sz="quarter" idx="12"/>
          </p:nvPr>
        </p:nvSpPr>
        <p:spPr/>
        <p:txBody>
          <a:bodyPr/>
          <a:lstStyle/>
          <a:p>
            <a:pPr algn="ctr"/>
            <a:fld id="{0C3A1854-6B63-4059-B360-A3C4972BF0FC}" type="slidenum">
              <a:rPr lang="ko-KR" altLang="en-US" smtClean="0"/>
              <a:pPr algn="ctr"/>
              <a:t>266</a:t>
            </a:fld>
            <a:endParaRPr lang="ko-KR" altLang="en-US" dirty="0"/>
          </a:p>
        </p:txBody>
      </p:sp>
      <p:pic>
        <p:nvPicPr>
          <p:cNvPr id="5" name="Picture 4">
            <a:extLst>
              <a:ext uri="{FF2B5EF4-FFF2-40B4-BE49-F238E27FC236}">
                <a16:creationId xmlns:a16="http://schemas.microsoft.com/office/drawing/2014/main" id="{2BF5E140-ED41-4BE8-A1F8-B1DAD3A0F74B}"/>
              </a:ext>
            </a:extLst>
          </p:cNvPr>
          <p:cNvPicPr>
            <a:picLocks noChangeAspect="1"/>
          </p:cNvPicPr>
          <p:nvPr/>
        </p:nvPicPr>
        <p:blipFill>
          <a:blip r:embed="rId2"/>
          <a:stretch>
            <a:fillRect/>
          </a:stretch>
        </p:blipFill>
        <p:spPr>
          <a:xfrm>
            <a:off x="1660321" y="2801448"/>
            <a:ext cx="4992149" cy="3676650"/>
          </a:xfrm>
          <a:prstGeom prst="rect">
            <a:avLst/>
          </a:prstGeom>
        </p:spPr>
      </p:pic>
    </p:spTree>
    <p:extLst>
      <p:ext uri="{BB962C8B-B14F-4D97-AF65-F5344CB8AC3E}">
        <p14:creationId xmlns:p14="http://schemas.microsoft.com/office/powerpoint/2010/main" val="253264550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85FF4A-5517-4124-9A66-FE558728B4AB}"/>
              </a:ext>
            </a:extLst>
          </p:cNvPr>
          <p:cNvSpPr>
            <a:spLocks noGrp="1"/>
          </p:cNvSpPr>
          <p:nvPr>
            <p:ph idx="1"/>
          </p:nvPr>
        </p:nvSpPr>
        <p:spPr/>
        <p:txBody>
          <a:bodyPr>
            <a:normAutofit fontScale="92500" lnSpcReduction="20000"/>
          </a:bodyPr>
          <a:lstStyle/>
          <a:p>
            <a:r>
              <a:rPr lang="en-US" dirty="0"/>
              <a:t>Let’s say you observe a P/E ratio for a particular company or for the entire market or for a particular industry.  This P/E ratio will be distorted by inflation.</a:t>
            </a:r>
          </a:p>
          <a:p>
            <a:r>
              <a:rPr lang="en-US" dirty="0"/>
              <a:t>When you put in your ROE, growth and cost of capital, you will come up with this distorted P/E ratio.</a:t>
            </a:r>
          </a:p>
          <a:p>
            <a:r>
              <a:rPr lang="en-US" dirty="0"/>
              <a:t>You could adjust the ROE, the growth rate and the cost of capital to real values and then you would come up with a higher P/E ratio that is correct.</a:t>
            </a:r>
          </a:p>
          <a:p>
            <a:r>
              <a:rPr lang="en-US" dirty="0"/>
              <a:t>Or, you could adjust the P/E ratio for inflation and re-derive the cost of capital.</a:t>
            </a:r>
          </a:p>
        </p:txBody>
      </p:sp>
      <p:sp>
        <p:nvSpPr>
          <p:cNvPr id="3" name="Title 2">
            <a:extLst>
              <a:ext uri="{FF2B5EF4-FFF2-40B4-BE49-F238E27FC236}">
                <a16:creationId xmlns:a16="http://schemas.microsoft.com/office/drawing/2014/main" id="{A4AB57E1-A92E-4364-8876-69287CE140F6}"/>
              </a:ext>
            </a:extLst>
          </p:cNvPr>
          <p:cNvSpPr>
            <a:spLocks noGrp="1"/>
          </p:cNvSpPr>
          <p:nvPr>
            <p:ph type="title"/>
          </p:nvPr>
        </p:nvSpPr>
        <p:spPr/>
        <p:txBody>
          <a:bodyPr/>
          <a:lstStyle/>
          <a:p>
            <a:r>
              <a:rPr lang="en-US" dirty="0"/>
              <a:t>Observed and Computed P/E</a:t>
            </a:r>
          </a:p>
        </p:txBody>
      </p:sp>
    </p:spTree>
    <p:extLst>
      <p:ext uri="{BB962C8B-B14F-4D97-AF65-F5344CB8AC3E}">
        <p14:creationId xmlns:p14="http://schemas.microsoft.com/office/powerpoint/2010/main" val="279445174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a:xfrm>
            <a:off x="628650" y="1263193"/>
            <a:ext cx="8196568" cy="2453130"/>
          </a:xfrm>
        </p:spPr>
        <p:txBody>
          <a:bodyPr>
            <a:normAutofit fontScale="55000" lnSpcReduction="20000"/>
          </a:bodyPr>
          <a:lstStyle/>
          <a:p>
            <a:r>
              <a:rPr lang="en-US" dirty="0"/>
              <a:t>Use the Real ROE, Real k and Real g.  But also adjust the P/E Ratio for Inflation: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inflation bias</a:t>
            </a:r>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fontScale="90000"/>
          </a:bodyPr>
          <a:lstStyle/>
          <a:p>
            <a:r>
              <a:rPr lang="en-US" dirty="0"/>
              <a:t>Cost of Capital from P/E Formula and Correction for Inflation</a:t>
            </a:r>
          </a:p>
        </p:txBody>
      </p:sp>
      <p:pic>
        <p:nvPicPr>
          <p:cNvPr id="2" name="Picture 1">
            <a:extLst>
              <a:ext uri="{FF2B5EF4-FFF2-40B4-BE49-F238E27FC236}">
                <a16:creationId xmlns:a16="http://schemas.microsoft.com/office/drawing/2014/main" id="{B29B177C-3213-4785-B4E7-A81ED8D90C69}"/>
              </a:ext>
            </a:extLst>
          </p:cNvPr>
          <p:cNvPicPr>
            <a:picLocks noChangeAspect="1"/>
          </p:cNvPicPr>
          <p:nvPr/>
        </p:nvPicPr>
        <p:blipFill>
          <a:blip r:embed="rId2"/>
          <a:stretch>
            <a:fillRect/>
          </a:stretch>
        </p:blipFill>
        <p:spPr>
          <a:xfrm>
            <a:off x="478697" y="3716323"/>
            <a:ext cx="8036653" cy="2910613"/>
          </a:xfrm>
          <a:prstGeom prst="rect">
            <a:avLst/>
          </a:prstGeom>
        </p:spPr>
      </p:pic>
    </p:spTree>
    <p:extLst>
      <p:ext uri="{BB962C8B-B14F-4D97-AF65-F5344CB8AC3E}">
        <p14:creationId xmlns:p14="http://schemas.microsoft.com/office/powerpoint/2010/main" val="203300430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C0451E-B985-4506-A9BA-8D2336557634}"/>
              </a:ext>
            </a:extLst>
          </p:cNvPr>
          <p:cNvSpPr>
            <a:spLocks noGrp="1"/>
          </p:cNvSpPr>
          <p:nvPr>
            <p:ph idx="1"/>
          </p:nvPr>
        </p:nvSpPr>
        <p:spPr/>
        <p:txBody>
          <a:bodyPr/>
          <a:lstStyle/>
          <a:p>
            <a:r>
              <a:rPr lang="en-US" dirty="0"/>
              <a:t>Note differences in cost of capital and dependence on the expected growth rate</a:t>
            </a:r>
          </a:p>
          <a:p>
            <a:endParaRPr lang="en-US" dirty="0"/>
          </a:p>
        </p:txBody>
      </p:sp>
      <p:sp>
        <p:nvSpPr>
          <p:cNvPr id="3" name="Title 2">
            <a:extLst>
              <a:ext uri="{FF2B5EF4-FFF2-40B4-BE49-F238E27FC236}">
                <a16:creationId xmlns:a16="http://schemas.microsoft.com/office/drawing/2014/main" id="{657B8F2C-2A85-4F11-A046-C4E05EF49D78}"/>
              </a:ext>
            </a:extLst>
          </p:cNvPr>
          <p:cNvSpPr>
            <a:spLocks noGrp="1"/>
          </p:cNvSpPr>
          <p:nvPr>
            <p:ph type="title"/>
          </p:nvPr>
        </p:nvSpPr>
        <p:spPr/>
        <p:txBody>
          <a:bodyPr/>
          <a:lstStyle/>
          <a:p>
            <a:r>
              <a:rPr lang="en-US" dirty="0"/>
              <a:t>Cost of Capital from P/E Formula</a:t>
            </a:r>
          </a:p>
        </p:txBody>
      </p:sp>
      <p:pic>
        <p:nvPicPr>
          <p:cNvPr id="5" name="Picture 4">
            <a:extLst>
              <a:ext uri="{FF2B5EF4-FFF2-40B4-BE49-F238E27FC236}">
                <a16:creationId xmlns:a16="http://schemas.microsoft.com/office/drawing/2014/main" id="{FE117576-65E1-4BE2-85F1-1E8B22D73EA5}"/>
              </a:ext>
            </a:extLst>
          </p:cNvPr>
          <p:cNvPicPr>
            <a:picLocks noChangeAspect="1"/>
          </p:cNvPicPr>
          <p:nvPr/>
        </p:nvPicPr>
        <p:blipFill>
          <a:blip r:embed="rId2"/>
          <a:stretch>
            <a:fillRect/>
          </a:stretch>
        </p:blipFill>
        <p:spPr>
          <a:xfrm>
            <a:off x="1191582" y="2430681"/>
            <a:ext cx="6383677" cy="4351818"/>
          </a:xfrm>
          <a:prstGeom prst="rect">
            <a:avLst/>
          </a:prstGeom>
        </p:spPr>
      </p:pic>
    </p:spTree>
    <p:extLst>
      <p:ext uri="{BB962C8B-B14F-4D97-AF65-F5344CB8AC3E}">
        <p14:creationId xmlns:p14="http://schemas.microsoft.com/office/powerpoint/2010/main" val="1243256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7D7813AD-81F2-4D21-84B0-62D5D3DBD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297" y="2573286"/>
            <a:ext cx="8622856" cy="3600264"/>
          </a:xfrm>
        </p:spPr>
      </p:pic>
      <p:sp>
        <p:nvSpPr>
          <p:cNvPr id="3" name="Title 2">
            <a:extLst>
              <a:ext uri="{FF2B5EF4-FFF2-40B4-BE49-F238E27FC236}">
                <a16:creationId xmlns:a16="http://schemas.microsoft.com/office/drawing/2014/main" id="{8BC1D906-96F2-474B-9791-F50F82049DB3}"/>
              </a:ext>
            </a:extLst>
          </p:cNvPr>
          <p:cNvSpPr>
            <a:spLocks noGrp="1"/>
          </p:cNvSpPr>
          <p:nvPr>
            <p:ph type="title"/>
          </p:nvPr>
        </p:nvSpPr>
        <p:spPr/>
        <p:txBody>
          <a:bodyPr>
            <a:normAutofit fontScale="90000"/>
          </a:bodyPr>
          <a:lstStyle/>
          <a:p>
            <a:r>
              <a:rPr lang="en-029" dirty="0"/>
              <a:t>Explosion in Amazon Share Price – Can it be Explained with a Financial Model</a:t>
            </a:r>
          </a:p>
        </p:txBody>
      </p:sp>
      <p:sp>
        <p:nvSpPr>
          <p:cNvPr id="2" name="TextBox 1">
            <a:extLst>
              <a:ext uri="{FF2B5EF4-FFF2-40B4-BE49-F238E27FC236}">
                <a16:creationId xmlns:a16="http://schemas.microsoft.com/office/drawing/2014/main" id="{188C0688-4B1F-424B-A016-DCE9DA916AD1}"/>
              </a:ext>
            </a:extLst>
          </p:cNvPr>
          <p:cNvSpPr txBox="1"/>
          <p:nvPr/>
        </p:nvSpPr>
        <p:spPr>
          <a:xfrm>
            <a:off x="819150" y="1400175"/>
            <a:ext cx="4371975" cy="646331"/>
          </a:xfrm>
          <a:prstGeom prst="rect">
            <a:avLst/>
          </a:prstGeom>
          <a:noFill/>
        </p:spPr>
        <p:txBody>
          <a:bodyPr wrap="square" rtlCol="0">
            <a:spAutoFit/>
          </a:bodyPr>
          <a:lstStyle/>
          <a:p>
            <a:r>
              <a:rPr lang="en-US" dirty="0"/>
              <a:t>Understand the dramatic effect of different rates of return. What is really possible</a:t>
            </a:r>
            <a:endParaRPr lang="en-CH" dirty="0"/>
          </a:p>
        </p:txBody>
      </p:sp>
    </p:spTree>
    <p:extLst>
      <p:ext uri="{BB962C8B-B14F-4D97-AF65-F5344CB8AC3E}">
        <p14:creationId xmlns:p14="http://schemas.microsoft.com/office/powerpoint/2010/main" val="155546864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47086-9586-441F-B123-9954205B4D88}"/>
              </a:ext>
            </a:extLst>
          </p:cNvPr>
          <p:cNvSpPr>
            <a:spLocks noGrp="1"/>
          </p:cNvSpPr>
          <p:nvPr>
            <p:ph idx="1"/>
          </p:nvPr>
        </p:nvSpPr>
        <p:spPr/>
        <p:txBody>
          <a:bodyPr>
            <a:normAutofit fontScale="85000" lnSpcReduction="10000"/>
          </a:bodyPr>
          <a:lstStyle/>
          <a:p>
            <a:r>
              <a:rPr lang="en-US" dirty="0"/>
              <a:t>Say you have a company operating in a high inflation country and you measure returns, dividends and value.</a:t>
            </a:r>
          </a:p>
          <a:p>
            <a:r>
              <a:rPr lang="en-US" dirty="0"/>
              <a:t>Then, you simply re-state the earnings, cash flow and dividends into a hypothetical country where there is no inflation.</a:t>
            </a:r>
          </a:p>
          <a:p>
            <a:r>
              <a:rPr lang="en-US" dirty="0"/>
              <a:t>The re-stated dividends and the cost of capital for the no-inflation country provide the true P/E ratio.</a:t>
            </a:r>
          </a:p>
          <a:p>
            <a:r>
              <a:rPr lang="en-US" dirty="0"/>
              <a:t>You can compute all of your returns, dividends and book value for the inflated currency, but after you translate back with a Purchasing Power Parity exchange rate, the value of the dividends should be the same.</a:t>
            </a:r>
          </a:p>
        </p:txBody>
      </p:sp>
      <p:sp>
        <p:nvSpPr>
          <p:cNvPr id="3" name="Title 2">
            <a:extLst>
              <a:ext uri="{FF2B5EF4-FFF2-40B4-BE49-F238E27FC236}">
                <a16:creationId xmlns:a16="http://schemas.microsoft.com/office/drawing/2014/main" id="{E1301D4E-479F-47C4-BECD-A70D42D6177F}"/>
              </a:ext>
            </a:extLst>
          </p:cNvPr>
          <p:cNvSpPr>
            <a:spLocks noGrp="1"/>
          </p:cNvSpPr>
          <p:nvPr>
            <p:ph type="title"/>
          </p:nvPr>
        </p:nvSpPr>
        <p:spPr/>
        <p:txBody>
          <a:bodyPr>
            <a:normAutofit fontScale="90000"/>
          </a:bodyPr>
          <a:lstStyle/>
          <a:p>
            <a:r>
              <a:rPr lang="en-US" dirty="0"/>
              <a:t>Simple Proof that P/E should Reflect Values Adjusted for Inflation – Real Values</a:t>
            </a:r>
          </a:p>
        </p:txBody>
      </p:sp>
    </p:spTree>
    <p:extLst>
      <p:ext uri="{BB962C8B-B14F-4D97-AF65-F5344CB8AC3E}">
        <p14:creationId xmlns:p14="http://schemas.microsoft.com/office/powerpoint/2010/main" val="317987693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48EFD6-06E9-4599-811F-8DB6F82A68AD}"/>
              </a:ext>
            </a:extLst>
          </p:cNvPr>
          <p:cNvSpPr>
            <a:spLocks noGrp="1"/>
          </p:cNvSpPr>
          <p:nvPr>
            <p:ph idx="1"/>
          </p:nvPr>
        </p:nvSpPr>
        <p:spPr/>
        <p:txBody>
          <a:bodyPr>
            <a:normAutofit fontScale="70000" lnSpcReduction="20000"/>
          </a:bodyPr>
          <a:lstStyle/>
          <a:p>
            <a:r>
              <a:rPr lang="en-US" dirty="0"/>
              <a:t>The value driver does not work if there is inflation – even a little inflation.</a:t>
            </a:r>
          </a:p>
          <a:p>
            <a:r>
              <a:rPr lang="en-US" dirty="0"/>
              <a:t>Steps</a:t>
            </a:r>
          </a:p>
          <a:p>
            <a:pPr lvl="1"/>
            <a:r>
              <a:rPr lang="en-US" dirty="0"/>
              <a:t>Adjust the earnings for loss in investment value</a:t>
            </a:r>
          </a:p>
          <a:p>
            <a:pPr lvl="1"/>
            <a:r>
              <a:rPr lang="en-US" dirty="0"/>
              <a:t>Adjust the earnings for inflation</a:t>
            </a:r>
          </a:p>
          <a:p>
            <a:pPr lvl="1"/>
            <a:r>
              <a:rPr lang="en-US" dirty="0"/>
              <a:t>Use nominal ROE and Cost of Capital</a:t>
            </a:r>
          </a:p>
          <a:p>
            <a:r>
              <a:rPr lang="en-US" dirty="0"/>
              <a:t>Example:</a:t>
            </a:r>
          </a:p>
          <a:p>
            <a:pPr lvl="1"/>
            <a:r>
              <a:rPr lang="en-US" dirty="0"/>
              <a:t>P/E for S&amp;P 500 is 25</a:t>
            </a:r>
          </a:p>
          <a:p>
            <a:pPr lvl="1"/>
            <a:r>
              <a:rPr lang="en-US" dirty="0"/>
              <a:t>Inflation is 2%</a:t>
            </a:r>
          </a:p>
          <a:p>
            <a:pPr lvl="1"/>
            <a:r>
              <a:rPr lang="en-US" dirty="0"/>
              <a:t>Book Value per Share is 12.5</a:t>
            </a:r>
          </a:p>
          <a:p>
            <a:pPr lvl="1"/>
            <a:r>
              <a:rPr lang="en-US" dirty="0"/>
              <a:t>EPS is 2</a:t>
            </a:r>
          </a:p>
          <a:p>
            <a:pPr lvl="1"/>
            <a:r>
              <a:rPr lang="en-US" dirty="0"/>
              <a:t>ROE is 16%</a:t>
            </a:r>
          </a:p>
          <a:p>
            <a:pPr lvl="1"/>
            <a:r>
              <a:rPr lang="en-US" dirty="0"/>
              <a:t>Then the adjusted P/E for the analysis is:</a:t>
            </a:r>
          </a:p>
          <a:p>
            <a:pPr lvl="2"/>
            <a:r>
              <a:rPr lang="en-US" dirty="0"/>
              <a:t>First, adjust for loss in investment value 12.5 * .02</a:t>
            </a:r>
          </a:p>
          <a:p>
            <a:pPr lvl="2"/>
            <a:r>
              <a:rPr lang="en-US" dirty="0"/>
              <a:t>Second, adjust for earnings in real terms </a:t>
            </a:r>
          </a:p>
          <a:p>
            <a:pPr lvl="1"/>
            <a:r>
              <a:rPr lang="en-US" dirty="0"/>
              <a:t>When you are finished, the corrected P/E </a:t>
            </a:r>
          </a:p>
        </p:txBody>
      </p:sp>
      <p:sp>
        <p:nvSpPr>
          <p:cNvPr id="3" name="Title 2">
            <a:extLst>
              <a:ext uri="{FF2B5EF4-FFF2-40B4-BE49-F238E27FC236}">
                <a16:creationId xmlns:a16="http://schemas.microsoft.com/office/drawing/2014/main" id="{94CA3B1A-78AE-4DD2-AC4D-62D7536FCA58}"/>
              </a:ext>
            </a:extLst>
          </p:cNvPr>
          <p:cNvSpPr>
            <a:spLocks noGrp="1"/>
          </p:cNvSpPr>
          <p:nvPr>
            <p:ph type="title"/>
          </p:nvPr>
        </p:nvSpPr>
        <p:spPr/>
        <p:txBody>
          <a:bodyPr/>
          <a:lstStyle/>
          <a:p>
            <a:r>
              <a:rPr lang="en-US" dirty="0"/>
              <a:t>Inflation Can Be Tricky</a:t>
            </a:r>
          </a:p>
        </p:txBody>
      </p:sp>
    </p:spTree>
    <p:extLst>
      <p:ext uri="{BB962C8B-B14F-4D97-AF65-F5344CB8AC3E}">
        <p14:creationId xmlns:p14="http://schemas.microsoft.com/office/powerpoint/2010/main" val="139781008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fontScale="70000" lnSpcReduction="20000"/>
          </a:bodyPr>
          <a:lstStyle/>
          <a:p>
            <a:r>
              <a:rPr lang="en-US" dirty="0"/>
              <a:t>Theory of inflation: if no growth except for inflation and constant nominal return that includes inflation, then income includes the rate of return with inflation as well as</a:t>
            </a:r>
          </a:p>
          <a:p>
            <a:endParaRPr lang="nl-NL" dirty="0"/>
          </a:p>
          <a:p>
            <a:r>
              <a:rPr lang="nl-NL" b="1" dirty="0"/>
              <a:t>P/E = [(ROE-g)/(k-g)] * [(1+inf)/(ROE-inf)]</a:t>
            </a:r>
          </a:p>
          <a:p>
            <a:endParaRPr lang="nl-NL" dirty="0"/>
          </a:p>
          <a:p>
            <a:r>
              <a:rPr lang="nl-NL" dirty="0"/>
              <a:t>This formula gives you the real P/E ratio from nominal inputs.</a:t>
            </a:r>
          </a:p>
          <a:p>
            <a:r>
              <a:rPr lang="nl-NL" dirty="0"/>
              <a:t>Observe P/E ratios that are understated in places with high inflation, because:</a:t>
            </a:r>
          </a:p>
          <a:p>
            <a:pPr lvl="1"/>
            <a:r>
              <a:rPr lang="nl-NL" dirty="0"/>
              <a:t>The E and the P are not measured at the same date – the E is a forward number and the P is today’s price.  When the E is reduced, the true P/E is higher.</a:t>
            </a:r>
          </a:p>
          <a:p>
            <a:pPr lvl="1"/>
            <a:r>
              <a:rPr lang="nl-NL" dirty="0"/>
              <a:t>The E does not measure the loss in value from assets that are measured at book value and must be replaced at market value. When the E is adjusted to reflect the increase in value, the observed P/E is less than the corrected P/E. 					</a:t>
            </a:r>
          </a:p>
          <a:p>
            <a:pPr marL="0" indent="0">
              <a:buNone/>
            </a:pPr>
            <a:endParaRPr lang="en-US" dirty="0"/>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normAutofit fontScale="90000"/>
          </a:bodyPr>
          <a:lstStyle/>
          <a:p>
            <a:r>
              <a:rPr lang="en-US" dirty="0"/>
              <a:t>Including ROE with Inflation in Value Driver Formula</a:t>
            </a:r>
          </a:p>
        </p:txBody>
      </p:sp>
    </p:spTree>
    <p:extLst>
      <p:ext uri="{BB962C8B-B14F-4D97-AF65-F5344CB8AC3E}">
        <p14:creationId xmlns:p14="http://schemas.microsoft.com/office/powerpoint/2010/main" val="14639344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50" y="1263192"/>
            <a:ext cx="7949742" cy="1187777"/>
          </a:xfrm>
        </p:spPr>
        <p:txBody>
          <a:bodyPr>
            <a:normAutofit fontScale="92500" lnSpcReduction="20000"/>
          </a:bodyPr>
          <a:lstStyle/>
          <a:p>
            <a:r>
              <a:rPr lang="en-US" dirty="0"/>
              <a:t>There is more sensitivity to ROE in the inflation case and the case with zero growth results in value that declines. </a:t>
            </a:r>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2" name="Picture 1">
            <a:extLst>
              <a:ext uri="{FF2B5EF4-FFF2-40B4-BE49-F238E27FC236}">
                <a16:creationId xmlns:a16="http://schemas.microsoft.com/office/drawing/2014/main" id="{C1623F6D-5B82-44B2-8CBE-6D562F052AFB}"/>
              </a:ext>
            </a:extLst>
          </p:cNvPr>
          <p:cNvPicPr>
            <a:picLocks noChangeAspect="1"/>
          </p:cNvPicPr>
          <p:nvPr/>
        </p:nvPicPr>
        <p:blipFill>
          <a:blip r:embed="rId2"/>
          <a:stretch>
            <a:fillRect/>
          </a:stretch>
        </p:blipFill>
        <p:spPr>
          <a:xfrm>
            <a:off x="284593" y="2450969"/>
            <a:ext cx="4318928" cy="3143173"/>
          </a:xfrm>
          <a:prstGeom prst="rect">
            <a:avLst/>
          </a:prstGeom>
        </p:spPr>
      </p:pic>
      <p:pic>
        <p:nvPicPr>
          <p:cNvPr id="8" name="Picture 7">
            <a:extLst>
              <a:ext uri="{FF2B5EF4-FFF2-40B4-BE49-F238E27FC236}">
                <a16:creationId xmlns:a16="http://schemas.microsoft.com/office/drawing/2014/main" id="{FA480448-549E-41BE-A700-40685F8DFB50}"/>
              </a:ext>
            </a:extLst>
          </p:cNvPr>
          <p:cNvPicPr>
            <a:picLocks noChangeAspect="1"/>
          </p:cNvPicPr>
          <p:nvPr/>
        </p:nvPicPr>
        <p:blipFill>
          <a:blip r:embed="rId3"/>
          <a:stretch>
            <a:fillRect/>
          </a:stretch>
        </p:blipFill>
        <p:spPr>
          <a:xfrm>
            <a:off x="4723917" y="2450969"/>
            <a:ext cx="4318929" cy="3143173"/>
          </a:xfrm>
          <a:prstGeom prst="rect">
            <a:avLst/>
          </a:prstGeom>
        </p:spPr>
      </p:pic>
    </p:spTree>
    <p:extLst>
      <p:ext uri="{BB962C8B-B14F-4D97-AF65-F5344CB8AC3E}">
        <p14:creationId xmlns:p14="http://schemas.microsoft.com/office/powerpoint/2010/main" val="8949335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84F3F-9E9F-457A-92CB-CF29321A7FEC}"/>
              </a:ext>
            </a:extLst>
          </p:cNvPr>
          <p:cNvSpPr>
            <a:spLocks noGrp="1"/>
          </p:cNvSpPr>
          <p:nvPr>
            <p:ph idx="1"/>
          </p:nvPr>
        </p:nvSpPr>
        <p:spPr/>
        <p:txBody>
          <a:bodyPr/>
          <a:lstStyle/>
          <a:p>
            <a:r>
              <a:rPr lang="en-US" dirty="0"/>
              <a:t>The cost of equity depends a lot on the future growth estimates and when the growth will become stable.</a:t>
            </a:r>
          </a:p>
          <a:p>
            <a:endParaRPr lang="en-US" dirty="0"/>
          </a:p>
        </p:txBody>
      </p:sp>
      <p:sp>
        <p:nvSpPr>
          <p:cNvPr id="3" name="Title 2">
            <a:extLst>
              <a:ext uri="{FF2B5EF4-FFF2-40B4-BE49-F238E27FC236}">
                <a16:creationId xmlns:a16="http://schemas.microsoft.com/office/drawing/2014/main" id="{353E3B6B-67A0-4CDA-A2FD-D216E7419343}"/>
              </a:ext>
            </a:extLst>
          </p:cNvPr>
          <p:cNvSpPr>
            <a:spLocks noGrp="1"/>
          </p:cNvSpPr>
          <p:nvPr>
            <p:ph type="title"/>
          </p:nvPr>
        </p:nvSpPr>
        <p:spPr/>
        <p:txBody>
          <a:bodyPr/>
          <a:lstStyle/>
          <a:p>
            <a:r>
              <a:rPr lang="en-US" dirty="0"/>
              <a:t>Estimate of Cost of Equity from P/E Ratio</a:t>
            </a:r>
          </a:p>
        </p:txBody>
      </p:sp>
      <p:sp>
        <p:nvSpPr>
          <p:cNvPr id="4" name="Slide Number Placeholder 3">
            <a:extLst>
              <a:ext uri="{FF2B5EF4-FFF2-40B4-BE49-F238E27FC236}">
                <a16:creationId xmlns:a16="http://schemas.microsoft.com/office/drawing/2014/main" id="{75490443-36E3-4F18-A9E3-FA747AB99724}"/>
              </a:ext>
            </a:extLst>
          </p:cNvPr>
          <p:cNvSpPr>
            <a:spLocks noGrp="1"/>
          </p:cNvSpPr>
          <p:nvPr>
            <p:ph type="sldNum" sz="quarter" idx="12"/>
          </p:nvPr>
        </p:nvSpPr>
        <p:spPr/>
        <p:txBody>
          <a:bodyPr/>
          <a:lstStyle/>
          <a:p>
            <a:pPr algn="ctr"/>
            <a:fld id="{0C3A1854-6B63-4059-B360-A3C4972BF0FC}" type="slidenum">
              <a:rPr lang="ko-KR" altLang="en-US" smtClean="0"/>
              <a:pPr algn="ctr"/>
              <a:t>274</a:t>
            </a:fld>
            <a:endParaRPr lang="ko-KR" altLang="en-US" dirty="0"/>
          </a:p>
        </p:txBody>
      </p:sp>
      <p:pic>
        <p:nvPicPr>
          <p:cNvPr id="5" name="Picture 4">
            <a:extLst>
              <a:ext uri="{FF2B5EF4-FFF2-40B4-BE49-F238E27FC236}">
                <a16:creationId xmlns:a16="http://schemas.microsoft.com/office/drawing/2014/main" id="{4FAA7BC4-B626-4CC9-BBEC-48F489085697}"/>
              </a:ext>
            </a:extLst>
          </p:cNvPr>
          <p:cNvPicPr>
            <a:picLocks noChangeAspect="1"/>
          </p:cNvPicPr>
          <p:nvPr/>
        </p:nvPicPr>
        <p:blipFill>
          <a:blip r:embed="rId2"/>
          <a:stretch>
            <a:fillRect/>
          </a:stretch>
        </p:blipFill>
        <p:spPr>
          <a:xfrm>
            <a:off x="1051145" y="2785932"/>
            <a:ext cx="6146609" cy="3706941"/>
          </a:xfrm>
          <a:prstGeom prst="rect">
            <a:avLst/>
          </a:prstGeom>
        </p:spPr>
      </p:pic>
    </p:spTree>
    <p:extLst>
      <p:ext uri="{BB962C8B-B14F-4D97-AF65-F5344CB8AC3E}">
        <p14:creationId xmlns:p14="http://schemas.microsoft.com/office/powerpoint/2010/main" val="149437141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56C8-43D4-4E98-8C24-E3118A224A8B}"/>
              </a:ext>
            </a:extLst>
          </p:cNvPr>
          <p:cNvSpPr>
            <a:spLocks noGrp="1"/>
          </p:cNvSpPr>
          <p:nvPr>
            <p:ph type="title"/>
          </p:nvPr>
        </p:nvSpPr>
        <p:spPr/>
        <p:txBody>
          <a:bodyPr>
            <a:normAutofit fontScale="90000"/>
          </a:bodyPr>
          <a:lstStyle/>
          <a:p>
            <a:r>
              <a:rPr lang="en-US" dirty="0"/>
              <a:t>Section 9c:</a:t>
            </a:r>
            <a:br>
              <a:rPr lang="en-US" dirty="0"/>
            </a:br>
            <a:r>
              <a:rPr lang="en-US" dirty="0"/>
              <a:t>Cost of Capital from Regression of Market to Book Value and Forward ROE</a:t>
            </a:r>
            <a:endParaRPr lang="en-CH" dirty="0"/>
          </a:p>
        </p:txBody>
      </p:sp>
    </p:spTree>
    <p:extLst>
      <p:ext uri="{BB962C8B-B14F-4D97-AF65-F5344CB8AC3E}">
        <p14:creationId xmlns:p14="http://schemas.microsoft.com/office/powerpoint/2010/main" val="31513907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528579-C1F7-4991-B422-FDBDC716A435}"/>
              </a:ext>
            </a:extLst>
          </p:cNvPr>
          <p:cNvSpPr>
            <a:spLocks noGrp="1"/>
          </p:cNvSpPr>
          <p:nvPr>
            <p:ph idx="1"/>
          </p:nvPr>
        </p:nvSpPr>
        <p:spPr/>
        <p:txBody>
          <a:bodyPr>
            <a:normAutofit fontScale="77500" lnSpcReduction="20000"/>
          </a:bodyPr>
          <a:lstStyle/>
          <a:p>
            <a:r>
              <a:rPr lang="en-US" dirty="0"/>
              <a:t>The final method uses the formula:</a:t>
            </a:r>
          </a:p>
          <a:p>
            <a:r>
              <a:rPr lang="en-US" dirty="0"/>
              <a:t>P/B = (ROE-g)/(k-g)</a:t>
            </a:r>
          </a:p>
          <a:p>
            <a:r>
              <a:rPr lang="en-US" dirty="0"/>
              <a:t>When the P/B = 1, then the ROE = k</a:t>
            </a:r>
          </a:p>
          <a:p>
            <a:r>
              <a:rPr lang="en-US" dirty="0"/>
              <a:t>1 = (ROE-g)/(k-g)</a:t>
            </a:r>
          </a:p>
          <a:p>
            <a:r>
              <a:rPr lang="en-US" dirty="0"/>
              <a:t>k-g = ROE –g</a:t>
            </a:r>
          </a:p>
          <a:p>
            <a:r>
              <a:rPr lang="en-US" dirty="0"/>
              <a:t>k= ROE</a:t>
            </a:r>
          </a:p>
          <a:p>
            <a:r>
              <a:rPr lang="en-US" dirty="0"/>
              <a:t>A regression equation of P/B = ROE can be created </a:t>
            </a:r>
          </a:p>
          <a:p>
            <a:r>
              <a:rPr lang="en-US" dirty="0"/>
              <a:t>P/B = A + B x ROE</a:t>
            </a:r>
          </a:p>
          <a:p>
            <a:r>
              <a:rPr lang="en-US" dirty="0"/>
              <a:t>When P/B = 1, then 1=A + B x ROE</a:t>
            </a:r>
          </a:p>
          <a:p>
            <a:r>
              <a:rPr lang="en-US" dirty="0"/>
              <a:t>or</a:t>
            </a:r>
          </a:p>
          <a:p>
            <a:endParaRPr lang="en-US" dirty="0"/>
          </a:p>
          <a:p>
            <a:r>
              <a:rPr lang="en-US" b="1" dirty="0"/>
              <a:t>ROE = (1-A)/B, which is an estimate of k</a:t>
            </a:r>
          </a:p>
          <a:p>
            <a:endParaRPr lang="en-US" dirty="0"/>
          </a:p>
        </p:txBody>
      </p:sp>
      <p:sp>
        <p:nvSpPr>
          <p:cNvPr id="3" name="Title 2">
            <a:extLst>
              <a:ext uri="{FF2B5EF4-FFF2-40B4-BE49-F238E27FC236}">
                <a16:creationId xmlns:a16="http://schemas.microsoft.com/office/drawing/2014/main" id="{4AA1BF0D-CF35-49B9-9473-E5C5E611553A}"/>
              </a:ext>
            </a:extLst>
          </p:cNvPr>
          <p:cNvSpPr>
            <a:spLocks noGrp="1"/>
          </p:cNvSpPr>
          <p:nvPr>
            <p:ph type="title"/>
          </p:nvPr>
        </p:nvSpPr>
        <p:spPr/>
        <p:txBody>
          <a:bodyPr/>
          <a:lstStyle/>
          <a:p>
            <a:r>
              <a:rPr lang="en-US" dirty="0"/>
              <a:t>P/B and ROE Regression</a:t>
            </a:r>
          </a:p>
        </p:txBody>
      </p:sp>
    </p:spTree>
    <p:extLst>
      <p:ext uri="{BB962C8B-B14F-4D97-AF65-F5344CB8AC3E}">
        <p14:creationId xmlns:p14="http://schemas.microsoft.com/office/powerpoint/2010/main" val="164704151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E0C5D3-0274-439C-ABEE-8DAD58282B0C}"/>
              </a:ext>
            </a:extLst>
          </p:cNvPr>
          <p:cNvSpPr>
            <a:spLocks noGrp="1"/>
          </p:cNvSpPr>
          <p:nvPr>
            <p:ph idx="1"/>
          </p:nvPr>
        </p:nvSpPr>
        <p:spPr>
          <a:xfrm>
            <a:off x="0" y="1409496"/>
            <a:ext cx="2527050" cy="4497528"/>
          </a:xfrm>
        </p:spPr>
        <p:txBody>
          <a:bodyPr>
            <a:normAutofit/>
          </a:bodyPr>
          <a:lstStyle/>
          <a:p>
            <a:r>
              <a:rPr lang="en-US" sz="2400" dirty="0"/>
              <a:t>The P/B ratio is not much above 1 for insurance companies which suggests that cost of capital is not much lower than ROE.</a:t>
            </a:r>
          </a:p>
          <a:p>
            <a:endParaRPr lang="en-US" sz="2400" dirty="0"/>
          </a:p>
        </p:txBody>
      </p:sp>
      <p:sp>
        <p:nvSpPr>
          <p:cNvPr id="3" name="Title 2">
            <a:extLst>
              <a:ext uri="{FF2B5EF4-FFF2-40B4-BE49-F238E27FC236}">
                <a16:creationId xmlns:a16="http://schemas.microsoft.com/office/drawing/2014/main" id="{85A1CB59-C0AD-4E71-A068-0F0BA0862441}"/>
              </a:ext>
            </a:extLst>
          </p:cNvPr>
          <p:cNvSpPr>
            <a:spLocks noGrp="1"/>
          </p:cNvSpPr>
          <p:nvPr>
            <p:ph type="title"/>
          </p:nvPr>
        </p:nvSpPr>
        <p:spPr/>
        <p:txBody>
          <a:bodyPr>
            <a:normAutofit fontScale="90000"/>
          </a:bodyPr>
          <a:lstStyle/>
          <a:p>
            <a:r>
              <a:rPr lang="en-US" dirty="0"/>
              <a:t>Insurance Companies: Note the Relation Between ROE and P/B </a:t>
            </a:r>
          </a:p>
        </p:txBody>
      </p:sp>
      <p:sp>
        <p:nvSpPr>
          <p:cNvPr id="4" name="Slide Number Placeholder 3">
            <a:extLst>
              <a:ext uri="{FF2B5EF4-FFF2-40B4-BE49-F238E27FC236}">
                <a16:creationId xmlns:a16="http://schemas.microsoft.com/office/drawing/2014/main" id="{870A87A7-430C-44D1-AF81-1471F913E385}"/>
              </a:ext>
            </a:extLst>
          </p:cNvPr>
          <p:cNvSpPr>
            <a:spLocks noGrp="1"/>
          </p:cNvSpPr>
          <p:nvPr>
            <p:ph type="sldNum" sz="quarter" idx="12"/>
          </p:nvPr>
        </p:nvSpPr>
        <p:spPr/>
        <p:txBody>
          <a:bodyPr/>
          <a:lstStyle/>
          <a:p>
            <a:pPr algn="ctr"/>
            <a:fld id="{0C3A1854-6B63-4059-B360-A3C4972BF0FC}" type="slidenum">
              <a:rPr lang="ko-KR" altLang="en-US" smtClean="0"/>
              <a:pPr algn="ctr"/>
              <a:t>277</a:t>
            </a:fld>
            <a:endParaRPr lang="ko-KR" altLang="en-US" dirty="0"/>
          </a:p>
        </p:txBody>
      </p:sp>
      <p:pic>
        <p:nvPicPr>
          <p:cNvPr id="5" name="Picture 4">
            <a:extLst>
              <a:ext uri="{FF2B5EF4-FFF2-40B4-BE49-F238E27FC236}">
                <a16:creationId xmlns:a16="http://schemas.microsoft.com/office/drawing/2014/main" id="{750AD07C-F97A-4A90-B232-3E761DB7A57C}"/>
              </a:ext>
            </a:extLst>
          </p:cNvPr>
          <p:cNvPicPr>
            <a:picLocks noChangeAspect="1"/>
          </p:cNvPicPr>
          <p:nvPr/>
        </p:nvPicPr>
        <p:blipFill>
          <a:blip r:embed="rId2"/>
          <a:stretch>
            <a:fillRect/>
          </a:stretch>
        </p:blipFill>
        <p:spPr>
          <a:xfrm>
            <a:off x="2610941" y="1898334"/>
            <a:ext cx="6449168" cy="4206317"/>
          </a:xfrm>
          <a:prstGeom prst="rect">
            <a:avLst/>
          </a:prstGeom>
        </p:spPr>
      </p:pic>
    </p:spTree>
    <p:extLst>
      <p:ext uri="{BB962C8B-B14F-4D97-AF65-F5344CB8AC3E}">
        <p14:creationId xmlns:p14="http://schemas.microsoft.com/office/powerpoint/2010/main" val="159451603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C66219-EC89-4ADF-AC0E-4BFF2CB55FD6}"/>
              </a:ext>
            </a:extLst>
          </p:cNvPr>
          <p:cNvSpPr>
            <a:spLocks noGrp="1"/>
          </p:cNvSpPr>
          <p:nvPr>
            <p:ph idx="1"/>
          </p:nvPr>
        </p:nvSpPr>
        <p:spPr>
          <a:xfrm>
            <a:off x="628649" y="1263193"/>
            <a:ext cx="8070733" cy="1345784"/>
          </a:xfrm>
        </p:spPr>
        <p:txBody>
          <a:bodyPr>
            <a:normAutofit lnSpcReduction="10000"/>
          </a:bodyPr>
          <a:lstStyle/>
          <a:p>
            <a:r>
              <a:rPr lang="en-US" dirty="0"/>
              <a:t>Note two things.  First, the cost of capital is higher for insurance companies than for many other companies.</a:t>
            </a:r>
          </a:p>
          <a:p>
            <a:endParaRPr lang="en-US" dirty="0"/>
          </a:p>
        </p:txBody>
      </p:sp>
      <p:sp>
        <p:nvSpPr>
          <p:cNvPr id="3" name="Title 2">
            <a:extLst>
              <a:ext uri="{FF2B5EF4-FFF2-40B4-BE49-F238E27FC236}">
                <a16:creationId xmlns:a16="http://schemas.microsoft.com/office/drawing/2014/main" id="{80B664A4-59A7-454A-82BB-3B554689B18C}"/>
              </a:ext>
            </a:extLst>
          </p:cNvPr>
          <p:cNvSpPr>
            <a:spLocks noGrp="1"/>
          </p:cNvSpPr>
          <p:nvPr>
            <p:ph type="title"/>
          </p:nvPr>
        </p:nvSpPr>
        <p:spPr/>
        <p:txBody>
          <a:bodyPr>
            <a:normAutofit fontScale="90000"/>
          </a:bodyPr>
          <a:lstStyle/>
          <a:p>
            <a:r>
              <a:rPr lang="en-US" dirty="0"/>
              <a:t>Cost of Capital for Insurance Companies Using P/B and ROE Regression</a:t>
            </a:r>
          </a:p>
        </p:txBody>
      </p:sp>
      <p:pic>
        <p:nvPicPr>
          <p:cNvPr id="5" name="Picture 4">
            <a:extLst>
              <a:ext uri="{FF2B5EF4-FFF2-40B4-BE49-F238E27FC236}">
                <a16:creationId xmlns:a16="http://schemas.microsoft.com/office/drawing/2014/main" id="{4FE0A740-88EC-465B-A18B-E068D32D1AAB}"/>
              </a:ext>
            </a:extLst>
          </p:cNvPr>
          <p:cNvPicPr>
            <a:picLocks noChangeAspect="1"/>
          </p:cNvPicPr>
          <p:nvPr/>
        </p:nvPicPr>
        <p:blipFill>
          <a:blip r:embed="rId2"/>
          <a:stretch>
            <a:fillRect/>
          </a:stretch>
        </p:blipFill>
        <p:spPr>
          <a:xfrm>
            <a:off x="360508" y="2608977"/>
            <a:ext cx="7197973" cy="4101258"/>
          </a:xfrm>
          <a:prstGeom prst="rect">
            <a:avLst/>
          </a:prstGeom>
        </p:spPr>
      </p:pic>
    </p:spTree>
    <p:extLst>
      <p:ext uri="{BB962C8B-B14F-4D97-AF65-F5344CB8AC3E}">
        <p14:creationId xmlns:p14="http://schemas.microsoft.com/office/powerpoint/2010/main" val="151472110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C28F1-6DEE-4310-A088-13A4A1079DE3}"/>
              </a:ext>
            </a:extLst>
          </p:cNvPr>
          <p:cNvSpPr>
            <a:spLocks noGrp="1"/>
          </p:cNvSpPr>
          <p:nvPr>
            <p:ph idx="1"/>
          </p:nvPr>
        </p:nvSpPr>
        <p:spPr>
          <a:xfrm>
            <a:off x="628650" y="1263192"/>
            <a:ext cx="7919732" cy="1782012"/>
          </a:xfrm>
        </p:spPr>
        <p:txBody>
          <a:bodyPr>
            <a:normAutofit fontScale="70000" lnSpcReduction="20000"/>
          </a:bodyPr>
          <a:lstStyle/>
          <a:p>
            <a:r>
              <a:rPr lang="en-US" dirty="0"/>
              <a:t>This sort of analysis requires similar companies – you cannot do this for Dow 30 for example.</a:t>
            </a:r>
          </a:p>
          <a:p>
            <a:r>
              <a:rPr lang="en-US" dirty="0"/>
              <a:t>Formula is M/B = (ROE-g)/(k-g)</a:t>
            </a:r>
          </a:p>
          <a:p>
            <a:r>
              <a:rPr lang="en-US" dirty="0"/>
              <a:t>When the M/B = 1, then the ROE = k no matter what the g. For utilities cost is 5.1% to 4.88% depending on regression assumption.</a:t>
            </a:r>
          </a:p>
          <a:p>
            <a:endParaRPr lang="en-US" dirty="0"/>
          </a:p>
        </p:txBody>
      </p:sp>
      <p:sp>
        <p:nvSpPr>
          <p:cNvPr id="3" name="Title 2">
            <a:extLst>
              <a:ext uri="{FF2B5EF4-FFF2-40B4-BE49-F238E27FC236}">
                <a16:creationId xmlns:a16="http://schemas.microsoft.com/office/drawing/2014/main" id="{DD2FC151-2BF8-4625-AB50-CB5E043E2361}"/>
              </a:ext>
            </a:extLst>
          </p:cNvPr>
          <p:cNvSpPr>
            <a:spLocks noGrp="1"/>
          </p:cNvSpPr>
          <p:nvPr>
            <p:ph type="title"/>
          </p:nvPr>
        </p:nvSpPr>
        <p:spPr/>
        <p:txBody>
          <a:bodyPr>
            <a:normAutofit fontScale="90000"/>
          </a:bodyPr>
          <a:lstStyle/>
          <a:p>
            <a:r>
              <a:rPr lang="en-US" dirty="0"/>
              <a:t>Using Idea that when M/B = 1, ROE = Cost of Equity</a:t>
            </a:r>
          </a:p>
        </p:txBody>
      </p:sp>
      <p:pic>
        <p:nvPicPr>
          <p:cNvPr id="5" name="Picture 4">
            <a:extLst>
              <a:ext uri="{FF2B5EF4-FFF2-40B4-BE49-F238E27FC236}">
                <a16:creationId xmlns:a16="http://schemas.microsoft.com/office/drawing/2014/main" id="{E7778BFE-F29A-47B0-A494-2AB1D509E42A}"/>
              </a:ext>
            </a:extLst>
          </p:cNvPr>
          <p:cNvPicPr>
            <a:picLocks noChangeAspect="1"/>
          </p:cNvPicPr>
          <p:nvPr/>
        </p:nvPicPr>
        <p:blipFill>
          <a:blip r:embed="rId2"/>
          <a:stretch>
            <a:fillRect/>
          </a:stretch>
        </p:blipFill>
        <p:spPr>
          <a:xfrm>
            <a:off x="1519544" y="3393265"/>
            <a:ext cx="5569154" cy="3464735"/>
          </a:xfrm>
          <a:prstGeom prst="rect">
            <a:avLst/>
          </a:prstGeom>
        </p:spPr>
      </p:pic>
    </p:spTree>
    <p:extLst>
      <p:ext uri="{BB962C8B-B14F-4D97-AF65-F5344CB8AC3E}">
        <p14:creationId xmlns:p14="http://schemas.microsoft.com/office/powerpoint/2010/main" val="359848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a:xfrm>
            <a:off x="628650" y="1263192"/>
            <a:ext cx="7372350" cy="1546683"/>
          </a:xfrm>
        </p:spPr>
        <p:txBody>
          <a:bodyPr/>
          <a:lstStyle/>
          <a:p>
            <a:r>
              <a:rPr lang="en-US" dirty="0"/>
              <a:t>Comparison of Indian market with S&amp;P 500 and HT Media before adjustments. </a:t>
            </a:r>
          </a:p>
          <a:p>
            <a:endParaRPr lang="en-US" dirty="0"/>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Before Adjustments for Currencies</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28</a:t>
            </a:fld>
            <a:endParaRPr lang="ko-KR" altLang="en-US" dirty="0"/>
          </a:p>
        </p:txBody>
      </p:sp>
      <p:pic>
        <p:nvPicPr>
          <p:cNvPr id="6" name="Picture 5" descr="A picture containing map, screenshot&#10;&#10;Description automatically generated">
            <a:extLst>
              <a:ext uri="{FF2B5EF4-FFF2-40B4-BE49-F238E27FC236}">
                <a16:creationId xmlns:a16="http://schemas.microsoft.com/office/drawing/2014/main" id="{74374DAA-3435-4A82-9D9A-0F2784002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9" y="3305175"/>
            <a:ext cx="8775700" cy="2952750"/>
          </a:xfrm>
          <a:prstGeom prst="rect">
            <a:avLst/>
          </a:prstGeom>
        </p:spPr>
      </p:pic>
    </p:spTree>
    <p:extLst>
      <p:ext uri="{BB962C8B-B14F-4D97-AF65-F5344CB8AC3E}">
        <p14:creationId xmlns:p14="http://schemas.microsoft.com/office/powerpoint/2010/main" val="38155977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250D09D-5118-435A-BA9D-5355EB8B83BF}"/>
              </a:ext>
            </a:extLst>
          </p:cNvPr>
          <p:cNvSpPr>
            <a:spLocks noGrp="1"/>
          </p:cNvSpPr>
          <p:nvPr>
            <p:ph idx="1"/>
          </p:nvPr>
        </p:nvSpPr>
        <p:spPr>
          <a:xfrm>
            <a:off x="628650" y="1263193"/>
            <a:ext cx="7666938" cy="1513564"/>
          </a:xfrm>
        </p:spPr>
        <p:txBody>
          <a:bodyPr>
            <a:normAutofit fontScale="92500"/>
          </a:bodyPr>
          <a:lstStyle/>
          <a:p>
            <a:r>
              <a:rPr lang="en-US" dirty="0"/>
              <a:t>Use a target capital structure ratio.  In this case the equity cash flow is understated because of allowing the capital structure to change.</a:t>
            </a:r>
          </a:p>
          <a:p>
            <a:endParaRPr lang="en-US" dirty="0"/>
          </a:p>
        </p:txBody>
      </p:sp>
      <p:sp>
        <p:nvSpPr>
          <p:cNvPr id="3" name="Title 2">
            <a:extLst>
              <a:ext uri="{FF2B5EF4-FFF2-40B4-BE49-F238E27FC236}">
                <a16:creationId xmlns:a16="http://schemas.microsoft.com/office/drawing/2014/main" id="{623505EF-4C98-4069-9062-DA823475021C}"/>
              </a:ext>
            </a:extLst>
          </p:cNvPr>
          <p:cNvSpPr>
            <a:spLocks noGrp="1"/>
          </p:cNvSpPr>
          <p:nvPr>
            <p:ph type="title"/>
          </p:nvPr>
        </p:nvSpPr>
        <p:spPr/>
        <p:txBody>
          <a:bodyPr>
            <a:normAutofit fontScale="90000"/>
          </a:bodyPr>
          <a:lstStyle/>
          <a:p>
            <a:r>
              <a:rPr lang="en-US" dirty="0"/>
              <a:t>Effect of Growth on the Equity to Assets Ratio</a:t>
            </a:r>
          </a:p>
        </p:txBody>
      </p:sp>
      <p:pic>
        <p:nvPicPr>
          <p:cNvPr id="5" name="Picture 4">
            <a:extLst>
              <a:ext uri="{FF2B5EF4-FFF2-40B4-BE49-F238E27FC236}">
                <a16:creationId xmlns:a16="http://schemas.microsoft.com/office/drawing/2014/main" id="{05BBA662-EEEF-4FCA-8969-7DE71BC4B0D8}"/>
              </a:ext>
            </a:extLst>
          </p:cNvPr>
          <p:cNvPicPr>
            <a:picLocks noChangeAspect="1"/>
          </p:cNvPicPr>
          <p:nvPr/>
        </p:nvPicPr>
        <p:blipFill>
          <a:blip r:embed="rId2"/>
          <a:stretch>
            <a:fillRect/>
          </a:stretch>
        </p:blipFill>
        <p:spPr>
          <a:xfrm>
            <a:off x="1108487" y="2984147"/>
            <a:ext cx="6452711" cy="3324706"/>
          </a:xfrm>
          <a:prstGeom prst="rect">
            <a:avLst/>
          </a:prstGeom>
        </p:spPr>
      </p:pic>
    </p:spTree>
    <p:extLst>
      <p:ext uri="{BB962C8B-B14F-4D97-AF65-F5344CB8AC3E}">
        <p14:creationId xmlns:p14="http://schemas.microsoft.com/office/powerpoint/2010/main" val="185811266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BC59D-11E7-4744-A48F-1F6EF8BA56CF}"/>
              </a:ext>
            </a:extLst>
          </p:cNvPr>
          <p:cNvSpPr>
            <a:spLocks noGrp="1"/>
          </p:cNvSpPr>
          <p:nvPr>
            <p:ph idx="1"/>
          </p:nvPr>
        </p:nvSpPr>
        <p:spPr/>
        <p:txBody>
          <a:bodyPr/>
          <a:lstStyle/>
          <a:p>
            <a:r>
              <a:rPr lang="en-US" dirty="0"/>
              <a:t>As with the bank case, you can compute the new equity issues as illustrated below.</a:t>
            </a:r>
          </a:p>
          <a:p>
            <a:endParaRPr lang="en-US" dirty="0"/>
          </a:p>
        </p:txBody>
      </p:sp>
      <p:sp>
        <p:nvSpPr>
          <p:cNvPr id="3" name="Title 2">
            <a:extLst>
              <a:ext uri="{FF2B5EF4-FFF2-40B4-BE49-F238E27FC236}">
                <a16:creationId xmlns:a16="http://schemas.microsoft.com/office/drawing/2014/main" id="{22D89A15-3154-400C-A737-BEA16CA07007}"/>
              </a:ext>
            </a:extLst>
          </p:cNvPr>
          <p:cNvSpPr>
            <a:spLocks noGrp="1"/>
          </p:cNvSpPr>
          <p:nvPr>
            <p:ph type="title"/>
          </p:nvPr>
        </p:nvSpPr>
        <p:spPr/>
        <p:txBody>
          <a:bodyPr>
            <a:normAutofit fontScale="90000"/>
          </a:bodyPr>
          <a:lstStyle/>
          <a:p>
            <a:r>
              <a:rPr lang="en-US" dirty="0"/>
              <a:t>Using Algebra to Compute Required Equity Contributions</a:t>
            </a:r>
          </a:p>
        </p:txBody>
      </p:sp>
      <p:sp>
        <p:nvSpPr>
          <p:cNvPr id="4" name="Slide Number Placeholder 3">
            <a:extLst>
              <a:ext uri="{FF2B5EF4-FFF2-40B4-BE49-F238E27FC236}">
                <a16:creationId xmlns:a16="http://schemas.microsoft.com/office/drawing/2014/main" id="{AA05C982-4DE2-4676-885D-7C26A9B9B68A}"/>
              </a:ext>
            </a:extLst>
          </p:cNvPr>
          <p:cNvSpPr>
            <a:spLocks noGrp="1"/>
          </p:cNvSpPr>
          <p:nvPr>
            <p:ph type="sldNum" sz="quarter" idx="12"/>
          </p:nvPr>
        </p:nvSpPr>
        <p:spPr/>
        <p:txBody>
          <a:bodyPr/>
          <a:lstStyle/>
          <a:p>
            <a:pPr algn="ctr"/>
            <a:fld id="{0C3A1854-6B63-4059-B360-A3C4972BF0FC}" type="slidenum">
              <a:rPr lang="ko-KR" altLang="en-US" smtClean="0"/>
              <a:pPr algn="ctr"/>
              <a:t>281</a:t>
            </a:fld>
            <a:endParaRPr lang="ko-KR" altLang="en-US" dirty="0"/>
          </a:p>
        </p:txBody>
      </p:sp>
      <p:pic>
        <p:nvPicPr>
          <p:cNvPr id="5" name="Picture 4">
            <a:extLst>
              <a:ext uri="{FF2B5EF4-FFF2-40B4-BE49-F238E27FC236}">
                <a16:creationId xmlns:a16="http://schemas.microsoft.com/office/drawing/2014/main" id="{A8B05D2A-9885-4143-87BA-B29696CDC6BA}"/>
              </a:ext>
            </a:extLst>
          </p:cNvPr>
          <p:cNvPicPr>
            <a:picLocks noChangeAspect="1"/>
          </p:cNvPicPr>
          <p:nvPr/>
        </p:nvPicPr>
        <p:blipFill>
          <a:blip r:embed="rId2"/>
          <a:stretch>
            <a:fillRect/>
          </a:stretch>
        </p:blipFill>
        <p:spPr>
          <a:xfrm>
            <a:off x="430441" y="2877424"/>
            <a:ext cx="8346466" cy="3299539"/>
          </a:xfrm>
          <a:prstGeom prst="rect">
            <a:avLst/>
          </a:prstGeom>
        </p:spPr>
      </p:pic>
    </p:spTree>
    <p:extLst>
      <p:ext uri="{BB962C8B-B14F-4D97-AF65-F5344CB8AC3E}">
        <p14:creationId xmlns:p14="http://schemas.microsoft.com/office/powerpoint/2010/main" val="1777938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9B7DE-5B24-40E9-942A-90E045006E32}"/>
              </a:ext>
            </a:extLst>
          </p:cNvPr>
          <p:cNvSpPr>
            <a:spLocks noGrp="1"/>
          </p:cNvSpPr>
          <p:nvPr>
            <p:ph idx="1"/>
          </p:nvPr>
        </p:nvSpPr>
        <p:spPr>
          <a:xfrm>
            <a:off x="628650" y="1263192"/>
            <a:ext cx="7372350" cy="1546683"/>
          </a:xfrm>
        </p:spPr>
        <p:txBody>
          <a:bodyPr/>
          <a:lstStyle/>
          <a:p>
            <a:r>
              <a:rPr lang="en-US" dirty="0"/>
              <a:t>Comparison of Indian market with S&amp;P 500 and HT Media after exchange rate adjustments. </a:t>
            </a:r>
          </a:p>
          <a:p>
            <a:endParaRPr lang="en-US" dirty="0"/>
          </a:p>
          <a:p>
            <a:endParaRPr lang="en-CH" dirty="0"/>
          </a:p>
        </p:txBody>
      </p:sp>
      <p:sp>
        <p:nvSpPr>
          <p:cNvPr id="3" name="Title 2">
            <a:extLst>
              <a:ext uri="{FF2B5EF4-FFF2-40B4-BE49-F238E27FC236}">
                <a16:creationId xmlns:a16="http://schemas.microsoft.com/office/drawing/2014/main" id="{B56A23BC-A400-4A85-ADA8-8191D932E0F6}"/>
              </a:ext>
            </a:extLst>
          </p:cNvPr>
          <p:cNvSpPr>
            <a:spLocks noGrp="1"/>
          </p:cNvSpPr>
          <p:nvPr>
            <p:ph type="title"/>
          </p:nvPr>
        </p:nvSpPr>
        <p:spPr/>
        <p:txBody>
          <a:bodyPr>
            <a:normAutofit fontScale="90000"/>
          </a:bodyPr>
          <a:lstStyle/>
          <a:p>
            <a:r>
              <a:rPr lang="en-US" dirty="0"/>
              <a:t>Stock Prices After Adjustments for Currencies</a:t>
            </a:r>
            <a:endParaRPr lang="en-CH" dirty="0"/>
          </a:p>
        </p:txBody>
      </p:sp>
      <p:sp>
        <p:nvSpPr>
          <p:cNvPr id="4" name="Slide Number Placeholder 3">
            <a:extLst>
              <a:ext uri="{FF2B5EF4-FFF2-40B4-BE49-F238E27FC236}">
                <a16:creationId xmlns:a16="http://schemas.microsoft.com/office/drawing/2014/main" id="{043868E4-AAE0-4567-85E7-7C58C0D2A197}"/>
              </a:ext>
            </a:extLst>
          </p:cNvPr>
          <p:cNvSpPr>
            <a:spLocks noGrp="1"/>
          </p:cNvSpPr>
          <p:nvPr>
            <p:ph type="sldNum" sz="quarter" idx="12"/>
          </p:nvPr>
        </p:nvSpPr>
        <p:spPr/>
        <p:txBody>
          <a:bodyPr/>
          <a:lstStyle/>
          <a:p>
            <a:pPr algn="ctr"/>
            <a:fld id="{0C3A1854-6B63-4059-B360-A3C4972BF0FC}" type="slidenum">
              <a:rPr lang="ko-KR" altLang="en-US" smtClean="0"/>
              <a:pPr algn="ctr"/>
              <a:t>29</a:t>
            </a:fld>
            <a:endParaRPr lang="ko-KR" altLang="en-US" dirty="0"/>
          </a:p>
        </p:txBody>
      </p:sp>
      <p:pic>
        <p:nvPicPr>
          <p:cNvPr id="9" name="Picture 8" descr="A picture containing screenshot, map&#10;&#10;Description automatically generated">
            <a:extLst>
              <a:ext uri="{FF2B5EF4-FFF2-40B4-BE49-F238E27FC236}">
                <a16:creationId xmlns:a16="http://schemas.microsoft.com/office/drawing/2014/main" id="{3A0E5F6B-3243-4B33-8F09-B7E3A4687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4" y="3247651"/>
            <a:ext cx="8794750" cy="2952750"/>
          </a:xfrm>
          <a:prstGeom prst="rect">
            <a:avLst/>
          </a:prstGeom>
        </p:spPr>
      </p:pic>
    </p:spTree>
    <p:extLst>
      <p:ext uri="{BB962C8B-B14F-4D97-AF65-F5344CB8AC3E}">
        <p14:creationId xmlns:p14="http://schemas.microsoft.com/office/powerpoint/2010/main" val="2719727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BEB19-A0E6-4C03-89D7-25B812E7E60C}"/>
              </a:ext>
            </a:extLst>
          </p:cNvPr>
          <p:cNvSpPr>
            <a:spLocks noGrp="1"/>
          </p:cNvSpPr>
          <p:nvPr>
            <p:ph idx="1"/>
          </p:nvPr>
        </p:nvSpPr>
        <p:spPr/>
        <p:txBody>
          <a:bodyPr/>
          <a:lstStyle/>
          <a:p>
            <a:r>
              <a:rPr lang="en-US" dirty="0"/>
              <a:t>I will use excel to demonstrate various practical aspects of modelling and theoretical points.</a:t>
            </a:r>
          </a:p>
          <a:p>
            <a:r>
              <a:rPr lang="en-US" dirty="0"/>
              <a:t>But, I will make an effort not to waste you time by typing in titles, repeating accounts or making you complete and A-Z model (if you want to complete and exercise you can go to my website).</a:t>
            </a:r>
            <a:endParaRPr lang="en-CH" dirty="0"/>
          </a:p>
        </p:txBody>
      </p:sp>
      <p:sp>
        <p:nvSpPr>
          <p:cNvPr id="3" name="Title 2">
            <a:extLst>
              <a:ext uri="{FF2B5EF4-FFF2-40B4-BE49-F238E27FC236}">
                <a16:creationId xmlns:a16="http://schemas.microsoft.com/office/drawing/2014/main" id="{2918A97E-9AF7-48FD-A67C-42EEE99941C3}"/>
              </a:ext>
            </a:extLst>
          </p:cNvPr>
          <p:cNvSpPr>
            <a:spLocks noGrp="1"/>
          </p:cNvSpPr>
          <p:nvPr>
            <p:ph type="title"/>
          </p:nvPr>
        </p:nvSpPr>
        <p:spPr/>
        <p:txBody>
          <a:bodyPr/>
          <a:lstStyle/>
          <a:p>
            <a:r>
              <a:rPr lang="en-US" dirty="0"/>
              <a:t>Teaching Style</a:t>
            </a:r>
            <a:endParaRPr lang="en-CH" dirty="0"/>
          </a:p>
        </p:txBody>
      </p:sp>
      <p:sp>
        <p:nvSpPr>
          <p:cNvPr id="4" name="Slide Number Placeholder 3">
            <a:extLst>
              <a:ext uri="{FF2B5EF4-FFF2-40B4-BE49-F238E27FC236}">
                <a16:creationId xmlns:a16="http://schemas.microsoft.com/office/drawing/2014/main" id="{F3924AE8-48F0-433C-A8CC-77E89445F15C}"/>
              </a:ext>
            </a:extLst>
          </p:cNvPr>
          <p:cNvSpPr>
            <a:spLocks noGrp="1"/>
          </p:cNvSpPr>
          <p:nvPr>
            <p:ph type="sldNum" sz="quarter" idx="12"/>
          </p:nvPr>
        </p:nvSpPr>
        <p:spPr/>
        <p:txBody>
          <a:bodyPr/>
          <a:lstStyle/>
          <a:p>
            <a:pPr algn="ctr"/>
            <a:fld id="{0C3A1854-6B63-4059-B360-A3C4972BF0FC}" type="slidenum">
              <a:rPr lang="ko-KR" altLang="en-US" smtClean="0"/>
              <a:pPr algn="ctr"/>
              <a:t>3</a:t>
            </a:fld>
            <a:endParaRPr lang="ko-KR" altLang="en-US" dirty="0"/>
          </a:p>
        </p:txBody>
      </p:sp>
    </p:spTree>
    <p:extLst>
      <p:ext uri="{BB962C8B-B14F-4D97-AF65-F5344CB8AC3E}">
        <p14:creationId xmlns:p14="http://schemas.microsoft.com/office/powerpoint/2010/main" val="3434688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28650" y="742950"/>
            <a:ext cx="3748306" cy="910000"/>
          </a:xfrm>
        </p:spPr>
        <p:txBody>
          <a:bodyPr>
            <a:normAutofit fontScale="90000"/>
          </a:bodyPr>
          <a:lstStyle/>
          <a:p>
            <a:r>
              <a:rPr lang="en-US" altLang="en-US" dirty="0"/>
              <a:t>Inverse of IRR impacts is the Dramatic Changes in Value from WACC</a:t>
            </a:r>
          </a:p>
        </p:txBody>
      </p:sp>
      <p:sp>
        <p:nvSpPr>
          <p:cNvPr id="31747" name="Rectangle 3"/>
          <p:cNvSpPr>
            <a:spLocks noGrp="1" noChangeArrowheads="1"/>
          </p:cNvSpPr>
          <p:nvPr>
            <p:ph type="body" idx="1"/>
          </p:nvPr>
        </p:nvSpPr>
        <p:spPr>
          <a:xfrm>
            <a:off x="864503" y="2301873"/>
            <a:ext cx="3276600" cy="4191000"/>
          </a:xfrm>
        </p:spPr>
        <p:txBody>
          <a:bodyPr>
            <a:normAutofit fontScale="85000" lnSpcReduction="20000"/>
          </a:bodyPr>
          <a:lstStyle/>
          <a:p>
            <a:r>
              <a:rPr lang="en-US" altLang="en-US" dirty="0"/>
              <a:t>Note the range in values in the analyst report</a:t>
            </a:r>
          </a:p>
          <a:p>
            <a:r>
              <a:rPr lang="en-US" altLang="en-US" dirty="0"/>
              <a:t>The range is less when a terminal value multiple is used, but the range is still very high</a:t>
            </a:r>
          </a:p>
          <a:p>
            <a:r>
              <a:rPr lang="en-US" altLang="en-US" dirty="0"/>
              <a:t>The high range exists even though there is a tight range in discount rates</a:t>
            </a:r>
          </a:p>
          <a:p>
            <a:endParaRPr lang="en-US" altLang="en-US" dirty="0"/>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956" y="742950"/>
            <a:ext cx="40671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9" name="Line 5"/>
          <p:cNvSpPr>
            <a:spLocks noChangeShapeType="1"/>
          </p:cNvSpPr>
          <p:nvPr/>
        </p:nvSpPr>
        <p:spPr bwMode="auto">
          <a:xfrm flipV="1">
            <a:off x="5410200" y="2590800"/>
            <a:ext cx="2438400" cy="1066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31750" name="Line 6"/>
          <p:cNvSpPr>
            <a:spLocks noChangeShapeType="1"/>
          </p:cNvSpPr>
          <p:nvPr/>
        </p:nvSpPr>
        <p:spPr bwMode="auto">
          <a:xfrm flipV="1">
            <a:off x="5486400" y="4648200"/>
            <a:ext cx="2286000" cy="990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68959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709185-044B-4040-9829-0F8AC9D32235}"/>
              </a:ext>
            </a:extLst>
          </p:cNvPr>
          <p:cNvPicPr>
            <a:picLocks noGrp="1" noChangeAspect="1"/>
          </p:cNvPicPr>
          <p:nvPr>
            <p:ph idx="1"/>
          </p:nvPr>
        </p:nvPicPr>
        <p:blipFill>
          <a:blip r:embed="rId2"/>
          <a:stretch>
            <a:fillRect/>
          </a:stretch>
        </p:blipFill>
        <p:spPr>
          <a:xfrm>
            <a:off x="1023827" y="1263650"/>
            <a:ext cx="7112221" cy="4913313"/>
          </a:xfrm>
          <a:prstGeom prst="rect">
            <a:avLst/>
          </a:prstGeom>
        </p:spPr>
      </p:pic>
      <p:sp>
        <p:nvSpPr>
          <p:cNvPr id="3" name="Title 2">
            <a:extLst>
              <a:ext uri="{FF2B5EF4-FFF2-40B4-BE49-F238E27FC236}">
                <a16:creationId xmlns:a16="http://schemas.microsoft.com/office/drawing/2014/main" id="{6F5327F2-805C-4D48-A809-4AB742497728}"/>
              </a:ext>
            </a:extLst>
          </p:cNvPr>
          <p:cNvSpPr>
            <a:spLocks noGrp="1"/>
          </p:cNvSpPr>
          <p:nvPr>
            <p:ph type="title"/>
          </p:nvPr>
        </p:nvSpPr>
        <p:spPr/>
        <p:txBody>
          <a:bodyPr>
            <a:normAutofit fontScale="90000"/>
          </a:bodyPr>
          <a:lstStyle/>
          <a:p>
            <a:r>
              <a:rPr lang="en-029" dirty="0"/>
              <a:t>Another Example of High Variation in Valuation from DCF Problems</a:t>
            </a:r>
          </a:p>
        </p:txBody>
      </p:sp>
    </p:spTree>
    <p:extLst>
      <p:ext uri="{BB962C8B-B14F-4D97-AF65-F5344CB8AC3E}">
        <p14:creationId xmlns:p14="http://schemas.microsoft.com/office/powerpoint/2010/main" val="378007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F585E-CB11-4812-B210-0BB9B7152933}"/>
              </a:ext>
            </a:extLst>
          </p:cNvPr>
          <p:cNvSpPr>
            <a:spLocks noGrp="1"/>
          </p:cNvSpPr>
          <p:nvPr>
            <p:ph type="title"/>
          </p:nvPr>
        </p:nvSpPr>
        <p:spPr>
          <a:xfrm>
            <a:off x="628650" y="365126"/>
            <a:ext cx="7886700" cy="964053"/>
          </a:xfrm>
        </p:spPr>
        <p:txBody>
          <a:bodyPr>
            <a:normAutofit/>
          </a:bodyPr>
          <a:lstStyle/>
          <a:p>
            <a:pPr algn="ctr"/>
            <a:r>
              <a:rPr lang="en-US" sz="2900" b="0" dirty="0">
                <a:latin typeface="Franklin Gothic Demi" panose="020B0703020102020204" pitchFamily="34" charset="0"/>
                <a:cs typeface="Times New Roman" panose="02020603050405020304" pitchFamily="18" charset="0"/>
              </a:rPr>
              <a:t>Cost of Capital in Same Transaction</a:t>
            </a:r>
          </a:p>
        </p:txBody>
      </p:sp>
      <p:sp>
        <p:nvSpPr>
          <p:cNvPr id="5" name="Content Placeholder 4">
            <a:extLst>
              <a:ext uri="{FF2B5EF4-FFF2-40B4-BE49-F238E27FC236}">
                <a16:creationId xmlns:a16="http://schemas.microsoft.com/office/drawing/2014/main" id="{088DFEE3-1133-4058-837B-266A375983B4}"/>
              </a:ext>
            </a:extLst>
          </p:cNvPr>
          <p:cNvSpPr>
            <a:spLocks noGrp="1"/>
          </p:cNvSpPr>
          <p:nvPr>
            <p:ph sz="half" idx="1"/>
          </p:nvPr>
        </p:nvSpPr>
        <p:spPr>
          <a:xfrm>
            <a:off x="761999" y="1524000"/>
            <a:ext cx="7203649" cy="870408"/>
          </a:xfrm>
        </p:spPr>
        <p:txBody>
          <a:bodyPr/>
          <a:lstStyle/>
          <a:p>
            <a:pPr marL="0" indent="0">
              <a:buNone/>
            </a:pPr>
            <a:r>
              <a:rPr lang="en-US" dirty="0"/>
              <a:t>Top is buy side (if negotiating would want high cost of capital).  Bottom is sell side.</a:t>
            </a:r>
          </a:p>
          <a:p>
            <a:endParaRPr lang="en-US" dirty="0"/>
          </a:p>
        </p:txBody>
      </p:sp>
      <p:pic>
        <p:nvPicPr>
          <p:cNvPr id="7" name="Picture 6">
            <a:extLst>
              <a:ext uri="{FF2B5EF4-FFF2-40B4-BE49-F238E27FC236}">
                <a16:creationId xmlns:a16="http://schemas.microsoft.com/office/drawing/2014/main" id="{0473A38C-F0F9-44AA-9E6F-9246CF496FBB}"/>
              </a:ext>
            </a:extLst>
          </p:cNvPr>
          <p:cNvPicPr>
            <a:picLocks noChangeAspect="1"/>
          </p:cNvPicPr>
          <p:nvPr/>
        </p:nvPicPr>
        <p:blipFill>
          <a:blip r:embed="rId2"/>
          <a:stretch>
            <a:fillRect/>
          </a:stretch>
        </p:blipFill>
        <p:spPr>
          <a:xfrm>
            <a:off x="0" y="2394408"/>
            <a:ext cx="8940485" cy="2071155"/>
          </a:xfrm>
          <a:prstGeom prst="rect">
            <a:avLst/>
          </a:prstGeom>
        </p:spPr>
      </p:pic>
      <p:pic>
        <p:nvPicPr>
          <p:cNvPr id="8" name="Picture 7">
            <a:extLst>
              <a:ext uri="{FF2B5EF4-FFF2-40B4-BE49-F238E27FC236}">
                <a16:creationId xmlns:a16="http://schemas.microsoft.com/office/drawing/2014/main" id="{DCDEA637-9B6A-4F91-97CE-6B3C0B2B8A7A}"/>
              </a:ext>
            </a:extLst>
          </p:cNvPr>
          <p:cNvPicPr>
            <a:picLocks noChangeAspect="1"/>
          </p:cNvPicPr>
          <p:nvPr/>
        </p:nvPicPr>
        <p:blipFill>
          <a:blip r:embed="rId3"/>
          <a:stretch>
            <a:fillRect/>
          </a:stretch>
        </p:blipFill>
        <p:spPr>
          <a:xfrm>
            <a:off x="2050525" y="4203805"/>
            <a:ext cx="4133457" cy="2547024"/>
          </a:xfrm>
          <a:prstGeom prst="rect">
            <a:avLst/>
          </a:prstGeom>
        </p:spPr>
      </p:pic>
      <p:cxnSp>
        <p:nvCxnSpPr>
          <p:cNvPr id="12" name="Straight Arrow Connector 11">
            <a:extLst>
              <a:ext uri="{FF2B5EF4-FFF2-40B4-BE49-F238E27FC236}">
                <a16:creationId xmlns:a16="http://schemas.microsoft.com/office/drawing/2014/main" id="{2F5C6690-F7F5-48A0-AB1A-80D54334FFC8}"/>
              </a:ext>
            </a:extLst>
          </p:cNvPr>
          <p:cNvCxnSpPr/>
          <p:nvPr/>
        </p:nvCxnSpPr>
        <p:spPr>
          <a:xfrm flipH="1">
            <a:off x="6183982" y="4279769"/>
            <a:ext cx="2331368" cy="2196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719800"/>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B10E07-E4F0-44D1-9D60-021A62557A7B}"/>
              </a:ext>
            </a:extLst>
          </p:cNvPr>
          <p:cNvSpPr>
            <a:spLocks noGrp="1"/>
          </p:cNvSpPr>
          <p:nvPr>
            <p:ph idx="1"/>
          </p:nvPr>
        </p:nvSpPr>
        <p:spPr/>
        <p:txBody>
          <a:bodyPr/>
          <a:lstStyle/>
          <a:p>
            <a:r>
              <a:rPr lang="en-US" dirty="0"/>
              <a:t>Variation in value from the cost of capital with the two cases. Note how much more the variation is than is reported on the Football field diagram.</a:t>
            </a:r>
          </a:p>
        </p:txBody>
      </p:sp>
      <p:sp>
        <p:nvSpPr>
          <p:cNvPr id="5" name="Title 4">
            <a:extLst>
              <a:ext uri="{FF2B5EF4-FFF2-40B4-BE49-F238E27FC236}">
                <a16:creationId xmlns:a16="http://schemas.microsoft.com/office/drawing/2014/main" id="{30782307-E3E2-4604-BD9D-03767C6D1161}"/>
              </a:ext>
            </a:extLst>
          </p:cNvPr>
          <p:cNvSpPr>
            <a:spLocks noGrp="1"/>
          </p:cNvSpPr>
          <p:nvPr>
            <p:ph type="title"/>
          </p:nvPr>
        </p:nvSpPr>
        <p:spPr/>
        <p:txBody>
          <a:bodyPr/>
          <a:lstStyle/>
          <a:p>
            <a:r>
              <a:rPr lang="en-US" dirty="0"/>
              <a:t>Effect of WACC on DCF</a:t>
            </a:r>
          </a:p>
        </p:txBody>
      </p:sp>
      <p:pic>
        <p:nvPicPr>
          <p:cNvPr id="7" name="Picture 6">
            <a:extLst>
              <a:ext uri="{FF2B5EF4-FFF2-40B4-BE49-F238E27FC236}">
                <a16:creationId xmlns:a16="http://schemas.microsoft.com/office/drawing/2014/main" id="{46A70DB3-E8A5-426A-912E-88A19B69528A}"/>
              </a:ext>
            </a:extLst>
          </p:cNvPr>
          <p:cNvPicPr>
            <a:picLocks noChangeAspect="1"/>
          </p:cNvPicPr>
          <p:nvPr/>
        </p:nvPicPr>
        <p:blipFill>
          <a:blip r:embed="rId2"/>
          <a:stretch>
            <a:fillRect/>
          </a:stretch>
        </p:blipFill>
        <p:spPr>
          <a:xfrm>
            <a:off x="0" y="3720077"/>
            <a:ext cx="4640147" cy="1746292"/>
          </a:xfrm>
          <a:prstGeom prst="rect">
            <a:avLst/>
          </a:prstGeom>
        </p:spPr>
      </p:pic>
      <p:pic>
        <p:nvPicPr>
          <p:cNvPr id="8" name="Picture 7">
            <a:extLst>
              <a:ext uri="{FF2B5EF4-FFF2-40B4-BE49-F238E27FC236}">
                <a16:creationId xmlns:a16="http://schemas.microsoft.com/office/drawing/2014/main" id="{248EC364-C554-4413-897F-DCC8E25BD609}"/>
              </a:ext>
            </a:extLst>
          </p:cNvPr>
          <p:cNvPicPr>
            <a:picLocks noChangeAspect="1"/>
          </p:cNvPicPr>
          <p:nvPr/>
        </p:nvPicPr>
        <p:blipFill>
          <a:blip r:embed="rId3"/>
          <a:stretch>
            <a:fillRect/>
          </a:stretch>
        </p:blipFill>
        <p:spPr>
          <a:xfrm>
            <a:off x="4413271" y="3410170"/>
            <a:ext cx="4730729" cy="2142217"/>
          </a:xfrm>
          <a:prstGeom prst="rect">
            <a:avLst/>
          </a:prstGeom>
        </p:spPr>
      </p:pic>
      <p:cxnSp>
        <p:nvCxnSpPr>
          <p:cNvPr id="3" name="Straight Arrow Connector 2">
            <a:extLst>
              <a:ext uri="{FF2B5EF4-FFF2-40B4-BE49-F238E27FC236}">
                <a16:creationId xmlns:a16="http://schemas.microsoft.com/office/drawing/2014/main" id="{D96780AA-15CC-47FC-A413-FE7906A4BE9D}"/>
              </a:ext>
            </a:extLst>
          </p:cNvPr>
          <p:cNvCxnSpPr/>
          <p:nvPr/>
        </p:nvCxnSpPr>
        <p:spPr>
          <a:xfrm flipV="1">
            <a:off x="6216242" y="4538444"/>
            <a:ext cx="2079346" cy="6291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924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BD5F9-C8EE-4B89-BD33-69E1D30EE5F9}"/>
              </a:ext>
            </a:extLst>
          </p:cNvPr>
          <p:cNvSpPr>
            <a:spLocks noGrp="1"/>
          </p:cNvSpPr>
          <p:nvPr>
            <p:ph type="title"/>
          </p:nvPr>
        </p:nvSpPr>
        <p:spPr/>
        <p:txBody>
          <a:bodyPr>
            <a:normAutofit fontScale="90000"/>
          </a:bodyPr>
          <a:lstStyle/>
          <a:p>
            <a:r>
              <a:rPr lang="en-US" dirty="0"/>
              <a:t>WACC Craziness – Website with WACC for Insurance</a:t>
            </a:r>
          </a:p>
        </p:txBody>
      </p:sp>
      <p:sp>
        <p:nvSpPr>
          <p:cNvPr id="6" name="Rectangle 5">
            <a:extLst>
              <a:ext uri="{FF2B5EF4-FFF2-40B4-BE49-F238E27FC236}">
                <a16:creationId xmlns:a16="http://schemas.microsoft.com/office/drawing/2014/main" id="{C9962488-842B-4176-8996-58D80B42B22B}"/>
              </a:ext>
            </a:extLst>
          </p:cNvPr>
          <p:cNvSpPr/>
          <p:nvPr/>
        </p:nvSpPr>
        <p:spPr>
          <a:xfrm>
            <a:off x="1596827" y="1132393"/>
            <a:ext cx="2975173" cy="369332"/>
          </a:xfrm>
          <a:prstGeom prst="rect">
            <a:avLst/>
          </a:prstGeom>
        </p:spPr>
        <p:txBody>
          <a:bodyPr wrap="none">
            <a:spAutoFit/>
          </a:bodyPr>
          <a:lstStyle/>
          <a:p>
            <a:r>
              <a:rPr lang="en-US" dirty="0"/>
              <a:t>http://www.waccexpert.com/</a:t>
            </a:r>
          </a:p>
        </p:txBody>
      </p:sp>
      <p:pic>
        <p:nvPicPr>
          <p:cNvPr id="7" name="Content Placeholder 6">
            <a:extLst>
              <a:ext uri="{FF2B5EF4-FFF2-40B4-BE49-F238E27FC236}">
                <a16:creationId xmlns:a16="http://schemas.microsoft.com/office/drawing/2014/main" id="{475E61E0-4260-43AB-8C1D-886AFF609AAD}"/>
              </a:ext>
            </a:extLst>
          </p:cNvPr>
          <p:cNvPicPr>
            <a:picLocks noGrp="1" noChangeAspect="1"/>
          </p:cNvPicPr>
          <p:nvPr>
            <p:ph idx="1"/>
          </p:nvPr>
        </p:nvPicPr>
        <p:blipFill>
          <a:blip r:embed="rId2"/>
          <a:stretch>
            <a:fillRect/>
          </a:stretch>
        </p:blipFill>
        <p:spPr>
          <a:xfrm>
            <a:off x="897855" y="1512309"/>
            <a:ext cx="7524691" cy="5235106"/>
          </a:xfrm>
          <a:prstGeom prst="rect">
            <a:avLst/>
          </a:prstGeom>
        </p:spPr>
      </p:pic>
    </p:spTree>
    <p:extLst>
      <p:ext uri="{BB962C8B-B14F-4D97-AF65-F5344CB8AC3E}">
        <p14:creationId xmlns:p14="http://schemas.microsoft.com/office/powerpoint/2010/main" val="3374298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7A64-C236-490D-A7B5-CEBE71040C27}"/>
              </a:ext>
            </a:extLst>
          </p:cNvPr>
          <p:cNvSpPr>
            <a:spLocks noGrp="1"/>
          </p:cNvSpPr>
          <p:nvPr>
            <p:ph type="title"/>
          </p:nvPr>
        </p:nvSpPr>
        <p:spPr/>
        <p:txBody>
          <a:bodyPr>
            <a:normAutofit fontScale="90000"/>
          </a:bodyPr>
          <a:lstStyle/>
          <a:p>
            <a:r>
              <a:rPr lang="en-US" dirty="0"/>
              <a:t>Section 1c: </a:t>
            </a:r>
            <a:br>
              <a:rPr lang="en-US" dirty="0"/>
            </a:br>
            <a:r>
              <a:rPr lang="en-US" dirty="0"/>
              <a:t>Working with Stock Price Data; LOOKUP, AVERAGEIF, Generic Macro Introduction</a:t>
            </a:r>
            <a:endParaRPr lang="en-CH" dirty="0"/>
          </a:p>
        </p:txBody>
      </p:sp>
    </p:spTree>
    <p:extLst>
      <p:ext uri="{BB962C8B-B14F-4D97-AF65-F5344CB8AC3E}">
        <p14:creationId xmlns:p14="http://schemas.microsoft.com/office/powerpoint/2010/main" val="126374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p:txBody>
          <a:bodyPr/>
          <a:lstStyle/>
          <a:p>
            <a:r>
              <a:rPr lang="en-US" dirty="0"/>
              <a:t>Keep the formulas simple</a:t>
            </a:r>
          </a:p>
          <a:p>
            <a:r>
              <a:rPr lang="en-US" dirty="0"/>
              <a:t>No excuse at all for long formulas because it makes the concepts difficult to explain to somebody not familiar with the model.</a:t>
            </a:r>
          </a:p>
          <a:p>
            <a:r>
              <a:rPr lang="en-US" dirty="0"/>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p:txBody>
          <a:bodyPr/>
          <a:lstStyle/>
          <a:p>
            <a:r>
              <a:rPr lang="en-US" dirty="0"/>
              <a:t>Transparency</a:t>
            </a:r>
          </a:p>
        </p:txBody>
      </p:sp>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a:blip r:embed="rId2"/>
          <a:stretch>
            <a:fillRect/>
          </a:stretch>
        </p:blipFill>
        <p:spPr>
          <a:xfrm>
            <a:off x="478682" y="4203583"/>
            <a:ext cx="7816906" cy="1720855"/>
          </a:xfrm>
          <a:prstGeom prst="rect">
            <a:avLst/>
          </a:prstGeom>
        </p:spPr>
      </p:pic>
    </p:spTree>
    <p:extLst>
      <p:ext uri="{BB962C8B-B14F-4D97-AF65-F5344CB8AC3E}">
        <p14:creationId xmlns:p14="http://schemas.microsoft.com/office/powerpoint/2010/main" val="222058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974763A7-8929-4F07-8AD4-33CD6877B436}"/>
              </a:ext>
            </a:extLst>
          </p:cNvPr>
          <p:cNvPicPr>
            <a:picLocks noChangeAspect="1"/>
          </p:cNvPicPr>
          <p:nvPr/>
        </p:nvPicPr>
        <p:blipFill rotWithShape="1">
          <a:blip r:embed="rId2"/>
          <a:srcRect l="320" r="6067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Content Placeholder 1">
            <a:extLst>
              <a:ext uri="{FF2B5EF4-FFF2-40B4-BE49-F238E27FC236}">
                <a16:creationId xmlns:a16="http://schemas.microsoft.com/office/drawing/2014/main" id="{BAD0680A-EA6D-47E5-B6FA-E64FA177D83A}"/>
              </a:ext>
            </a:extLst>
          </p:cNvPr>
          <p:cNvSpPr>
            <a:spLocks noGrp="1"/>
          </p:cNvSpPr>
          <p:nvPr>
            <p:ph idx="1"/>
          </p:nvPr>
        </p:nvSpPr>
        <p:spPr>
          <a:xfrm>
            <a:off x="491490" y="2575034"/>
            <a:ext cx="3840085" cy="3462228"/>
          </a:xfrm>
        </p:spPr>
        <p:txBody>
          <a:bodyPr vert="horz" lIns="91440" tIns="45720" rIns="91440" bIns="45720" rtlCol="0">
            <a:normAutofit/>
          </a:bodyPr>
          <a:lstStyle/>
          <a:p>
            <a:r>
              <a:rPr lang="en-US" sz="1600" dirty="0">
                <a:latin typeface="+mn-lt"/>
                <a:cs typeface="+mn-cs"/>
              </a:rPr>
              <a:t>We will use short-cuts, excel enhancements, TRUE/FALSE switches and only four functions.  </a:t>
            </a:r>
          </a:p>
          <a:p>
            <a:r>
              <a:rPr lang="en-US" sz="1600" dirty="0">
                <a:latin typeface="+mn-lt"/>
                <a:cs typeface="+mn-cs"/>
              </a:rPr>
              <a:t>The functions should be used in a way that you are probably not used to.</a:t>
            </a:r>
          </a:p>
          <a:p>
            <a:r>
              <a:rPr lang="en-US" sz="1600" dirty="0">
                <a:latin typeface="+mn-lt"/>
                <a:cs typeface="+mn-cs"/>
              </a:rPr>
              <a:t>INDEX</a:t>
            </a:r>
          </a:p>
          <a:p>
            <a:r>
              <a:rPr lang="en-US" sz="1600" dirty="0">
                <a:latin typeface="+mn-lt"/>
                <a:cs typeface="+mn-cs"/>
              </a:rPr>
              <a:t>LOOKUP (not VLOOKUP or HLOOKUP)</a:t>
            </a:r>
          </a:p>
          <a:p>
            <a:r>
              <a:rPr lang="en-US" sz="1600" dirty="0">
                <a:latin typeface="+mn-lt"/>
                <a:cs typeface="+mn-cs"/>
              </a:rPr>
              <a:t>SUMIF (or AVERAGEIF or COUNTIF)</a:t>
            </a:r>
          </a:p>
          <a:p>
            <a:r>
              <a:rPr lang="en-US" sz="1600" dirty="0">
                <a:latin typeface="+mn-lt"/>
                <a:cs typeface="+mn-cs"/>
              </a:rPr>
              <a:t>EDATE</a:t>
            </a:r>
          </a:p>
          <a:p>
            <a:r>
              <a:rPr lang="en-US" sz="1600" dirty="0">
                <a:latin typeface="+mn-lt"/>
                <a:cs typeface="+mn-cs"/>
              </a:rPr>
              <a:t>MAX and MIN for Waterfalls (not IF)</a:t>
            </a:r>
          </a:p>
        </p:txBody>
      </p:sp>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491490" y="365125"/>
            <a:ext cx="3840085" cy="1692794"/>
          </a:xfrm>
        </p:spPr>
        <p:txBody>
          <a:bodyPr vert="horz" lIns="91440" tIns="45720" rIns="91440" bIns="45720" rtlCol="0" anchor="ctr">
            <a:normAutofit/>
          </a:bodyPr>
          <a:lstStyle/>
          <a:p>
            <a:pPr algn="l"/>
            <a:r>
              <a:rPr lang="en-US" sz="4400" dirty="0">
                <a:latin typeface="+mj-lt"/>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lgn="r" defTabSz="914400">
              <a:spcAft>
                <a:spcPts val="600"/>
              </a:spcAft>
              <a:defRPr/>
            </a:pPr>
            <a:fld id="{0C3A1854-6B63-4059-B360-A3C4972BF0FC}" type="slidenum">
              <a:rPr lang="en-US" altLang="ko-KR" sz="1200">
                <a:solidFill>
                  <a:prstClr val="black">
                    <a:tint val="75000"/>
                  </a:prstClr>
                </a:solidFill>
                <a:latin typeface="Calibri" panose="020F0502020204030204"/>
              </a:rPr>
              <a:pPr algn="r" defTabSz="914400">
                <a:spcAft>
                  <a:spcPts val="600"/>
                </a:spcAft>
                <a:defRPr/>
              </a:pPr>
              <a:t>37</a:t>
            </a:fld>
            <a:endParaRPr lang="en-US" altLang="ko-KR"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744948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628650" y="5529884"/>
            <a:ext cx="5789535" cy="1096331"/>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7648709" y="6261090"/>
            <a:ext cx="1008358"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bg1">
                    <a:alpha val="80000"/>
                  </a:schemeClr>
                </a:solidFill>
              </a:rPr>
              <a:pPr algn="r" defTabSz="914400">
                <a:spcAft>
                  <a:spcPts val="600"/>
                </a:spcAft>
              </a:pPr>
              <a:t>38</a:t>
            </a:fld>
            <a:endParaRPr lang="en-US" altLang="ko-KR" sz="1200" dirty="0">
              <a:solidFill>
                <a:schemeClr val="bg1">
                  <a:alpha val="80000"/>
                </a:schemeClr>
              </a:solidFill>
            </a:endParaRPr>
          </a:p>
        </p:txBody>
      </p:sp>
    </p:spTree>
    <p:extLst>
      <p:ext uri="{BB962C8B-B14F-4D97-AF65-F5344CB8AC3E}">
        <p14:creationId xmlns:p14="http://schemas.microsoft.com/office/powerpoint/2010/main" val="1716705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39</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276261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947AF-DBEB-45FB-B2EB-200A92DB60E3}"/>
              </a:ext>
            </a:extLst>
          </p:cNvPr>
          <p:cNvSpPr>
            <a:spLocks noGrp="1"/>
          </p:cNvSpPr>
          <p:nvPr>
            <p:ph idx="1"/>
          </p:nvPr>
        </p:nvSpPr>
        <p:spPr/>
        <p:txBody>
          <a:bodyPr>
            <a:normAutofit fontScale="92500" lnSpcReduction="20000"/>
          </a:bodyPr>
          <a:lstStyle/>
          <a:p>
            <a:r>
              <a:rPr lang="en-US" sz="2800" dirty="0"/>
              <a:t>Evaluation of Terminal Value Adjustments for Capital Expenditures, Working Capital and Deferred Tax that Depend on Growth</a:t>
            </a:r>
          </a:p>
          <a:p>
            <a:r>
              <a:rPr lang="en-US" sz="2800" dirty="0"/>
              <a:t>Adjustments to Free Cash Flow and EV to Enterprise Value Bridge for Deferred Tax, Warranty Cost and Other Items</a:t>
            </a:r>
          </a:p>
          <a:p>
            <a:r>
              <a:rPr lang="en-US" sz="2800" dirty="0"/>
              <a:t>Demonstration of Flaws in Value Driver Formula: Value = Income x (1-g/ROI)/(COC-g)  with Changes in Growth and Inflation </a:t>
            </a:r>
          </a:p>
          <a:p>
            <a:r>
              <a:rPr lang="en-US" sz="2800" dirty="0"/>
              <a:t>Correct Evaluation of WACC using Tax Shield from Interest Expense by Using Net of Tax Debt in Capital Structure and Gross of Tax Interest Expense</a:t>
            </a:r>
          </a:p>
          <a:p>
            <a:r>
              <a:rPr lang="en-US" sz="2800" dirty="0"/>
              <a:t>Reconciliation of IRR and ROIC with Solution to IRR Problem of Re-investment and Ranking with Weighted Average IRR</a:t>
            </a:r>
          </a:p>
        </p:txBody>
      </p:sp>
      <p:sp>
        <p:nvSpPr>
          <p:cNvPr id="3" name="Title 2">
            <a:extLst>
              <a:ext uri="{FF2B5EF4-FFF2-40B4-BE49-F238E27FC236}">
                <a16:creationId xmlns:a16="http://schemas.microsoft.com/office/drawing/2014/main" id="{F54807E7-4AAA-4780-B7A1-02A0AC6D793B}"/>
              </a:ext>
            </a:extLst>
          </p:cNvPr>
          <p:cNvSpPr>
            <a:spLocks noGrp="1"/>
          </p:cNvSpPr>
          <p:nvPr>
            <p:ph type="title"/>
          </p:nvPr>
        </p:nvSpPr>
        <p:spPr/>
        <p:txBody>
          <a:bodyPr>
            <a:normAutofit fontScale="90000"/>
          </a:bodyPr>
          <a:lstStyle/>
          <a:p>
            <a:r>
              <a:rPr lang="en-US" dirty="0"/>
              <a:t>Re-thinking Financial Theory from Financial Modelling Analysis and Proofs - 1</a:t>
            </a:r>
            <a:endParaRPr lang="en-CH" dirty="0"/>
          </a:p>
        </p:txBody>
      </p:sp>
      <p:sp>
        <p:nvSpPr>
          <p:cNvPr id="4" name="Slide Number Placeholder 3">
            <a:extLst>
              <a:ext uri="{FF2B5EF4-FFF2-40B4-BE49-F238E27FC236}">
                <a16:creationId xmlns:a16="http://schemas.microsoft.com/office/drawing/2014/main" id="{C2107B0E-7DBC-40B8-A585-6DD1F719BA2D}"/>
              </a:ext>
            </a:extLst>
          </p:cNvPr>
          <p:cNvSpPr>
            <a:spLocks noGrp="1"/>
          </p:cNvSpPr>
          <p:nvPr>
            <p:ph type="sldNum" sz="quarter" idx="12"/>
          </p:nvPr>
        </p:nvSpPr>
        <p:spPr/>
        <p:txBody>
          <a:bodyPr/>
          <a:lstStyle/>
          <a:p>
            <a:pPr algn="ctr"/>
            <a:fld id="{0C3A1854-6B63-4059-B360-A3C4972BF0FC}" type="slidenum">
              <a:rPr lang="ko-KR" altLang="en-US" smtClean="0"/>
              <a:pPr algn="ctr"/>
              <a:t>4</a:t>
            </a:fld>
            <a:endParaRPr lang="ko-KR" altLang="en-US" dirty="0"/>
          </a:p>
        </p:txBody>
      </p:sp>
    </p:spTree>
    <p:extLst>
      <p:ext uri="{BB962C8B-B14F-4D97-AF65-F5344CB8AC3E}">
        <p14:creationId xmlns:p14="http://schemas.microsoft.com/office/powerpoint/2010/main" val="1531374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1508289" y="3435561"/>
            <a:ext cx="5608948" cy="2514028"/>
          </a:xfrm>
          <a:prstGeom prst="rect">
            <a:avLst/>
          </a:prstGeom>
        </p:spPr>
      </p:pic>
    </p:spTree>
    <p:extLst>
      <p:ext uri="{BB962C8B-B14F-4D97-AF65-F5344CB8AC3E}">
        <p14:creationId xmlns:p14="http://schemas.microsoft.com/office/powerpoint/2010/main" val="1551428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41</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1917083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AA990-2E1F-490B-B0E3-F8F97EE5BE79}"/>
              </a:ext>
            </a:extLst>
          </p:cNvPr>
          <p:cNvSpPr>
            <a:spLocks noGrp="1"/>
          </p:cNvSpPr>
          <p:nvPr>
            <p:ph type="ctrTitle"/>
          </p:nvPr>
        </p:nvSpPr>
        <p:spPr/>
        <p:txBody>
          <a:bodyPr>
            <a:noAutofit/>
          </a:bodyPr>
          <a:lstStyle/>
          <a:p>
            <a:r>
              <a:rPr lang="en-US" sz="6000" dirty="0"/>
              <a:t>Section 2:</a:t>
            </a:r>
            <a:br>
              <a:rPr lang="en-US" sz="6000" dirty="0"/>
            </a:br>
            <a:r>
              <a:rPr lang="en-US" sz="6000" dirty="0"/>
              <a:t>Reading Data, ROIC, Growth and Valuation </a:t>
            </a:r>
            <a:endParaRPr lang="en-CH" sz="6000" dirty="0"/>
          </a:p>
        </p:txBody>
      </p:sp>
    </p:spTree>
    <p:extLst>
      <p:ext uri="{BB962C8B-B14F-4D97-AF65-F5344CB8AC3E}">
        <p14:creationId xmlns:p14="http://schemas.microsoft.com/office/powerpoint/2010/main" val="325383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F8A6-D269-4551-BC27-3CE419EC5724}"/>
              </a:ext>
            </a:extLst>
          </p:cNvPr>
          <p:cNvSpPr>
            <a:spLocks noGrp="1"/>
          </p:cNvSpPr>
          <p:nvPr>
            <p:ph type="title"/>
          </p:nvPr>
        </p:nvSpPr>
        <p:spPr/>
        <p:txBody>
          <a:bodyPr>
            <a:normAutofit fontScale="90000"/>
          </a:bodyPr>
          <a:lstStyle/>
          <a:p>
            <a:r>
              <a:rPr lang="en-US" dirty="0"/>
              <a:t>Section 2a:</a:t>
            </a:r>
            <a:br>
              <a:rPr lang="en-US" dirty="0"/>
            </a:br>
            <a:r>
              <a:rPr lang="en-US" dirty="0"/>
              <a:t>Valuation Theory – ROIC, growth and cost of capital</a:t>
            </a:r>
            <a:endParaRPr lang="en-CH" dirty="0"/>
          </a:p>
        </p:txBody>
      </p:sp>
    </p:spTree>
    <p:extLst>
      <p:ext uri="{BB962C8B-B14F-4D97-AF65-F5344CB8AC3E}">
        <p14:creationId xmlns:p14="http://schemas.microsoft.com/office/powerpoint/2010/main" val="1329119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Valuation, Forecasting and Risk</a:t>
            </a:r>
          </a:p>
        </p:txBody>
      </p:sp>
      <p:sp>
        <p:nvSpPr>
          <p:cNvPr id="9219" name="Rectangle 5"/>
          <p:cNvSpPr>
            <a:spLocks noGrp="1" noChangeArrowheads="1"/>
          </p:cNvSpPr>
          <p:nvPr>
            <p:ph type="body" idx="1"/>
          </p:nvPr>
        </p:nvSpPr>
        <p:spPr/>
        <p:txBody>
          <a:bodyPr>
            <a:normAutofit fontScale="85000" lnSpcReduction="20000"/>
          </a:bodyPr>
          <a:lstStyle/>
          <a:p>
            <a:pPr marL="347663" indent="-347663">
              <a:buFontTx/>
              <a:buNone/>
            </a:pPr>
            <a:r>
              <a:rPr lang="en-US" altLang="en-US" dirty="0"/>
              <a:t>Every decision for a company is in one way or another derived from how much the outcome of the decision is worth.  Valuation is the single financial analytical skill that managers must master.  </a:t>
            </a:r>
          </a:p>
          <a:p>
            <a:pPr marL="347663" indent="-347663"/>
            <a:r>
              <a:rPr lang="en-US" altLang="en-US" dirty="0"/>
              <a:t>Valuation analysis of debt or equity involves assessing</a:t>
            </a:r>
          </a:p>
          <a:p>
            <a:pPr marL="854075" lvl="1" indent="-392113"/>
            <a:r>
              <a:rPr lang="en-US" altLang="en-US" dirty="0"/>
              <a:t>Future cash flow levels, (cash flow is reality) and </a:t>
            </a:r>
          </a:p>
          <a:p>
            <a:pPr marL="854075" lvl="1" indent="-392113"/>
            <a:r>
              <a:rPr lang="en-US" altLang="en-US" dirty="0"/>
              <a:t>Risks in valuing those cash flows, whether it be the cash flow from assets, debt or equity</a:t>
            </a:r>
          </a:p>
          <a:p>
            <a:pPr marL="347663" indent="-347663"/>
            <a:r>
              <a:rPr lang="en-US" altLang="en-US" dirty="0"/>
              <a:t>Measurement value – forecasting and risk assessment --  is a very complex and difficult problem.</a:t>
            </a:r>
          </a:p>
          <a:p>
            <a:pPr marL="347663" indent="-347663"/>
            <a:r>
              <a:rPr lang="en-US" altLang="en-US" dirty="0"/>
              <a:t>Coming up with a measurement of risk is extremely difficult and things like beta, value at risk and credit scoring have not worked very well.</a:t>
            </a:r>
          </a:p>
        </p:txBody>
      </p:sp>
    </p:spTree>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ltLang="zh-CN" dirty="0">
                <a:ea typeface="SimSun" panose="02010600030101010101" pitchFamily="2" charset="-122"/>
              </a:rPr>
              <a:t>Analytical framework for Valuation – Combine Forecasts of Economic Performance with Cost of Capital</a:t>
            </a:r>
          </a:p>
        </p:txBody>
      </p:sp>
      <p:graphicFrame>
        <p:nvGraphicFramePr>
          <p:cNvPr id="49155" name="Object 3"/>
          <p:cNvGraphicFramePr>
            <a:graphicFrameLocks noGrp="1" noChangeAspect="1"/>
          </p:cNvGraphicFramePr>
          <p:nvPr>
            <p:ph type="body" idx="1"/>
          </p:nvPr>
        </p:nvGraphicFramePr>
        <p:xfrm>
          <a:off x="1098550" y="1524000"/>
          <a:ext cx="6415088" cy="4191000"/>
        </p:xfrm>
        <a:graphic>
          <a:graphicData uri="http://schemas.openxmlformats.org/presentationml/2006/ole">
            <mc:AlternateContent xmlns:mc="http://schemas.openxmlformats.org/markup-compatibility/2006">
              <mc:Choice xmlns:v="urn:schemas-microsoft-com:vml" Requires="v">
                <p:oleObj spid="_x0000_s13351" name="Picture" r:id="rId4" imgW="4524750" imgH="2648558" progId="Word.Picture.8">
                  <p:embed/>
                </p:oleObj>
              </mc:Choice>
              <mc:Fallback>
                <p:oleObj name="Picture" r:id="rId4" imgW="4524750" imgH="2648558" progId="Word.Picture.8">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1524000"/>
                        <a:ext cx="6415088" cy="4191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
        <p:nvSpPr>
          <p:cNvPr id="49156" name="Text Box 4"/>
          <p:cNvSpPr txBox="1">
            <a:spLocks noChangeArrowheads="1"/>
          </p:cNvSpPr>
          <p:nvPr/>
        </p:nvSpPr>
        <p:spPr bwMode="auto">
          <a:xfrm>
            <a:off x="381000" y="2286000"/>
            <a:ext cx="21336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In financial terms, value comes from ROIC and growth versus cost of capital</a:t>
            </a:r>
          </a:p>
        </p:txBody>
      </p:sp>
      <p:sp>
        <p:nvSpPr>
          <p:cNvPr id="49157" name="Line 5"/>
          <p:cNvSpPr>
            <a:spLocks noChangeShapeType="1"/>
          </p:cNvSpPr>
          <p:nvPr/>
        </p:nvSpPr>
        <p:spPr bwMode="auto">
          <a:xfrm>
            <a:off x="838200" y="3200400"/>
            <a:ext cx="38100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58" name="Text Box 6"/>
          <p:cNvSpPr txBox="1">
            <a:spLocks noChangeArrowheads="1"/>
          </p:cNvSpPr>
          <p:nvPr/>
        </p:nvSpPr>
        <p:spPr bwMode="auto">
          <a:xfrm>
            <a:off x="6705600" y="1371600"/>
            <a:ext cx="1752600" cy="8223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Competitive position such as pricing power and cost structure affects ROIC</a:t>
            </a:r>
          </a:p>
        </p:txBody>
      </p:sp>
      <p:sp>
        <p:nvSpPr>
          <p:cNvPr id="49159" name="Line 7"/>
          <p:cNvSpPr>
            <a:spLocks noChangeShapeType="1"/>
          </p:cNvSpPr>
          <p:nvPr/>
        </p:nvSpPr>
        <p:spPr bwMode="auto">
          <a:xfrm flipH="1">
            <a:off x="5105400" y="1828800"/>
            <a:ext cx="1600200" cy="609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0" name="Line 8"/>
          <p:cNvSpPr>
            <a:spLocks noChangeShapeType="1"/>
          </p:cNvSpPr>
          <p:nvPr/>
        </p:nvSpPr>
        <p:spPr bwMode="auto">
          <a:xfrm flipH="1">
            <a:off x="2895600" y="2133600"/>
            <a:ext cx="3810000" cy="1524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1" name="Text Box 9"/>
          <p:cNvSpPr txBox="1">
            <a:spLocks noChangeArrowheads="1"/>
          </p:cNvSpPr>
          <p:nvPr/>
        </p:nvSpPr>
        <p:spPr bwMode="auto">
          <a:xfrm>
            <a:off x="7696200" y="29718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P/E ratio and other valuation come from ROIC and Growth</a:t>
            </a:r>
          </a:p>
        </p:txBody>
      </p:sp>
    </p:spTree>
    <p:extLst>
      <p:ext uri="{BB962C8B-B14F-4D97-AF65-F5344CB8AC3E}">
        <p14:creationId xmlns:p14="http://schemas.microsoft.com/office/powerpoint/2010/main" val="4060803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68C850-30FE-4142-8FFF-78A337F0E3A3}"/>
              </a:ext>
            </a:extLst>
          </p:cNvPr>
          <p:cNvSpPr>
            <a:spLocks noGrp="1"/>
          </p:cNvSpPr>
          <p:nvPr>
            <p:ph idx="1"/>
          </p:nvPr>
        </p:nvSpPr>
        <p:spPr/>
        <p:txBody>
          <a:bodyPr/>
          <a:lstStyle/>
          <a:p>
            <a:r>
              <a:rPr lang="en-US" dirty="0"/>
              <a:t>We (McKinsey) explain the two core principles of value creation: </a:t>
            </a:r>
          </a:p>
          <a:p>
            <a:pPr lvl="1"/>
            <a:r>
              <a:rPr lang="en-US" dirty="0"/>
              <a:t>(1) the idea that return on invested capital and growth drive cash flow, which in turn drives value, and </a:t>
            </a:r>
          </a:p>
          <a:p>
            <a:pPr lvl="1"/>
            <a:r>
              <a:rPr lang="en-US" dirty="0"/>
              <a:t>(2) the conservation of value principle, which says that anything that doesn’t increase cash flow doesn’t create value (unless it reduces risk).</a:t>
            </a:r>
          </a:p>
          <a:p>
            <a:r>
              <a:rPr lang="en-US" dirty="0"/>
              <a:t>Led to ideas about measuring all performance with return versus cost of capital and books on (ROIC-WACC) * Capital Charge</a:t>
            </a:r>
          </a:p>
        </p:txBody>
      </p:sp>
      <p:sp>
        <p:nvSpPr>
          <p:cNvPr id="3" name="Title 2">
            <a:extLst>
              <a:ext uri="{FF2B5EF4-FFF2-40B4-BE49-F238E27FC236}">
                <a16:creationId xmlns:a16="http://schemas.microsoft.com/office/drawing/2014/main" id="{6E4EAA57-70EA-4F9F-947F-BF2401FBFD88}"/>
              </a:ext>
            </a:extLst>
          </p:cNvPr>
          <p:cNvSpPr>
            <a:spLocks noGrp="1"/>
          </p:cNvSpPr>
          <p:nvPr>
            <p:ph type="title"/>
          </p:nvPr>
        </p:nvSpPr>
        <p:spPr/>
        <p:txBody>
          <a:bodyPr/>
          <a:lstStyle/>
          <a:p>
            <a:r>
              <a:rPr lang="en-US" dirty="0"/>
              <a:t>Quote from McKinsey Valuation Book</a:t>
            </a:r>
          </a:p>
        </p:txBody>
      </p:sp>
    </p:spTree>
    <p:extLst>
      <p:ext uri="{BB962C8B-B14F-4D97-AF65-F5344CB8AC3E}">
        <p14:creationId xmlns:p14="http://schemas.microsoft.com/office/powerpoint/2010/main" val="1800711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Investment to Maintain Cash Flow and Profits</a:t>
            </a:r>
          </a:p>
        </p:txBody>
      </p:sp>
      <p:sp>
        <p:nvSpPr>
          <p:cNvPr id="3" name="Content Placeholder 2"/>
          <p:cNvSpPr>
            <a:spLocks noGrp="1"/>
          </p:cNvSpPr>
          <p:nvPr>
            <p:ph idx="1"/>
          </p:nvPr>
        </p:nvSpPr>
        <p:spPr/>
        <p:txBody>
          <a:bodyPr>
            <a:normAutofit fontScale="92500" lnSpcReduction="10000"/>
          </a:bodyPr>
          <a:lstStyle/>
          <a:p>
            <a:r>
              <a:rPr lang="en-US" dirty="0"/>
              <a:t>To generate profits or cash flow, just about everything requires some level of investment:</a:t>
            </a:r>
          </a:p>
          <a:p>
            <a:pPr lvl="1"/>
            <a:r>
              <a:rPr lang="en-US" dirty="0"/>
              <a:t>Personal: Invest in education</a:t>
            </a:r>
          </a:p>
          <a:p>
            <a:pPr lvl="1"/>
            <a:r>
              <a:rPr lang="en-US" dirty="0"/>
              <a:t>High Tech: Invest in research and investment</a:t>
            </a:r>
          </a:p>
          <a:p>
            <a:pPr lvl="1"/>
            <a:r>
              <a:rPr lang="en-US" dirty="0"/>
              <a:t>Start-up: Invest in marketing and service or product</a:t>
            </a:r>
          </a:p>
          <a:p>
            <a:pPr lvl="1"/>
            <a:r>
              <a:rPr lang="en-US" dirty="0"/>
              <a:t>Telecom: Invest in acquisitions and licenses</a:t>
            </a:r>
          </a:p>
          <a:p>
            <a:pPr lvl="1"/>
            <a:r>
              <a:rPr lang="en-US" dirty="0"/>
              <a:t>Retailing or Trading: Invest in Inventories</a:t>
            </a:r>
          </a:p>
          <a:p>
            <a:pPr lvl="1"/>
            <a:r>
              <a:rPr lang="en-US" dirty="0"/>
              <a:t>Banking: Invest in Loans</a:t>
            </a:r>
          </a:p>
          <a:p>
            <a:pPr lvl="1"/>
            <a:r>
              <a:rPr lang="en-US" dirty="0"/>
              <a:t>Manufacturing: Invest in Capital Expenditures</a:t>
            </a:r>
          </a:p>
          <a:p>
            <a:r>
              <a:rPr lang="en-US" dirty="0"/>
              <a:t>If a company stops investing or makes bad investment decisions, or pays too much for investments, it will have problems in the future</a:t>
            </a:r>
          </a:p>
          <a:p>
            <a:endParaRPr lang="en-US" dirty="0"/>
          </a:p>
        </p:txBody>
      </p:sp>
    </p:spTree>
    <p:extLst>
      <p:ext uri="{BB962C8B-B14F-4D97-AF65-F5344CB8AC3E}">
        <p14:creationId xmlns:p14="http://schemas.microsoft.com/office/powerpoint/2010/main" val="1794771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Drivers of Value and Growth</a:t>
            </a:r>
          </a:p>
        </p:txBody>
      </p:sp>
      <p:graphicFrame>
        <p:nvGraphicFramePr>
          <p:cNvPr id="58371" name="Object 3"/>
          <p:cNvGraphicFramePr>
            <a:graphicFrameLocks noGrp="1" noChangeAspect="1"/>
          </p:cNvGraphicFramePr>
          <p:nvPr>
            <p:ph type="body" idx="1"/>
            <p:extLst/>
          </p:nvPr>
        </p:nvGraphicFramePr>
        <p:xfrm>
          <a:off x="1082675" y="1055688"/>
          <a:ext cx="10364788" cy="6270625"/>
        </p:xfrm>
        <a:graphic>
          <a:graphicData uri="http://schemas.openxmlformats.org/presentationml/2006/ole">
            <mc:AlternateContent xmlns:mc="http://schemas.openxmlformats.org/markup-compatibility/2006">
              <mc:Choice xmlns:v="urn:schemas-microsoft-com:vml" Requires="v">
                <p:oleObj spid="_x0000_s14376" name="Document" r:id="rId4" imgW="7393855" imgH="4473645" progId="Word.Document.8">
                  <p:embed/>
                </p:oleObj>
              </mc:Choice>
              <mc:Fallback>
                <p:oleObj name="Document" r:id="rId4" imgW="7393855" imgH="4473645" progId="Word.Document.8">
                  <p:embed/>
                  <p:pic>
                    <p:nvPicPr>
                      <p:cNvPr id="58371" name="Object 3"/>
                      <p:cNvPicPr>
                        <a:picLocks noChangeAspect="1" noChangeArrowheads="1"/>
                      </p:cNvPicPr>
                      <p:nvPr/>
                    </p:nvPicPr>
                    <p:blipFill>
                      <a:blip r:embed="rId5"/>
                      <a:srcRect/>
                      <a:stretch>
                        <a:fillRect/>
                      </a:stretch>
                    </p:blipFill>
                    <p:spPr bwMode="auto">
                      <a:xfrm>
                        <a:off x="1082675" y="1055688"/>
                        <a:ext cx="10364788" cy="6270625"/>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33E15AE6-4706-4AA8-8453-CEB865EB8DDC}"/>
              </a:ext>
            </a:extLst>
          </p:cNvPr>
          <p:cNvSpPr txBox="1"/>
          <p:nvPr/>
        </p:nvSpPr>
        <p:spPr>
          <a:xfrm>
            <a:off x="6895750" y="3934437"/>
            <a:ext cx="1707160" cy="1200329"/>
          </a:xfrm>
          <a:prstGeom prst="rect">
            <a:avLst/>
          </a:prstGeom>
          <a:solidFill>
            <a:srgbClr val="FFFF00"/>
          </a:solidFill>
        </p:spPr>
        <p:txBody>
          <a:bodyPr wrap="square" rtlCol="0">
            <a:spAutoFit/>
          </a:bodyPr>
          <a:lstStyle/>
          <a:p>
            <a:r>
              <a:rPr lang="en-US" dirty="0"/>
              <a:t>Can Replace the ROIC with ROE and WACC with Cost of Equity</a:t>
            </a:r>
          </a:p>
        </p:txBody>
      </p:sp>
      <p:cxnSp>
        <p:nvCxnSpPr>
          <p:cNvPr id="8" name="Straight Arrow Connector 7">
            <a:extLst>
              <a:ext uri="{FF2B5EF4-FFF2-40B4-BE49-F238E27FC236}">
                <a16:creationId xmlns:a16="http://schemas.microsoft.com/office/drawing/2014/main" id="{5B0C6824-F748-42EC-AEFA-1FD775755ED4}"/>
              </a:ext>
            </a:extLst>
          </p:cNvPr>
          <p:cNvCxnSpPr/>
          <p:nvPr/>
        </p:nvCxnSpPr>
        <p:spPr>
          <a:xfrm flipH="1" flipV="1">
            <a:off x="6442745" y="3489820"/>
            <a:ext cx="369116" cy="805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797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r>
              <a:rPr lang="en-US" altLang="zh-CN" dirty="0">
                <a:ea typeface="SimSun" panose="02010600030101010101" pitchFamily="2" charset="-122"/>
              </a:rPr>
              <a:t>The Value Matrix – Company Categories and Strategy</a:t>
            </a:r>
          </a:p>
        </p:txBody>
      </p:sp>
      <p:graphicFrame>
        <p:nvGraphicFramePr>
          <p:cNvPr id="62467" name="Object 3"/>
          <p:cNvGraphicFramePr>
            <a:graphicFrameLocks noGrp="1" noChangeAspect="1"/>
          </p:cNvGraphicFramePr>
          <p:nvPr>
            <p:ph type="body" idx="1"/>
            <p:extLst/>
          </p:nvPr>
        </p:nvGraphicFramePr>
        <p:xfrm>
          <a:off x="566985" y="1320053"/>
          <a:ext cx="8577015" cy="5172820"/>
        </p:xfrm>
        <a:graphic>
          <a:graphicData uri="http://schemas.openxmlformats.org/presentationml/2006/ole">
            <mc:AlternateContent xmlns:mc="http://schemas.openxmlformats.org/markup-compatibility/2006">
              <mc:Choice xmlns:v="urn:schemas-microsoft-com:vml" Requires="v">
                <p:oleObj spid="_x0000_s15400" name="Document" r:id="rId4" imgW="5602224" imgH="3378708" progId="Word.Document.8">
                  <p:embed/>
                </p:oleObj>
              </mc:Choice>
              <mc:Fallback>
                <p:oleObj name="Document" r:id="rId4" imgW="5602224" imgH="3378708" progId="Word.Document.8">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85" y="1320053"/>
                        <a:ext cx="8577015" cy="5172820"/>
                      </a:xfrm>
                      <a:prstGeom prst="rect">
                        <a:avLst/>
                      </a:prstGeom>
                      <a:noFill/>
                      <a:ln>
                        <a:noFill/>
                      </a:ln>
                      <a:extLst/>
                    </p:spPr>
                  </p:pic>
                </p:oleObj>
              </mc:Fallback>
            </mc:AlternateContent>
          </a:graphicData>
        </a:graphic>
      </p:graphicFrame>
      <p:sp>
        <p:nvSpPr>
          <p:cNvPr id="62468" name="Text Box 4"/>
          <p:cNvSpPr txBox="1">
            <a:spLocks noChangeArrowheads="1"/>
          </p:cNvSpPr>
          <p:nvPr/>
        </p:nvSpPr>
        <p:spPr bwMode="auto">
          <a:xfrm>
            <a:off x="1600200" y="3429000"/>
            <a:ext cx="2057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Throwing good money after bad</a:t>
            </a:r>
          </a:p>
        </p:txBody>
      </p:sp>
      <p:sp>
        <p:nvSpPr>
          <p:cNvPr id="62469" name="Text Box 5"/>
          <p:cNvSpPr txBox="1">
            <a:spLocks noChangeArrowheads="1"/>
          </p:cNvSpPr>
          <p:nvPr/>
        </p:nvSpPr>
        <p:spPr bwMode="auto">
          <a:xfrm>
            <a:off x="1600200" y="5715000"/>
            <a:ext cx="19050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Try to get out of the business</a:t>
            </a:r>
          </a:p>
        </p:txBody>
      </p:sp>
      <p:sp>
        <p:nvSpPr>
          <p:cNvPr id="62470" name="Text Box 6"/>
          <p:cNvSpPr txBox="1">
            <a:spLocks noChangeArrowheads="1"/>
          </p:cNvSpPr>
          <p:nvPr/>
        </p:nvSpPr>
        <p:spPr bwMode="auto">
          <a:xfrm>
            <a:off x="6858000" y="2209800"/>
            <a:ext cx="1676400" cy="1004888"/>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What is the economic reason for getting here and how long can the performance be maintained</a:t>
            </a:r>
          </a:p>
        </p:txBody>
      </p:sp>
      <p:sp>
        <p:nvSpPr>
          <p:cNvPr id="62471" name="Text Box 7"/>
          <p:cNvSpPr txBox="1">
            <a:spLocks noChangeArrowheads="1"/>
          </p:cNvSpPr>
          <p:nvPr/>
        </p:nvSpPr>
        <p:spPr bwMode="auto">
          <a:xfrm>
            <a:off x="7315200" y="4953000"/>
            <a:ext cx="1295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Give the money to investors</a:t>
            </a:r>
          </a:p>
        </p:txBody>
      </p:sp>
    </p:spTree>
    <p:extLst>
      <p:ext uri="{BB962C8B-B14F-4D97-AF65-F5344CB8AC3E}">
        <p14:creationId xmlns:p14="http://schemas.microsoft.com/office/powerpoint/2010/main" val="2505403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C0BC9A-203A-4686-8DA2-1382FF66C3DF}"/>
              </a:ext>
            </a:extLst>
          </p:cNvPr>
          <p:cNvSpPr>
            <a:spLocks noGrp="1"/>
          </p:cNvSpPr>
          <p:nvPr>
            <p:ph idx="1"/>
          </p:nvPr>
        </p:nvSpPr>
        <p:spPr/>
        <p:txBody>
          <a:bodyPr>
            <a:normAutofit fontScale="92500" lnSpcReduction="20000"/>
          </a:bodyPr>
          <a:lstStyle/>
          <a:p>
            <a:r>
              <a:rPr lang="en-US" dirty="0"/>
              <a:t>Macroeconomics and the Ability to Earn High Premiums over the Long-term and Philosophy of Modelling as Assessment of Potential for Maintaining Real Economic Rents</a:t>
            </a:r>
          </a:p>
          <a:p>
            <a:r>
              <a:rPr lang="en-US" dirty="0"/>
              <a:t>Computing Cost of Capital with Market to Book Regression Rather than CAPM or using P/E Ratios</a:t>
            </a:r>
          </a:p>
          <a:p>
            <a:r>
              <a:rPr lang="en-US" dirty="0"/>
              <a:t>Evaluating Depreciation Expense and Net Depreciation Rates in the Context of Changing Growth</a:t>
            </a:r>
          </a:p>
          <a:p>
            <a:r>
              <a:rPr lang="en-US" dirty="0"/>
              <a:t>Different Drivers of P/E Ratio and EV/EBITDA Ratio and Dependence of EV/EBITDA Ratio on Asset Life </a:t>
            </a:r>
          </a:p>
          <a:p>
            <a:endParaRPr lang="en-CH" dirty="0"/>
          </a:p>
        </p:txBody>
      </p:sp>
      <p:sp>
        <p:nvSpPr>
          <p:cNvPr id="3" name="Title 2">
            <a:extLst>
              <a:ext uri="{FF2B5EF4-FFF2-40B4-BE49-F238E27FC236}">
                <a16:creationId xmlns:a16="http://schemas.microsoft.com/office/drawing/2014/main" id="{B8538DC2-EEA7-4C21-84FA-36980644D5C7}"/>
              </a:ext>
            </a:extLst>
          </p:cNvPr>
          <p:cNvSpPr>
            <a:spLocks noGrp="1"/>
          </p:cNvSpPr>
          <p:nvPr>
            <p:ph type="title"/>
          </p:nvPr>
        </p:nvSpPr>
        <p:spPr/>
        <p:txBody>
          <a:bodyPr>
            <a:normAutofit fontScale="90000"/>
          </a:bodyPr>
          <a:lstStyle/>
          <a:p>
            <a:r>
              <a:rPr lang="en-US" dirty="0"/>
              <a:t>Re-thinking Financial Theory from Financial Modelling Analysis and Proofs - 2</a:t>
            </a:r>
            <a:endParaRPr lang="en-CH" dirty="0"/>
          </a:p>
        </p:txBody>
      </p:sp>
      <p:sp>
        <p:nvSpPr>
          <p:cNvPr id="4" name="Slide Number Placeholder 3">
            <a:extLst>
              <a:ext uri="{FF2B5EF4-FFF2-40B4-BE49-F238E27FC236}">
                <a16:creationId xmlns:a16="http://schemas.microsoft.com/office/drawing/2014/main" id="{E2B79E99-C34D-4934-95F4-50F383B93817}"/>
              </a:ext>
            </a:extLst>
          </p:cNvPr>
          <p:cNvSpPr>
            <a:spLocks noGrp="1"/>
          </p:cNvSpPr>
          <p:nvPr>
            <p:ph type="sldNum" sz="quarter" idx="12"/>
          </p:nvPr>
        </p:nvSpPr>
        <p:spPr/>
        <p:txBody>
          <a:bodyPr/>
          <a:lstStyle/>
          <a:p>
            <a:pPr algn="ctr"/>
            <a:fld id="{0C3A1854-6B63-4059-B360-A3C4972BF0FC}" type="slidenum">
              <a:rPr lang="ko-KR" altLang="en-US" smtClean="0"/>
              <a:pPr algn="ctr"/>
              <a:t>5</a:t>
            </a:fld>
            <a:endParaRPr lang="ko-KR" altLang="en-US" dirty="0"/>
          </a:p>
        </p:txBody>
      </p:sp>
    </p:spTree>
    <p:extLst>
      <p:ext uri="{BB962C8B-B14F-4D97-AF65-F5344CB8AC3E}">
        <p14:creationId xmlns:p14="http://schemas.microsoft.com/office/powerpoint/2010/main" val="219532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C52E10-8DD9-4210-9FB1-CAA49B0E8AE8}"/>
              </a:ext>
            </a:extLst>
          </p:cNvPr>
          <p:cNvSpPr>
            <a:spLocks noGrp="1"/>
          </p:cNvSpPr>
          <p:nvPr>
            <p:ph idx="1"/>
          </p:nvPr>
        </p:nvSpPr>
        <p:spPr/>
        <p:txBody>
          <a:bodyPr/>
          <a:lstStyle/>
          <a:p>
            <a:r>
              <a:rPr lang="en-US" dirty="0"/>
              <a:t>Rule 1: Interest rate must be higher than the rate of inflation</a:t>
            </a:r>
          </a:p>
          <a:p>
            <a:r>
              <a:rPr lang="en-US" dirty="0"/>
              <a:t>Rule 2: Return must be higher than the interest rate because there is more risk</a:t>
            </a:r>
          </a:p>
          <a:p>
            <a:r>
              <a:rPr lang="en-US" dirty="0"/>
              <a:t>Rule 3: The overall return on capital should be higher than the weighted average cost of capital. But the weighted average cost of capital is tricky to compute.</a:t>
            </a:r>
            <a:endParaRPr lang="en-CH" dirty="0"/>
          </a:p>
        </p:txBody>
      </p:sp>
      <p:sp>
        <p:nvSpPr>
          <p:cNvPr id="3" name="Title 2">
            <a:extLst>
              <a:ext uri="{FF2B5EF4-FFF2-40B4-BE49-F238E27FC236}">
                <a16:creationId xmlns:a16="http://schemas.microsoft.com/office/drawing/2014/main" id="{CDAD2BF5-5F76-45C6-9D97-970D9D0D889F}"/>
              </a:ext>
            </a:extLst>
          </p:cNvPr>
          <p:cNvSpPr>
            <a:spLocks noGrp="1"/>
          </p:cNvSpPr>
          <p:nvPr>
            <p:ph type="title"/>
          </p:nvPr>
        </p:nvSpPr>
        <p:spPr/>
        <p:txBody>
          <a:bodyPr/>
          <a:lstStyle/>
          <a:p>
            <a:r>
              <a:rPr lang="en-US" dirty="0"/>
              <a:t>Return and Cost of Capital</a:t>
            </a:r>
            <a:endParaRPr lang="en-CH" dirty="0"/>
          </a:p>
        </p:txBody>
      </p:sp>
      <p:sp>
        <p:nvSpPr>
          <p:cNvPr id="4" name="Slide Number Placeholder 3">
            <a:extLst>
              <a:ext uri="{FF2B5EF4-FFF2-40B4-BE49-F238E27FC236}">
                <a16:creationId xmlns:a16="http://schemas.microsoft.com/office/drawing/2014/main" id="{665386F6-A65E-4C54-A705-E19839B7F6B7}"/>
              </a:ext>
            </a:extLst>
          </p:cNvPr>
          <p:cNvSpPr>
            <a:spLocks noGrp="1"/>
          </p:cNvSpPr>
          <p:nvPr>
            <p:ph type="sldNum" sz="quarter" idx="12"/>
          </p:nvPr>
        </p:nvSpPr>
        <p:spPr/>
        <p:txBody>
          <a:bodyPr/>
          <a:lstStyle/>
          <a:p>
            <a:pPr algn="ctr"/>
            <a:fld id="{0C3A1854-6B63-4059-B360-A3C4972BF0FC}" type="slidenum">
              <a:rPr lang="ko-KR" altLang="en-US" smtClean="0"/>
              <a:pPr algn="ctr"/>
              <a:t>50</a:t>
            </a:fld>
            <a:endParaRPr lang="ko-KR" altLang="en-US" dirty="0"/>
          </a:p>
        </p:txBody>
      </p:sp>
    </p:spTree>
    <p:extLst>
      <p:ext uri="{BB962C8B-B14F-4D97-AF65-F5344CB8AC3E}">
        <p14:creationId xmlns:p14="http://schemas.microsoft.com/office/powerpoint/2010/main" val="1737862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CEAA9C-6D4D-4F1F-B8F9-E80C3E05954B}"/>
              </a:ext>
            </a:extLst>
          </p:cNvPr>
          <p:cNvSpPr>
            <a:spLocks noGrp="1"/>
          </p:cNvSpPr>
          <p:nvPr>
            <p:ph idx="1"/>
          </p:nvPr>
        </p:nvSpPr>
        <p:spPr/>
        <p:txBody>
          <a:bodyPr/>
          <a:lstStyle/>
          <a:p>
            <a:r>
              <a:rPr lang="en-US" dirty="0"/>
              <a:t>Long-term and EIS</a:t>
            </a:r>
          </a:p>
          <a:p>
            <a:r>
              <a:rPr lang="en-US" dirty="0"/>
              <a:t>SHIFT, CNTL, R from generic macros</a:t>
            </a:r>
          </a:p>
          <a:p>
            <a:r>
              <a:rPr lang="en-US" dirty="0"/>
              <a:t>Use Interpolate and LOOKUP</a:t>
            </a:r>
          </a:p>
          <a:p>
            <a:r>
              <a:rPr lang="en-US" dirty="0"/>
              <a:t>Developer Tools</a:t>
            </a:r>
          </a:p>
          <a:p>
            <a:r>
              <a:rPr lang="en-US" dirty="0"/>
              <a:t>Macro instead of data table</a:t>
            </a:r>
          </a:p>
          <a:p>
            <a:endParaRPr lang="en-US" dirty="0"/>
          </a:p>
        </p:txBody>
      </p:sp>
      <p:sp>
        <p:nvSpPr>
          <p:cNvPr id="3" name="Title 2">
            <a:extLst>
              <a:ext uri="{FF2B5EF4-FFF2-40B4-BE49-F238E27FC236}">
                <a16:creationId xmlns:a16="http://schemas.microsoft.com/office/drawing/2014/main" id="{00AA239C-B541-461D-BA56-5F6532EC15E2}"/>
              </a:ext>
            </a:extLst>
          </p:cNvPr>
          <p:cNvSpPr>
            <a:spLocks noGrp="1"/>
          </p:cNvSpPr>
          <p:nvPr>
            <p:ph type="title"/>
          </p:nvPr>
        </p:nvSpPr>
        <p:spPr/>
        <p:txBody>
          <a:bodyPr/>
          <a:lstStyle/>
          <a:p>
            <a:r>
              <a:rPr lang="en-US" dirty="0"/>
              <a:t>Exercise on ROIC, Growth and Value</a:t>
            </a:r>
            <a:endParaRPr lang="en-CH" dirty="0"/>
          </a:p>
        </p:txBody>
      </p:sp>
      <p:sp>
        <p:nvSpPr>
          <p:cNvPr id="4" name="Slide Number Placeholder 3">
            <a:extLst>
              <a:ext uri="{FF2B5EF4-FFF2-40B4-BE49-F238E27FC236}">
                <a16:creationId xmlns:a16="http://schemas.microsoft.com/office/drawing/2014/main" id="{3F751798-E470-411F-AB24-A1A9F928F5FA}"/>
              </a:ext>
            </a:extLst>
          </p:cNvPr>
          <p:cNvSpPr>
            <a:spLocks noGrp="1"/>
          </p:cNvSpPr>
          <p:nvPr>
            <p:ph type="sldNum" sz="quarter" idx="12"/>
          </p:nvPr>
        </p:nvSpPr>
        <p:spPr/>
        <p:txBody>
          <a:bodyPr/>
          <a:lstStyle/>
          <a:p>
            <a:pPr algn="ctr"/>
            <a:fld id="{0C3A1854-6B63-4059-B360-A3C4972BF0FC}" type="slidenum">
              <a:rPr lang="ko-KR" altLang="en-US" smtClean="0"/>
              <a:pPr algn="ctr"/>
              <a:t>51</a:t>
            </a:fld>
            <a:endParaRPr lang="ko-KR" altLang="en-US" dirty="0"/>
          </a:p>
        </p:txBody>
      </p:sp>
    </p:spTree>
    <p:extLst>
      <p:ext uri="{BB962C8B-B14F-4D97-AF65-F5344CB8AC3E}">
        <p14:creationId xmlns:p14="http://schemas.microsoft.com/office/powerpoint/2010/main" val="3804369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normAutofit fontScale="92500"/>
          </a:bodyPr>
          <a:lstStyle/>
          <a:p>
            <a:r>
              <a:rPr lang="en-US" dirty="0"/>
              <a:t>The objective of any corporation is get high returns and then to grow these profits. The value of cash flow from these profits depends on the risk associated with the cash flow or the cost of capital.  That means three things drive value:</a:t>
            </a:r>
          </a:p>
          <a:p>
            <a:pPr lvl="1"/>
            <a:r>
              <a:rPr lang="en-US" dirty="0"/>
              <a:t>Rate of Return on Investment</a:t>
            </a:r>
          </a:p>
          <a:p>
            <a:pPr lvl="1"/>
            <a:r>
              <a:rPr lang="en-US" dirty="0"/>
              <a:t>Growth</a:t>
            </a:r>
          </a:p>
          <a:p>
            <a:pPr lvl="1"/>
            <a:r>
              <a:rPr lang="en-US" dirty="0"/>
              <a:t>Cost of Capital Adjusted for Risk</a:t>
            </a:r>
          </a:p>
          <a:p>
            <a:r>
              <a:rPr lang="en-US" dirty="0"/>
              <a:t>There is no question about these basic ideas and one can think of valuation as forecasting movements in these three variables.</a:t>
            </a:r>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normAutofit fontScale="90000"/>
          </a:bodyPr>
          <a:lstStyle/>
          <a:p>
            <a:r>
              <a:rPr lang="en-US" dirty="0"/>
              <a:t>Fundamental Valuation Ideas and Value Drivers</a:t>
            </a:r>
          </a:p>
        </p:txBody>
      </p:sp>
    </p:spTree>
    <p:extLst>
      <p:ext uri="{BB962C8B-B14F-4D97-AF65-F5344CB8AC3E}">
        <p14:creationId xmlns:p14="http://schemas.microsoft.com/office/powerpoint/2010/main" val="1871990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3790-72A0-49B2-B859-3EBCE73F08CA}"/>
              </a:ext>
            </a:extLst>
          </p:cNvPr>
          <p:cNvSpPr>
            <a:spLocks noGrp="1"/>
          </p:cNvSpPr>
          <p:nvPr>
            <p:ph idx="1"/>
          </p:nvPr>
        </p:nvSpPr>
        <p:spPr/>
        <p:txBody>
          <a:bodyPr/>
          <a:lstStyle/>
          <a:p>
            <a:r>
              <a:rPr lang="en-US" b="1" dirty="0"/>
              <a:t>Equation 1: Just Integrate from 0 to ∞</a:t>
            </a:r>
          </a:p>
          <a:p>
            <a:pPr lvl="1"/>
            <a:r>
              <a:rPr lang="en-US" dirty="0"/>
              <a:t>Value = CF(1)/k	(No Growth)</a:t>
            </a:r>
          </a:p>
          <a:p>
            <a:pPr lvl="1"/>
            <a:r>
              <a:rPr lang="en-US" dirty="0"/>
              <a:t>Value = CF(1)/(k-g)	(Growth)</a:t>
            </a:r>
          </a:p>
          <a:p>
            <a:pPr lvl="1"/>
            <a:endParaRPr lang="en-US" dirty="0"/>
          </a:p>
          <a:p>
            <a:pPr lvl="1"/>
            <a:r>
              <a:rPr lang="en-US" dirty="0"/>
              <a:t>This is just math (integral from 0 to ∞)</a:t>
            </a:r>
          </a:p>
          <a:p>
            <a:pPr lvl="1"/>
            <a:endParaRPr lang="en-US" dirty="0"/>
          </a:p>
          <a:p>
            <a:r>
              <a:rPr lang="en-US" b="1" dirty="0"/>
              <a:t>Equation 2: Sustainable Growth</a:t>
            </a:r>
          </a:p>
          <a:p>
            <a:pPr lvl="1"/>
            <a:r>
              <a:rPr lang="en-US" dirty="0"/>
              <a:t>Growth = ROE * Retention Rate</a:t>
            </a:r>
          </a:p>
          <a:p>
            <a:pPr lvl="1"/>
            <a:r>
              <a:rPr lang="en-US" dirty="0"/>
              <a:t>Growth = ROE * (1-Payout)</a:t>
            </a:r>
          </a:p>
          <a:p>
            <a:pPr lvl="1"/>
            <a:r>
              <a:rPr lang="en-US" dirty="0"/>
              <a:t>Payout = 1 – G/ROE</a:t>
            </a:r>
          </a:p>
        </p:txBody>
      </p:sp>
      <p:sp>
        <p:nvSpPr>
          <p:cNvPr id="3" name="Title 2">
            <a:extLst>
              <a:ext uri="{FF2B5EF4-FFF2-40B4-BE49-F238E27FC236}">
                <a16:creationId xmlns:a16="http://schemas.microsoft.com/office/drawing/2014/main" id="{3042E5DA-D03D-4F41-A33F-38094684102A}"/>
              </a:ext>
            </a:extLst>
          </p:cNvPr>
          <p:cNvSpPr>
            <a:spLocks noGrp="1"/>
          </p:cNvSpPr>
          <p:nvPr>
            <p:ph type="title"/>
          </p:nvPr>
        </p:nvSpPr>
        <p:spPr/>
        <p:txBody>
          <a:bodyPr>
            <a:normAutofit fontScale="90000"/>
          </a:bodyPr>
          <a:lstStyle/>
          <a:p>
            <a:r>
              <a:rPr lang="en-US" dirty="0"/>
              <a:t>Two Basic Equations in Financial Mathematics</a:t>
            </a:r>
          </a:p>
        </p:txBody>
      </p:sp>
      <p:sp>
        <p:nvSpPr>
          <p:cNvPr id="4" name="Slide Number Placeholder 3">
            <a:extLst>
              <a:ext uri="{FF2B5EF4-FFF2-40B4-BE49-F238E27FC236}">
                <a16:creationId xmlns:a16="http://schemas.microsoft.com/office/drawing/2014/main" id="{612922E7-77C8-48AC-9B92-0B6A084ECADB}"/>
              </a:ext>
            </a:extLst>
          </p:cNvPr>
          <p:cNvSpPr>
            <a:spLocks noGrp="1"/>
          </p:cNvSpPr>
          <p:nvPr>
            <p:ph type="sldNum" sz="quarter" idx="12"/>
          </p:nvPr>
        </p:nvSpPr>
        <p:spPr/>
        <p:txBody>
          <a:bodyPr/>
          <a:lstStyle/>
          <a:p>
            <a:pPr algn="ctr"/>
            <a:fld id="{0C3A1854-6B63-4059-B360-A3C4972BF0FC}" type="slidenum">
              <a:rPr lang="ko-KR" altLang="en-US" smtClean="0"/>
              <a:pPr algn="ctr"/>
              <a:t>53</a:t>
            </a:fld>
            <a:endParaRPr lang="ko-KR" altLang="en-US" dirty="0"/>
          </a:p>
        </p:txBody>
      </p:sp>
    </p:spTree>
    <p:extLst>
      <p:ext uri="{BB962C8B-B14F-4D97-AF65-F5344CB8AC3E}">
        <p14:creationId xmlns:p14="http://schemas.microsoft.com/office/powerpoint/2010/main" val="1655555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78B52-4EBF-41DF-839E-A2F1D6791A49}"/>
              </a:ext>
            </a:extLst>
          </p:cNvPr>
          <p:cNvSpPr>
            <a:spLocks noGrp="1"/>
          </p:cNvSpPr>
          <p:nvPr>
            <p:ph idx="1"/>
          </p:nvPr>
        </p:nvSpPr>
        <p:spPr/>
        <p:txBody>
          <a:bodyPr>
            <a:normAutofit fontScale="62500" lnSpcReduction="20000"/>
          </a:bodyPr>
          <a:lstStyle/>
          <a:p>
            <a:r>
              <a:rPr lang="en-US" dirty="0"/>
              <a:t>Start with Basics</a:t>
            </a:r>
          </a:p>
          <a:p>
            <a:pPr lvl="1"/>
            <a:r>
              <a:rPr lang="en-US" dirty="0"/>
              <a:t>Value = D1/(k-g)		Simple calculus</a:t>
            </a:r>
          </a:p>
          <a:p>
            <a:pPr lvl="1"/>
            <a:r>
              <a:rPr lang="en-US" dirty="0"/>
              <a:t>DPO = (1-g/ROE)		Fundamental growth</a:t>
            </a:r>
          </a:p>
          <a:p>
            <a:pPr lvl="1"/>
            <a:r>
              <a:rPr lang="en-US" dirty="0"/>
              <a:t>D1 = E1 * DPO		Earnings </a:t>
            </a:r>
          </a:p>
          <a:p>
            <a:pPr lvl="1"/>
            <a:endParaRPr lang="en-US" b="1" dirty="0"/>
          </a:p>
          <a:p>
            <a:pPr lvl="1"/>
            <a:r>
              <a:rPr lang="en-US" sz="4000" b="1" dirty="0"/>
              <a:t>Value = E1 * (1-g/ROE)/(k-g)</a:t>
            </a:r>
          </a:p>
          <a:p>
            <a:endParaRPr lang="en-US" dirty="0"/>
          </a:p>
          <a:p>
            <a:r>
              <a:rPr lang="en-US" dirty="0"/>
              <a:t>For P/E Ratio</a:t>
            </a:r>
          </a:p>
          <a:p>
            <a:pPr lvl="1"/>
            <a:endParaRPr lang="en-US" b="1" dirty="0"/>
          </a:p>
          <a:p>
            <a:pPr lvl="1"/>
            <a:r>
              <a:rPr lang="en-US" sz="3800" b="1" dirty="0"/>
              <a:t>Value/E1 = (1-g/ROE)/(k-g)</a:t>
            </a:r>
          </a:p>
          <a:p>
            <a:endParaRPr lang="en-US" dirty="0"/>
          </a:p>
          <a:p>
            <a:r>
              <a:rPr lang="en-US" dirty="0"/>
              <a:t>For P/B Ratio</a:t>
            </a:r>
          </a:p>
          <a:p>
            <a:pPr lvl="1"/>
            <a:r>
              <a:rPr lang="en-US" dirty="0"/>
              <a:t>E1=Book Value * ROE1</a:t>
            </a:r>
          </a:p>
          <a:p>
            <a:pPr lvl="1"/>
            <a:r>
              <a:rPr lang="en-US" dirty="0"/>
              <a:t>Value = Book Value * ROE * (1-g/ROE)/(k-g)</a:t>
            </a:r>
          </a:p>
          <a:p>
            <a:pPr lvl="1"/>
            <a:endParaRPr lang="en-US" b="1" dirty="0"/>
          </a:p>
          <a:p>
            <a:pPr lvl="1"/>
            <a:r>
              <a:rPr lang="en-US" sz="3800" b="1" dirty="0"/>
              <a:t>Value/Book Value = (ROE-g)/(k-g)</a:t>
            </a:r>
          </a:p>
          <a:p>
            <a:endParaRPr lang="en-US" dirty="0"/>
          </a:p>
          <a:p>
            <a:endParaRPr lang="en-US" dirty="0"/>
          </a:p>
        </p:txBody>
      </p:sp>
      <p:sp>
        <p:nvSpPr>
          <p:cNvPr id="3" name="Title 2">
            <a:extLst>
              <a:ext uri="{FF2B5EF4-FFF2-40B4-BE49-F238E27FC236}">
                <a16:creationId xmlns:a16="http://schemas.microsoft.com/office/drawing/2014/main" id="{7BA75450-EBF0-47FD-9801-6C53245626E5}"/>
              </a:ext>
            </a:extLst>
          </p:cNvPr>
          <p:cNvSpPr>
            <a:spLocks noGrp="1"/>
          </p:cNvSpPr>
          <p:nvPr>
            <p:ph type="title"/>
          </p:nvPr>
        </p:nvSpPr>
        <p:spPr/>
        <p:txBody>
          <a:bodyPr>
            <a:normAutofit fontScale="90000"/>
          </a:bodyPr>
          <a:lstStyle/>
          <a:p>
            <a:r>
              <a:rPr lang="en-US" dirty="0"/>
              <a:t>For Equity Case, All you Have to Do is Substitute</a:t>
            </a:r>
          </a:p>
        </p:txBody>
      </p:sp>
    </p:spTree>
    <p:extLst>
      <p:ext uri="{BB962C8B-B14F-4D97-AF65-F5344CB8AC3E}">
        <p14:creationId xmlns:p14="http://schemas.microsoft.com/office/powerpoint/2010/main" val="547442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7581D4-3E7D-427A-AF8C-B6CAFAA13D16}"/>
              </a:ext>
            </a:extLst>
          </p:cNvPr>
          <p:cNvSpPr>
            <a:spLocks noGrp="1"/>
          </p:cNvSpPr>
          <p:nvPr>
            <p:ph idx="1"/>
          </p:nvPr>
        </p:nvSpPr>
        <p:spPr/>
        <p:txBody>
          <a:bodyPr>
            <a:normAutofit fontScale="70000" lnSpcReduction="20000"/>
          </a:bodyPr>
          <a:lstStyle/>
          <a:p>
            <a:r>
              <a:rPr lang="en-US" dirty="0"/>
              <a:t>If you don’t make an investment, you cannot improve your life.</a:t>
            </a:r>
          </a:p>
          <a:p>
            <a:r>
              <a:rPr lang="en-US" dirty="0"/>
              <a:t>If you don’t make capital expenditures, you cannot get EBITDA.</a:t>
            </a:r>
          </a:p>
          <a:p>
            <a:r>
              <a:rPr lang="en-US" dirty="0"/>
              <a:t>If you don’t sell policies and put investments on the balance sheet, you can not earn a return.</a:t>
            </a:r>
          </a:p>
          <a:p>
            <a:r>
              <a:rPr lang="en-US" dirty="0"/>
              <a:t>If you don’t pay for a stock, you cannot get dividends.</a:t>
            </a:r>
          </a:p>
          <a:p>
            <a:r>
              <a:rPr lang="en-US" dirty="0"/>
              <a:t>Even when you gamble, you must put some money down on the table.</a:t>
            </a:r>
          </a:p>
          <a:p>
            <a:r>
              <a:rPr lang="en-US" dirty="0"/>
              <a:t>But, what about:</a:t>
            </a:r>
          </a:p>
          <a:p>
            <a:pPr lvl="1"/>
            <a:r>
              <a:rPr lang="en-US" dirty="0"/>
              <a:t>Uber: drivers make investment and all Uber has is a bit of software</a:t>
            </a:r>
          </a:p>
          <a:p>
            <a:pPr lvl="1"/>
            <a:r>
              <a:rPr lang="en-US" dirty="0"/>
              <a:t>Services: You make money from your reputation (Deloitte, Cap Gemini, GE, Siemens, Law Firms, etc.)</a:t>
            </a:r>
          </a:p>
          <a:p>
            <a:pPr lvl="1"/>
            <a:r>
              <a:rPr lang="en-US" dirty="0"/>
              <a:t>Construction contracts: You make money by constructing a plant and the investment in tractors etc. is very minor.</a:t>
            </a:r>
          </a:p>
        </p:txBody>
      </p:sp>
      <p:sp>
        <p:nvSpPr>
          <p:cNvPr id="3" name="Title 2">
            <a:extLst>
              <a:ext uri="{FF2B5EF4-FFF2-40B4-BE49-F238E27FC236}">
                <a16:creationId xmlns:a16="http://schemas.microsoft.com/office/drawing/2014/main" id="{1E18C399-D1A6-4006-880F-7912B02A884F}"/>
              </a:ext>
            </a:extLst>
          </p:cNvPr>
          <p:cNvSpPr>
            <a:spLocks noGrp="1"/>
          </p:cNvSpPr>
          <p:nvPr>
            <p:ph type="title"/>
          </p:nvPr>
        </p:nvSpPr>
        <p:spPr/>
        <p:txBody>
          <a:bodyPr>
            <a:normAutofit fontScale="90000"/>
          </a:bodyPr>
          <a:lstStyle/>
          <a:p>
            <a:r>
              <a:rPr lang="en-US" dirty="0"/>
              <a:t>Fundamental Idea about Investment Necessary to Generate Return</a:t>
            </a:r>
          </a:p>
        </p:txBody>
      </p:sp>
    </p:spTree>
    <p:extLst>
      <p:ext uri="{BB962C8B-B14F-4D97-AF65-F5344CB8AC3E}">
        <p14:creationId xmlns:p14="http://schemas.microsoft.com/office/powerpoint/2010/main" val="177015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fontScale="92500" lnSpcReduction="10000"/>
          </a:bodyPr>
          <a:lstStyle/>
          <a:p>
            <a:r>
              <a:rPr lang="en-029" dirty="0"/>
              <a:t>The formula for value from the three value drivers can be stated in general as:</a:t>
            </a:r>
          </a:p>
          <a:p>
            <a:r>
              <a:rPr lang="en-029" dirty="0"/>
              <a:t>Value = </a:t>
            </a:r>
          </a:p>
          <a:p>
            <a:pPr marL="457200" lvl="1" indent="0">
              <a:buNone/>
            </a:pPr>
            <a:r>
              <a:rPr lang="en-029" dirty="0"/>
              <a:t> Earning x (1-growth/return)/</a:t>
            </a:r>
          </a:p>
          <a:p>
            <a:pPr marL="457200" lvl="1" indent="0">
              <a:buNone/>
            </a:pPr>
            <a:r>
              <a:rPr lang="en-029" dirty="0"/>
              <a:t>	(Cost of capital –growth)</a:t>
            </a:r>
          </a:p>
          <a:p>
            <a:pPr marL="457200" lvl="1" indent="0">
              <a:buNone/>
            </a:pPr>
            <a:endParaRPr lang="en-029" dirty="0"/>
          </a:p>
          <a:p>
            <a:pPr marL="457200" lvl="1" indent="0">
              <a:buNone/>
            </a:pPr>
            <a:r>
              <a:rPr lang="en-029" dirty="0"/>
              <a:t>The formula can also be used to compute valuation ratios (the P/E ratio of the EV/NOPAT ratio) as follows:</a:t>
            </a:r>
          </a:p>
          <a:p>
            <a:pPr marL="457200" lvl="1" indent="0">
              <a:buNone/>
            </a:pPr>
            <a:endParaRPr lang="en-029" dirty="0"/>
          </a:p>
          <a:p>
            <a:r>
              <a:rPr lang="en-029" dirty="0"/>
              <a:t>Multiple or Value/Earnings = </a:t>
            </a:r>
          </a:p>
          <a:p>
            <a:pPr marL="457200" lvl="1" indent="0">
              <a:buNone/>
            </a:pPr>
            <a:r>
              <a:rPr lang="en-029" dirty="0"/>
              <a:t>(1-growth/return)/(Cost of capital –growth)</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lstStyle/>
          <a:p>
            <a:r>
              <a:rPr lang="en-029" dirty="0"/>
              <a:t>The Value Driver Formula</a:t>
            </a:r>
          </a:p>
        </p:txBody>
      </p:sp>
      <p:sp>
        <p:nvSpPr>
          <p:cNvPr id="4" name="Slide Number Placeholder 3">
            <a:extLst>
              <a:ext uri="{FF2B5EF4-FFF2-40B4-BE49-F238E27FC236}">
                <a16:creationId xmlns:a16="http://schemas.microsoft.com/office/drawing/2014/main" id="{1DA58D40-A4C4-4F43-A292-0F2F7DECD4D7}"/>
              </a:ext>
            </a:extLst>
          </p:cNvPr>
          <p:cNvSpPr>
            <a:spLocks noGrp="1"/>
          </p:cNvSpPr>
          <p:nvPr>
            <p:ph type="sldNum" sz="quarter" idx="12"/>
          </p:nvPr>
        </p:nvSpPr>
        <p:spPr/>
        <p:txBody>
          <a:bodyPr/>
          <a:lstStyle/>
          <a:p>
            <a:pPr algn="ctr"/>
            <a:fld id="{0C3A1854-6B63-4059-B360-A3C4972BF0FC}" type="slidenum">
              <a:rPr lang="ko-KR" altLang="en-US" smtClean="0"/>
              <a:pPr algn="ctr"/>
              <a:t>56</a:t>
            </a:fld>
            <a:endParaRPr lang="ko-KR" altLang="en-US" dirty="0"/>
          </a:p>
        </p:txBody>
      </p:sp>
    </p:spTree>
    <p:extLst>
      <p:ext uri="{BB962C8B-B14F-4D97-AF65-F5344CB8AC3E}">
        <p14:creationId xmlns:p14="http://schemas.microsoft.com/office/powerpoint/2010/main" val="2623944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a:bodyPr>
          <a:lstStyle/>
          <a:p>
            <a:r>
              <a:rPr lang="en-029" dirty="0"/>
              <a:t>The formula for equity value uses the growth rate in equity (g), the return on equity (ROE) and the cost of equity capital (k):</a:t>
            </a:r>
          </a:p>
          <a:p>
            <a:r>
              <a:rPr lang="en-029" dirty="0"/>
              <a:t>Equity Value per Share = </a:t>
            </a:r>
          </a:p>
          <a:p>
            <a:pPr marL="457200" lvl="1" indent="0">
              <a:buNone/>
            </a:pPr>
            <a:r>
              <a:rPr lang="en-029" dirty="0"/>
              <a:t> Earning x (1-g/ROE)/(k –g)</a:t>
            </a:r>
          </a:p>
          <a:p>
            <a:pPr marL="457200" lvl="1" indent="0">
              <a:buNone/>
            </a:pPr>
            <a:endParaRPr lang="en-029" dirty="0"/>
          </a:p>
          <a:p>
            <a:pPr marL="457200" lvl="1" indent="0">
              <a:buNone/>
            </a:pPr>
            <a:r>
              <a:rPr lang="en-029" dirty="0"/>
              <a:t>The formula can also be used to compute the P/E ratios as follows:</a:t>
            </a:r>
          </a:p>
          <a:p>
            <a:pPr marL="457200" lvl="1" indent="0">
              <a:buNone/>
            </a:pPr>
            <a:endParaRPr lang="en-029" dirty="0"/>
          </a:p>
          <a:p>
            <a:r>
              <a:rPr lang="en-029" dirty="0"/>
              <a:t>P/E = (1-g/ROE)/(k –g)</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lstStyle/>
          <a:p>
            <a:r>
              <a:rPr lang="en-029" dirty="0"/>
              <a:t>The Value Driver Formula for Equity Value</a:t>
            </a:r>
          </a:p>
        </p:txBody>
      </p:sp>
      <p:sp>
        <p:nvSpPr>
          <p:cNvPr id="4" name="Slide Number Placeholder 3">
            <a:extLst>
              <a:ext uri="{FF2B5EF4-FFF2-40B4-BE49-F238E27FC236}">
                <a16:creationId xmlns:a16="http://schemas.microsoft.com/office/drawing/2014/main" id="{1DA58D40-A4C4-4F43-A292-0F2F7DECD4D7}"/>
              </a:ext>
            </a:extLst>
          </p:cNvPr>
          <p:cNvSpPr>
            <a:spLocks noGrp="1"/>
          </p:cNvSpPr>
          <p:nvPr>
            <p:ph type="sldNum" sz="quarter" idx="12"/>
          </p:nvPr>
        </p:nvSpPr>
        <p:spPr/>
        <p:txBody>
          <a:bodyPr/>
          <a:lstStyle/>
          <a:p>
            <a:pPr algn="ctr"/>
            <a:fld id="{0C3A1854-6B63-4059-B360-A3C4972BF0FC}" type="slidenum">
              <a:rPr lang="ko-KR" altLang="en-US" smtClean="0"/>
              <a:pPr algn="ctr"/>
              <a:t>57</a:t>
            </a:fld>
            <a:endParaRPr lang="ko-KR" altLang="en-US" dirty="0"/>
          </a:p>
        </p:txBody>
      </p:sp>
    </p:spTree>
    <p:extLst>
      <p:ext uri="{BB962C8B-B14F-4D97-AF65-F5344CB8AC3E}">
        <p14:creationId xmlns:p14="http://schemas.microsoft.com/office/powerpoint/2010/main" val="1379039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CF71F1-1AA3-4FE8-A9C0-91008FC64AED}"/>
              </a:ext>
            </a:extLst>
          </p:cNvPr>
          <p:cNvSpPr>
            <a:spLocks noGrp="1"/>
          </p:cNvSpPr>
          <p:nvPr>
            <p:ph idx="1"/>
          </p:nvPr>
        </p:nvSpPr>
        <p:spPr/>
        <p:txBody>
          <a:bodyPr>
            <a:normAutofit fontScale="92500" lnSpcReduction="20000"/>
          </a:bodyPr>
          <a:lstStyle/>
          <a:p>
            <a:r>
              <a:rPr lang="en-029" dirty="0"/>
              <a:t>The formula for enterprise value from the three value drivers uses NOPAT or net operating income after tax or EBIT x (1-t) as earnings.  The return is expressed as ROIC and the growth is the growth rate in invested capital. The cost of capital is WACC:</a:t>
            </a:r>
          </a:p>
          <a:p>
            <a:r>
              <a:rPr lang="en-029" dirty="0"/>
              <a:t>Enterprise Value = NOPAT x (1-growth/ROIC)/</a:t>
            </a:r>
          </a:p>
          <a:p>
            <a:pPr marL="457200" lvl="1" indent="0">
              <a:buNone/>
            </a:pPr>
            <a:r>
              <a:rPr lang="en-029" dirty="0"/>
              <a:t>	(WACC –growth)</a:t>
            </a:r>
          </a:p>
          <a:p>
            <a:pPr marL="457200" lvl="1" indent="0">
              <a:buNone/>
            </a:pPr>
            <a:endParaRPr lang="en-029" dirty="0"/>
          </a:p>
          <a:p>
            <a:pPr marL="457200" lvl="1" indent="0">
              <a:buNone/>
            </a:pPr>
            <a:r>
              <a:rPr lang="en-029" dirty="0"/>
              <a:t>The formula can also be used to compute valuation ratios (the EV/NOPAT ratio) as follows:</a:t>
            </a:r>
          </a:p>
          <a:p>
            <a:pPr marL="457200" lvl="1" indent="0">
              <a:buNone/>
            </a:pPr>
            <a:endParaRPr lang="en-029" dirty="0"/>
          </a:p>
          <a:p>
            <a:r>
              <a:rPr lang="en-029" dirty="0"/>
              <a:t>EV/NOPAT = (1-g/ROIC)/(WACC – g)</a:t>
            </a:r>
          </a:p>
          <a:p>
            <a:pPr marL="457200" lvl="1" indent="0">
              <a:buNone/>
            </a:pPr>
            <a:endParaRPr lang="en-029" dirty="0"/>
          </a:p>
        </p:txBody>
      </p:sp>
      <p:sp>
        <p:nvSpPr>
          <p:cNvPr id="3" name="Title 2">
            <a:extLst>
              <a:ext uri="{FF2B5EF4-FFF2-40B4-BE49-F238E27FC236}">
                <a16:creationId xmlns:a16="http://schemas.microsoft.com/office/drawing/2014/main" id="{85173F11-0562-4014-B41D-5259AEAFD0C1}"/>
              </a:ext>
            </a:extLst>
          </p:cNvPr>
          <p:cNvSpPr>
            <a:spLocks noGrp="1"/>
          </p:cNvSpPr>
          <p:nvPr>
            <p:ph type="title"/>
          </p:nvPr>
        </p:nvSpPr>
        <p:spPr/>
        <p:txBody>
          <a:bodyPr>
            <a:normAutofit fontScale="90000"/>
          </a:bodyPr>
          <a:lstStyle/>
          <a:p>
            <a:r>
              <a:rPr lang="en-029" dirty="0"/>
              <a:t>The Value Driver Formula for Enterprise Value</a:t>
            </a:r>
          </a:p>
        </p:txBody>
      </p:sp>
      <p:sp>
        <p:nvSpPr>
          <p:cNvPr id="4" name="Slide Number Placeholder 3">
            <a:extLst>
              <a:ext uri="{FF2B5EF4-FFF2-40B4-BE49-F238E27FC236}">
                <a16:creationId xmlns:a16="http://schemas.microsoft.com/office/drawing/2014/main" id="{1DA58D40-A4C4-4F43-A292-0F2F7DECD4D7}"/>
              </a:ext>
            </a:extLst>
          </p:cNvPr>
          <p:cNvSpPr>
            <a:spLocks noGrp="1"/>
          </p:cNvSpPr>
          <p:nvPr>
            <p:ph type="sldNum" sz="quarter" idx="12"/>
          </p:nvPr>
        </p:nvSpPr>
        <p:spPr/>
        <p:txBody>
          <a:bodyPr/>
          <a:lstStyle/>
          <a:p>
            <a:pPr algn="ctr"/>
            <a:fld id="{0C3A1854-6B63-4059-B360-A3C4972BF0FC}" type="slidenum">
              <a:rPr lang="ko-KR" altLang="en-US" smtClean="0"/>
              <a:pPr algn="ctr"/>
              <a:t>58</a:t>
            </a:fld>
            <a:endParaRPr lang="ko-KR" altLang="en-US" dirty="0"/>
          </a:p>
        </p:txBody>
      </p:sp>
    </p:spTree>
    <p:extLst>
      <p:ext uri="{BB962C8B-B14F-4D97-AF65-F5344CB8AC3E}">
        <p14:creationId xmlns:p14="http://schemas.microsoft.com/office/powerpoint/2010/main" val="23327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D761D8-08A0-4473-AAAF-1BD05579AC0E}"/>
              </a:ext>
            </a:extLst>
          </p:cNvPr>
          <p:cNvSpPr>
            <a:spLocks noGrp="1"/>
          </p:cNvSpPr>
          <p:nvPr>
            <p:ph idx="1"/>
          </p:nvPr>
        </p:nvSpPr>
        <p:spPr/>
        <p:txBody>
          <a:bodyPr>
            <a:normAutofit fontScale="92500" lnSpcReduction="20000"/>
          </a:bodyPr>
          <a:lstStyle/>
          <a:p>
            <a:r>
              <a:rPr lang="en-US" dirty="0"/>
              <a:t>McKinsey Discussion of the Formula:</a:t>
            </a:r>
          </a:p>
          <a:p>
            <a:pPr lvl="1"/>
            <a:r>
              <a:rPr lang="en-US" dirty="0"/>
              <a:t>This formula underpins the discounted-cash-flow (DCF) approach to valuation, and a variant of the equation lies behind the economic-profit approach (i.e. monopoly profit)….</a:t>
            </a:r>
            <a:r>
              <a:rPr lang="en-US" b="1" i="1" dirty="0"/>
              <a:t>You might go so far as to say that this formula represents all there is to valuation. Everything else is mere detail</a:t>
            </a:r>
            <a:r>
              <a:rPr lang="en-US" dirty="0"/>
              <a:t>.”</a:t>
            </a:r>
          </a:p>
          <a:p>
            <a:endParaRPr lang="en-US" u="sng" dirty="0"/>
          </a:p>
          <a:p>
            <a:r>
              <a:rPr lang="en-US" u="sng" dirty="0"/>
              <a:t>However, the formula is really not very good:</a:t>
            </a:r>
          </a:p>
          <a:p>
            <a:pPr lvl="1"/>
            <a:r>
              <a:rPr lang="en-US" dirty="0"/>
              <a:t>Only works when ROE and g and k are constant.</a:t>
            </a:r>
          </a:p>
          <a:p>
            <a:pPr lvl="1"/>
            <a:r>
              <a:rPr lang="en-US" dirty="0"/>
              <a:t>It does not work with inflation, because the value of the investment increases over time due to inflation.</a:t>
            </a:r>
          </a:p>
          <a:p>
            <a:pPr lvl="1"/>
            <a:r>
              <a:rPr lang="en-US" dirty="0"/>
              <a:t>It does not work if the return on new investments is different from the return on existing investments in cases such as high technology.</a:t>
            </a:r>
          </a:p>
        </p:txBody>
      </p:sp>
      <p:sp>
        <p:nvSpPr>
          <p:cNvPr id="3" name="Title 2">
            <a:extLst>
              <a:ext uri="{FF2B5EF4-FFF2-40B4-BE49-F238E27FC236}">
                <a16:creationId xmlns:a16="http://schemas.microsoft.com/office/drawing/2014/main" id="{08B6D94C-3E2A-4DDA-9483-4C488807F197}"/>
              </a:ext>
            </a:extLst>
          </p:cNvPr>
          <p:cNvSpPr>
            <a:spLocks noGrp="1"/>
          </p:cNvSpPr>
          <p:nvPr>
            <p:ph type="title"/>
          </p:nvPr>
        </p:nvSpPr>
        <p:spPr/>
        <p:txBody>
          <a:bodyPr>
            <a:normAutofit fontScale="90000"/>
          </a:bodyPr>
          <a:lstStyle/>
          <a:p>
            <a:r>
              <a:rPr lang="en-US" dirty="0"/>
              <a:t>Problems with These Value Driver Formulas – They Only Work when All Items are Constant</a:t>
            </a:r>
          </a:p>
        </p:txBody>
      </p:sp>
    </p:spTree>
    <p:extLst>
      <p:ext uri="{BB962C8B-B14F-4D97-AF65-F5344CB8AC3E}">
        <p14:creationId xmlns:p14="http://schemas.microsoft.com/office/powerpoint/2010/main" val="4152317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CB921-F10C-49C0-97A1-055585BD61E5}"/>
              </a:ext>
            </a:extLst>
          </p:cNvPr>
          <p:cNvSpPr>
            <a:spLocks noGrp="1"/>
          </p:cNvSpPr>
          <p:nvPr>
            <p:ph idx="1"/>
          </p:nvPr>
        </p:nvSpPr>
        <p:spPr/>
        <p:txBody>
          <a:bodyPr/>
          <a:lstStyle/>
          <a:p>
            <a:r>
              <a:rPr lang="en-US" dirty="0"/>
              <a:t>Use of Credit Spread to Derive Debt Beta and More Properly Derive Unlevered Beta</a:t>
            </a:r>
          </a:p>
          <a:p>
            <a:r>
              <a:rPr lang="en-US" dirty="0"/>
              <a:t>Development of Terminal Valuation Techniques for Financial Institutions that Use Market to Book Ratio and ROE from Financial Models</a:t>
            </a:r>
          </a:p>
          <a:p>
            <a:r>
              <a:rPr lang="en-US" dirty="0"/>
              <a:t>Evaluation of Political Risk Premiums from Computing Implied Probability of Default</a:t>
            </a:r>
          </a:p>
          <a:p>
            <a:r>
              <a:rPr lang="en-US" dirty="0"/>
              <a:t>Simulating Credit Ratings in M&amp;A using Financial Ratios and Business Risk</a:t>
            </a:r>
            <a:endParaRPr lang="en-CH" dirty="0"/>
          </a:p>
          <a:p>
            <a:endParaRPr lang="en-CH" dirty="0"/>
          </a:p>
        </p:txBody>
      </p:sp>
      <p:sp>
        <p:nvSpPr>
          <p:cNvPr id="3" name="Title 2">
            <a:extLst>
              <a:ext uri="{FF2B5EF4-FFF2-40B4-BE49-F238E27FC236}">
                <a16:creationId xmlns:a16="http://schemas.microsoft.com/office/drawing/2014/main" id="{76CFA22C-4C87-4435-84B9-75F1315E1FF1}"/>
              </a:ext>
            </a:extLst>
          </p:cNvPr>
          <p:cNvSpPr>
            <a:spLocks noGrp="1"/>
          </p:cNvSpPr>
          <p:nvPr>
            <p:ph type="title"/>
          </p:nvPr>
        </p:nvSpPr>
        <p:spPr>
          <a:xfrm>
            <a:off x="646938" y="365127"/>
            <a:ext cx="7666938" cy="690676"/>
          </a:xfrm>
        </p:spPr>
        <p:txBody>
          <a:bodyPr>
            <a:normAutofit fontScale="90000"/>
          </a:bodyPr>
          <a:lstStyle/>
          <a:p>
            <a:r>
              <a:rPr lang="en-US" dirty="0"/>
              <a:t>Re-thinking Financial Theory from Financial Modelling Analysis and Proofs - 3</a:t>
            </a:r>
            <a:endParaRPr lang="en-CH" dirty="0"/>
          </a:p>
        </p:txBody>
      </p:sp>
      <p:sp>
        <p:nvSpPr>
          <p:cNvPr id="4" name="Slide Number Placeholder 3">
            <a:extLst>
              <a:ext uri="{FF2B5EF4-FFF2-40B4-BE49-F238E27FC236}">
                <a16:creationId xmlns:a16="http://schemas.microsoft.com/office/drawing/2014/main" id="{9E00669A-2C34-4F7C-BDE9-ADE838981BCA}"/>
              </a:ext>
            </a:extLst>
          </p:cNvPr>
          <p:cNvSpPr>
            <a:spLocks noGrp="1"/>
          </p:cNvSpPr>
          <p:nvPr>
            <p:ph type="sldNum" sz="quarter" idx="12"/>
          </p:nvPr>
        </p:nvSpPr>
        <p:spPr/>
        <p:txBody>
          <a:bodyPr/>
          <a:lstStyle/>
          <a:p>
            <a:pPr algn="ctr"/>
            <a:fld id="{0C3A1854-6B63-4059-B360-A3C4972BF0FC}" type="slidenum">
              <a:rPr lang="ko-KR" altLang="en-US" smtClean="0"/>
              <a:pPr algn="ctr"/>
              <a:t>6</a:t>
            </a:fld>
            <a:endParaRPr lang="ko-KR" altLang="en-US" dirty="0"/>
          </a:p>
        </p:txBody>
      </p:sp>
    </p:spTree>
    <p:extLst>
      <p:ext uri="{BB962C8B-B14F-4D97-AF65-F5344CB8AC3E}">
        <p14:creationId xmlns:p14="http://schemas.microsoft.com/office/powerpoint/2010/main" val="3626640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6729B6-4FD8-4291-8D17-4BC70ECCFA0A}"/>
              </a:ext>
            </a:extLst>
          </p:cNvPr>
          <p:cNvSpPr>
            <a:spLocks noGrp="1"/>
          </p:cNvSpPr>
          <p:nvPr>
            <p:ph idx="1"/>
          </p:nvPr>
        </p:nvSpPr>
        <p:spPr/>
        <p:txBody>
          <a:bodyPr/>
          <a:lstStyle/>
          <a:p>
            <a:r>
              <a:rPr lang="en-US" dirty="0"/>
              <a:t>When the Growth Rate is Zero, the P/E ratio is 1/k. In this case the rate of return does not matter to the P/E ratio because E is there.</a:t>
            </a:r>
          </a:p>
          <a:p>
            <a:endParaRPr lang="en-US" dirty="0"/>
          </a:p>
          <a:p>
            <a:endParaRPr lang="en-US" dirty="0"/>
          </a:p>
        </p:txBody>
      </p:sp>
      <p:sp>
        <p:nvSpPr>
          <p:cNvPr id="3" name="Title 2">
            <a:extLst>
              <a:ext uri="{FF2B5EF4-FFF2-40B4-BE49-F238E27FC236}">
                <a16:creationId xmlns:a16="http://schemas.microsoft.com/office/drawing/2014/main" id="{E781B7A1-9193-48AF-A3BB-129E2B9D8042}"/>
              </a:ext>
            </a:extLst>
          </p:cNvPr>
          <p:cNvSpPr>
            <a:spLocks noGrp="1"/>
          </p:cNvSpPr>
          <p:nvPr>
            <p:ph type="title"/>
          </p:nvPr>
        </p:nvSpPr>
        <p:spPr/>
        <p:txBody>
          <a:bodyPr>
            <a:normAutofit fontScale="90000"/>
          </a:bodyPr>
          <a:lstStyle/>
          <a:p>
            <a:r>
              <a:rPr lang="en-US" dirty="0"/>
              <a:t>Lets Review How this Works Mathematically – Start with the No Growth Case</a:t>
            </a:r>
          </a:p>
        </p:txBody>
      </p:sp>
      <p:pic>
        <p:nvPicPr>
          <p:cNvPr id="5" name="Picture 4">
            <a:extLst>
              <a:ext uri="{FF2B5EF4-FFF2-40B4-BE49-F238E27FC236}">
                <a16:creationId xmlns:a16="http://schemas.microsoft.com/office/drawing/2014/main" id="{4DF46ABC-828C-4AA1-A6F8-C53FF15FD87A}"/>
              </a:ext>
            </a:extLst>
          </p:cNvPr>
          <p:cNvPicPr>
            <a:picLocks noChangeAspect="1"/>
          </p:cNvPicPr>
          <p:nvPr/>
        </p:nvPicPr>
        <p:blipFill>
          <a:blip r:embed="rId2"/>
          <a:stretch>
            <a:fillRect/>
          </a:stretch>
        </p:blipFill>
        <p:spPr>
          <a:xfrm>
            <a:off x="350944" y="2797982"/>
            <a:ext cx="3756651" cy="1718105"/>
          </a:xfrm>
          <a:prstGeom prst="rect">
            <a:avLst/>
          </a:prstGeom>
        </p:spPr>
      </p:pic>
      <p:pic>
        <p:nvPicPr>
          <p:cNvPr id="6" name="Picture 5">
            <a:extLst>
              <a:ext uri="{FF2B5EF4-FFF2-40B4-BE49-F238E27FC236}">
                <a16:creationId xmlns:a16="http://schemas.microsoft.com/office/drawing/2014/main" id="{60722351-D2B8-4FE9-B2CE-37F099F5BE80}"/>
              </a:ext>
            </a:extLst>
          </p:cNvPr>
          <p:cNvPicPr>
            <a:picLocks noChangeAspect="1"/>
          </p:cNvPicPr>
          <p:nvPr/>
        </p:nvPicPr>
        <p:blipFill>
          <a:blip r:embed="rId3"/>
          <a:stretch>
            <a:fillRect/>
          </a:stretch>
        </p:blipFill>
        <p:spPr>
          <a:xfrm>
            <a:off x="4774606" y="2797982"/>
            <a:ext cx="3756652" cy="1692942"/>
          </a:xfrm>
          <a:prstGeom prst="rect">
            <a:avLst/>
          </a:prstGeom>
        </p:spPr>
      </p:pic>
      <p:pic>
        <p:nvPicPr>
          <p:cNvPr id="7" name="Picture 6">
            <a:extLst>
              <a:ext uri="{FF2B5EF4-FFF2-40B4-BE49-F238E27FC236}">
                <a16:creationId xmlns:a16="http://schemas.microsoft.com/office/drawing/2014/main" id="{871270C1-BD2E-40F4-AF90-2525F07AD556}"/>
              </a:ext>
            </a:extLst>
          </p:cNvPr>
          <p:cNvPicPr>
            <a:picLocks noChangeAspect="1"/>
          </p:cNvPicPr>
          <p:nvPr/>
        </p:nvPicPr>
        <p:blipFill>
          <a:blip r:embed="rId4"/>
          <a:stretch>
            <a:fillRect/>
          </a:stretch>
        </p:blipFill>
        <p:spPr>
          <a:xfrm>
            <a:off x="350944" y="4903270"/>
            <a:ext cx="3690836" cy="1660876"/>
          </a:xfrm>
          <a:prstGeom prst="rect">
            <a:avLst/>
          </a:prstGeom>
        </p:spPr>
      </p:pic>
      <p:pic>
        <p:nvPicPr>
          <p:cNvPr id="8" name="Picture 7">
            <a:extLst>
              <a:ext uri="{FF2B5EF4-FFF2-40B4-BE49-F238E27FC236}">
                <a16:creationId xmlns:a16="http://schemas.microsoft.com/office/drawing/2014/main" id="{CD10D1CD-A435-4DB9-87EB-64DFD32F8C22}"/>
              </a:ext>
            </a:extLst>
          </p:cNvPr>
          <p:cNvPicPr>
            <a:picLocks noChangeAspect="1"/>
          </p:cNvPicPr>
          <p:nvPr/>
        </p:nvPicPr>
        <p:blipFill>
          <a:blip r:embed="rId5"/>
          <a:stretch>
            <a:fillRect/>
          </a:stretch>
        </p:blipFill>
        <p:spPr>
          <a:xfrm>
            <a:off x="4758698" y="4853558"/>
            <a:ext cx="3958905" cy="1760299"/>
          </a:xfrm>
          <a:prstGeom prst="rect">
            <a:avLst/>
          </a:prstGeom>
        </p:spPr>
      </p:pic>
    </p:spTree>
    <p:extLst>
      <p:ext uri="{BB962C8B-B14F-4D97-AF65-F5344CB8AC3E}">
        <p14:creationId xmlns:p14="http://schemas.microsoft.com/office/powerpoint/2010/main" val="383464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83B02D-B61A-4E72-A0F1-72EEE9556924}"/>
              </a:ext>
            </a:extLst>
          </p:cNvPr>
          <p:cNvSpPr>
            <a:spLocks noGrp="1"/>
          </p:cNvSpPr>
          <p:nvPr>
            <p:ph idx="1"/>
          </p:nvPr>
        </p:nvSpPr>
        <p:spPr>
          <a:xfrm>
            <a:off x="628650" y="1263193"/>
            <a:ext cx="7819064" cy="1974958"/>
          </a:xfrm>
        </p:spPr>
        <p:txBody>
          <a:bodyPr>
            <a:normAutofit fontScale="77500" lnSpcReduction="20000"/>
          </a:bodyPr>
          <a:lstStyle/>
          <a:p>
            <a:r>
              <a:rPr lang="en-US" dirty="0"/>
              <a:t>When the ROI is the same as the cost of capital, the growth does not matter.</a:t>
            </a:r>
          </a:p>
          <a:p>
            <a:r>
              <a:rPr lang="en-US" dirty="0"/>
              <a:t>Think about a company that buys treasury bonds and distributes debt service as dividends.</a:t>
            </a:r>
          </a:p>
          <a:p>
            <a:r>
              <a:rPr lang="en-US" dirty="0"/>
              <a:t>For once, you know cost of capital and the cost of capital is the same as the return (unless you waste money)</a:t>
            </a:r>
          </a:p>
        </p:txBody>
      </p:sp>
      <p:sp>
        <p:nvSpPr>
          <p:cNvPr id="3" name="Title 2">
            <a:extLst>
              <a:ext uri="{FF2B5EF4-FFF2-40B4-BE49-F238E27FC236}">
                <a16:creationId xmlns:a16="http://schemas.microsoft.com/office/drawing/2014/main" id="{E2086D60-5F9D-4B0A-9DAD-2BF7085CAF8B}"/>
              </a:ext>
            </a:extLst>
          </p:cNvPr>
          <p:cNvSpPr>
            <a:spLocks noGrp="1"/>
          </p:cNvSpPr>
          <p:nvPr>
            <p:ph type="title"/>
          </p:nvPr>
        </p:nvSpPr>
        <p:spPr/>
        <p:txBody>
          <a:bodyPr>
            <a:normAutofit fontScale="90000"/>
          </a:bodyPr>
          <a:lstStyle/>
          <a:p>
            <a:r>
              <a:rPr lang="en-US" dirty="0"/>
              <a:t>What Happens when the ROI = Cost of Capital</a:t>
            </a:r>
          </a:p>
        </p:txBody>
      </p:sp>
      <p:pic>
        <p:nvPicPr>
          <p:cNvPr id="5" name="Picture 4">
            <a:extLst>
              <a:ext uri="{FF2B5EF4-FFF2-40B4-BE49-F238E27FC236}">
                <a16:creationId xmlns:a16="http://schemas.microsoft.com/office/drawing/2014/main" id="{73FF2AB6-DB2A-4761-8179-534D4863A7D9}"/>
              </a:ext>
            </a:extLst>
          </p:cNvPr>
          <p:cNvPicPr>
            <a:picLocks noChangeAspect="1"/>
          </p:cNvPicPr>
          <p:nvPr/>
        </p:nvPicPr>
        <p:blipFill>
          <a:blip r:embed="rId2"/>
          <a:stretch>
            <a:fillRect/>
          </a:stretch>
        </p:blipFill>
        <p:spPr>
          <a:xfrm>
            <a:off x="530385" y="3719490"/>
            <a:ext cx="3655722" cy="1733135"/>
          </a:xfrm>
          <a:prstGeom prst="rect">
            <a:avLst/>
          </a:prstGeom>
        </p:spPr>
      </p:pic>
      <p:pic>
        <p:nvPicPr>
          <p:cNvPr id="6" name="Picture 5">
            <a:extLst>
              <a:ext uri="{FF2B5EF4-FFF2-40B4-BE49-F238E27FC236}">
                <a16:creationId xmlns:a16="http://schemas.microsoft.com/office/drawing/2014/main" id="{353E18EB-E20C-4754-AD84-92B7B5F6EC54}"/>
              </a:ext>
            </a:extLst>
          </p:cNvPr>
          <p:cNvPicPr>
            <a:picLocks noChangeAspect="1"/>
          </p:cNvPicPr>
          <p:nvPr/>
        </p:nvPicPr>
        <p:blipFill>
          <a:blip r:embed="rId3"/>
          <a:stretch>
            <a:fillRect/>
          </a:stretch>
        </p:blipFill>
        <p:spPr>
          <a:xfrm>
            <a:off x="4572000" y="3719490"/>
            <a:ext cx="3911110" cy="1855744"/>
          </a:xfrm>
          <a:prstGeom prst="rect">
            <a:avLst/>
          </a:prstGeom>
        </p:spPr>
      </p:pic>
    </p:spTree>
    <p:extLst>
      <p:ext uri="{BB962C8B-B14F-4D97-AF65-F5344CB8AC3E}">
        <p14:creationId xmlns:p14="http://schemas.microsoft.com/office/powerpoint/2010/main" val="1968822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A0815-08C4-4A38-B257-851CC8C966BD}"/>
              </a:ext>
            </a:extLst>
          </p:cNvPr>
          <p:cNvSpPr>
            <a:spLocks noGrp="1"/>
          </p:cNvSpPr>
          <p:nvPr>
            <p:ph idx="1"/>
          </p:nvPr>
        </p:nvSpPr>
        <p:spPr/>
        <p:txBody>
          <a:bodyPr/>
          <a:lstStyle/>
          <a:p>
            <a:r>
              <a:rPr lang="en-US" dirty="0"/>
              <a:t>Notice that when the growth is negative and the return is less than the cost of capital, then the P/E goes up.</a:t>
            </a:r>
          </a:p>
          <a:p>
            <a:r>
              <a:rPr lang="en-US" dirty="0"/>
              <a:t>This makes sense (think about the case when you waste money in the treasury bond case)</a:t>
            </a:r>
          </a:p>
        </p:txBody>
      </p:sp>
      <p:sp>
        <p:nvSpPr>
          <p:cNvPr id="3" name="Title 2">
            <a:extLst>
              <a:ext uri="{FF2B5EF4-FFF2-40B4-BE49-F238E27FC236}">
                <a16:creationId xmlns:a16="http://schemas.microsoft.com/office/drawing/2014/main" id="{A11403A5-F3EC-4EF2-9EAC-F5E03E700A32}"/>
              </a:ext>
            </a:extLst>
          </p:cNvPr>
          <p:cNvSpPr>
            <a:spLocks noGrp="1"/>
          </p:cNvSpPr>
          <p:nvPr>
            <p:ph type="title"/>
          </p:nvPr>
        </p:nvSpPr>
        <p:spPr/>
        <p:txBody>
          <a:bodyPr>
            <a:normAutofit fontScale="90000"/>
          </a:bodyPr>
          <a:lstStyle/>
          <a:p>
            <a:r>
              <a:rPr lang="en-US" dirty="0"/>
              <a:t>If you make Negative NPV Investments, Growth Hurts</a:t>
            </a:r>
          </a:p>
        </p:txBody>
      </p:sp>
      <p:sp>
        <p:nvSpPr>
          <p:cNvPr id="4" name="Slide Number Placeholder 3">
            <a:extLst>
              <a:ext uri="{FF2B5EF4-FFF2-40B4-BE49-F238E27FC236}">
                <a16:creationId xmlns:a16="http://schemas.microsoft.com/office/drawing/2014/main" id="{67C53E66-22AC-4396-AC78-15F6368A8343}"/>
              </a:ext>
            </a:extLst>
          </p:cNvPr>
          <p:cNvSpPr>
            <a:spLocks noGrp="1"/>
          </p:cNvSpPr>
          <p:nvPr>
            <p:ph type="sldNum" sz="quarter" idx="12"/>
          </p:nvPr>
        </p:nvSpPr>
        <p:spPr/>
        <p:txBody>
          <a:bodyPr/>
          <a:lstStyle/>
          <a:p>
            <a:pPr algn="ctr"/>
            <a:fld id="{0C3A1854-6B63-4059-B360-A3C4972BF0FC}" type="slidenum">
              <a:rPr lang="ko-KR" altLang="en-US" smtClean="0"/>
              <a:pPr algn="ctr"/>
              <a:t>62</a:t>
            </a:fld>
            <a:endParaRPr lang="ko-KR" altLang="en-US" dirty="0"/>
          </a:p>
        </p:txBody>
      </p:sp>
      <p:pic>
        <p:nvPicPr>
          <p:cNvPr id="5" name="Picture 4">
            <a:extLst>
              <a:ext uri="{FF2B5EF4-FFF2-40B4-BE49-F238E27FC236}">
                <a16:creationId xmlns:a16="http://schemas.microsoft.com/office/drawing/2014/main" id="{655D39E4-244D-46CC-B69D-EE8D5BFCDBDA}"/>
              </a:ext>
            </a:extLst>
          </p:cNvPr>
          <p:cNvPicPr>
            <a:picLocks noChangeAspect="1"/>
          </p:cNvPicPr>
          <p:nvPr/>
        </p:nvPicPr>
        <p:blipFill>
          <a:blip r:embed="rId2"/>
          <a:stretch>
            <a:fillRect/>
          </a:stretch>
        </p:blipFill>
        <p:spPr>
          <a:xfrm>
            <a:off x="628783" y="4082142"/>
            <a:ext cx="3951171" cy="1847301"/>
          </a:xfrm>
          <a:prstGeom prst="rect">
            <a:avLst/>
          </a:prstGeom>
        </p:spPr>
      </p:pic>
      <p:pic>
        <p:nvPicPr>
          <p:cNvPr id="6" name="Picture 5">
            <a:extLst>
              <a:ext uri="{FF2B5EF4-FFF2-40B4-BE49-F238E27FC236}">
                <a16:creationId xmlns:a16="http://schemas.microsoft.com/office/drawing/2014/main" id="{A2D2A59B-9E85-49AC-A906-6BAFA50D1FE4}"/>
              </a:ext>
            </a:extLst>
          </p:cNvPr>
          <p:cNvPicPr>
            <a:picLocks noChangeAspect="1"/>
          </p:cNvPicPr>
          <p:nvPr/>
        </p:nvPicPr>
        <p:blipFill>
          <a:blip r:embed="rId3"/>
          <a:stretch>
            <a:fillRect/>
          </a:stretch>
        </p:blipFill>
        <p:spPr>
          <a:xfrm>
            <a:off x="4997566" y="4067850"/>
            <a:ext cx="3951171" cy="1875883"/>
          </a:xfrm>
          <a:prstGeom prst="rect">
            <a:avLst/>
          </a:prstGeom>
        </p:spPr>
      </p:pic>
    </p:spTree>
    <p:extLst>
      <p:ext uri="{BB962C8B-B14F-4D97-AF65-F5344CB8AC3E}">
        <p14:creationId xmlns:p14="http://schemas.microsoft.com/office/powerpoint/2010/main" val="3007512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E63EC-BD45-46AE-9F8F-BCC1056F986C}"/>
              </a:ext>
            </a:extLst>
          </p:cNvPr>
          <p:cNvSpPr>
            <a:spLocks noGrp="1"/>
          </p:cNvSpPr>
          <p:nvPr>
            <p:ph idx="1"/>
          </p:nvPr>
        </p:nvSpPr>
        <p:spPr>
          <a:xfrm>
            <a:off x="628650" y="1263192"/>
            <a:ext cx="7810675" cy="2537021"/>
          </a:xfrm>
        </p:spPr>
        <p:txBody>
          <a:bodyPr>
            <a:normAutofit fontScale="85000" lnSpcReduction="10000"/>
          </a:bodyPr>
          <a:lstStyle/>
          <a:p>
            <a:r>
              <a:rPr lang="en-US" dirty="0"/>
              <a:t>If the growth is zero, the level of the return does not matter in the valuation formulas</a:t>
            </a:r>
          </a:p>
          <a:p>
            <a:r>
              <a:rPr lang="en-US" dirty="0"/>
              <a:t>This is not really true when growth rate changes.  A change in return makes a big difference in any case.</a:t>
            </a:r>
          </a:p>
          <a:p>
            <a:r>
              <a:rPr lang="en-US" dirty="0"/>
              <a:t>Long-term growth is the central issue and growth rates projected by analysts are not very reliable.</a:t>
            </a:r>
          </a:p>
        </p:txBody>
      </p:sp>
      <p:sp>
        <p:nvSpPr>
          <p:cNvPr id="3" name="Title 2">
            <a:extLst>
              <a:ext uri="{FF2B5EF4-FFF2-40B4-BE49-F238E27FC236}">
                <a16:creationId xmlns:a16="http://schemas.microsoft.com/office/drawing/2014/main" id="{67A44C1A-66C3-4ABF-A07D-1C5DEB810972}"/>
              </a:ext>
            </a:extLst>
          </p:cNvPr>
          <p:cNvSpPr>
            <a:spLocks noGrp="1"/>
          </p:cNvSpPr>
          <p:nvPr>
            <p:ph type="title"/>
          </p:nvPr>
        </p:nvSpPr>
        <p:spPr/>
        <p:txBody>
          <a:bodyPr>
            <a:normAutofit/>
          </a:bodyPr>
          <a:lstStyle/>
          <a:p>
            <a:r>
              <a:rPr lang="en-US" dirty="0"/>
              <a:t>Interaction between Growth and Return</a:t>
            </a:r>
          </a:p>
        </p:txBody>
      </p:sp>
      <p:pic>
        <p:nvPicPr>
          <p:cNvPr id="2" name="Picture 1">
            <a:extLst>
              <a:ext uri="{FF2B5EF4-FFF2-40B4-BE49-F238E27FC236}">
                <a16:creationId xmlns:a16="http://schemas.microsoft.com/office/drawing/2014/main" id="{0C28B3D0-4139-4BA3-94AB-94DFAE2B7B1A}"/>
              </a:ext>
            </a:extLst>
          </p:cNvPr>
          <p:cNvPicPr>
            <a:picLocks noChangeAspect="1"/>
          </p:cNvPicPr>
          <p:nvPr/>
        </p:nvPicPr>
        <p:blipFill>
          <a:blip r:embed="rId2"/>
          <a:stretch>
            <a:fillRect/>
          </a:stretch>
        </p:blipFill>
        <p:spPr>
          <a:xfrm>
            <a:off x="1832252" y="4157806"/>
            <a:ext cx="4358823" cy="2069010"/>
          </a:xfrm>
          <a:prstGeom prst="rect">
            <a:avLst/>
          </a:prstGeom>
        </p:spPr>
      </p:pic>
    </p:spTree>
    <p:extLst>
      <p:ext uri="{BB962C8B-B14F-4D97-AF65-F5344CB8AC3E}">
        <p14:creationId xmlns:p14="http://schemas.microsoft.com/office/powerpoint/2010/main" val="975468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DC834-E0C7-4E00-9028-B37AB372E065}"/>
              </a:ext>
            </a:extLst>
          </p:cNvPr>
          <p:cNvSpPr>
            <a:spLocks noGrp="1"/>
          </p:cNvSpPr>
          <p:nvPr>
            <p:ph idx="1"/>
          </p:nvPr>
        </p:nvSpPr>
        <p:spPr/>
        <p:txBody>
          <a:bodyPr>
            <a:normAutofit fontScale="92500" lnSpcReduction="20000"/>
          </a:bodyPr>
          <a:lstStyle/>
          <a:p>
            <a:r>
              <a:rPr lang="en-US" dirty="0"/>
              <a:t>Cannot grow in long-term much faster than the economy.</a:t>
            </a:r>
          </a:p>
          <a:p>
            <a:r>
              <a:rPr lang="en-US" dirty="0"/>
              <a:t>Demonstrates the that the real issue is whether ROIC above the cost of capital can continue.</a:t>
            </a:r>
          </a:p>
          <a:p>
            <a:r>
              <a:rPr lang="en-US" dirty="0"/>
              <a:t>When ROIC expectations decline, then the P/E ratio falls.</a:t>
            </a:r>
          </a:p>
          <a:p>
            <a:r>
              <a:rPr lang="en-US" dirty="0"/>
              <a:t>To make this analysis, you cannot use the simple formula.  Instead,</a:t>
            </a:r>
          </a:p>
          <a:p>
            <a:pPr lvl="1"/>
            <a:r>
              <a:rPr lang="en-US" dirty="0"/>
              <a:t>In the terminal period, use the version of the formula that starts from the book value of the investment.</a:t>
            </a:r>
          </a:p>
          <a:p>
            <a:pPr lvl="1"/>
            <a:r>
              <a:rPr lang="en-US" dirty="0"/>
              <a:t>Use the formulas for dividend payout as a function of growth.</a:t>
            </a:r>
          </a:p>
          <a:p>
            <a:pPr lvl="1"/>
            <a:r>
              <a:rPr lang="en-US" dirty="0"/>
              <a:t>Use the INTERPOLATE LOOKUP function to gradually change Return.</a:t>
            </a:r>
          </a:p>
          <a:p>
            <a:endParaRPr lang="en-US" dirty="0"/>
          </a:p>
        </p:txBody>
      </p:sp>
      <p:sp>
        <p:nvSpPr>
          <p:cNvPr id="3" name="Title 2">
            <a:extLst>
              <a:ext uri="{FF2B5EF4-FFF2-40B4-BE49-F238E27FC236}">
                <a16:creationId xmlns:a16="http://schemas.microsoft.com/office/drawing/2014/main" id="{4828DE41-9947-4C81-A566-A80D9A066F28}"/>
              </a:ext>
            </a:extLst>
          </p:cNvPr>
          <p:cNvSpPr>
            <a:spLocks noGrp="1"/>
          </p:cNvSpPr>
          <p:nvPr>
            <p:ph type="title"/>
          </p:nvPr>
        </p:nvSpPr>
        <p:spPr/>
        <p:txBody>
          <a:bodyPr>
            <a:normAutofit fontScale="90000"/>
          </a:bodyPr>
          <a:lstStyle/>
          <a:p>
            <a:r>
              <a:rPr lang="en-US" dirty="0"/>
              <a:t>Changing ROE, Changing Growth and Changing Inflation</a:t>
            </a:r>
          </a:p>
        </p:txBody>
      </p:sp>
    </p:spTree>
    <p:extLst>
      <p:ext uri="{BB962C8B-B14F-4D97-AF65-F5344CB8AC3E}">
        <p14:creationId xmlns:p14="http://schemas.microsoft.com/office/powerpoint/2010/main" val="2148895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E1EC-490E-4F75-B138-BAC7120E56B3}"/>
              </a:ext>
            </a:extLst>
          </p:cNvPr>
          <p:cNvSpPr>
            <a:spLocks noGrp="1"/>
          </p:cNvSpPr>
          <p:nvPr>
            <p:ph idx="1"/>
          </p:nvPr>
        </p:nvSpPr>
        <p:spPr/>
        <p:txBody>
          <a:bodyPr/>
          <a:lstStyle/>
          <a:p>
            <a:r>
              <a:rPr lang="en-US" dirty="0"/>
              <a:t>First, assume invested capital is only plant and equipment</a:t>
            </a:r>
          </a:p>
          <a:p>
            <a:r>
              <a:rPr lang="en-US" dirty="0"/>
              <a:t>Second, assume that invested capital includes working capital changes</a:t>
            </a:r>
          </a:p>
          <a:p>
            <a:r>
              <a:rPr lang="en-US" dirty="0"/>
              <a:t>Key variable is deriving the net plant depreciation rate from the growth rate and formula: </a:t>
            </a:r>
          </a:p>
          <a:p>
            <a:r>
              <a:rPr lang="en-US" sz="2400" dirty="0"/>
              <a:t>Cap Exp/Depreciation = g/Net Plant Depreciation rate + 1</a:t>
            </a:r>
          </a:p>
        </p:txBody>
      </p:sp>
      <p:sp>
        <p:nvSpPr>
          <p:cNvPr id="3" name="Title 2">
            <a:extLst>
              <a:ext uri="{FF2B5EF4-FFF2-40B4-BE49-F238E27FC236}">
                <a16:creationId xmlns:a16="http://schemas.microsoft.com/office/drawing/2014/main" id="{7EBE3C53-6495-4CB4-A8F3-C613AC7B69EA}"/>
              </a:ext>
            </a:extLst>
          </p:cNvPr>
          <p:cNvSpPr>
            <a:spLocks noGrp="1"/>
          </p:cNvSpPr>
          <p:nvPr>
            <p:ph type="title"/>
          </p:nvPr>
        </p:nvSpPr>
        <p:spPr/>
        <p:txBody>
          <a:bodyPr/>
          <a:lstStyle/>
          <a:p>
            <a:r>
              <a:rPr lang="en-US" dirty="0"/>
              <a:t>ROIC instead of ROE and EV/EBITDA</a:t>
            </a:r>
          </a:p>
        </p:txBody>
      </p:sp>
      <p:sp>
        <p:nvSpPr>
          <p:cNvPr id="4" name="Slide Number Placeholder 3">
            <a:extLst>
              <a:ext uri="{FF2B5EF4-FFF2-40B4-BE49-F238E27FC236}">
                <a16:creationId xmlns:a16="http://schemas.microsoft.com/office/drawing/2014/main" id="{DAA87AF3-3EC2-4C9E-9030-E4F10FFCD928}"/>
              </a:ext>
            </a:extLst>
          </p:cNvPr>
          <p:cNvSpPr>
            <a:spLocks noGrp="1"/>
          </p:cNvSpPr>
          <p:nvPr>
            <p:ph type="sldNum" sz="quarter" idx="12"/>
          </p:nvPr>
        </p:nvSpPr>
        <p:spPr/>
        <p:txBody>
          <a:bodyPr/>
          <a:lstStyle/>
          <a:p>
            <a:pPr algn="ctr"/>
            <a:fld id="{0C3A1854-6B63-4059-B360-A3C4972BF0FC}" type="slidenum">
              <a:rPr lang="ko-KR" altLang="en-US" smtClean="0"/>
              <a:pPr algn="ctr"/>
              <a:t>65</a:t>
            </a:fld>
            <a:endParaRPr lang="ko-KR" altLang="en-US" dirty="0"/>
          </a:p>
        </p:txBody>
      </p:sp>
    </p:spTree>
    <p:extLst>
      <p:ext uri="{BB962C8B-B14F-4D97-AF65-F5344CB8AC3E}">
        <p14:creationId xmlns:p14="http://schemas.microsoft.com/office/powerpoint/2010/main" val="3384099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137F97-3E86-431F-B9C8-3465866BE9F9}"/>
              </a:ext>
            </a:extLst>
          </p:cNvPr>
          <p:cNvSpPr>
            <a:spLocks noGrp="1"/>
          </p:cNvSpPr>
          <p:nvPr>
            <p:ph idx="1"/>
          </p:nvPr>
        </p:nvSpPr>
        <p:spPr>
          <a:xfrm>
            <a:off x="628649" y="1263192"/>
            <a:ext cx="8081717" cy="2498103"/>
          </a:xfrm>
        </p:spPr>
        <p:txBody>
          <a:bodyPr>
            <a:normAutofit fontScale="92500"/>
          </a:bodyPr>
          <a:lstStyle/>
          <a:p>
            <a:r>
              <a:rPr lang="en-US" dirty="0"/>
              <a:t>Keep discount rate constant at 6% (the discount rate or the expected IRR is the biggest variable)</a:t>
            </a:r>
          </a:p>
          <a:p>
            <a:r>
              <a:rPr lang="en-US" dirty="0"/>
              <a:t>A graph of the data table demonstrates that the combination of variables makes the valuation change dramatically.</a:t>
            </a:r>
          </a:p>
          <a:p>
            <a:endParaRPr lang="en-US" dirty="0"/>
          </a:p>
        </p:txBody>
      </p:sp>
      <p:sp>
        <p:nvSpPr>
          <p:cNvPr id="3" name="Title 2">
            <a:extLst>
              <a:ext uri="{FF2B5EF4-FFF2-40B4-BE49-F238E27FC236}">
                <a16:creationId xmlns:a16="http://schemas.microsoft.com/office/drawing/2014/main" id="{7CF4669E-0E9D-4226-A660-04D9268503B9}"/>
              </a:ext>
            </a:extLst>
          </p:cNvPr>
          <p:cNvSpPr>
            <a:spLocks noGrp="1"/>
          </p:cNvSpPr>
          <p:nvPr>
            <p:ph type="title"/>
          </p:nvPr>
        </p:nvSpPr>
        <p:spPr/>
        <p:txBody>
          <a:bodyPr/>
          <a:lstStyle/>
          <a:p>
            <a:r>
              <a:rPr lang="en-US" dirty="0"/>
              <a:t>Valuation Sensitivity in Simple Case</a:t>
            </a:r>
          </a:p>
        </p:txBody>
      </p:sp>
      <p:pic>
        <p:nvPicPr>
          <p:cNvPr id="2" name="Picture 1">
            <a:extLst>
              <a:ext uri="{FF2B5EF4-FFF2-40B4-BE49-F238E27FC236}">
                <a16:creationId xmlns:a16="http://schemas.microsoft.com/office/drawing/2014/main" id="{D17BF71D-969C-4576-A25A-CE6D3D791B41}"/>
              </a:ext>
            </a:extLst>
          </p:cNvPr>
          <p:cNvPicPr>
            <a:picLocks noChangeAspect="1"/>
          </p:cNvPicPr>
          <p:nvPr/>
        </p:nvPicPr>
        <p:blipFill>
          <a:blip r:embed="rId2"/>
          <a:stretch>
            <a:fillRect/>
          </a:stretch>
        </p:blipFill>
        <p:spPr>
          <a:xfrm>
            <a:off x="535855" y="3845327"/>
            <a:ext cx="7852528" cy="2438357"/>
          </a:xfrm>
          <a:prstGeom prst="rect">
            <a:avLst/>
          </a:prstGeom>
        </p:spPr>
      </p:pic>
    </p:spTree>
    <p:extLst>
      <p:ext uri="{BB962C8B-B14F-4D97-AF65-F5344CB8AC3E}">
        <p14:creationId xmlns:p14="http://schemas.microsoft.com/office/powerpoint/2010/main" val="3945210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05A06-4AF8-48E1-8890-A25E0BA9CB1F}"/>
              </a:ext>
            </a:extLst>
          </p:cNvPr>
          <p:cNvSpPr>
            <a:spLocks noGrp="1"/>
          </p:cNvSpPr>
          <p:nvPr>
            <p:ph idx="1"/>
          </p:nvPr>
        </p:nvSpPr>
        <p:spPr>
          <a:xfrm>
            <a:off x="741772" y="1406519"/>
            <a:ext cx="7440694" cy="1008668"/>
          </a:xfrm>
        </p:spPr>
        <p:txBody>
          <a:bodyPr>
            <a:normAutofit fontScale="85000" lnSpcReduction="20000"/>
          </a:bodyPr>
          <a:lstStyle/>
          <a:p>
            <a:r>
              <a:rPr lang="en-US" dirty="0"/>
              <a:t>Demonstrates that the value has higher variability with respect to ROE with higher growth rate. There is a strong inter-relationship.</a:t>
            </a:r>
          </a:p>
          <a:p>
            <a:endParaRPr lang="en-US" dirty="0"/>
          </a:p>
        </p:txBody>
      </p:sp>
      <p:sp>
        <p:nvSpPr>
          <p:cNvPr id="3" name="Title 2">
            <a:extLst>
              <a:ext uri="{FF2B5EF4-FFF2-40B4-BE49-F238E27FC236}">
                <a16:creationId xmlns:a16="http://schemas.microsoft.com/office/drawing/2014/main" id="{3EE258E1-C882-4F30-88A1-6A22C3E2493A}"/>
              </a:ext>
            </a:extLst>
          </p:cNvPr>
          <p:cNvSpPr>
            <a:spLocks noGrp="1"/>
          </p:cNvSpPr>
          <p:nvPr>
            <p:ph type="title"/>
          </p:nvPr>
        </p:nvSpPr>
        <p:spPr/>
        <p:txBody>
          <a:bodyPr>
            <a:normAutofit fontScale="90000"/>
          </a:bodyPr>
          <a:lstStyle/>
          <a:p>
            <a:r>
              <a:rPr lang="en-US" dirty="0"/>
              <a:t>Value Does not Change on a Linear Basis With the Variables – Instead there is an Interaction</a:t>
            </a:r>
          </a:p>
        </p:txBody>
      </p:sp>
      <p:pic>
        <p:nvPicPr>
          <p:cNvPr id="7" name="Picture 6">
            <a:extLst>
              <a:ext uri="{FF2B5EF4-FFF2-40B4-BE49-F238E27FC236}">
                <a16:creationId xmlns:a16="http://schemas.microsoft.com/office/drawing/2014/main" id="{886C5EA4-580A-40A4-BFC0-09031806DE1C}"/>
              </a:ext>
            </a:extLst>
          </p:cNvPr>
          <p:cNvPicPr>
            <a:picLocks noChangeAspect="1"/>
          </p:cNvPicPr>
          <p:nvPr/>
        </p:nvPicPr>
        <p:blipFill>
          <a:blip r:embed="rId2"/>
          <a:stretch>
            <a:fillRect/>
          </a:stretch>
        </p:blipFill>
        <p:spPr>
          <a:xfrm>
            <a:off x="253071" y="2994195"/>
            <a:ext cx="4318929" cy="3143173"/>
          </a:xfrm>
          <a:prstGeom prst="rect">
            <a:avLst/>
          </a:prstGeom>
        </p:spPr>
      </p:pic>
      <p:pic>
        <p:nvPicPr>
          <p:cNvPr id="8" name="Picture 7">
            <a:extLst>
              <a:ext uri="{FF2B5EF4-FFF2-40B4-BE49-F238E27FC236}">
                <a16:creationId xmlns:a16="http://schemas.microsoft.com/office/drawing/2014/main" id="{0887F8E2-AB77-45D6-8041-C25D5D8EE473}"/>
              </a:ext>
            </a:extLst>
          </p:cNvPr>
          <p:cNvPicPr>
            <a:picLocks noChangeAspect="1"/>
          </p:cNvPicPr>
          <p:nvPr/>
        </p:nvPicPr>
        <p:blipFill>
          <a:blip r:embed="rId3"/>
          <a:stretch>
            <a:fillRect/>
          </a:stretch>
        </p:blipFill>
        <p:spPr>
          <a:xfrm>
            <a:off x="4695081" y="2994194"/>
            <a:ext cx="4318928" cy="3143173"/>
          </a:xfrm>
          <a:prstGeom prst="rect">
            <a:avLst/>
          </a:prstGeom>
        </p:spPr>
      </p:pic>
    </p:spTree>
    <p:extLst>
      <p:ext uri="{BB962C8B-B14F-4D97-AF65-F5344CB8AC3E}">
        <p14:creationId xmlns:p14="http://schemas.microsoft.com/office/powerpoint/2010/main" val="4012635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122B2-74DA-465D-9E12-0C5F0EFE7222}"/>
              </a:ext>
            </a:extLst>
          </p:cNvPr>
          <p:cNvSpPr>
            <a:spLocks noGrp="1"/>
          </p:cNvSpPr>
          <p:nvPr>
            <p:ph idx="1"/>
          </p:nvPr>
        </p:nvSpPr>
        <p:spPr/>
        <p:txBody>
          <a:bodyPr/>
          <a:lstStyle/>
          <a:p>
            <a:r>
              <a:rPr lang="en-US" dirty="0"/>
              <a:t>Notice how the change in ROI makes so more of a difference when the growth rate is high</a:t>
            </a:r>
          </a:p>
          <a:p>
            <a:endParaRPr lang="en-US" dirty="0"/>
          </a:p>
        </p:txBody>
      </p:sp>
      <p:sp>
        <p:nvSpPr>
          <p:cNvPr id="3" name="Title 2">
            <a:extLst>
              <a:ext uri="{FF2B5EF4-FFF2-40B4-BE49-F238E27FC236}">
                <a16:creationId xmlns:a16="http://schemas.microsoft.com/office/drawing/2014/main" id="{B0F30B9F-EA3D-4BFB-A4E1-9B45BA4EE1A9}"/>
              </a:ext>
            </a:extLst>
          </p:cNvPr>
          <p:cNvSpPr>
            <a:spLocks noGrp="1"/>
          </p:cNvSpPr>
          <p:nvPr>
            <p:ph type="title"/>
          </p:nvPr>
        </p:nvSpPr>
        <p:spPr/>
        <p:txBody>
          <a:bodyPr/>
          <a:lstStyle/>
          <a:p>
            <a:r>
              <a:rPr lang="en-US" dirty="0"/>
              <a:t>Changing ROI and Growth</a:t>
            </a:r>
          </a:p>
        </p:txBody>
      </p:sp>
      <p:sp>
        <p:nvSpPr>
          <p:cNvPr id="4" name="Slide Number Placeholder 3">
            <a:extLst>
              <a:ext uri="{FF2B5EF4-FFF2-40B4-BE49-F238E27FC236}">
                <a16:creationId xmlns:a16="http://schemas.microsoft.com/office/drawing/2014/main" id="{ADC55DF7-F189-4531-B222-158C2ED50DC3}"/>
              </a:ext>
            </a:extLst>
          </p:cNvPr>
          <p:cNvSpPr>
            <a:spLocks noGrp="1"/>
          </p:cNvSpPr>
          <p:nvPr>
            <p:ph type="sldNum" sz="quarter" idx="12"/>
          </p:nvPr>
        </p:nvSpPr>
        <p:spPr/>
        <p:txBody>
          <a:bodyPr/>
          <a:lstStyle/>
          <a:p>
            <a:pPr algn="ctr"/>
            <a:fld id="{0C3A1854-6B63-4059-B360-A3C4972BF0FC}" type="slidenum">
              <a:rPr lang="ko-KR" altLang="en-US" smtClean="0"/>
              <a:pPr algn="ctr"/>
              <a:t>68</a:t>
            </a:fld>
            <a:endParaRPr lang="ko-KR" altLang="en-US" dirty="0"/>
          </a:p>
        </p:txBody>
      </p:sp>
      <p:pic>
        <p:nvPicPr>
          <p:cNvPr id="5" name="Picture 4">
            <a:extLst>
              <a:ext uri="{FF2B5EF4-FFF2-40B4-BE49-F238E27FC236}">
                <a16:creationId xmlns:a16="http://schemas.microsoft.com/office/drawing/2014/main" id="{7891630D-9628-42AE-B2C0-4F957109FFE5}"/>
              </a:ext>
            </a:extLst>
          </p:cNvPr>
          <p:cNvPicPr>
            <a:picLocks noChangeAspect="1"/>
          </p:cNvPicPr>
          <p:nvPr/>
        </p:nvPicPr>
        <p:blipFill>
          <a:blip r:embed="rId2"/>
          <a:stretch>
            <a:fillRect/>
          </a:stretch>
        </p:blipFill>
        <p:spPr>
          <a:xfrm>
            <a:off x="1994800" y="4155263"/>
            <a:ext cx="5530299" cy="2702737"/>
          </a:xfrm>
          <a:prstGeom prst="rect">
            <a:avLst/>
          </a:prstGeom>
        </p:spPr>
      </p:pic>
      <p:pic>
        <p:nvPicPr>
          <p:cNvPr id="6" name="Picture 5">
            <a:extLst>
              <a:ext uri="{FF2B5EF4-FFF2-40B4-BE49-F238E27FC236}">
                <a16:creationId xmlns:a16="http://schemas.microsoft.com/office/drawing/2014/main" id="{744AD218-EAE3-4DCF-AFBB-EE7AD443093F}"/>
              </a:ext>
            </a:extLst>
          </p:cNvPr>
          <p:cNvPicPr>
            <a:picLocks noChangeAspect="1"/>
          </p:cNvPicPr>
          <p:nvPr/>
        </p:nvPicPr>
        <p:blipFill>
          <a:blip r:embed="rId3"/>
          <a:stretch>
            <a:fillRect/>
          </a:stretch>
        </p:blipFill>
        <p:spPr>
          <a:xfrm>
            <a:off x="2377756" y="2461678"/>
            <a:ext cx="4404395" cy="1258399"/>
          </a:xfrm>
          <a:prstGeom prst="rect">
            <a:avLst/>
          </a:prstGeom>
        </p:spPr>
      </p:pic>
    </p:spTree>
    <p:extLst>
      <p:ext uri="{BB962C8B-B14F-4D97-AF65-F5344CB8AC3E}">
        <p14:creationId xmlns:p14="http://schemas.microsoft.com/office/powerpoint/2010/main" val="3783837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9856E-D48E-4CDB-A151-B358A921037D}"/>
              </a:ext>
            </a:extLst>
          </p:cNvPr>
          <p:cNvSpPr>
            <a:spLocks noGrp="1"/>
          </p:cNvSpPr>
          <p:nvPr>
            <p:ph idx="1"/>
          </p:nvPr>
        </p:nvSpPr>
        <p:spPr>
          <a:xfrm>
            <a:off x="334297" y="1258530"/>
            <a:ext cx="8196961" cy="4918434"/>
          </a:xfrm>
        </p:spPr>
        <p:txBody>
          <a:bodyPr>
            <a:normAutofit/>
          </a:bodyPr>
          <a:lstStyle/>
          <a:p>
            <a:r>
              <a:rPr lang="en-US" sz="2800" dirty="0"/>
              <a:t>Illustration of combined effect of growth and return.  The circles with blanks are negative and the blue dots are positive. This demonstrates the worst place to be in terms of value is the high growth and low return square.</a:t>
            </a:r>
          </a:p>
          <a:p>
            <a:endParaRPr lang="en-US" sz="2800" dirty="0"/>
          </a:p>
        </p:txBody>
      </p:sp>
      <p:sp>
        <p:nvSpPr>
          <p:cNvPr id="3" name="Title 2">
            <a:extLst>
              <a:ext uri="{FF2B5EF4-FFF2-40B4-BE49-F238E27FC236}">
                <a16:creationId xmlns:a16="http://schemas.microsoft.com/office/drawing/2014/main" id="{879619EE-780F-45CA-AAA6-84867E504A28}"/>
              </a:ext>
            </a:extLst>
          </p:cNvPr>
          <p:cNvSpPr>
            <a:spLocks noGrp="1"/>
          </p:cNvSpPr>
          <p:nvPr>
            <p:ph type="title"/>
          </p:nvPr>
        </p:nvSpPr>
        <p:spPr/>
        <p:txBody>
          <a:bodyPr>
            <a:normAutofit fontScale="90000"/>
          </a:bodyPr>
          <a:lstStyle/>
          <a:p>
            <a:r>
              <a:rPr lang="en-US" dirty="0"/>
              <a:t>The Interaction between Growth and Return with a Simulation</a:t>
            </a:r>
          </a:p>
        </p:txBody>
      </p:sp>
      <p:sp>
        <p:nvSpPr>
          <p:cNvPr id="4" name="Slide Number Placeholder 3">
            <a:extLst>
              <a:ext uri="{FF2B5EF4-FFF2-40B4-BE49-F238E27FC236}">
                <a16:creationId xmlns:a16="http://schemas.microsoft.com/office/drawing/2014/main" id="{65052B74-9F80-4CC0-86C5-198EC1ADDA1C}"/>
              </a:ext>
            </a:extLst>
          </p:cNvPr>
          <p:cNvSpPr>
            <a:spLocks noGrp="1"/>
          </p:cNvSpPr>
          <p:nvPr>
            <p:ph type="sldNum" sz="quarter" idx="12"/>
          </p:nvPr>
        </p:nvSpPr>
        <p:spPr/>
        <p:txBody>
          <a:bodyPr/>
          <a:lstStyle/>
          <a:p>
            <a:pPr algn="ctr"/>
            <a:fld id="{0C3A1854-6B63-4059-B360-A3C4972BF0FC}" type="slidenum">
              <a:rPr lang="ko-KR" altLang="en-US" smtClean="0"/>
              <a:pPr algn="ctr"/>
              <a:t>69</a:t>
            </a:fld>
            <a:endParaRPr lang="ko-KR" altLang="en-US" dirty="0"/>
          </a:p>
        </p:txBody>
      </p:sp>
      <p:pic>
        <p:nvPicPr>
          <p:cNvPr id="6" name="Picture 5">
            <a:extLst>
              <a:ext uri="{FF2B5EF4-FFF2-40B4-BE49-F238E27FC236}">
                <a16:creationId xmlns:a16="http://schemas.microsoft.com/office/drawing/2014/main" id="{5BB0BCC9-FF4C-4729-9BA1-40505F2C0806}"/>
              </a:ext>
            </a:extLst>
          </p:cNvPr>
          <p:cNvPicPr>
            <a:picLocks noChangeAspect="1"/>
          </p:cNvPicPr>
          <p:nvPr/>
        </p:nvPicPr>
        <p:blipFill>
          <a:blip r:embed="rId2"/>
          <a:stretch>
            <a:fillRect/>
          </a:stretch>
        </p:blipFill>
        <p:spPr>
          <a:xfrm>
            <a:off x="3146504" y="2933076"/>
            <a:ext cx="5309529" cy="3858936"/>
          </a:xfrm>
          <a:prstGeom prst="rect">
            <a:avLst/>
          </a:prstGeom>
        </p:spPr>
      </p:pic>
    </p:spTree>
    <p:extLst>
      <p:ext uri="{BB962C8B-B14F-4D97-AF65-F5344CB8AC3E}">
        <p14:creationId xmlns:p14="http://schemas.microsoft.com/office/powerpoint/2010/main" val="127018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C25B69-2D8E-4078-BC8D-B5FBF7D70BE9}"/>
              </a:ext>
            </a:extLst>
          </p:cNvPr>
          <p:cNvSpPr>
            <a:spLocks noGrp="1"/>
          </p:cNvSpPr>
          <p:nvPr>
            <p:ph idx="1"/>
          </p:nvPr>
        </p:nvSpPr>
        <p:spPr/>
        <p:txBody>
          <a:bodyPr>
            <a:normAutofit fontScale="55000" lnSpcReduction="20000"/>
          </a:bodyPr>
          <a:lstStyle/>
          <a:p>
            <a:pPr lvl="0"/>
            <a:r>
              <a:rPr lang="en-GB" dirty="0"/>
              <a:t>Use of Historic Switch to Make Incorporation of New Financial Statements</a:t>
            </a:r>
            <a:endParaRPr lang="en-CH" dirty="0"/>
          </a:p>
          <a:p>
            <a:pPr lvl="0"/>
            <a:r>
              <a:rPr lang="en-GB" dirty="0"/>
              <a:t>Evaluation of ROIC and Invested Capital Using Switches and SUMPRODUCT</a:t>
            </a:r>
            <a:endParaRPr lang="en-CH" dirty="0"/>
          </a:p>
          <a:p>
            <a:pPr lvl="0"/>
            <a:r>
              <a:rPr lang="en-GB" dirty="0"/>
              <a:t>Development of INTERPOLATE Function to Evaluate Assumptions</a:t>
            </a:r>
            <a:endParaRPr lang="en-CH" dirty="0"/>
          </a:p>
          <a:p>
            <a:pPr lvl="0"/>
            <a:r>
              <a:rPr lang="en-GB" dirty="0"/>
              <a:t>Automation of Scenario Analysis with Scenario Reporter</a:t>
            </a:r>
            <a:endParaRPr lang="en-CH" dirty="0"/>
          </a:p>
          <a:p>
            <a:pPr lvl="0"/>
            <a:r>
              <a:rPr lang="en-GB" dirty="0"/>
              <a:t>Effective Automation of Historic Data Graphs with Flexible Spinner Box</a:t>
            </a:r>
            <a:endParaRPr lang="en-CH" dirty="0"/>
          </a:p>
          <a:p>
            <a:pPr lvl="0"/>
            <a:r>
              <a:rPr lang="en-GB" dirty="0"/>
              <a:t>Resolution of Circular References Related to Interest Expense and Taxes</a:t>
            </a:r>
            <a:endParaRPr lang="en-CH" dirty="0"/>
          </a:p>
          <a:p>
            <a:pPr lvl="0"/>
            <a:r>
              <a:rPr lang="en-GB" dirty="0"/>
              <a:t>Deprecation Techniques that Account for Changing Growth and Implied Retirements</a:t>
            </a:r>
          </a:p>
          <a:p>
            <a:pPr lvl="0"/>
            <a:r>
              <a:rPr lang="en-US" dirty="0"/>
              <a:t>Unique Tools for Presentation and Creating Efficient Short-Cuts</a:t>
            </a:r>
            <a:endParaRPr lang="en-CH" dirty="0"/>
          </a:p>
          <a:p>
            <a:pPr lvl="0"/>
            <a:r>
              <a:rPr lang="en-GB" dirty="0"/>
              <a:t>Development of Techniques to Automate Constant Capital Structure in Financial Models</a:t>
            </a:r>
            <a:endParaRPr lang="en-CH" dirty="0"/>
          </a:p>
          <a:p>
            <a:pPr lvl="0"/>
            <a:r>
              <a:rPr lang="en-GB" dirty="0"/>
              <a:t>Dynamic Goal Seek Functions for Evaluation of Cost of Capital Using P/E Ratios</a:t>
            </a:r>
            <a:endParaRPr lang="en-CH" dirty="0"/>
          </a:p>
          <a:p>
            <a:pPr lvl="0"/>
            <a:r>
              <a:rPr lang="en-GB" dirty="0"/>
              <a:t>User Defined Functions for Computing Stable Capital Expenditures to Depreciation and Other Items</a:t>
            </a:r>
            <a:endParaRPr lang="en-CH" dirty="0"/>
          </a:p>
          <a:p>
            <a:endParaRPr lang="en-CH" dirty="0"/>
          </a:p>
        </p:txBody>
      </p:sp>
      <p:sp>
        <p:nvSpPr>
          <p:cNvPr id="3" name="Title 2">
            <a:extLst>
              <a:ext uri="{FF2B5EF4-FFF2-40B4-BE49-F238E27FC236}">
                <a16:creationId xmlns:a16="http://schemas.microsoft.com/office/drawing/2014/main" id="{A3B52590-E45F-4E98-A423-94890009C01B}"/>
              </a:ext>
            </a:extLst>
          </p:cNvPr>
          <p:cNvSpPr>
            <a:spLocks noGrp="1"/>
          </p:cNvSpPr>
          <p:nvPr>
            <p:ph type="title"/>
          </p:nvPr>
        </p:nvSpPr>
        <p:spPr/>
        <p:txBody>
          <a:bodyPr/>
          <a:lstStyle/>
          <a:p>
            <a:r>
              <a:rPr lang="en-US" dirty="0"/>
              <a:t>Innovations in Corporate Modelling</a:t>
            </a:r>
          </a:p>
        </p:txBody>
      </p:sp>
      <p:sp>
        <p:nvSpPr>
          <p:cNvPr id="4" name="Slide Number Placeholder 3">
            <a:extLst>
              <a:ext uri="{FF2B5EF4-FFF2-40B4-BE49-F238E27FC236}">
                <a16:creationId xmlns:a16="http://schemas.microsoft.com/office/drawing/2014/main" id="{DA6EFE35-998B-4239-90FC-D045D70167C3}"/>
              </a:ext>
            </a:extLst>
          </p:cNvPr>
          <p:cNvSpPr>
            <a:spLocks noGrp="1"/>
          </p:cNvSpPr>
          <p:nvPr>
            <p:ph type="sldNum" sz="quarter" idx="12"/>
          </p:nvPr>
        </p:nvSpPr>
        <p:spPr/>
        <p:txBody>
          <a:bodyPr/>
          <a:lstStyle/>
          <a:p>
            <a:pPr algn="ctr"/>
            <a:fld id="{0C3A1854-6B63-4059-B360-A3C4972BF0FC}" type="slidenum">
              <a:rPr lang="ko-KR" altLang="en-US" smtClean="0"/>
              <a:pPr algn="ctr"/>
              <a:t>7</a:t>
            </a:fld>
            <a:endParaRPr lang="ko-KR" altLang="en-US" dirty="0"/>
          </a:p>
        </p:txBody>
      </p:sp>
    </p:spTree>
    <p:extLst>
      <p:ext uri="{BB962C8B-B14F-4D97-AF65-F5344CB8AC3E}">
        <p14:creationId xmlns:p14="http://schemas.microsoft.com/office/powerpoint/2010/main" val="2120875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9466E-C3E0-4939-A669-5214B6B8450B}"/>
              </a:ext>
            </a:extLst>
          </p:cNvPr>
          <p:cNvSpPr>
            <a:spLocks noGrp="1"/>
          </p:cNvSpPr>
          <p:nvPr>
            <p:ph idx="1"/>
          </p:nvPr>
        </p:nvSpPr>
        <p:spPr/>
        <p:txBody>
          <a:bodyPr/>
          <a:lstStyle/>
          <a:p>
            <a:r>
              <a:rPr lang="en-US" dirty="0"/>
              <a:t>Biggest reason is the ROIC measures the returns from the core value of the business and does not include things like cash on the balance sheet, returns from debt, changes in the value of financial derivatives, changes in gearing.  </a:t>
            </a:r>
          </a:p>
          <a:p>
            <a:pPr lvl="1"/>
            <a:r>
              <a:rPr lang="en-US" dirty="0"/>
              <a:t>All of these things do not reflect what is really going on in the factories, in the marketing efforts, in the pricing of products and so forth.</a:t>
            </a:r>
            <a:endParaRPr lang="en-CH" dirty="0"/>
          </a:p>
        </p:txBody>
      </p:sp>
      <p:sp>
        <p:nvSpPr>
          <p:cNvPr id="3" name="Title 2">
            <a:extLst>
              <a:ext uri="{FF2B5EF4-FFF2-40B4-BE49-F238E27FC236}">
                <a16:creationId xmlns:a16="http://schemas.microsoft.com/office/drawing/2014/main" id="{72601FB5-DC9C-414A-A66D-369A255F95F6}"/>
              </a:ext>
            </a:extLst>
          </p:cNvPr>
          <p:cNvSpPr>
            <a:spLocks noGrp="1"/>
          </p:cNvSpPr>
          <p:nvPr>
            <p:ph type="title"/>
          </p:nvPr>
        </p:nvSpPr>
        <p:spPr/>
        <p:txBody>
          <a:bodyPr/>
          <a:lstStyle/>
          <a:p>
            <a:r>
              <a:rPr lang="en-US" dirty="0"/>
              <a:t>Why ROIC and Not ROE</a:t>
            </a:r>
            <a:endParaRPr lang="en-CH" dirty="0"/>
          </a:p>
        </p:txBody>
      </p:sp>
      <p:sp>
        <p:nvSpPr>
          <p:cNvPr id="4" name="Slide Number Placeholder 3">
            <a:extLst>
              <a:ext uri="{FF2B5EF4-FFF2-40B4-BE49-F238E27FC236}">
                <a16:creationId xmlns:a16="http://schemas.microsoft.com/office/drawing/2014/main" id="{7CF20DBC-658B-4E7A-BC96-9675D8E2D43D}"/>
              </a:ext>
            </a:extLst>
          </p:cNvPr>
          <p:cNvSpPr>
            <a:spLocks noGrp="1"/>
          </p:cNvSpPr>
          <p:nvPr>
            <p:ph type="sldNum" sz="quarter" idx="12"/>
          </p:nvPr>
        </p:nvSpPr>
        <p:spPr/>
        <p:txBody>
          <a:bodyPr/>
          <a:lstStyle/>
          <a:p>
            <a:pPr algn="ctr"/>
            <a:fld id="{0C3A1854-6B63-4059-B360-A3C4972BF0FC}" type="slidenum">
              <a:rPr lang="ko-KR" altLang="en-US" smtClean="0"/>
              <a:pPr algn="ctr"/>
              <a:t>70</a:t>
            </a:fld>
            <a:endParaRPr lang="ko-KR" altLang="en-US" dirty="0"/>
          </a:p>
        </p:txBody>
      </p:sp>
    </p:spTree>
    <p:extLst>
      <p:ext uri="{BB962C8B-B14F-4D97-AF65-F5344CB8AC3E}">
        <p14:creationId xmlns:p14="http://schemas.microsoft.com/office/powerpoint/2010/main" val="3625394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normAutofit fontScale="92500" lnSpcReduction="10000"/>
          </a:bodyPr>
          <a:lstStyle/>
          <a:p>
            <a:r>
              <a:rPr lang="en-US" sz="2400" dirty="0"/>
              <a:t>Return on average capital employed (ROCE) is a performance measure ratio. From the perspective of the business segments, ROCE is annual business segment earnings divided by average business segment capital employed (average of beginning and end-of-year amounts). </a:t>
            </a:r>
          </a:p>
          <a:p>
            <a:r>
              <a:rPr lang="en-US" sz="2400" dirty="0"/>
              <a:t>These segment earnings include ExxonMobil’s share of segment earnings of equity companies, consistent with our capital employed definition, and </a:t>
            </a:r>
            <a:r>
              <a:rPr lang="en-US" sz="2400" b="1" i="1" dirty="0"/>
              <a:t>exclude the cost of financing. </a:t>
            </a:r>
          </a:p>
          <a:p>
            <a:r>
              <a:rPr lang="en-US" sz="2400" dirty="0"/>
              <a:t>The corporation’s total ROCE is net income excluding the after-tax cost of financing, divided by total corporate average capital employed. The corporation has consistently applied its ROCE definition for many years and views it as the </a:t>
            </a:r>
            <a:r>
              <a:rPr lang="en-US" sz="2400" b="1" i="1" dirty="0"/>
              <a:t>best measure of historical capital productivity in our capital intensive long-term industry, both to evaluate management’s performance and to demonstrate to shareholders that capital has been used wisely over the long term</a:t>
            </a:r>
            <a:r>
              <a:rPr lang="en-US" sz="2400" dirty="0"/>
              <a:t>. Additional measures, which tend to be more cash flow based, are used for future investment decisions. </a:t>
            </a:r>
          </a:p>
        </p:txBody>
      </p:sp>
      <p:sp>
        <p:nvSpPr>
          <p:cNvPr id="49155" name="Rectangle 3"/>
          <p:cNvSpPr>
            <a:spLocks noGrp="1" noChangeArrowheads="1"/>
          </p:cNvSpPr>
          <p:nvPr>
            <p:ph type="title"/>
          </p:nvPr>
        </p:nvSpPr>
        <p:spPr/>
        <p:txBody>
          <a:bodyPr>
            <a:normAutofit fontScale="90000"/>
          </a:bodyPr>
          <a:lstStyle/>
          <a:p>
            <a:r>
              <a:rPr lang="en-US" dirty="0"/>
              <a:t>ROE versus ROIC and Exxon Mobil Return on Average Capital Employed</a:t>
            </a:r>
          </a:p>
        </p:txBody>
      </p:sp>
    </p:spTree>
    <p:extLst>
      <p:ext uri="{BB962C8B-B14F-4D97-AF65-F5344CB8AC3E}">
        <p14:creationId xmlns:p14="http://schemas.microsoft.com/office/powerpoint/2010/main" val="1173245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dirty="0"/>
              <a:t>Exxon Mobil Return on Capital Employed – Where are they making expenditures</a:t>
            </a:r>
          </a:p>
        </p:txBody>
      </p:sp>
      <p:pic>
        <p:nvPicPr>
          <p:cNvPr id="50179" name="Picture 3"/>
          <p:cNvPicPr>
            <a:picLocks noGrp="1" noChangeAspect="1" noChangeArrowheads="1"/>
          </p:cNvPicPr>
          <p:nvPr>
            <p:ph type="body" idx="1"/>
          </p:nvPr>
        </p:nvPicPr>
        <p:blipFill>
          <a:blip r:embed="rId3" cstate="print"/>
          <a:srcRect/>
          <a:stretch>
            <a:fillRect/>
          </a:stretch>
        </p:blipFill>
        <p:spPr/>
      </p:pic>
    </p:spTree>
    <p:extLst>
      <p:ext uri="{BB962C8B-B14F-4D97-AF65-F5344CB8AC3E}">
        <p14:creationId xmlns:p14="http://schemas.microsoft.com/office/powerpoint/2010/main" val="310634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sp>
        <p:nvSpPr>
          <p:cNvPr id="4" name="Slide Number Placeholder 3">
            <a:extLst>
              <a:ext uri="{FF2B5EF4-FFF2-40B4-BE49-F238E27FC236}">
                <a16:creationId xmlns:a16="http://schemas.microsoft.com/office/drawing/2014/main" id="{176BA0AF-7F05-4CDF-B201-8CB95F65898E}"/>
              </a:ext>
            </a:extLst>
          </p:cNvPr>
          <p:cNvSpPr>
            <a:spLocks noGrp="1"/>
          </p:cNvSpPr>
          <p:nvPr>
            <p:ph type="sldNum" sz="quarter" idx="12"/>
          </p:nvPr>
        </p:nvSpPr>
        <p:spPr/>
        <p:txBody>
          <a:bodyPr/>
          <a:lstStyle/>
          <a:p>
            <a:pPr algn="ctr"/>
            <a:fld id="{0C3A1854-6B63-4059-B360-A3C4972BF0FC}" type="slidenum">
              <a:rPr lang="ko-KR" altLang="en-US" smtClean="0"/>
              <a:pPr algn="ctr"/>
              <a:t>73</a:t>
            </a:fld>
            <a:endParaRPr lang="ko-KR" altLang="en-US" dirty="0"/>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44580" y="2128912"/>
            <a:ext cx="8654840" cy="4514976"/>
          </a:xfrm>
          <a:prstGeom prst="rect">
            <a:avLst/>
          </a:prstGeom>
        </p:spPr>
      </p:pic>
    </p:spTree>
    <p:extLst>
      <p:ext uri="{BB962C8B-B14F-4D97-AF65-F5344CB8AC3E}">
        <p14:creationId xmlns:p14="http://schemas.microsoft.com/office/powerpoint/2010/main" val="3083335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189B-1D64-4DAE-9F0D-E1DC2BFB6F8D}"/>
              </a:ext>
            </a:extLst>
          </p:cNvPr>
          <p:cNvSpPr>
            <a:spLocks noGrp="1"/>
          </p:cNvSpPr>
          <p:nvPr>
            <p:ph idx="1"/>
          </p:nvPr>
        </p:nvSpPr>
        <p:spPr/>
        <p:txBody>
          <a:bodyPr>
            <a:normAutofit lnSpcReduction="10000"/>
          </a:bodyPr>
          <a:lstStyle/>
          <a:p>
            <a:r>
              <a:rPr lang="en-US" dirty="0"/>
              <a:t>McKinsey: We will show that high-ROIC companies typically create more value by focusing on growth, while lower-ROIC companies create more value by increasing ROIC.</a:t>
            </a:r>
          </a:p>
          <a:p>
            <a:r>
              <a:rPr lang="en-US" b="1" i="1" dirty="0"/>
              <a:t>Comment:</a:t>
            </a:r>
            <a:r>
              <a:rPr lang="en-US" dirty="0"/>
              <a:t> Everybody of course wants high ROIC, which is just another word for monopoly profit and which is the driver of capitalist economies.  If you are valuing a company you must assess the ability of a company to maintain or grow its monopoly position. That is the hard part.</a:t>
            </a:r>
          </a:p>
        </p:txBody>
      </p:sp>
      <p:sp>
        <p:nvSpPr>
          <p:cNvPr id="3" name="Title 2">
            <a:extLst>
              <a:ext uri="{FF2B5EF4-FFF2-40B4-BE49-F238E27FC236}">
                <a16:creationId xmlns:a16="http://schemas.microsoft.com/office/drawing/2014/main" id="{249C8062-DBA8-4560-A2F6-8D797F91EE9C}"/>
              </a:ext>
            </a:extLst>
          </p:cNvPr>
          <p:cNvSpPr>
            <a:spLocks noGrp="1"/>
          </p:cNvSpPr>
          <p:nvPr>
            <p:ph type="title"/>
          </p:nvPr>
        </p:nvSpPr>
        <p:spPr/>
        <p:txBody>
          <a:bodyPr>
            <a:normAutofit fontScale="90000"/>
          </a:bodyPr>
          <a:lstStyle/>
          <a:p>
            <a:r>
              <a:rPr lang="en-US" dirty="0"/>
              <a:t>Returns versus Growth – Which would you Rather Have</a:t>
            </a:r>
          </a:p>
        </p:txBody>
      </p:sp>
      <p:sp>
        <p:nvSpPr>
          <p:cNvPr id="4" name="Slide Number Placeholder 3">
            <a:extLst>
              <a:ext uri="{FF2B5EF4-FFF2-40B4-BE49-F238E27FC236}">
                <a16:creationId xmlns:a16="http://schemas.microsoft.com/office/drawing/2014/main" id="{F474FC65-5495-447B-B9DE-C4BDA2BB8D2F}"/>
              </a:ext>
            </a:extLst>
          </p:cNvPr>
          <p:cNvSpPr>
            <a:spLocks noGrp="1"/>
          </p:cNvSpPr>
          <p:nvPr>
            <p:ph type="sldNum" sz="quarter" idx="12"/>
          </p:nvPr>
        </p:nvSpPr>
        <p:spPr/>
        <p:txBody>
          <a:bodyPr/>
          <a:lstStyle/>
          <a:p>
            <a:pPr algn="ctr"/>
            <a:fld id="{0C3A1854-6B63-4059-B360-A3C4972BF0FC}" type="slidenum">
              <a:rPr lang="ko-KR" altLang="en-US" smtClean="0"/>
              <a:pPr algn="ctr"/>
              <a:t>74</a:t>
            </a:fld>
            <a:endParaRPr lang="ko-KR" altLang="en-US" dirty="0"/>
          </a:p>
        </p:txBody>
      </p:sp>
    </p:spTree>
    <p:extLst>
      <p:ext uri="{BB962C8B-B14F-4D97-AF65-F5344CB8AC3E}">
        <p14:creationId xmlns:p14="http://schemas.microsoft.com/office/powerpoint/2010/main" val="3077409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2F10D-832E-4AEC-8164-98CD04D7A6A1}"/>
              </a:ext>
            </a:extLst>
          </p:cNvPr>
          <p:cNvSpPr>
            <a:spLocks noGrp="1"/>
          </p:cNvSpPr>
          <p:nvPr>
            <p:ph idx="1"/>
          </p:nvPr>
        </p:nvSpPr>
        <p:spPr/>
        <p:txBody>
          <a:bodyPr>
            <a:normAutofit fontScale="85000" lnSpcReduction="10000"/>
          </a:bodyPr>
          <a:lstStyle/>
          <a:p>
            <a:r>
              <a:rPr lang="en-US" dirty="0"/>
              <a:t>The median large U.S. company earned a 19 percent ROIC in 2013, while the median large Asian company earned 8 percent. </a:t>
            </a:r>
          </a:p>
          <a:p>
            <a:r>
              <a:rPr lang="en-US" dirty="0"/>
              <a:t>But for the most part, Asian companies historically have focused more on growth than profitability or ROIC, which explains the large difference between their average valuation and that of U.S. companies.</a:t>
            </a:r>
          </a:p>
          <a:p>
            <a:r>
              <a:rPr lang="en-US" dirty="0"/>
              <a:t>Comment: Everybody of course wants a high monopoly profit.  Very smart people are hired to create monopoly profits through marketing strategies (or making children and adults addicted to a product).  The focus must be on making positive NPV investments, value should increase.</a:t>
            </a:r>
          </a:p>
        </p:txBody>
      </p:sp>
      <p:sp>
        <p:nvSpPr>
          <p:cNvPr id="3" name="Title 2">
            <a:extLst>
              <a:ext uri="{FF2B5EF4-FFF2-40B4-BE49-F238E27FC236}">
                <a16:creationId xmlns:a16="http://schemas.microsoft.com/office/drawing/2014/main" id="{371AD822-A7F1-4664-9C79-9AC976DDC657}"/>
              </a:ext>
            </a:extLst>
          </p:cNvPr>
          <p:cNvSpPr>
            <a:spLocks noGrp="1"/>
          </p:cNvSpPr>
          <p:nvPr>
            <p:ph type="title"/>
          </p:nvPr>
        </p:nvSpPr>
        <p:spPr/>
        <p:txBody>
          <a:bodyPr>
            <a:normAutofit fontScale="90000"/>
          </a:bodyPr>
          <a:lstStyle/>
          <a:p>
            <a:r>
              <a:rPr lang="en-US" dirty="0"/>
              <a:t>Statement about U.S. and Asian Companies by McKinsey</a:t>
            </a:r>
          </a:p>
        </p:txBody>
      </p:sp>
    </p:spTree>
    <p:extLst>
      <p:ext uri="{BB962C8B-B14F-4D97-AF65-F5344CB8AC3E}">
        <p14:creationId xmlns:p14="http://schemas.microsoft.com/office/powerpoint/2010/main" val="3339432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6024C-DD59-4741-8CD0-3223EFA3F82D}"/>
              </a:ext>
            </a:extLst>
          </p:cNvPr>
          <p:cNvSpPr>
            <a:spLocks noGrp="1"/>
          </p:cNvSpPr>
          <p:nvPr>
            <p:ph idx="1"/>
          </p:nvPr>
        </p:nvSpPr>
        <p:spPr/>
        <p:txBody>
          <a:bodyPr/>
          <a:lstStyle/>
          <a:p>
            <a:pPr marL="0" indent="0">
              <a:buNone/>
            </a:pPr>
            <a:endParaRPr lang="en-US" dirty="0"/>
          </a:p>
          <a:p>
            <a:endParaRPr lang="en-CH" dirty="0"/>
          </a:p>
        </p:txBody>
      </p:sp>
      <p:sp>
        <p:nvSpPr>
          <p:cNvPr id="3" name="Title 2">
            <a:extLst>
              <a:ext uri="{FF2B5EF4-FFF2-40B4-BE49-F238E27FC236}">
                <a16:creationId xmlns:a16="http://schemas.microsoft.com/office/drawing/2014/main" id="{BD710E3E-A648-424C-9034-89CDA61354A7}"/>
              </a:ext>
            </a:extLst>
          </p:cNvPr>
          <p:cNvSpPr>
            <a:spLocks noGrp="1"/>
          </p:cNvSpPr>
          <p:nvPr>
            <p:ph type="title"/>
          </p:nvPr>
        </p:nvSpPr>
        <p:spPr/>
        <p:txBody>
          <a:bodyPr>
            <a:normAutofit fontScale="90000"/>
          </a:bodyPr>
          <a:lstStyle/>
          <a:p>
            <a:r>
              <a:rPr lang="en-US" dirty="0"/>
              <a:t>Demonstration that Growth Can be More Important Than Return</a:t>
            </a:r>
            <a:endParaRPr lang="en-CH" dirty="0"/>
          </a:p>
        </p:txBody>
      </p:sp>
      <p:sp>
        <p:nvSpPr>
          <p:cNvPr id="4" name="Slide Number Placeholder 3">
            <a:extLst>
              <a:ext uri="{FF2B5EF4-FFF2-40B4-BE49-F238E27FC236}">
                <a16:creationId xmlns:a16="http://schemas.microsoft.com/office/drawing/2014/main" id="{898DE947-0E6B-4B7C-B968-B01E39DF962F}"/>
              </a:ext>
            </a:extLst>
          </p:cNvPr>
          <p:cNvSpPr>
            <a:spLocks noGrp="1"/>
          </p:cNvSpPr>
          <p:nvPr>
            <p:ph type="sldNum" sz="quarter" idx="12"/>
          </p:nvPr>
        </p:nvSpPr>
        <p:spPr/>
        <p:txBody>
          <a:bodyPr/>
          <a:lstStyle/>
          <a:p>
            <a:pPr algn="ctr"/>
            <a:fld id="{0C3A1854-6B63-4059-B360-A3C4972BF0FC}" type="slidenum">
              <a:rPr lang="ko-KR" altLang="en-US" smtClean="0"/>
              <a:pPr algn="ctr"/>
              <a:t>76</a:t>
            </a:fld>
            <a:endParaRPr lang="ko-KR" altLang="en-US" dirty="0"/>
          </a:p>
        </p:txBody>
      </p:sp>
      <p:pic>
        <p:nvPicPr>
          <p:cNvPr id="5" name="Picture 4">
            <a:extLst>
              <a:ext uri="{FF2B5EF4-FFF2-40B4-BE49-F238E27FC236}">
                <a16:creationId xmlns:a16="http://schemas.microsoft.com/office/drawing/2014/main" id="{8518F718-BC3E-4CA4-832F-2E5F85199082}"/>
              </a:ext>
            </a:extLst>
          </p:cNvPr>
          <p:cNvPicPr>
            <a:picLocks noChangeAspect="1"/>
          </p:cNvPicPr>
          <p:nvPr/>
        </p:nvPicPr>
        <p:blipFill>
          <a:blip r:embed="rId2"/>
          <a:stretch>
            <a:fillRect/>
          </a:stretch>
        </p:blipFill>
        <p:spPr>
          <a:xfrm>
            <a:off x="3214293" y="1333187"/>
            <a:ext cx="3286916" cy="2497203"/>
          </a:xfrm>
          <a:prstGeom prst="rect">
            <a:avLst/>
          </a:prstGeom>
        </p:spPr>
      </p:pic>
      <p:pic>
        <p:nvPicPr>
          <p:cNvPr id="6" name="Picture 5">
            <a:extLst>
              <a:ext uri="{FF2B5EF4-FFF2-40B4-BE49-F238E27FC236}">
                <a16:creationId xmlns:a16="http://schemas.microsoft.com/office/drawing/2014/main" id="{F4ABB5C5-05AC-4551-993B-94BABDA123BC}"/>
              </a:ext>
            </a:extLst>
          </p:cNvPr>
          <p:cNvPicPr>
            <a:picLocks noChangeAspect="1"/>
          </p:cNvPicPr>
          <p:nvPr/>
        </p:nvPicPr>
        <p:blipFill>
          <a:blip r:embed="rId3"/>
          <a:stretch>
            <a:fillRect/>
          </a:stretch>
        </p:blipFill>
        <p:spPr>
          <a:xfrm>
            <a:off x="90489" y="4005944"/>
            <a:ext cx="4387882" cy="1836665"/>
          </a:xfrm>
          <a:prstGeom prst="rect">
            <a:avLst/>
          </a:prstGeom>
        </p:spPr>
      </p:pic>
      <p:pic>
        <p:nvPicPr>
          <p:cNvPr id="7" name="Picture 6">
            <a:extLst>
              <a:ext uri="{FF2B5EF4-FFF2-40B4-BE49-F238E27FC236}">
                <a16:creationId xmlns:a16="http://schemas.microsoft.com/office/drawing/2014/main" id="{CCFEC204-A20C-425B-8340-D329C0621AA5}"/>
              </a:ext>
            </a:extLst>
          </p:cNvPr>
          <p:cNvPicPr>
            <a:picLocks noChangeAspect="1"/>
          </p:cNvPicPr>
          <p:nvPr/>
        </p:nvPicPr>
        <p:blipFill>
          <a:blip r:embed="rId4"/>
          <a:stretch>
            <a:fillRect/>
          </a:stretch>
        </p:blipFill>
        <p:spPr>
          <a:xfrm>
            <a:off x="4961380" y="4005944"/>
            <a:ext cx="4052887" cy="1793598"/>
          </a:xfrm>
          <a:prstGeom prst="rect">
            <a:avLst/>
          </a:prstGeom>
        </p:spPr>
      </p:pic>
    </p:spTree>
    <p:extLst>
      <p:ext uri="{BB962C8B-B14F-4D97-AF65-F5344CB8AC3E}">
        <p14:creationId xmlns:p14="http://schemas.microsoft.com/office/powerpoint/2010/main" val="39292378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E01D1-FFD6-4141-9C54-73E88472D696}"/>
              </a:ext>
            </a:extLst>
          </p:cNvPr>
          <p:cNvSpPr>
            <a:spLocks noGrp="1"/>
          </p:cNvSpPr>
          <p:nvPr>
            <p:ph idx="1"/>
          </p:nvPr>
        </p:nvSpPr>
        <p:spPr/>
        <p:txBody>
          <a:bodyPr>
            <a:normAutofit fontScale="77500" lnSpcReduction="20000"/>
          </a:bodyPr>
          <a:lstStyle/>
          <a:p>
            <a:r>
              <a:rPr lang="en-US" dirty="0"/>
              <a:t>The interaction between growth and ROI is a key factor to consider when assessing the likely impact of a particular investment on a company’s overall ROI. For example, we’ve found that some very successful, high-ROI companies in the United States are reluctant to invest in growth if it will reduce their ROIs. </a:t>
            </a:r>
          </a:p>
          <a:p>
            <a:r>
              <a:rPr lang="en-US" dirty="0"/>
              <a:t>One technology company had a 30 percent operating margin and ROIC of more than 50 percent, so it didn’t want to invest in projects that might earn only 25 percent returns, fearing this would dilute its average returns. </a:t>
            </a:r>
          </a:p>
          <a:p>
            <a:r>
              <a:rPr lang="en-US" dirty="0"/>
              <a:t>But as the first principle of value creation would lead you to expect, even an opportunity with a 25 percent return would still create value as long as the cost of capital was lower, despite the resulting decline in average ROIC.</a:t>
            </a:r>
          </a:p>
        </p:txBody>
      </p:sp>
      <p:sp>
        <p:nvSpPr>
          <p:cNvPr id="3" name="Title 2">
            <a:extLst>
              <a:ext uri="{FF2B5EF4-FFF2-40B4-BE49-F238E27FC236}">
                <a16:creationId xmlns:a16="http://schemas.microsoft.com/office/drawing/2014/main" id="{10CAD4A1-4BB1-4808-9609-2F874BBF3824}"/>
              </a:ext>
            </a:extLst>
          </p:cNvPr>
          <p:cNvSpPr>
            <a:spLocks noGrp="1"/>
          </p:cNvSpPr>
          <p:nvPr>
            <p:ph type="title"/>
          </p:nvPr>
        </p:nvSpPr>
        <p:spPr/>
        <p:txBody>
          <a:bodyPr>
            <a:normAutofit fontScale="90000"/>
          </a:bodyPr>
          <a:lstStyle/>
          <a:p>
            <a:r>
              <a:rPr lang="en-US" dirty="0"/>
              <a:t>Of Course You Should Invest when Return Exceeds Cost of Capital – This is NPV Rule</a:t>
            </a:r>
          </a:p>
        </p:txBody>
      </p:sp>
    </p:spTree>
    <p:extLst>
      <p:ext uri="{BB962C8B-B14F-4D97-AF65-F5344CB8AC3E}">
        <p14:creationId xmlns:p14="http://schemas.microsoft.com/office/powerpoint/2010/main" val="26909336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BB80-F000-4B09-AB8C-2547A7C200DA}"/>
              </a:ext>
            </a:extLst>
          </p:cNvPr>
          <p:cNvSpPr>
            <a:spLocks noGrp="1"/>
          </p:cNvSpPr>
          <p:nvPr>
            <p:ph type="title"/>
          </p:nvPr>
        </p:nvSpPr>
        <p:spPr/>
        <p:txBody>
          <a:bodyPr/>
          <a:lstStyle/>
          <a:p>
            <a:r>
              <a:rPr lang="en-US" dirty="0"/>
              <a:t>Section 2b – Acquiring Data and Computing ROIC</a:t>
            </a:r>
            <a:endParaRPr lang="en-CH" dirty="0"/>
          </a:p>
        </p:txBody>
      </p:sp>
    </p:spTree>
    <p:extLst>
      <p:ext uri="{BB962C8B-B14F-4D97-AF65-F5344CB8AC3E}">
        <p14:creationId xmlns:p14="http://schemas.microsoft.com/office/powerpoint/2010/main" val="2387932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D3B58E-C0E7-4107-9BAF-BC9D4B215E46}"/>
              </a:ext>
            </a:extLst>
          </p:cNvPr>
          <p:cNvSpPr>
            <a:spLocks noGrp="1"/>
          </p:cNvSpPr>
          <p:nvPr>
            <p:ph idx="1"/>
          </p:nvPr>
        </p:nvSpPr>
        <p:spPr/>
        <p:txBody>
          <a:bodyPr/>
          <a:lstStyle/>
          <a:p>
            <a:r>
              <a:rPr lang="en-US" dirty="0"/>
              <a:t>Using Read PDF</a:t>
            </a:r>
          </a:p>
          <a:p>
            <a:pPr lvl="1"/>
            <a:r>
              <a:rPr lang="en-US" dirty="0"/>
              <a:t>Open File from Internet (Chrome)</a:t>
            </a:r>
          </a:p>
          <a:p>
            <a:pPr lvl="1"/>
            <a:r>
              <a:rPr lang="en-US" dirty="0"/>
              <a:t>Copy to Excel</a:t>
            </a:r>
          </a:p>
          <a:p>
            <a:pPr lvl="1"/>
            <a:r>
              <a:rPr lang="en-US" dirty="0"/>
              <a:t>Convert to Readable Format</a:t>
            </a:r>
          </a:p>
          <a:p>
            <a:r>
              <a:rPr lang="en-US" dirty="0"/>
              <a:t>Reading from Internet</a:t>
            </a:r>
          </a:p>
          <a:p>
            <a:pPr lvl="1"/>
            <a:r>
              <a:rPr lang="en-US" dirty="0"/>
              <a:t>Split-up URLs</a:t>
            </a:r>
          </a:p>
          <a:p>
            <a:pPr lvl="1"/>
            <a:r>
              <a:rPr lang="en-US" dirty="0"/>
              <a:t>Create Macro with Workbooks.open</a:t>
            </a:r>
          </a:p>
          <a:p>
            <a:pPr lvl="1"/>
            <a:r>
              <a:rPr lang="en-US" dirty="0"/>
              <a:t>Collect Sheets</a:t>
            </a:r>
          </a:p>
          <a:p>
            <a:pPr lvl="1"/>
            <a:r>
              <a:rPr lang="en-US" dirty="0"/>
              <a:t>Use INDIRECT to summarise</a:t>
            </a:r>
          </a:p>
          <a:p>
            <a:endParaRPr lang="en-CH" dirty="0"/>
          </a:p>
        </p:txBody>
      </p:sp>
      <p:sp>
        <p:nvSpPr>
          <p:cNvPr id="3" name="Title 2">
            <a:extLst>
              <a:ext uri="{FF2B5EF4-FFF2-40B4-BE49-F238E27FC236}">
                <a16:creationId xmlns:a16="http://schemas.microsoft.com/office/drawing/2014/main" id="{9F07EFE5-7DB2-4B9A-8732-52FF1CD3F527}"/>
              </a:ext>
            </a:extLst>
          </p:cNvPr>
          <p:cNvSpPr>
            <a:spLocks noGrp="1"/>
          </p:cNvSpPr>
          <p:nvPr>
            <p:ph type="title"/>
          </p:nvPr>
        </p:nvSpPr>
        <p:spPr/>
        <p:txBody>
          <a:bodyPr/>
          <a:lstStyle/>
          <a:p>
            <a:r>
              <a:rPr lang="en-US" dirty="0"/>
              <a:t>HD Media and Moneycontrol</a:t>
            </a:r>
            <a:endParaRPr lang="en-CH" dirty="0"/>
          </a:p>
        </p:txBody>
      </p:sp>
      <p:sp>
        <p:nvSpPr>
          <p:cNvPr id="4" name="Slide Number Placeholder 3">
            <a:extLst>
              <a:ext uri="{FF2B5EF4-FFF2-40B4-BE49-F238E27FC236}">
                <a16:creationId xmlns:a16="http://schemas.microsoft.com/office/drawing/2014/main" id="{11709DBC-6722-4724-81CD-00F506292242}"/>
              </a:ext>
            </a:extLst>
          </p:cNvPr>
          <p:cNvSpPr>
            <a:spLocks noGrp="1"/>
          </p:cNvSpPr>
          <p:nvPr>
            <p:ph type="sldNum" sz="quarter" idx="12"/>
          </p:nvPr>
        </p:nvSpPr>
        <p:spPr/>
        <p:txBody>
          <a:bodyPr/>
          <a:lstStyle/>
          <a:p>
            <a:pPr algn="ctr"/>
            <a:fld id="{0C3A1854-6B63-4059-B360-A3C4972BF0FC}" type="slidenum">
              <a:rPr lang="ko-KR" altLang="en-US" smtClean="0"/>
              <a:pPr algn="ctr"/>
              <a:t>79</a:t>
            </a:fld>
            <a:endParaRPr lang="ko-KR" altLang="en-US" dirty="0"/>
          </a:p>
        </p:txBody>
      </p:sp>
    </p:spTree>
    <p:extLst>
      <p:ext uri="{BB962C8B-B14F-4D97-AF65-F5344CB8AC3E}">
        <p14:creationId xmlns:p14="http://schemas.microsoft.com/office/powerpoint/2010/main" val="4592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AB4AC3-46AC-4F5A-B70B-BCD940B1E7B2}"/>
              </a:ext>
            </a:extLst>
          </p:cNvPr>
          <p:cNvSpPr>
            <a:spLocks noGrp="1"/>
          </p:cNvSpPr>
          <p:nvPr>
            <p:ph idx="1"/>
          </p:nvPr>
        </p:nvSpPr>
        <p:spPr/>
        <p:txBody>
          <a:bodyPr>
            <a:normAutofit fontScale="70000" lnSpcReduction="20000"/>
          </a:bodyPr>
          <a:lstStyle/>
          <a:p>
            <a:pPr lvl="0"/>
            <a:r>
              <a:rPr lang="en-GB" dirty="0"/>
              <a:t>Creation of techniques to download stock price data, financial statement data and economic data</a:t>
            </a:r>
            <a:endParaRPr lang="en-CH" dirty="0"/>
          </a:p>
          <a:p>
            <a:pPr lvl="0"/>
            <a:r>
              <a:rPr lang="en-GB" dirty="0"/>
              <a:t>Development of read pdf to excel sheet for financial data</a:t>
            </a:r>
            <a:endParaRPr lang="en-CH" dirty="0"/>
          </a:p>
          <a:p>
            <a:pPr lvl="0"/>
            <a:r>
              <a:rPr lang="en-GB" dirty="0"/>
              <a:t>Stock price database that allows you to evaluate IRR’s, volatility and beta for stocks, stock price indices, economic series and commodity prices.</a:t>
            </a:r>
            <a:endParaRPr lang="en-CH" dirty="0"/>
          </a:p>
          <a:p>
            <a:pPr lvl="0"/>
            <a:r>
              <a:rPr lang="en-GB" dirty="0"/>
              <a:t>Financial Database that allows you to extract and evaluate financial data, financial ratios, and cost of capital across companies.</a:t>
            </a:r>
            <a:endParaRPr lang="en-CH" dirty="0"/>
          </a:p>
          <a:p>
            <a:pPr lvl="0"/>
            <a:r>
              <a:rPr lang="en-GB" dirty="0"/>
              <a:t>Extraction of Data that Enables you to have Historic Basis for Creating Financial Models.</a:t>
            </a:r>
            <a:endParaRPr lang="en-CH" dirty="0"/>
          </a:p>
          <a:p>
            <a:pPr lvl="0"/>
            <a:r>
              <a:rPr lang="en-GB" dirty="0"/>
              <a:t>Interest Rate, Exchange Rate and Commodity Price Databases that Include Historic Evaluation of Term Structures, Volatility and Other Statistics.</a:t>
            </a:r>
            <a:endParaRPr lang="en-CH" dirty="0"/>
          </a:p>
          <a:p>
            <a:pPr lvl="0"/>
            <a:r>
              <a:rPr lang="en-GB" dirty="0"/>
              <a:t>Comprehensive Country by Country Database to Evaluate Growth and Risks Across the World.</a:t>
            </a:r>
            <a:endParaRPr lang="en-CH" dirty="0"/>
          </a:p>
          <a:p>
            <a:endParaRPr lang="en-CH" dirty="0"/>
          </a:p>
        </p:txBody>
      </p:sp>
      <p:sp>
        <p:nvSpPr>
          <p:cNvPr id="3" name="Title 2">
            <a:extLst>
              <a:ext uri="{FF2B5EF4-FFF2-40B4-BE49-F238E27FC236}">
                <a16:creationId xmlns:a16="http://schemas.microsoft.com/office/drawing/2014/main" id="{8D9F5A01-F795-42FA-B62F-40A0713DA9B4}"/>
              </a:ext>
            </a:extLst>
          </p:cNvPr>
          <p:cNvSpPr>
            <a:spLocks noGrp="1"/>
          </p:cNvSpPr>
          <p:nvPr>
            <p:ph type="title"/>
          </p:nvPr>
        </p:nvSpPr>
        <p:spPr/>
        <p:txBody>
          <a:bodyPr/>
          <a:lstStyle/>
          <a:p>
            <a:r>
              <a:rPr lang="en-US" dirty="0"/>
              <a:t>Innovations in Corporate Data Analysis</a:t>
            </a:r>
          </a:p>
        </p:txBody>
      </p:sp>
      <p:sp>
        <p:nvSpPr>
          <p:cNvPr id="4" name="Slide Number Placeholder 3">
            <a:extLst>
              <a:ext uri="{FF2B5EF4-FFF2-40B4-BE49-F238E27FC236}">
                <a16:creationId xmlns:a16="http://schemas.microsoft.com/office/drawing/2014/main" id="{52777357-9983-4E8F-B75A-A38A7CC903AC}"/>
              </a:ext>
            </a:extLst>
          </p:cNvPr>
          <p:cNvSpPr>
            <a:spLocks noGrp="1"/>
          </p:cNvSpPr>
          <p:nvPr>
            <p:ph type="sldNum" sz="quarter" idx="12"/>
          </p:nvPr>
        </p:nvSpPr>
        <p:spPr/>
        <p:txBody>
          <a:bodyPr/>
          <a:lstStyle/>
          <a:p>
            <a:pPr algn="ctr"/>
            <a:fld id="{0C3A1854-6B63-4059-B360-A3C4972BF0FC}" type="slidenum">
              <a:rPr lang="ko-KR" altLang="en-US" smtClean="0"/>
              <a:pPr algn="ctr"/>
              <a:t>8</a:t>
            </a:fld>
            <a:endParaRPr lang="ko-KR" altLang="en-US" dirty="0"/>
          </a:p>
        </p:txBody>
      </p:sp>
    </p:spTree>
    <p:extLst>
      <p:ext uri="{BB962C8B-B14F-4D97-AF65-F5344CB8AC3E}">
        <p14:creationId xmlns:p14="http://schemas.microsoft.com/office/powerpoint/2010/main" val="2387230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5D1FA-8736-49EA-BC60-B667C3999A18}"/>
              </a:ext>
            </a:extLst>
          </p:cNvPr>
          <p:cNvSpPr>
            <a:spLocks noGrp="1"/>
          </p:cNvSpPr>
          <p:nvPr>
            <p:ph idx="1"/>
          </p:nvPr>
        </p:nvSpPr>
        <p:spPr/>
        <p:txBody>
          <a:bodyPr/>
          <a:lstStyle/>
          <a:p>
            <a:r>
              <a:rPr lang="en-US" dirty="0"/>
              <a:t>You can automatically read and update financial from the moneycontrol website.  Then, you can automatically update your model. You need to know the workbooks.open method and split the url.</a:t>
            </a:r>
          </a:p>
          <a:p>
            <a:endParaRPr lang="en-CH" dirty="0"/>
          </a:p>
        </p:txBody>
      </p:sp>
      <p:sp>
        <p:nvSpPr>
          <p:cNvPr id="3" name="Title 2">
            <a:extLst>
              <a:ext uri="{FF2B5EF4-FFF2-40B4-BE49-F238E27FC236}">
                <a16:creationId xmlns:a16="http://schemas.microsoft.com/office/drawing/2014/main" id="{80BFBB33-5AC4-4042-B8B0-DB992C1BA067}"/>
              </a:ext>
            </a:extLst>
          </p:cNvPr>
          <p:cNvSpPr>
            <a:spLocks noGrp="1"/>
          </p:cNvSpPr>
          <p:nvPr>
            <p:ph type="title"/>
          </p:nvPr>
        </p:nvSpPr>
        <p:spPr/>
        <p:txBody>
          <a:bodyPr/>
          <a:lstStyle/>
          <a:p>
            <a:r>
              <a:rPr lang="en-US" dirty="0"/>
              <a:t>Moneycontrol Website</a:t>
            </a:r>
            <a:endParaRPr lang="en-CH" dirty="0"/>
          </a:p>
        </p:txBody>
      </p:sp>
      <p:sp>
        <p:nvSpPr>
          <p:cNvPr id="4" name="Slide Number Placeholder 3">
            <a:extLst>
              <a:ext uri="{FF2B5EF4-FFF2-40B4-BE49-F238E27FC236}">
                <a16:creationId xmlns:a16="http://schemas.microsoft.com/office/drawing/2014/main" id="{DB9C709F-ACFC-4F6D-8446-BF47A1F238EE}"/>
              </a:ext>
            </a:extLst>
          </p:cNvPr>
          <p:cNvSpPr>
            <a:spLocks noGrp="1"/>
          </p:cNvSpPr>
          <p:nvPr>
            <p:ph type="sldNum" sz="quarter" idx="12"/>
          </p:nvPr>
        </p:nvSpPr>
        <p:spPr/>
        <p:txBody>
          <a:bodyPr/>
          <a:lstStyle/>
          <a:p>
            <a:pPr algn="ctr"/>
            <a:fld id="{0C3A1854-6B63-4059-B360-A3C4972BF0FC}" type="slidenum">
              <a:rPr lang="ko-KR" altLang="en-US" smtClean="0"/>
              <a:pPr algn="ctr"/>
              <a:t>80</a:t>
            </a:fld>
            <a:endParaRPr lang="ko-KR" altLang="en-US" dirty="0"/>
          </a:p>
        </p:txBody>
      </p:sp>
      <p:pic>
        <p:nvPicPr>
          <p:cNvPr id="5" name="Picture 4">
            <a:extLst>
              <a:ext uri="{FF2B5EF4-FFF2-40B4-BE49-F238E27FC236}">
                <a16:creationId xmlns:a16="http://schemas.microsoft.com/office/drawing/2014/main" id="{55D5FFDA-E1AC-4263-84E7-7613FAA6E4D3}"/>
              </a:ext>
            </a:extLst>
          </p:cNvPr>
          <p:cNvPicPr>
            <a:picLocks noChangeAspect="1"/>
          </p:cNvPicPr>
          <p:nvPr/>
        </p:nvPicPr>
        <p:blipFill>
          <a:blip r:embed="rId2"/>
          <a:stretch>
            <a:fillRect/>
          </a:stretch>
        </p:blipFill>
        <p:spPr>
          <a:xfrm>
            <a:off x="285063" y="3919579"/>
            <a:ext cx="8010525" cy="2315905"/>
          </a:xfrm>
          <a:prstGeom prst="rect">
            <a:avLst/>
          </a:prstGeom>
        </p:spPr>
      </p:pic>
    </p:spTree>
    <p:extLst>
      <p:ext uri="{BB962C8B-B14F-4D97-AF65-F5344CB8AC3E}">
        <p14:creationId xmlns:p14="http://schemas.microsoft.com/office/powerpoint/2010/main" val="543960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7C395-05A9-4C4C-BFAA-33616A83D221}"/>
              </a:ext>
            </a:extLst>
          </p:cNvPr>
          <p:cNvSpPr>
            <a:spLocks noGrp="1"/>
          </p:cNvSpPr>
          <p:nvPr>
            <p:ph idx="1"/>
          </p:nvPr>
        </p:nvSpPr>
        <p:spPr/>
        <p:txBody>
          <a:bodyPr/>
          <a:lstStyle/>
          <a:p>
            <a:r>
              <a:rPr lang="en-US" dirty="0"/>
              <a:t>You can also get the annual report in PDF format.  Then, from google chrome or in adobe, copy and paste special as unicode text.</a:t>
            </a:r>
          </a:p>
          <a:p>
            <a:endParaRPr lang="en-CH" dirty="0"/>
          </a:p>
        </p:txBody>
      </p:sp>
      <p:sp>
        <p:nvSpPr>
          <p:cNvPr id="3" name="Title 2">
            <a:extLst>
              <a:ext uri="{FF2B5EF4-FFF2-40B4-BE49-F238E27FC236}">
                <a16:creationId xmlns:a16="http://schemas.microsoft.com/office/drawing/2014/main" id="{00B46DA7-87AF-4AC2-9D3F-9F66755FDB9D}"/>
              </a:ext>
            </a:extLst>
          </p:cNvPr>
          <p:cNvSpPr>
            <a:spLocks noGrp="1"/>
          </p:cNvSpPr>
          <p:nvPr>
            <p:ph type="title"/>
          </p:nvPr>
        </p:nvSpPr>
        <p:spPr/>
        <p:txBody>
          <a:bodyPr/>
          <a:lstStyle/>
          <a:p>
            <a:r>
              <a:rPr lang="en-US" dirty="0"/>
              <a:t>Reading PDF Format</a:t>
            </a:r>
            <a:endParaRPr lang="en-CH" dirty="0"/>
          </a:p>
        </p:txBody>
      </p:sp>
      <p:sp>
        <p:nvSpPr>
          <p:cNvPr id="4" name="Slide Number Placeholder 3">
            <a:extLst>
              <a:ext uri="{FF2B5EF4-FFF2-40B4-BE49-F238E27FC236}">
                <a16:creationId xmlns:a16="http://schemas.microsoft.com/office/drawing/2014/main" id="{73EF0167-F050-49DA-B799-F7EC495ADFB0}"/>
              </a:ext>
            </a:extLst>
          </p:cNvPr>
          <p:cNvSpPr>
            <a:spLocks noGrp="1"/>
          </p:cNvSpPr>
          <p:nvPr>
            <p:ph type="sldNum" sz="quarter" idx="12"/>
          </p:nvPr>
        </p:nvSpPr>
        <p:spPr/>
        <p:txBody>
          <a:bodyPr/>
          <a:lstStyle/>
          <a:p>
            <a:pPr algn="ctr"/>
            <a:fld id="{0C3A1854-6B63-4059-B360-A3C4972BF0FC}" type="slidenum">
              <a:rPr lang="ko-KR" altLang="en-US" smtClean="0"/>
              <a:pPr algn="ctr"/>
              <a:t>81</a:t>
            </a:fld>
            <a:endParaRPr lang="ko-KR" altLang="en-US" dirty="0"/>
          </a:p>
        </p:txBody>
      </p:sp>
      <p:pic>
        <p:nvPicPr>
          <p:cNvPr id="5" name="Picture 4">
            <a:extLst>
              <a:ext uri="{FF2B5EF4-FFF2-40B4-BE49-F238E27FC236}">
                <a16:creationId xmlns:a16="http://schemas.microsoft.com/office/drawing/2014/main" id="{6FDBDB2B-C89C-4206-BA1A-9D98F5A6E7B7}"/>
              </a:ext>
            </a:extLst>
          </p:cNvPr>
          <p:cNvPicPr>
            <a:picLocks noChangeAspect="1"/>
          </p:cNvPicPr>
          <p:nvPr/>
        </p:nvPicPr>
        <p:blipFill>
          <a:blip r:embed="rId2"/>
          <a:stretch>
            <a:fillRect/>
          </a:stretch>
        </p:blipFill>
        <p:spPr>
          <a:xfrm>
            <a:off x="1376363" y="2945833"/>
            <a:ext cx="5405438" cy="3438519"/>
          </a:xfrm>
          <a:prstGeom prst="rect">
            <a:avLst/>
          </a:prstGeom>
        </p:spPr>
      </p:pic>
    </p:spTree>
    <p:extLst>
      <p:ext uri="{BB962C8B-B14F-4D97-AF65-F5344CB8AC3E}">
        <p14:creationId xmlns:p14="http://schemas.microsoft.com/office/powerpoint/2010/main" val="1926614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89DBE1-3204-4A87-BF80-64BA9DB688AF}"/>
              </a:ext>
            </a:extLst>
          </p:cNvPr>
          <p:cNvPicPr>
            <a:picLocks noGrp="1" noChangeAspect="1"/>
          </p:cNvPicPr>
          <p:nvPr>
            <p:ph idx="1"/>
          </p:nvPr>
        </p:nvPicPr>
        <p:blipFill>
          <a:blip r:embed="rId2"/>
          <a:stretch>
            <a:fillRect/>
          </a:stretch>
        </p:blipFill>
        <p:spPr>
          <a:xfrm>
            <a:off x="127205" y="1774347"/>
            <a:ext cx="8884283" cy="3889034"/>
          </a:xfrm>
          <a:prstGeom prst="rect">
            <a:avLst/>
          </a:prstGeom>
        </p:spPr>
      </p:pic>
      <p:sp>
        <p:nvSpPr>
          <p:cNvPr id="3" name="Title 2">
            <a:extLst>
              <a:ext uri="{FF2B5EF4-FFF2-40B4-BE49-F238E27FC236}">
                <a16:creationId xmlns:a16="http://schemas.microsoft.com/office/drawing/2014/main" id="{F5077D03-AD27-4F48-9311-6AFD2C15733D}"/>
              </a:ext>
            </a:extLst>
          </p:cNvPr>
          <p:cNvSpPr>
            <a:spLocks noGrp="1"/>
          </p:cNvSpPr>
          <p:nvPr>
            <p:ph type="title"/>
          </p:nvPr>
        </p:nvSpPr>
        <p:spPr/>
        <p:txBody>
          <a:bodyPr>
            <a:normAutofit fontScale="90000"/>
          </a:bodyPr>
          <a:lstStyle/>
          <a:p>
            <a:r>
              <a:rPr lang="en-029" dirty="0"/>
              <a:t>Example of Acquiring Data from Internet – Profit and Loss for Amazon</a:t>
            </a:r>
          </a:p>
        </p:txBody>
      </p:sp>
    </p:spTree>
    <p:extLst>
      <p:ext uri="{BB962C8B-B14F-4D97-AF65-F5344CB8AC3E}">
        <p14:creationId xmlns:p14="http://schemas.microsoft.com/office/powerpoint/2010/main" val="31965261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79F1CD-84BF-4CDC-B7A3-C1DA2A305C3E}"/>
              </a:ext>
            </a:extLst>
          </p:cNvPr>
          <p:cNvPicPr>
            <a:picLocks noGrp="1" noChangeAspect="1"/>
          </p:cNvPicPr>
          <p:nvPr>
            <p:ph idx="1"/>
          </p:nvPr>
        </p:nvPicPr>
        <p:blipFill>
          <a:blip r:embed="rId2"/>
          <a:stretch>
            <a:fillRect/>
          </a:stretch>
        </p:blipFill>
        <p:spPr>
          <a:xfrm>
            <a:off x="100250" y="1356852"/>
            <a:ext cx="8700994" cy="4483509"/>
          </a:xfrm>
          <a:prstGeom prst="rect">
            <a:avLst/>
          </a:prstGeom>
        </p:spPr>
      </p:pic>
      <p:sp>
        <p:nvSpPr>
          <p:cNvPr id="3" name="Title 2">
            <a:extLst>
              <a:ext uri="{FF2B5EF4-FFF2-40B4-BE49-F238E27FC236}">
                <a16:creationId xmlns:a16="http://schemas.microsoft.com/office/drawing/2014/main" id="{3B561917-6F80-4254-B740-27EDB5FFF132}"/>
              </a:ext>
            </a:extLst>
          </p:cNvPr>
          <p:cNvSpPr>
            <a:spLocks noGrp="1"/>
          </p:cNvSpPr>
          <p:nvPr>
            <p:ph type="title"/>
          </p:nvPr>
        </p:nvSpPr>
        <p:spPr/>
        <p:txBody>
          <a:bodyPr>
            <a:normAutofit fontScale="90000"/>
          </a:bodyPr>
          <a:lstStyle/>
          <a:p>
            <a:r>
              <a:rPr lang="en-029" dirty="0"/>
              <a:t>Example of Reading from the Internet – Balance Sheet for Amazon</a:t>
            </a:r>
          </a:p>
        </p:txBody>
      </p:sp>
    </p:spTree>
    <p:extLst>
      <p:ext uri="{BB962C8B-B14F-4D97-AF65-F5344CB8AC3E}">
        <p14:creationId xmlns:p14="http://schemas.microsoft.com/office/powerpoint/2010/main" val="815512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DDA612-B970-4105-A0EB-6A2266378201}"/>
              </a:ext>
            </a:extLst>
          </p:cNvPr>
          <p:cNvSpPr>
            <a:spLocks noGrp="1"/>
          </p:cNvSpPr>
          <p:nvPr>
            <p:ph idx="1"/>
          </p:nvPr>
        </p:nvSpPr>
        <p:spPr/>
        <p:txBody>
          <a:bodyPr>
            <a:normAutofit fontScale="92500" lnSpcReduction="20000"/>
          </a:bodyPr>
          <a:lstStyle/>
          <a:p>
            <a:r>
              <a:rPr lang="en-US" sz="2400" dirty="0"/>
              <a:t>Classify balance sheet accounts</a:t>
            </a:r>
          </a:p>
          <a:p>
            <a:r>
              <a:rPr lang="en-US" sz="2400" dirty="0"/>
              <a:t>Direct Method</a:t>
            </a:r>
          </a:p>
          <a:p>
            <a:pPr lvl="1"/>
            <a:r>
              <a:rPr lang="en-US" sz="2400" dirty="0"/>
              <a:t>Assets and liabilities related to core operations (i.e. producing EBITDA) in invested capital.  Assets and liabilities not in core operations (e.g. surplus cash or other investments) not included</a:t>
            </a:r>
          </a:p>
          <a:p>
            <a:r>
              <a:rPr lang="en-US" sz="2400" dirty="0"/>
              <a:t>Financing Method</a:t>
            </a:r>
          </a:p>
          <a:p>
            <a:pPr lvl="1"/>
            <a:r>
              <a:rPr lang="en-US" sz="2400" dirty="0"/>
              <a:t>Liabilities and capital that finance assets (e.g. equity and debt) included and net assets that are not part of core operations are excluded. Idea that some of the financing is for things like cash and other investments and this part of financing should be removed.</a:t>
            </a:r>
          </a:p>
          <a:p>
            <a:r>
              <a:rPr lang="en-US" sz="2400" dirty="0"/>
              <a:t>Use 1’s and -1’s to classify the balance sheet; all assets and liabilities should be classified.</a:t>
            </a:r>
          </a:p>
          <a:p>
            <a:r>
              <a:rPr lang="en-US" sz="2400" dirty="0"/>
              <a:t>Use SUMPRODUCT with 1’s and -1’s to compute invested capital</a:t>
            </a:r>
          </a:p>
          <a:p>
            <a:r>
              <a:rPr lang="en-US" sz="2400" dirty="0"/>
              <a:t>NOPAT is EBIT x (1-tax rate); issue is what tax rate to use – statutory tax rate or actual tax rate.</a:t>
            </a:r>
          </a:p>
          <a:p>
            <a:endParaRPr lang="en-CH" sz="2400" dirty="0"/>
          </a:p>
        </p:txBody>
      </p:sp>
      <p:sp>
        <p:nvSpPr>
          <p:cNvPr id="3" name="Title 2">
            <a:extLst>
              <a:ext uri="{FF2B5EF4-FFF2-40B4-BE49-F238E27FC236}">
                <a16:creationId xmlns:a16="http://schemas.microsoft.com/office/drawing/2014/main" id="{30624601-7593-4C0F-B5D8-E41589DCDD83}"/>
              </a:ext>
            </a:extLst>
          </p:cNvPr>
          <p:cNvSpPr>
            <a:spLocks noGrp="1"/>
          </p:cNvSpPr>
          <p:nvPr>
            <p:ph type="title"/>
          </p:nvPr>
        </p:nvSpPr>
        <p:spPr/>
        <p:txBody>
          <a:bodyPr/>
          <a:lstStyle/>
          <a:p>
            <a:r>
              <a:rPr lang="en-US" dirty="0"/>
              <a:t>Computing ROIC with Historic Data</a:t>
            </a:r>
            <a:endParaRPr lang="en-CH" dirty="0"/>
          </a:p>
        </p:txBody>
      </p:sp>
      <p:sp>
        <p:nvSpPr>
          <p:cNvPr id="4" name="Slide Number Placeholder 3">
            <a:extLst>
              <a:ext uri="{FF2B5EF4-FFF2-40B4-BE49-F238E27FC236}">
                <a16:creationId xmlns:a16="http://schemas.microsoft.com/office/drawing/2014/main" id="{E0F37927-4C92-400F-884A-D350788A72D7}"/>
              </a:ext>
            </a:extLst>
          </p:cNvPr>
          <p:cNvSpPr>
            <a:spLocks noGrp="1"/>
          </p:cNvSpPr>
          <p:nvPr>
            <p:ph type="sldNum" sz="quarter" idx="12"/>
          </p:nvPr>
        </p:nvSpPr>
        <p:spPr/>
        <p:txBody>
          <a:bodyPr/>
          <a:lstStyle/>
          <a:p>
            <a:pPr algn="ctr"/>
            <a:fld id="{0C3A1854-6B63-4059-B360-A3C4972BF0FC}" type="slidenum">
              <a:rPr lang="ko-KR" altLang="en-US" smtClean="0"/>
              <a:pPr algn="ctr"/>
              <a:t>84</a:t>
            </a:fld>
            <a:endParaRPr lang="ko-KR" altLang="en-US" dirty="0"/>
          </a:p>
        </p:txBody>
      </p:sp>
    </p:spTree>
    <p:extLst>
      <p:ext uri="{BB962C8B-B14F-4D97-AF65-F5344CB8AC3E}">
        <p14:creationId xmlns:p14="http://schemas.microsoft.com/office/powerpoint/2010/main" val="8826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C10CE-E05E-4193-9FEB-0CA5E092A9F1}"/>
              </a:ext>
            </a:extLst>
          </p:cNvPr>
          <p:cNvSpPr>
            <a:spLocks noGrp="1"/>
          </p:cNvSpPr>
          <p:nvPr>
            <p:ph idx="1"/>
          </p:nvPr>
        </p:nvSpPr>
        <p:spPr/>
        <p:txBody>
          <a:bodyPr/>
          <a:lstStyle/>
          <a:p>
            <a:r>
              <a:rPr lang="en-US" dirty="0"/>
              <a:t>Example of segregating the balance sheet and computing ROIC</a:t>
            </a:r>
          </a:p>
          <a:p>
            <a:endParaRPr lang="en-CH" dirty="0"/>
          </a:p>
        </p:txBody>
      </p:sp>
      <p:sp>
        <p:nvSpPr>
          <p:cNvPr id="3" name="Title 2">
            <a:extLst>
              <a:ext uri="{FF2B5EF4-FFF2-40B4-BE49-F238E27FC236}">
                <a16:creationId xmlns:a16="http://schemas.microsoft.com/office/drawing/2014/main" id="{AF0B2654-0AA7-4E6F-9B34-896899847A29}"/>
              </a:ext>
            </a:extLst>
          </p:cNvPr>
          <p:cNvSpPr>
            <a:spLocks noGrp="1"/>
          </p:cNvSpPr>
          <p:nvPr>
            <p:ph type="title"/>
          </p:nvPr>
        </p:nvSpPr>
        <p:spPr/>
        <p:txBody>
          <a:bodyPr/>
          <a:lstStyle/>
          <a:p>
            <a:r>
              <a:rPr lang="en-US" dirty="0"/>
              <a:t>Computing ROIC Using SUMPRODUCT</a:t>
            </a:r>
            <a:endParaRPr lang="en-CH" dirty="0"/>
          </a:p>
        </p:txBody>
      </p:sp>
      <p:sp>
        <p:nvSpPr>
          <p:cNvPr id="4" name="Slide Number Placeholder 3">
            <a:extLst>
              <a:ext uri="{FF2B5EF4-FFF2-40B4-BE49-F238E27FC236}">
                <a16:creationId xmlns:a16="http://schemas.microsoft.com/office/drawing/2014/main" id="{BCD1F60D-99BF-406E-80F2-5AFE1B938003}"/>
              </a:ext>
            </a:extLst>
          </p:cNvPr>
          <p:cNvSpPr>
            <a:spLocks noGrp="1"/>
          </p:cNvSpPr>
          <p:nvPr>
            <p:ph type="sldNum" sz="quarter" idx="12"/>
          </p:nvPr>
        </p:nvSpPr>
        <p:spPr/>
        <p:txBody>
          <a:bodyPr/>
          <a:lstStyle/>
          <a:p>
            <a:pPr algn="ctr"/>
            <a:fld id="{0C3A1854-6B63-4059-B360-A3C4972BF0FC}" type="slidenum">
              <a:rPr lang="ko-KR" altLang="en-US" smtClean="0"/>
              <a:pPr algn="ctr"/>
              <a:t>85</a:t>
            </a:fld>
            <a:endParaRPr lang="ko-KR" altLang="en-US" dirty="0"/>
          </a:p>
        </p:txBody>
      </p:sp>
      <p:pic>
        <p:nvPicPr>
          <p:cNvPr id="6" name="Picture 5" descr="A screenshot of a cell phone&#10;&#10;Description automatically generated">
            <a:extLst>
              <a:ext uri="{FF2B5EF4-FFF2-40B4-BE49-F238E27FC236}">
                <a16:creationId xmlns:a16="http://schemas.microsoft.com/office/drawing/2014/main" id="{35DBB295-74B5-4112-AA14-502BC2A9D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19" y="2341563"/>
            <a:ext cx="7467600" cy="3835400"/>
          </a:xfrm>
          <a:prstGeom prst="rect">
            <a:avLst/>
          </a:prstGeom>
        </p:spPr>
      </p:pic>
    </p:spTree>
    <p:extLst>
      <p:ext uri="{BB962C8B-B14F-4D97-AF65-F5344CB8AC3E}">
        <p14:creationId xmlns:p14="http://schemas.microsoft.com/office/powerpoint/2010/main" val="112254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609600"/>
            <a:ext cx="7578725" cy="762000"/>
          </a:xfrm>
        </p:spPr>
        <p:txBody>
          <a:bodyPr/>
          <a:lstStyle/>
          <a:p>
            <a:r>
              <a:rPr lang="en-US" sz="1800" dirty="0"/>
              <a:t> </a:t>
            </a:r>
            <a:r>
              <a:rPr lang="en-US" dirty="0"/>
              <a:t>Return on Invested Capital Analysis</a:t>
            </a:r>
          </a:p>
        </p:txBody>
      </p:sp>
      <p:sp>
        <p:nvSpPr>
          <p:cNvPr id="46083" name="Rectangle 4"/>
          <p:cNvSpPr>
            <a:spLocks noGrp="1" noChangeArrowheads="1"/>
          </p:cNvSpPr>
          <p:nvPr>
            <p:ph type="body" idx="1"/>
          </p:nvPr>
        </p:nvSpPr>
        <p:spPr>
          <a:xfrm>
            <a:off x="628650" y="1485900"/>
            <a:ext cx="7867650" cy="4691063"/>
          </a:xfrm>
        </p:spPr>
        <p:txBody>
          <a:bodyPr>
            <a:normAutofit fontScale="85000" lnSpcReduction="20000"/>
          </a:bodyPr>
          <a:lstStyle/>
          <a:p>
            <a:r>
              <a:rPr lang="en-US" dirty="0"/>
              <a:t>ROIC is not distorted by the leverage of the company</a:t>
            </a:r>
          </a:p>
          <a:p>
            <a:r>
              <a:rPr lang="en-US" dirty="0"/>
              <a:t>ROIC can be used to gauge economic profit and whether the company should grow operations</a:t>
            </a:r>
          </a:p>
          <a:p>
            <a:r>
              <a:rPr lang="en-US" dirty="0"/>
              <a:t>ROIC can be used to assess the reasonableness of projections</a:t>
            </a:r>
          </a:p>
          <a:p>
            <a:pPr lvl="1"/>
            <a:r>
              <a:rPr lang="en-US" dirty="0"/>
              <a:t>For example, if ROIC is very high and the company is in a competitive business with few barriers to entry, the forecast is probably not realistic.</a:t>
            </a:r>
          </a:p>
          <a:p>
            <a:r>
              <a:rPr lang="en-US" dirty="0"/>
              <a:t>ROIC can be computed on a division basis EBIT and allocation of capital to divisions from net assets to gauge the profit of parts of the company</a:t>
            </a:r>
          </a:p>
          <a:p>
            <a:r>
              <a:rPr lang="en-US" dirty="0"/>
              <a:t>ROIC comes from sustainable competitive advantage and high market share</a:t>
            </a:r>
          </a:p>
          <a:p>
            <a:endParaRPr lang="en-US" dirty="0"/>
          </a:p>
        </p:txBody>
      </p:sp>
    </p:spTree>
    <p:extLst>
      <p:ext uri="{BB962C8B-B14F-4D97-AF65-F5344CB8AC3E}">
        <p14:creationId xmlns:p14="http://schemas.microsoft.com/office/powerpoint/2010/main" val="479531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6B81BB-3FB6-4244-9F84-4DA6CF860716}"/>
              </a:ext>
            </a:extLst>
          </p:cNvPr>
          <p:cNvSpPr>
            <a:spLocks noGrp="1"/>
          </p:cNvSpPr>
          <p:nvPr>
            <p:ph idx="1"/>
          </p:nvPr>
        </p:nvSpPr>
        <p:spPr/>
        <p:txBody>
          <a:bodyPr/>
          <a:lstStyle/>
          <a:p>
            <a:r>
              <a:rPr lang="en-US" dirty="0"/>
              <a:t>Long-term investments should be accounted for.</a:t>
            </a:r>
          </a:p>
          <a:p>
            <a:endParaRPr lang="en-US" dirty="0"/>
          </a:p>
        </p:txBody>
      </p:sp>
      <p:sp>
        <p:nvSpPr>
          <p:cNvPr id="3" name="Title 2">
            <a:extLst>
              <a:ext uri="{FF2B5EF4-FFF2-40B4-BE49-F238E27FC236}">
                <a16:creationId xmlns:a16="http://schemas.microsoft.com/office/drawing/2014/main" id="{81434770-6A49-4C13-966B-525CCE75CF8E}"/>
              </a:ext>
            </a:extLst>
          </p:cNvPr>
          <p:cNvSpPr>
            <a:spLocks noGrp="1"/>
          </p:cNvSpPr>
          <p:nvPr>
            <p:ph type="title"/>
          </p:nvPr>
        </p:nvSpPr>
        <p:spPr/>
        <p:txBody>
          <a:bodyPr/>
          <a:lstStyle/>
          <a:p>
            <a:r>
              <a:rPr lang="en-US" dirty="0"/>
              <a:t>Careful Calculation of ROIC</a:t>
            </a:r>
          </a:p>
        </p:txBody>
      </p:sp>
      <p:pic>
        <p:nvPicPr>
          <p:cNvPr id="5" name="Picture 4">
            <a:extLst>
              <a:ext uri="{FF2B5EF4-FFF2-40B4-BE49-F238E27FC236}">
                <a16:creationId xmlns:a16="http://schemas.microsoft.com/office/drawing/2014/main" id="{0852E169-3F57-491F-9024-E209F52A5273}"/>
              </a:ext>
            </a:extLst>
          </p:cNvPr>
          <p:cNvPicPr>
            <a:picLocks noChangeAspect="1"/>
          </p:cNvPicPr>
          <p:nvPr/>
        </p:nvPicPr>
        <p:blipFill>
          <a:blip r:embed="rId2"/>
          <a:stretch>
            <a:fillRect/>
          </a:stretch>
        </p:blipFill>
        <p:spPr>
          <a:xfrm>
            <a:off x="208421" y="2359114"/>
            <a:ext cx="8507396" cy="4450845"/>
          </a:xfrm>
          <a:prstGeom prst="rect">
            <a:avLst/>
          </a:prstGeom>
        </p:spPr>
      </p:pic>
    </p:spTree>
    <p:extLst>
      <p:ext uri="{BB962C8B-B14F-4D97-AF65-F5344CB8AC3E}">
        <p14:creationId xmlns:p14="http://schemas.microsoft.com/office/powerpoint/2010/main" val="1276129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sp>
        <p:nvSpPr>
          <p:cNvPr id="4" name="Slide Number Placeholder 3">
            <a:extLst>
              <a:ext uri="{FF2B5EF4-FFF2-40B4-BE49-F238E27FC236}">
                <a16:creationId xmlns:a16="http://schemas.microsoft.com/office/drawing/2014/main" id="{176BA0AF-7F05-4CDF-B201-8CB95F65898E}"/>
              </a:ext>
            </a:extLst>
          </p:cNvPr>
          <p:cNvSpPr>
            <a:spLocks noGrp="1"/>
          </p:cNvSpPr>
          <p:nvPr>
            <p:ph type="sldNum" sz="quarter" idx="12"/>
          </p:nvPr>
        </p:nvSpPr>
        <p:spPr/>
        <p:txBody>
          <a:bodyPr/>
          <a:lstStyle/>
          <a:p>
            <a:pPr algn="ctr"/>
            <a:fld id="{0C3A1854-6B63-4059-B360-A3C4972BF0FC}" type="slidenum">
              <a:rPr lang="ko-KR" altLang="en-US" smtClean="0"/>
              <a:pPr algn="ctr"/>
              <a:t>88</a:t>
            </a:fld>
            <a:endParaRPr lang="ko-KR" altLang="en-US" dirty="0"/>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52534" y="1869376"/>
            <a:ext cx="8654840" cy="4514976"/>
          </a:xfrm>
          <a:prstGeom prst="rect">
            <a:avLst/>
          </a:prstGeom>
        </p:spPr>
      </p:pic>
    </p:spTree>
    <p:extLst>
      <p:ext uri="{BB962C8B-B14F-4D97-AF65-F5344CB8AC3E}">
        <p14:creationId xmlns:p14="http://schemas.microsoft.com/office/powerpoint/2010/main" val="2245657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49A602-B3FD-4A06-AF94-DF78D4CFED22}"/>
              </a:ext>
            </a:extLst>
          </p:cNvPr>
          <p:cNvSpPr>
            <a:spLocks noGrp="1"/>
          </p:cNvSpPr>
          <p:nvPr>
            <p:ph type="title"/>
          </p:nvPr>
        </p:nvSpPr>
        <p:spPr/>
        <p:txBody>
          <a:bodyPr>
            <a:normAutofit fontScale="90000"/>
          </a:bodyPr>
          <a:lstStyle/>
          <a:p>
            <a:r>
              <a:rPr lang="en-US" dirty="0"/>
              <a:t>Section 2c</a:t>
            </a:r>
            <a:br>
              <a:rPr lang="en-US" dirty="0"/>
            </a:br>
            <a:r>
              <a:rPr lang="en-US" dirty="0"/>
              <a:t>Value Analysis from ROIC and Growth from Financial Database – Amazon Case Study</a:t>
            </a:r>
            <a:endParaRPr lang="en-CH" dirty="0"/>
          </a:p>
        </p:txBody>
      </p:sp>
      <p:sp>
        <p:nvSpPr>
          <p:cNvPr id="4" name="Slide Number Placeholder 3">
            <a:extLst>
              <a:ext uri="{FF2B5EF4-FFF2-40B4-BE49-F238E27FC236}">
                <a16:creationId xmlns:a16="http://schemas.microsoft.com/office/drawing/2014/main" id="{71AA9F51-E934-41BA-8FF9-74B8BB54EF3F}"/>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89</a:t>
            </a:fld>
            <a:endParaRPr lang="ko-KR" altLang="en-US" dirty="0"/>
          </a:p>
        </p:txBody>
      </p:sp>
    </p:spTree>
    <p:extLst>
      <p:ext uri="{BB962C8B-B14F-4D97-AF65-F5344CB8AC3E}">
        <p14:creationId xmlns:p14="http://schemas.microsoft.com/office/powerpoint/2010/main" val="184465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55000" lnSpcReduction="20000"/>
          </a:bodyPr>
          <a:lstStyle/>
          <a:p>
            <a:r>
              <a:rPr lang="en-029" dirty="0"/>
              <a:t>Introduction – Stock prices and economic growth; IRR and volatility</a:t>
            </a:r>
          </a:p>
          <a:p>
            <a:r>
              <a:rPr lang="en-029" dirty="0"/>
              <a:t>Acquiring Data and ROIC – Drivers of value and problems with McKinsey formula; IRR reconciliation</a:t>
            </a:r>
          </a:p>
          <a:p>
            <a:r>
              <a:rPr lang="en-029" dirty="0"/>
              <a:t>Creating Assumptions and Reasons for Changes in Performance – Economic Theory and Risk; Presenting Assumptions; Working through growth, margins, costs and capital expenditures</a:t>
            </a:r>
          </a:p>
          <a:p>
            <a:r>
              <a:rPr lang="en-029" dirty="0"/>
              <a:t>Model Structure – Layout of model with free cash flow and financing; depreciation complications; connecting cash flow to balances</a:t>
            </a:r>
          </a:p>
          <a:p>
            <a:r>
              <a:rPr lang="en-029" dirty="0"/>
              <a:t>Free Cash Flow – Cash flow Theory; Philosophy of Growth and ROIC; WACC and Tax Shield </a:t>
            </a:r>
          </a:p>
          <a:p>
            <a:r>
              <a:rPr lang="en-029" dirty="0"/>
              <a:t>Terminal Valuation – Alternative Methods; Stable Terminal Cash Flow; Using Multiples; Applying Value Driver Formula</a:t>
            </a:r>
          </a:p>
          <a:p>
            <a:r>
              <a:rPr lang="en-029" dirty="0"/>
              <a:t>Acquisition Model – Theory of Acquisitions; Presentation of Costs and Benefits; Mechanics of Acquisition Modelling</a:t>
            </a:r>
          </a:p>
          <a:p>
            <a:r>
              <a:rPr lang="en-029" dirty="0"/>
              <a:t>Scenario and Sensitivity Analysis – Scenario Page; Scenario Reporter; Tornado Diagrams</a:t>
            </a:r>
          </a:p>
          <a:p>
            <a:r>
              <a:rPr lang="en-029" dirty="0"/>
              <a:t>Cost of Capital Analysis – Problems with CAPM; Multiples to Derive Cost of Capital; Regression Analysis of P/B and ROE</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Outline – Step by Step Analysis</a:t>
            </a:r>
          </a:p>
        </p:txBody>
      </p:sp>
    </p:spTree>
    <p:extLst>
      <p:ext uri="{BB962C8B-B14F-4D97-AF65-F5344CB8AC3E}">
        <p14:creationId xmlns:p14="http://schemas.microsoft.com/office/powerpoint/2010/main" val="1371984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A1713D-9331-4135-9B68-A0B539EE0665}"/>
              </a:ext>
            </a:extLst>
          </p:cNvPr>
          <p:cNvSpPr>
            <a:spLocks noGrp="1"/>
          </p:cNvSpPr>
          <p:nvPr>
            <p:ph idx="1"/>
          </p:nvPr>
        </p:nvSpPr>
        <p:spPr/>
        <p:txBody>
          <a:bodyPr/>
          <a:lstStyle/>
          <a:p>
            <a:r>
              <a:rPr lang="en-US" dirty="0"/>
              <a:t>Growth since 1997</a:t>
            </a:r>
          </a:p>
          <a:p>
            <a:endParaRPr lang="en-CH" dirty="0"/>
          </a:p>
        </p:txBody>
      </p:sp>
      <p:sp>
        <p:nvSpPr>
          <p:cNvPr id="3" name="Title 2">
            <a:extLst>
              <a:ext uri="{FF2B5EF4-FFF2-40B4-BE49-F238E27FC236}">
                <a16:creationId xmlns:a16="http://schemas.microsoft.com/office/drawing/2014/main" id="{F3A0FE62-D158-404C-8A99-35A9DE2567D1}"/>
              </a:ext>
            </a:extLst>
          </p:cNvPr>
          <p:cNvSpPr>
            <a:spLocks noGrp="1"/>
          </p:cNvSpPr>
          <p:nvPr>
            <p:ph type="title"/>
          </p:nvPr>
        </p:nvSpPr>
        <p:spPr/>
        <p:txBody>
          <a:bodyPr/>
          <a:lstStyle/>
          <a:p>
            <a:r>
              <a:rPr lang="en-US" dirty="0"/>
              <a:t>Amazon Stock Price</a:t>
            </a:r>
            <a:endParaRPr lang="en-CH" dirty="0"/>
          </a:p>
        </p:txBody>
      </p:sp>
      <p:sp>
        <p:nvSpPr>
          <p:cNvPr id="4" name="Slide Number Placeholder 3">
            <a:extLst>
              <a:ext uri="{FF2B5EF4-FFF2-40B4-BE49-F238E27FC236}">
                <a16:creationId xmlns:a16="http://schemas.microsoft.com/office/drawing/2014/main" id="{3E38D3C5-D91B-4E71-A7B2-3BFF549AC41F}"/>
              </a:ext>
            </a:extLst>
          </p:cNvPr>
          <p:cNvSpPr>
            <a:spLocks noGrp="1"/>
          </p:cNvSpPr>
          <p:nvPr>
            <p:ph type="sldNum" sz="quarter" idx="12"/>
          </p:nvPr>
        </p:nvSpPr>
        <p:spPr/>
        <p:txBody>
          <a:bodyPr/>
          <a:lstStyle/>
          <a:p>
            <a:pPr algn="ctr"/>
            <a:fld id="{0C3A1854-6B63-4059-B360-A3C4972BF0FC}" type="slidenum">
              <a:rPr lang="ko-KR" altLang="en-US" smtClean="0"/>
              <a:pPr algn="ctr"/>
              <a:t>90</a:t>
            </a:fld>
            <a:endParaRPr lang="ko-KR" altLang="en-US" dirty="0"/>
          </a:p>
        </p:txBody>
      </p:sp>
      <p:pic>
        <p:nvPicPr>
          <p:cNvPr id="5" name="Picture 4">
            <a:extLst>
              <a:ext uri="{FF2B5EF4-FFF2-40B4-BE49-F238E27FC236}">
                <a16:creationId xmlns:a16="http://schemas.microsoft.com/office/drawing/2014/main" id="{2EBC99D4-A06E-4936-922F-523DE00A54EE}"/>
              </a:ext>
            </a:extLst>
          </p:cNvPr>
          <p:cNvPicPr>
            <a:picLocks noChangeAspect="1"/>
          </p:cNvPicPr>
          <p:nvPr/>
        </p:nvPicPr>
        <p:blipFill>
          <a:blip r:embed="rId2"/>
          <a:stretch>
            <a:fillRect/>
          </a:stretch>
        </p:blipFill>
        <p:spPr>
          <a:xfrm>
            <a:off x="306371" y="2389908"/>
            <a:ext cx="8531258" cy="2915406"/>
          </a:xfrm>
          <a:prstGeom prst="rect">
            <a:avLst/>
          </a:prstGeom>
        </p:spPr>
      </p:pic>
    </p:spTree>
    <p:extLst>
      <p:ext uri="{BB962C8B-B14F-4D97-AF65-F5344CB8AC3E}">
        <p14:creationId xmlns:p14="http://schemas.microsoft.com/office/powerpoint/2010/main" val="12681441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2FE548-572A-48B7-A0AA-6B6DF0A54DFC}"/>
              </a:ext>
            </a:extLst>
          </p:cNvPr>
          <p:cNvSpPr>
            <a:spLocks noGrp="1"/>
          </p:cNvSpPr>
          <p:nvPr>
            <p:ph idx="1"/>
          </p:nvPr>
        </p:nvSpPr>
        <p:spPr/>
        <p:txBody>
          <a:bodyPr/>
          <a:lstStyle/>
          <a:p>
            <a:r>
              <a:rPr lang="en-US" dirty="0"/>
              <a:t>Can the growth continue after you get very big</a:t>
            </a:r>
          </a:p>
          <a:p>
            <a:endParaRPr lang="en-US" dirty="0"/>
          </a:p>
        </p:txBody>
      </p:sp>
      <p:sp>
        <p:nvSpPr>
          <p:cNvPr id="3" name="Title 2">
            <a:extLst>
              <a:ext uri="{FF2B5EF4-FFF2-40B4-BE49-F238E27FC236}">
                <a16:creationId xmlns:a16="http://schemas.microsoft.com/office/drawing/2014/main" id="{34102420-9533-43D6-BB89-6C546AD8CD70}"/>
              </a:ext>
            </a:extLst>
          </p:cNvPr>
          <p:cNvSpPr>
            <a:spLocks noGrp="1"/>
          </p:cNvSpPr>
          <p:nvPr>
            <p:ph type="title"/>
          </p:nvPr>
        </p:nvSpPr>
        <p:spPr>
          <a:xfrm>
            <a:off x="628650" y="374271"/>
            <a:ext cx="7666938" cy="690676"/>
          </a:xfrm>
        </p:spPr>
        <p:txBody>
          <a:bodyPr>
            <a:normAutofit/>
          </a:bodyPr>
          <a:lstStyle/>
          <a:p>
            <a:r>
              <a:rPr lang="en-US" dirty="0"/>
              <a:t>Amazon – Returns and Growth</a:t>
            </a:r>
          </a:p>
        </p:txBody>
      </p:sp>
      <p:sp>
        <p:nvSpPr>
          <p:cNvPr id="4" name="Slide Number Placeholder 3">
            <a:extLst>
              <a:ext uri="{FF2B5EF4-FFF2-40B4-BE49-F238E27FC236}">
                <a16:creationId xmlns:a16="http://schemas.microsoft.com/office/drawing/2014/main" id="{695F651A-A0D6-427A-98CF-3DC049BC0B89}"/>
              </a:ext>
            </a:extLst>
          </p:cNvPr>
          <p:cNvSpPr>
            <a:spLocks noGrp="1"/>
          </p:cNvSpPr>
          <p:nvPr>
            <p:ph type="sldNum" sz="quarter" idx="12"/>
          </p:nvPr>
        </p:nvSpPr>
        <p:spPr/>
        <p:txBody>
          <a:bodyPr/>
          <a:lstStyle/>
          <a:p>
            <a:pPr algn="ctr"/>
            <a:fld id="{0C3A1854-6B63-4059-B360-A3C4972BF0FC}" type="slidenum">
              <a:rPr lang="ko-KR" altLang="en-US" smtClean="0"/>
              <a:pPr algn="ctr"/>
              <a:t>91</a:t>
            </a:fld>
            <a:endParaRPr lang="ko-KR" altLang="en-US" dirty="0"/>
          </a:p>
        </p:txBody>
      </p:sp>
      <p:pic>
        <p:nvPicPr>
          <p:cNvPr id="5" name="Picture 4">
            <a:extLst>
              <a:ext uri="{FF2B5EF4-FFF2-40B4-BE49-F238E27FC236}">
                <a16:creationId xmlns:a16="http://schemas.microsoft.com/office/drawing/2014/main" id="{7F6F9371-360F-4CF7-A85D-0DDA9A2B2658}"/>
              </a:ext>
            </a:extLst>
          </p:cNvPr>
          <p:cNvPicPr>
            <a:picLocks noChangeAspect="1"/>
          </p:cNvPicPr>
          <p:nvPr/>
        </p:nvPicPr>
        <p:blipFill>
          <a:blip r:embed="rId2"/>
          <a:stretch>
            <a:fillRect/>
          </a:stretch>
        </p:blipFill>
        <p:spPr>
          <a:xfrm>
            <a:off x="394283" y="2508307"/>
            <a:ext cx="8330347" cy="3169621"/>
          </a:xfrm>
          <a:prstGeom prst="rect">
            <a:avLst/>
          </a:prstGeom>
        </p:spPr>
      </p:pic>
    </p:spTree>
    <p:extLst>
      <p:ext uri="{BB962C8B-B14F-4D97-AF65-F5344CB8AC3E}">
        <p14:creationId xmlns:p14="http://schemas.microsoft.com/office/powerpoint/2010/main" val="2063456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F5DBC-5157-4BA4-A86A-1B5B79AE241A}"/>
              </a:ext>
            </a:extLst>
          </p:cNvPr>
          <p:cNvSpPr>
            <a:spLocks noGrp="1"/>
          </p:cNvSpPr>
          <p:nvPr>
            <p:ph idx="1"/>
          </p:nvPr>
        </p:nvSpPr>
        <p:spPr/>
        <p:txBody>
          <a:bodyPr/>
          <a:lstStyle/>
          <a:p>
            <a:r>
              <a:rPr lang="en-US" dirty="0"/>
              <a:t>Note just how much money high growth represents – USD 1 Trillion</a:t>
            </a:r>
          </a:p>
          <a:p>
            <a:endParaRPr lang="en-US" dirty="0"/>
          </a:p>
        </p:txBody>
      </p:sp>
      <p:sp>
        <p:nvSpPr>
          <p:cNvPr id="3" name="Title 2">
            <a:extLst>
              <a:ext uri="{FF2B5EF4-FFF2-40B4-BE49-F238E27FC236}">
                <a16:creationId xmlns:a16="http://schemas.microsoft.com/office/drawing/2014/main" id="{B2EC9CE6-67DE-4459-B3F5-7B1CDA8270EF}"/>
              </a:ext>
            </a:extLst>
          </p:cNvPr>
          <p:cNvSpPr>
            <a:spLocks noGrp="1"/>
          </p:cNvSpPr>
          <p:nvPr>
            <p:ph type="title"/>
          </p:nvPr>
        </p:nvSpPr>
        <p:spPr/>
        <p:txBody>
          <a:bodyPr>
            <a:normAutofit fontScale="90000"/>
          </a:bodyPr>
          <a:lstStyle/>
          <a:p>
            <a:r>
              <a:rPr lang="en-US" dirty="0"/>
              <a:t>Amazon Revenues in 5 Years Assuming EPS Growth = Revenue Growth</a:t>
            </a:r>
          </a:p>
        </p:txBody>
      </p:sp>
      <p:sp>
        <p:nvSpPr>
          <p:cNvPr id="4" name="Slide Number Placeholder 3">
            <a:extLst>
              <a:ext uri="{FF2B5EF4-FFF2-40B4-BE49-F238E27FC236}">
                <a16:creationId xmlns:a16="http://schemas.microsoft.com/office/drawing/2014/main" id="{84090188-22B3-4E5D-B368-4ABC2C71E751}"/>
              </a:ext>
            </a:extLst>
          </p:cNvPr>
          <p:cNvSpPr>
            <a:spLocks noGrp="1"/>
          </p:cNvSpPr>
          <p:nvPr>
            <p:ph type="sldNum" sz="quarter" idx="12"/>
          </p:nvPr>
        </p:nvSpPr>
        <p:spPr/>
        <p:txBody>
          <a:bodyPr/>
          <a:lstStyle/>
          <a:p>
            <a:pPr algn="ctr"/>
            <a:fld id="{0C3A1854-6B63-4059-B360-A3C4972BF0FC}" type="slidenum">
              <a:rPr lang="ko-KR" altLang="en-US" smtClean="0"/>
              <a:pPr algn="ctr"/>
              <a:t>92</a:t>
            </a:fld>
            <a:endParaRPr lang="ko-KR" altLang="en-US" dirty="0"/>
          </a:p>
        </p:txBody>
      </p:sp>
      <p:pic>
        <p:nvPicPr>
          <p:cNvPr id="5" name="Picture 4">
            <a:extLst>
              <a:ext uri="{FF2B5EF4-FFF2-40B4-BE49-F238E27FC236}">
                <a16:creationId xmlns:a16="http://schemas.microsoft.com/office/drawing/2014/main" id="{B55B5464-98A5-408E-9970-F58D6D8904EE}"/>
              </a:ext>
            </a:extLst>
          </p:cNvPr>
          <p:cNvPicPr>
            <a:picLocks noChangeAspect="1"/>
          </p:cNvPicPr>
          <p:nvPr/>
        </p:nvPicPr>
        <p:blipFill>
          <a:blip r:embed="rId2"/>
          <a:stretch>
            <a:fillRect/>
          </a:stretch>
        </p:blipFill>
        <p:spPr>
          <a:xfrm>
            <a:off x="1929161" y="2663854"/>
            <a:ext cx="4295775" cy="3124200"/>
          </a:xfrm>
          <a:prstGeom prst="rect">
            <a:avLst/>
          </a:prstGeom>
        </p:spPr>
      </p:pic>
    </p:spTree>
    <p:extLst>
      <p:ext uri="{BB962C8B-B14F-4D97-AF65-F5344CB8AC3E}">
        <p14:creationId xmlns:p14="http://schemas.microsoft.com/office/powerpoint/2010/main" val="7456310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2663A-91A1-4E89-9173-288BF4E395F2}"/>
              </a:ext>
            </a:extLst>
          </p:cNvPr>
          <p:cNvSpPr>
            <a:spLocks noGrp="1"/>
          </p:cNvSpPr>
          <p:nvPr>
            <p:ph idx="1"/>
          </p:nvPr>
        </p:nvSpPr>
        <p:spPr/>
        <p:txBody>
          <a:bodyPr/>
          <a:lstStyle/>
          <a:p>
            <a:r>
              <a:rPr lang="en-US" dirty="0"/>
              <a:t>Somebody has to lose if Amazon gets the gain, will they compete effectively?</a:t>
            </a:r>
          </a:p>
          <a:p>
            <a:endParaRPr lang="en-US" dirty="0"/>
          </a:p>
          <a:p>
            <a:endParaRPr lang="en-US" dirty="0"/>
          </a:p>
        </p:txBody>
      </p:sp>
      <p:sp>
        <p:nvSpPr>
          <p:cNvPr id="3" name="Title 2">
            <a:extLst>
              <a:ext uri="{FF2B5EF4-FFF2-40B4-BE49-F238E27FC236}">
                <a16:creationId xmlns:a16="http://schemas.microsoft.com/office/drawing/2014/main" id="{005C8C57-FF57-48E8-A47D-6D28B34419E8}"/>
              </a:ext>
            </a:extLst>
          </p:cNvPr>
          <p:cNvSpPr>
            <a:spLocks noGrp="1"/>
          </p:cNvSpPr>
          <p:nvPr>
            <p:ph type="title"/>
          </p:nvPr>
        </p:nvSpPr>
        <p:spPr/>
        <p:txBody>
          <a:bodyPr/>
          <a:lstStyle/>
          <a:p>
            <a:r>
              <a:rPr lang="en-US" dirty="0"/>
              <a:t>Compare Assumption to Walmart</a:t>
            </a:r>
          </a:p>
        </p:txBody>
      </p:sp>
      <p:sp>
        <p:nvSpPr>
          <p:cNvPr id="4" name="Slide Number Placeholder 3">
            <a:extLst>
              <a:ext uri="{FF2B5EF4-FFF2-40B4-BE49-F238E27FC236}">
                <a16:creationId xmlns:a16="http://schemas.microsoft.com/office/drawing/2014/main" id="{F3D5E6C6-4726-465A-B216-C78481B77FE1}"/>
              </a:ext>
            </a:extLst>
          </p:cNvPr>
          <p:cNvSpPr>
            <a:spLocks noGrp="1"/>
          </p:cNvSpPr>
          <p:nvPr>
            <p:ph type="sldNum" sz="quarter" idx="12"/>
          </p:nvPr>
        </p:nvSpPr>
        <p:spPr/>
        <p:txBody>
          <a:bodyPr/>
          <a:lstStyle/>
          <a:p>
            <a:pPr algn="ctr"/>
            <a:fld id="{0C3A1854-6B63-4059-B360-A3C4972BF0FC}" type="slidenum">
              <a:rPr lang="ko-KR" altLang="en-US" smtClean="0"/>
              <a:pPr algn="ctr"/>
              <a:t>93</a:t>
            </a:fld>
            <a:endParaRPr lang="ko-KR" altLang="en-US" dirty="0"/>
          </a:p>
        </p:txBody>
      </p:sp>
      <p:pic>
        <p:nvPicPr>
          <p:cNvPr id="5" name="Picture 4">
            <a:extLst>
              <a:ext uri="{FF2B5EF4-FFF2-40B4-BE49-F238E27FC236}">
                <a16:creationId xmlns:a16="http://schemas.microsoft.com/office/drawing/2014/main" id="{EDFBA100-C8F9-4370-9EE8-9B6EA0A0E36F}"/>
              </a:ext>
            </a:extLst>
          </p:cNvPr>
          <p:cNvPicPr>
            <a:picLocks noChangeAspect="1"/>
          </p:cNvPicPr>
          <p:nvPr/>
        </p:nvPicPr>
        <p:blipFill>
          <a:blip r:embed="rId2"/>
          <a:stretch>
            <a:fillRect/>
          </a:stretch>
        </p:blipFill>
        <p:spPr>
          <a:xfrm>
            <a:off x="205115" y="2751588"/>
            <a:ext cx="8733769" cy="3229762"/>
          </a:xfrm>
          <a:prstGeom prst="rect">
            <a:avLst/>
          </a:prstGeom>
        </p:spPr>
      </p:pic>
    </p:spTree>
    <p:extLst>
      <p:ext uri="{BB962C8B-B14F-4D97-AF65-F5344CB8AC3E}">
        <p14:creationId xmlns:p14="http://schemas.microsoft.com/office/powerpoint/2010/main" val="22909743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Historic Analysis from MarketWatch, PDF Conversion </a:t>
            </a:r>
          </a:p>
        </p:txBody>
      </p:sp>
      <p:pic>
        <p:nvPicPr>
          <p:cNvPr id="2" name="Picture 1">
            <a:extLst>
              <a:ext uri="{FF2B5EF4-FFF2-40B4-BE49-F238E27FC236}">
                <a16:creationId xmlns:a16="http://schemas.microsoft.com/office/drawing/2014/main" id="{10E7CC06-ED6F-4A27-8A05-91B8C62AB34A}"/>
              </a:ext>
            </a:extLst>
          </p:cNvPr>
          <p:cNvPicPr>
            <a:picLocks noChangeAspect="1"/>
          </p:cNvPicPr>
          <p:nvPr/>
        </p:nvPicPr>
        <p:blipFill>
          <a:blip r:embed="rId2"/>
          <a:stretch>
            <a:fillRect/>
          </a:stretch>
        </p:blipFill>
        <p:spPr>
          <a:xfrm>
            <a:off x="494949" y="2961383"/>
            <a:ext cx="8456103" cy="3154906"/>
          </a:xfrm>
          <a:prstGeom prst="rect">
            <a:avLst/>
          </a:prstGeom>
        </p:spPr>
      </p:pic>
    </p:spTree>
    <p:extLst>
      <p:ext uri="{BB962C8B-B14F-4D97-AF65-F5344CB8AC3E}">
        <p14:creationId xmlns:p14="http://schemas.microsoft.com/office/powerpoint/2010/main" val="41189247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How do you explain the P/E and EV/EBITDA ratios with ROIC and Growth</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a:bodyPr>
          <a:lstStyle/>
          <a:p>
            <a:r>
              <a:rPr lang="en-US" dirty="0"/>
              <a:t>Mini Case Study of Amazon</a:t>
            </a:r>
          </a:p>
        </p:txBody>
      </p:sp>
      <p:pic>
        <p:nvPicPr>
          <p:cNvPr id="2" name="Picture 1">
            <a:extLst>
              <a:ext uri="{FF2B5EF4-FFF2-40B4-BE49-F238E27FC236}">
                <a16:creationId xmlns:a16="http://schemas.microsoft.com/office/drawing/2014/main" id="{10E7CC06-ED6F-4A27-8A05-91B8C62AB34A}"/>
              </a:ext>
            </a:extLst>
          </p:cNvPr>
          <p:cNvPicPr>
            <a:picLocks noChangeAspect="1"/>
          </p:cNvPicPr>
          <p:nvPr/>
        </p:nvPicPr>
        <p:blipFill>
          <a:blip r:embed="rId2"/>
          <a:stretch>
            <a:fillRect/>
          </a:stretch>
        </p:blipFill>
        <p:spPr>
          <a:xfrm>
            <a:off x="494949" y="2961383"/>
            <a:ext cx="8456103" cy="3154906"/>
          </a:xfrm>
          <a:prstGeom prst="rect">
            <a:avLst/>
          </a:prstGeom>
        </p:spPr>
      </p:pic>
    </p:spTree>
    <p:extLst>
      <p:ext uri="{BB962C8B-B14F-4D97-AF65-F5344CB8AC3E}">
        <p14:creationId xmlns:p14="http://schemas.microsoft.com/office/powerpoint/2010/main" val="27442864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2712-B383-4709-A388-DC5C0018F642}"/>
              </a:ext>
            </a:extLst>
          </p:cNvPr>
          <p:cNvSpPr>
            <a:spLocks noGrp="1"/>
          </p:cNvSpPr>
          <p:nvPr>
            <p:ph type="ctrTitle"/>
          </p:nvPr>
        </p:nvSpPr>
        <p:spPr/>
        <p:txBody>
          <a:bodyPr>
            <a:noAutofit/>
          </a:bodyPr>
          <a:lstStyle/>
          <a:p>
            <a:r>
              <a:rPr lang="en-US" sz="6000" dirty="0"/>
              <a:t>Section 3:</a:t>
            </a:r>
            <a:br>
              <a:rPr lang="en-US" sz="6000" dirty="0"/>
            </a:br>
            <a:r>
              <a:rPr lang="en-US" sz="6000" dirty="0"/>
              <a:t>Deriving Assumptions in Corporate Model</a:t>
            </a:r>
            <a:endParaRPr lang="en-CH" sz="6000" dirty="0"/>
          </a:p>
        </p:txBody>
      </p:sp>
    </p:spTree>
    <p:extLst>
      <p:ext uri="{BB962C8B-B14F-4D97-AF65-F5344CB8AC3E}">
        <p14:creationId xmlns:p14="http://schemas.microsoft.com/office/powerpoint/2010/main" val="3038413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8D94-4C7E-4D79-B373-2ED818B7E6A7}"/>
              </a:ext>
            </a:extLst>
          </p:cNvPr>
          <p:cNvSpPr>
            <a:spLocks noGrp="1"/>
          </p:cNvSpPr>
          <p:nvPr>
            <p:ph type="title"/>
          </p:nvPr>
        </p:nvSpPr>
        <p:spPr/>
        <p:txBody>
          <a:bodyPr>
            <a:normAutofit fontScale="90000"/>
          </a:bodyPr>
          <a:lstStyle/>
          <a:p>
            <a:r>
              <a:rPr lang="en-US" dirty="0"/>
              <a:t>Section 3a:</a:t>
            </a:r>
            <a:br>
              <a:rPr lang="en-US" dirty="0"/>
            </a:br>
            <a:r>
              <a:rPr lang="en-US" dirty="0"/>
              <a:t>Theoretical Discussion of Assumptions and Risks</a:t>
            </a:r>
            <a:endParaRPr lang="en-CH" dirty="0"/>
          </a:p>
        </p:txBody>
      </p:sp>
    </p:spTree>
    <p:extLst>
      <p:ext uri="{BB962C8B-B14F-4D97-AF65-F5344CB8AC3E}">
        <p14:creationId xmlns:p14="http://schemas.microsoft.com/office/powerpoint/2010/main" val="5246409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 More Rubbish</a:t>
            </a:r>
          </a:p>
        </p:txBody>
      </p:sp>
      <p:pic>
        <p:nvPicPr>
          <p:cNvPr id="6" name="Picture 5"/>
          <p:cNvPicPr>
            <a:picLocks noChangeAspect="1"/>
          </p:cNvPicPr>
          <p:nvPr/>
        </p:nvPicPr>
        <p:blipFill>
          <a:blip r:embed="rId2"/>
          <a:stretch>
            <a:fillRect/>
          </a:stretch>
        </p:blipFill>
        <p:spPr>
          <a:xfrm>
            <a:off x="1524000" y="986472"/>
            <a:ext cx="5867400" cy="5096388"/>
          </a:xfrm>
          <a:prstGeom prst="rect">
            <a:avLst/>
          </a:prstGeom>
        </p:spPr>
      </p:pic>
    </p:spTree>
    <p:extLst>
      <p:ext uri="{BB962C8B-B14F-4D97-AF65-F5344CB8AC3E}">
        <p14:creationId xmlns:p14="http://schemas.microsoft.com/office/powerpoint/2010/main" val="11763686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is Rubbish</a:t>
            </a:r>
          </a:p>
        </p:txBody>
      </p:sp>
      <p:pic>
        <p:nvPicPr>
          <p:cNvPr id="4" name="Picture 7"/>
          <p:cNvPicPr>
            <a:picLocks noGrp="1" noChangeAspect="1" noChangeArrowheads="1"/>
          </p:cNvPicPr>
          <p:nvPr>
            <p:ph idx="1"/>
          </p:nvPr>
        </p:nvPicPr>
        <p:blipFill>
          <a:blip r:embed="rId2" cstate="print"/>
          <a:srcRect/>
          <a:stretch>
            <a:fillRect/>
          </a:stretch>
        </p:blipFill>
        <p:spPr bwMode="auto">
          <a:xfrm>
            <a:off x="515299" y="1676400"/>
            <a:ext cx="8113403" cy="2405464"/>
          </a:xfrm>
          <a:prstGeom prst="rect">
            <a:avLst/>
          </a:prstGeom>
          <a:noFill/>
          <a:ln w="12700">
            <a:noFill/>
            <a:miter lim="800000"/>
            <a:headEnd type="none" w="sm" len="sm"/>
            <a:tailEnd type="none" w="sm" len="sm"/>
          </a:ln>
        </p:spPr>
      </p:pic>
      <p:sp>
        <p:nvSpPr>
          <p:cNvPr id="3" name="TextBox 2"/>
          <p:cNvSpPr txBox="1"/>
          <p:nvPr/>
        </p:nvSpPr>
        <p:spPr>
          <a:xfrm>
            <a:off x="1371600" y="4800600"/>
            <a:ext cx="3200400" cy="646331"/>
          </a:xfrm>
          <a:prstGeom prst="rect">
            <a:avLst/>
          </a:prstGeom>
          <a:noFill/>
        </p:spPr>
        <p:txBody>
          <a:bodyPr wrap="square" rtlCol="0">
            <a:spAutoFit/>
          </a:bodyPr>
          <a:lstStyle/>
          <a:p>
            <a:r>
              <a:rPr lang="en-US" dirty="0"/>
              <a:t>Note the lack of diversity in the categories – when there is no diversity the ratings are useless</a:t>
            </a:r>
          </a:p>
        </p:txBody>
      </p:sp>
    </p:spTree>
    <p:extLst>
      <p:ext uri="{BB962C8B-B14F-4D97-AF65-F5344CB8AC3E}">
        <p14:creationId xmlns:p14="http://schemas.microsoft.com/office/powerpoint/2010/main" val="13726654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16133</TotalTime>
  <Words>14753</Words>
  <Application>Microsoft Office PowerPoint</Application>
  <PresentationFormat>On-screen Show (4:3)</PresentationFormat>
  <Paragraphs>1348</Paragraphs>
  <Slides>281</Slides>
  <Notes>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281</vt:i4>
      </vt:variant>
    </vt:vector>
  </HeadingPairs>
  <TitlesOfParts>
    <vt:vector size="295" baseType="lpstr">
      <vt:lpstr>맑은 고딕</vt:lpstr>
      <vt:lpstr>Arial</vt:lpstr>
      <vt:lpstr>Calibri</vt:lpstr>
      <vt:lpstr>Calibri Light</vt:lpstr>
      <vt:lpstr>Courier New</vt:lpstr>
      <vt:lpstr>Franklin Gothic Book</vt:lpstr>
      <vt:lpstr>Franklin Gothic Demi</vt:lpstr>
      <vt:lpstr>Times New Roman</vt:lpstr>
      <vt:lpstr>Wingdings</vt:lpstr>
      <vt:lpstr>Wingdings 2</vt:lpstr>
      <vt:lpstr>Office Theme</vt:lpstr>
      <vt:lpstr>1_Office Theme</vt:lpstr>
      <vt:lpstr>Picture</vt:lpstr>
      <vt:lpstr>Document</vt:lpstr>
      <vt:lpstr>  Applied Valuation and Financial Modelling Excellence Financial Modelling for Acquisitions in Excel   2-day workshop  April 22-23, Mumbai Bengaluru, India Apr 25-26, Mumbai, India   “Practical techniques to develop better valuation analysis with more flexible, accurate and structured models”  </vt:lpstr>
      <vt:lpstr>Why the Session can be Valuable to You</vt:lpstr>
      <vt:lpstr>Teaching Style</vt:lpstr>
      <vt:lpstr>Re-thinking Financial Theory from Financial Modelling Analysis and Proofs - 1</vt:lpstr>
      <vt:lpstr>Re-thinking Financial Theory from Financial Modelling Analysis and Proofs - 2</vt:lpstr>
      <vt:lpstr>Re-thinking Financial Theory from Financial Modelling Analysis and Proofs - 3</vt:lpstr>
      <vt:lpstr>Innovations in Corporate Modelling</vt:lpstr>
      <vt:lpstr>Innovations in Corporate Data Analysis</vt:lpstr>
      <vt:lpstr>Outline – Step by Step Analysis</vt:lpstr>
      <vt:lpstr>Corporate Modelling</vt:lpstr>
      <vt:lpstr>Valuation from DCF Analysis</vt:lpstr>
      <vt:lpstr>Valuation Mathematics and Multiples</vt:lpstr>
      <vt:lpstr>M&amp;A Analysis from Private Equity and LBO</vt:lpstr>
      <vt:lpstr>Corporate Credit Analysis</vt:lpstr>
      <vt:lpstr>Cost of Capital</vt:lpstr>
      <vt:lpstr>Risk and Scenario Analysis</vt:lpstr>
      <vt:lpstr>Section 1:  Corporate Value, Stock Price and Economic Analysis</vt:lpstr>
      <vt:lpstr>Section 1a: Value of Corporations, Macro-economic Data and the Real Meaning of IRR</vt:lpstr>
      <vt:lpstr>Why Start with Introduction to Stock Prices</vt:lpstr>
      <vt:lpstr>Returns to Investors Come from Company Rate of Return and Growth</vt:lpstr>
      <vt:lpstr>Fundamental Economic Question of Economic Growth and Stock Value Growth</vt:lpstr>
      <vt:lpstr>Stocks and Inflation</vt:lpstr>
      <vt:lpstr>Returns to Investors Come from Company Rate of Return and Growth</vt:lpstr>
      <vt:lpstr>Stock Prices, Bonds and Equity Market Premium</vt:lpstr>
      <vt:lpstr>Stock Prices, Bonds and Equity Market Premium</vt:lpstr>
      <vt:lpstr>Section 1b: Analysis of Individual Stocks</vt:lpstr>
      <vt:lpstr>Explosion in Amazon Share Price – Can it be Explained with a Financial Model</vt:lpstr>
      <vt:lpstr>Stock Prices Before Adjustments for Currencies</vt:lpstr>
      <vt:lpstr>Stock Prices After Adjustments for Currencies</vt:lpstr>
      <vt:lpstr>Inverse of IRR impacts is the Dramatic Changes in Value from WACC</vt:lpstr>
      <vt:lpstr>Another Example of High Variation in Valuation from DCF Problems</vt:lpstr>
      <vt:lpstr>Cost of Capital in Same Transaction</vt:lpstr>
      <vt:lpstr>Effect of WACC on DCF</vt:lpstr>
      <vt:lpstr>WACC Craziness – Website with WACC for Insurance</vt:lpstr>
      <vt:lpstr>Section 1c:  Working with Stock Price Data; LOOKUP, AVERAGEIF, Generic Macro Introduction</vt:lpstr>
      <vt:lpstr>Transparency</vt:lpstr>
      <vt:lpstr>Excel Functions</vt:lpstr>
      <vt:lpstr>Files to Use and Open</vt:lpstr>
      <vt:lpstr>Example of INDEX Function</vt:lpstr>
      <vt:lpstr>Use of LOOKUP Function</vt:lpstr>
      <vt:lpstr>Use of AVERAGEIF, SUMIF, COUNTIF</vt:lpstr>
      <vt:lpstr>Section 2: Reading Data, ROIC, Growth and Valuation </vt:lpstr>
      <vt:lpstr>Section 2a: Valuation Theory – ROIC, growth and cost of capital</vt:lpstr>
      <vt:lpstr>Valuation, Forecasting and Risk</vt:lpstr>
      <vt:lpstr>Analytical framework for Valuation – Combine Forecasts of Economic Performance with Cost of Capital</vt:lpstr>
      <vt:lpstr>Quote from McKinsey Valuation Book</vt:lpstr>
      <vt:lpstr>Investment to Maintain Cash Flow and Profits</vt:lpstr>
      <vt:lpstr>Drivers of Value and Growth</vt:lpstr>
      <vt:lpstr>The Value Matrix – Company Categories and Strategy</vt:lpstr>
      <vt:lpstr>Return and Cost of Capital</vt:lpstr>
      <vt:lpstr>Exercise on ROIC, Growth and Value</vt:lpstr>
      <vt:lpstr>Fundamental Valuation Ideas and Value Drivers</vt:lpstr>
      <vt:lpstr>Two Basic Equations in Financial Mathematics</vt:lpstr>
      <vt:lpstr>For Equity Case, All you Have to Do is Substitute</vt:lpstr>
      <vt:lpstr>Fundamental Idea about Investment Necessary to Generate Return</vt:lpstr>
      <vt:lpstr>The Value Driver Formula</vt:lpstr>
      <vt:lpstr>The Value Driver Formula for Equity Value</vt:lpstr>
      <vt:lpstr>The Value Driver Formula for Enterprise Value</vt:lpstr>
      <vt:lpstr>Problems with These Value Driver Formulas – They Only Work when All Items are Constant</vt:lpstr>
      <vt:lpstr>Lets Review How this Works Mathematically – Start with the No Growth Case</vt:lpstr>
      <vt:lpstr>What Happens when the ROI = Cost of Capital</vt:lpstr>
      <vt:lpstr>If you make Negative NPV Investments, Growth Hurts</vt:lpstr>
      <vt:lpstr>Interaction between Growth and Return</vt:lpstr>
      <vt:lpstr>Changing ROE, Changing Growth and Changing Inflation</vt:lpstr>
      <vt:lpstr>ROIC instead of ROE and EV/EBITDA</vt:lpstr>
      <vt:lpstr>Valuation Sensitivity in Simple Case</vt:lpstr>
      <vt:lpstr>Value Does not Change on a Linear Basis With the Variables – Instead there is an Interaction</vt:lpstr>
      <vt:lpstr>Changing ROI and Growth</vt:lpstr>
      <vt:lpstr>The Interaction between Growth and Return with a Simulation</vt:lpstr>
      <vt:lpstr>Why ROIC and Not ROE</vt:lpstr>
      <vt:lpstr>ROE versus ROIC and Exxon Mobil Return on Average Capital Employed</vt:lpstr>
      <vt:lpstr>Exxon Mobil Return on Capital Employed – Where are they making expenditures</vt:lpstr>
      <vt:lpstr>ROE and ROIC Comparison</vt:lpstr>
      <vt:lpstr>Returns versus Growth – Which would you Rather Have</vt:lpstr>
      <vt:lpstr>Statement about U.S. and Asian Companies by McKinsey</vt:lpstr>
      <vt:lpstr>Demonstration that Growth Can be More Important Than Return</vt:lpstr>
      <vt:lpstr>Of Course You Should Invest when Return Exceeds Cost of Capital – This is NPV Rule</vt:lpstr>
      <vt:lpstr>Section 2b – Acquiring Data and Computing ROIC</vt:lpstr>
      <vt:lpstr>HD Media and Moneycontrol</vt:lpstr>
      <vt:lpstr>Moneycontrol Website</vt:lpstr>
      <vt:lpstr>Reading PDF Format</vt:lpstr>
      <vt:lpstr>Example of Acquiring Data from Internet – Profit and Loss for Amazon</vt:lpstr>
      <vt:lpstr>Example of Reading from the Internet – Balance Sheet for Amazon</vt:lpstr>
      <vt:lpstr>Computing ROIC with Historic Data</vt:lpstr>
      <vt:lpstr>Computing ROIC Using SUMPRODUCT</vt:lpstr>
      <vt:lpstr> Return on Invested Capital Analysis</vt:lpstr>
      <vt:lpstr>Careful Calculation of ROIC</vt:lpstr>
      <vt:lpstr>ROE and ROIC Comparison</vt:lpstr>
      <vt:lpstr>Section 2c Value Analysis from ROIC and Growth from Financial Database – Amazon Case Study</vt:lpstr>
      <vt:lpstr>Amazon Stock Price</vt:lpstr>
      <vt:lpstr>Amazon – Returns and Growth</vt:lpstr>
      <vt:lpstr>Amazon Revenues in 5 Years Assuming EPS Growth = Revenue Growth</vt:lpstr>
      <vt:lpstr>Compare Assumption to Walmart</vt:lpstr>
      <vt:lpstr>Historic Analysis from MarketWatch, PDF Conversion </vt:lpstr>
      <vt:lpstr>Mini Case Study of Amazon</vt:lpstr>
      <vt:lpstr>Section 3: Deriving Assumptions in Corporate Model</vt:lpstr>
      <vt:lpstr>Section 3a: Theoretical Discussion of Assumptions and Risks</vt:lpstr>
      <vt:lpstr>Why S&amp;P Credit Criteria – More Rubbish</vt:lpstr>
      <vt:lpstr>Why S&amp;P Credit Criteria is Rubbish</vt:lpstr>
      <vt:lpstr>EBITDA Volatility – Peak to Trough Percent (PTT) – Rubbish</vt:lpstr>
      <vt:lpstr>Difficulty in Classifying Assumptions and Risks</vt:lpstr>
      <vt:lpstr>Economic Risks in Models</vt:lpstr>
      <vt:lpstr>Other Risks in Models</vt:lpstr>
      <vt:lpstr>Drivers of Value and Growth</vt:lpstr>
      <vt:lpstr>Still Volume and Price, But …</vt:lpstr>
      <vt:lpstr>Industry versus Firm Analysis</vt:lpstr>
      <vt:lpstr>Telecom’s and the Dot.com Bubble</vt:lpstr>
      <vt:lpstr>No History and Problems with Volume Forecasts</vt:lpstr>
      <vt:lpstr>The Saudi Market – A Classic Bubble</vt:lpstr>
      <vt:lpstr>Section 3b: Historic Switch and Presenting Assumptions in a Financial Model</vt:lpstr>
      <vt:lpstr>You Need to Understand and Not Bias Historical Analysis as the First Step in a Forecast</vt:lpstr>
      <vt:lpstr>Old Fashioned Models with History and Forecast</vt:lpstr>
      <vt:lpstr>Historic Switch</vt:lpstr>
      <vt:lpstr>Start with Financials: Simple Example of Bank Versus Industrial</vt:lpstr>
      <vt:lpstr>Assumptions in Simple Industrial </vt:lpstr>
      <vt:lpstr>Example of Classic Company – Food Business and Use of ROIC for Benchmarking</vt:lpstr>
      <vt:lpstr>Section 3c: Growth, Margin, Operating Cost and Capital Expenditure Assumptions</vt:lpstr>
      <vt:lpstr>Need to Answer Fundamental Questions about Demand Growth, Prices and Cost Structure</vt:lpstr>
      <vt:lpstr>Need to Answer Fundamental Questions about Demand Growth, Prices and Cost Structure</vt:lpstr>
      <vt:lpstr>Example of Fibrex – Can It Get Back Up to Powerhouse Square</vt:lpstr>
      <vt:lpstr>Price and Volumes in Fibrex</vt:lpstr>
      <vt:lpstr>Still Volume and Price, But …</vt:lpstr>
      <vt:lpstr>Crash in Share Price of GE – A Company that Makes Investments in Factories</vt:lpstr>
      <vt:lpstr>Use of Return on Invested Capital to Assess Model</vt:lpstr>
      <vt:lpstr>Carlsberg Analysis – Forecasting Management Ability to Affect Return</vt:lpstr>
      <vt:lpstr>Mini Case of First Solar</vt:lpstr>
      <vt:lpstr>Case Study of Not Being Able to Sustain ROIC, ROE and Growth</vt:lpstr>
      <vt:lpstr>Current First Solar</vt:lpstr>
      <vt:lpstr>Section 4:  Creating Structured and Transparent Model Given the Assumptions</vt:lpstr>
      <vt:lpstr>Section 4a: Good and Bad Structures of Corporate Models</vt:lpstr>
      <vt:lpstr>Operating Analysis in Industrial Case – Set-up Plant Balance and Net Debt Balance</vt:lpstr>
      <vt:lpstr>Financial Statement for Industrial Company – Net Cash Flow Goes onto Balance Sheet as Cash</vt:lpstr>
      <vt:lpstr>Criminal Practices</vt:lpstr>
      <vt:lpstr>Example of Poor Structure</vt:lpstr>
      <vt:lpstr>Section 4b: Depreciation Issue in Corporate Models</vt:lpstr>
      <vt:lpstr>Depreciation Process</vt:lpstr>
      <vt:lpstr>Schedule of Existing Assets with Closing Balance of Zero at End of Life</vt:lpstr>
      <vt:lpstr>Use of Solver to Find Values</vt:lpstr>
      <vt:lpstr>Setting-up Depreciation Schedule</vt:lpstr>
      <vt:lpstr>Section 4c: Connecting Cash Flow and Balance Sheet with Cash Balance and Debt Section</vt:lpstr>
      <vt:lpstr>Short-term Cash Flow Analysis and Liquidity</vt:lpstr>
      <vt:lpstr>Evaluate a Forecast with ROE or ROIC</vt:lpstr>
      <vt:lpstr>Section 5: Computation of Explicit Cash Flow Over Holding Period EV to Equity Value Bridge </vt:lpstr>
      <vt:lpstr>Section 5a: Definition of Free Cash Flow</vt:lpstr>
      <vt:lpstr>Valuation from DCF Analysis</vt:lpstr>
      <vt:lpstr>Free Cash Flow</vt:lpstr>
      <vt:lpstr>Equity Cash Flow</vt:lpstr>
      <vt:lpstr>Valuation Diagram – DCF from Cash Flow </vt:lpstr>
      <vt:lpstr>Equity Cash Flow, Debt Cash Flow, Free Cash Flow and Cost of Equity, Cost of Debt and WACC</vt:lpstr>
      <vt:lpstr>Terminal Value in Corporate Model</vt:lpstr>
      <vt:lpstr>Section 5b: Cash Flow Complications EV to Equity Value Bridge </vt:lpstr>
      <vt:lpstr>Deferred Tax Example</vt:lpstr>
      <vt:lpstr>Enterprise Value to Equity Analysis- 1</vt:lpstr>
      <vt:lpstr>Enterprise Value to Equity Analysis - 2</vt:lpstr>
      <vt:lpstr>Section 6:  Terminal Value, Normalised Cash Flow and Multiples</vt:lpstr>
      <vt:lpstr>Section 6a: Terminal Value and Philosophy</vt:lpstr>
      <vt:lpstr>Importance of Terminal Value and Normalised Cash Flow</vt:lpstr>
      <vt:lpstr>Reasonable Estimates of Growth – Is this Graph Reasonable</vt:lpstr>
      <vt:lpstr>Crazy Idea that ROIC = WACC in Long Run</vt:lpstr>
      <vt:lpstr>Now Look at Growth a Little More</vt:lpstr>
      <vt:lpstr>Now Move to Population – Some Industries Grow by Inflation and Population Like Beer</vt:lpstr>
      <vt:lpstr>Think About the Long-term Growth Prospects of Amazon – Look at GDP and Consumption</vt:lpstr>
      <vt:lpstr>Consumption and S&amp;P 500 in Real and Nominal Terms</vt:lpstr>
      <vt:lpstr>Evaluating ROIC in the Terminal Period</vt:lpstr>
      <vt:lpstr>Example of Danger – Terminal Value Assumptions</vt:lpstr>
      <vt:lpstr>Section 6b: Alternative Terminal Value Methods</vt:lpstr>
      <vt:lpstr>Three Terminal Value Methods</vt:lpstr>
      <vt:lpstr>Alternative Terminal Values for Industrial Company and Financial Firm</vt:lpstr>
      <vt:lpstr>In DCF, Terminal Cash Flow is the Key</vt:lpstr>
      <vt:lpstr>Using the Terminal Growth Rate and its Problems</vt:lpstr>
      <vt:lpstr>Pros and Cons of Using Terminal Value Multiples</vt:lpstr>
      <vt:lpstr>Value Driver Method in the Terminal Value</vt:lpstr>
      <vt:lpstr>Presentation of the Implied EV/EBITDA Multiple or Implied P/E Ratio</vt:lpstr>
      <vt:lpstr>Terminal Value for Industrial Company</vt:lpstr>
      <vt:lpstr>Terminal Value Method 3 – Use of Value Driver Formula</vt:lpstr>
      <vt:lpstr>Terminal Value Assumptions – Industrial with Free Cash Flow and Insurance with Equity Cash Flow</vt:lpstr>
      <vt:lpstr>Terminal Value Method 4: Use the P/B Regression</vt:lpstr>
      <vt:lpstr>Return on New Capital and Return on Existing Capital</vt:lpstr>
      <vt:lpstr>Section 6b: Computing Normalised Cash Flow</vt:lpstr>
      <vt:lpstr>Reasons for More Complex Formulas with Cap Exp to Depreciation, Working Capital etc.</vt:lpstr>
      <vt:lpstr>Stable Capital Expenditures</vt:lpstr>
      <vt:lpstr>Stable Working Capital</vt:lpstr>
      <vt:lpstr>Holding Period and Stable Cash Flow for Industrial Company</vt:lpstr>
      <vt:lpstr>Illustration of Terminal Value Issues for Insurance Company</vt:lpstr>
      <vt:lpstr>Stable Capital Expenditures to Depreciation</vt:lpstr>
      <vt:lpstr>Evaluation of Net Plant Depreciation Rate and Capital Expenditures to Depreciation</vt:lpstr>
      <vt:lpstr>Stable Capital Expenditures to Depreciation</vt:lpstr>
      <vt:lpstr>Ratios of Net Plant to Depreciation and Capital Expenditure to Depreciation with Longer Life</vt:lpstr>
      <vt:lpstr>Section 6d: Multiples in Terminal Value</vt:lpstr>
      <vt:lpstr>Relationship Between Multiples and DCF</vt:lpstr>
      <vt:lpstr>Why is the EV/EBITDA different for Different Companies</vt:lpstr>
      <vt:lpstr>Reported Multiples of S&amp;P 500</vt:lpstr>
      <vt:lpstr>Example of P/E Ratios for Dow Companies – Generally from 20-25 (At the top of the market)</vt:lpstr>
      <vt:lpstr>Are Multiples the Same Across Over Time</vt:lpstr>
      <vt:lpstr>Examine Growth and then Multiples</vt:lpstr>
      <vt:lpstr>Increasing Multiples and Flat Income</vt:lpstr>
      <vt:lpstr>P/E Ratios for Selected Companies – More Extreme P/E Ratios for Amazon etc.</vt:lpstr>
      <vt:lpstr>EV to EBITDA for Selected Stocks</vt:lpstr>
      <vt:lpstr>Does EPS or EBTIDA give a Better Picture of Growth and Profit</vt:lpstr>
      <vt:lpstr>Simple Illustration of EV/EBITDA with Different Asset Lives</vt:lpstr>
      <vt:lpstr>What About EV/EBIT</vt:lpstr>
      <vt:lpstr>Why P/E and EV/EBITDA Multiples are So Important</vt:lpstr>
      <vt:lpstr>Contrast Between P/E and EV/EBITDA Only Case where P/E and EV/EBITDA are the Same</vt:lpstr>
      <vt:lpstr>Differences between EV/EBITDA and P/E</vt:lpstr>
      <vt:lpstr>EV/EBITDA versus P/E</vt:lpstr>
      <vt:lpstr>Why is the P/E Ratio Higher for One Company than Another Company</vt:lpstr>
      <vt:lpstr>Pros and Cons of P/E and EV/EBITDA  P/E Discussion</vt:lpstr>
      <vt:lpstr>Pros and Cons of P/E and EV/EBITDA  EV/EBITDA Discussion</vt:lpstr>
      <vt:lpstr>Effect of Taxes on P/E</vt:lpstr>
      <vt:lpstr>Big Problem with EV/EBITDA – No Accounting for Asset Replacement</vt:lpstr>
      <vt:lpstr>Debt to EBITDA ratio has the Same Problems as EV/EBITDA in Terms of Asset Replacement</vt:lpstr>
      <vt:lpstr>EV/EBITDA Analysis</vt:lpstr>
      <vt:lpstr>Now Evaluate Effect of Asset Life</vt:lpstr>
      <vt:lpstr>EV/EBITDA in Simple Case with No Taxes, No Working Capital, No Discount Rate, No Growth</vt:lpstr>
      <vt:lpstr>Now Evaluate Changes in Tax Rates on EV/EBITDA</vt:lpstr>
      <vt:lpstr>No Compare the EV/EBITDA for Different Asset Lives</vt:lpstr>
      <vt:lpstr>Section 7:  Converting Corporate Model into Acquisition Model </vt:lpstr>
      <vt:lpstr>Section 7a: M&amp;A Economics and Measuring Costs and Benefits</vt:lpstr>
      <vt:lpstr>Danger of Thinking You Are Too Smart and Making Things Un-necessarily Complex</vt:lpstr>
      <vt:lpstr>Don’t be Intimidated by Fancy Terms – M&amp;A is a Valuation Problem with Some Wrinkles</vt:lpstr>
      <vt:lpstr>M&amp;A Language Does Not Mean You Need Different Analysis Techniques</vt:lpstr>
      <vt:lpstr>Differences in Valuation for M&amp;A and Other Typical Valuations</vt:lpstr>
      <vt:lpstr>Valuing Synergies is Not Like Valuing Other Cash Flows and Should Not Apply the Same Discount Rate</vt:lpstr>
      <vt:lpstr>Basic Merger and Acquisition Background</vt:lpstr>
      <vt:lpstr>Synergy and Premium Example and Valuation of Target</vt:lpstr>
      <vt:lpstr>Simplistic Analysis of Acquisitions</vt:lpstr>
      <vt:lpstr>Premium and Synergy Example</vt:lpstr>
      <vt:lpstr>Economic Analysis of Merger with NPV of After Tax Synergies versus Premium</vt:lpstr>
      <vt:lpstr>Accretion and Dilution Example</vt:lpstr>
      <vt:lpstr>Accretion and Dilution Analysis: Target – Low P/E Ratio</vt:lpstr>
      <vt:lpstr>Accretion and Dilution Analysis: Acquiring Company</vt:lpstr>
      <vt:lpstr>Demonstration of Accretion without Synergies</vt:lpstr>
      <vt:lpstr>Section 7b: Alternative Measures of Cost and Benefit of Acquisitions</vt:lpstr>
      <vt:lpstr>Football Field Diagram – Seller </vt:lpstr>
      <vt:lpstr>Football Field Diagram – Sell Side</vt:lpstr>
      <vt:lpstr>Football Field Data Example</vt:lpstr>
      <vt:lpstr>Football Field Diagram in Exercise File</vt:lpstr>
      <vt:lpstr>Graphs and Labels</vt:lpstr>
      <vt:lpstr>Issues with Each Method M&amp;A Valuation Method</vt:lpstr>
      <vt:lpstr>Application of Multiples in Valuation – Top Part of Football Field</vt:lpstr>
      <vt:lpstr>Drivers of P/E and EV/EBITDA and Comparisons Over Time and Across Companies</vt:lpstr>
      <vt:lpstr>Basic Idea – Are Multiples Stable Across Companies in an Industry and Across Time</vt:lpstr>
      <vt:lpstr>Section 7c: Transaction Multiples </vt:lpstr>
      <vt:lpstr>Issues with Transaction Multiples</vt:lpstr>
      <vt:lpstr>Transaction versus Public Multiples in Football Field Diagram</vt:lpstr>
      <vt:lpstr>Precedent Transactions – By Industry, Buy Side</vt:lpstr>
      <vt:lpstr>Tax Treatment and Multiples</vt:lpstr>
      <vt:lpstr>Themes of Part 1</vt:lpstr>
      <vt:lpstr>Public Comparables – Buy Side</vt:lpstr>
      <vt:lpstr>Section 8:  Risk Analysis with Alternative Scenario, Sensitivity, Spider and Waterfall Diagrams  </vt:lpstr>
      <vt:lpstr>Valuation Model and Sensitivity</vt:lpstr>
      <vt:lpstr>Sensitivity Analysis – Use Tornado Diagram</vt:lpstr>
      <vt:lpstr>Section 9: Cost of Capital Analysis</vt:lpstr>
      <vt:lpstr>What is the Cost of Capital</vt:lpstr>
      <vt:lpstr>Section 9a: Problems with CAPM</vt:lpstr>
      <vt:lpstr>CAPM Problems</vt:lpstr>
      <vt:lpstr>Cost of Equity Capital Methods</vt:lpstr>
      <vt:lpstr>Computation of WACC – Buy Side of Analysis</vt:lpstr>
      <vt:lpstr>Traditional Cost of Equity Capital for Insurance Companies</vt:lpstr>
      <vt:lpstr>Attempts to Compute Cost of Capital</vt:lpstr>
      <vt:lpstr>Standard CAPM – Equity Risk Premium</vt:lpstr>
      <vt:lpstr>Section 9b: Implied Cost of Capital from P/E Ratio or Dividend Yiels</vt:lpstr>
      <vt:lpstr>Dividend Discount Method</vt:lpstr>
      <vt:lpstr>The Problem with This Method is Estimated Growth</vt:lpstr>
      <vt:lpstr>Dividend Discount Does Not Result in Reasonable Estimates Because of Growth</vt:lpstr>
      <vt:lpstr>Cost of Capital for Utility Companies</vt:lpstr>
      <vt:lpstr>Observed and Computed P/E</vt:lpstr>
      <vt:lpstr>Cost of Capital from P/E Formula and Correction for Inflation</vt:lpstr>
      <vt:lpstr>Cost of Capital from P/E Formula</vt:lpstr>
      <vt:lpstr>Simple Proof that P/E should Reflect Values Adjusted for Inflation – Real Values</vt:lpstr>
      <vt:lpstr>Inflation Can Be Tricky</vt:lpstr>
      <vt:lpstr>Including ROE with Inflation in Value Driver Formula</vt:lpstr>
      <vt:lpstr>With Inflation, the Sensitivity is more extreme</vt:lpstr>
      <vt:lpstr>Estimate of Cost of Equity from P/E Ratio</vt:lpstr>
      <vt:lpstr>Section 9c: Cost of Capital from Regression of Market to Book Value and Forward ROE</vt:lpstr>
      <vt:lpstr>P/B and ROE Regression</vt:lpstr>
      <vt:lpstr>Insurance Companies: Note the Relation Between ROE and P/B </vt:lpstr>
      <vt:lpstr>Cost of Capital for Insurance Companies Using P/B and ROE Regression</vt:lpstr>
      <vt:lpstr>Using Idea that when M/B = 1, ROE = Cost of Equity</vt:lpstr>
      <vt:lpstr>Effect of Growth on the Equity to Assets Ratio</vt:lpstr>
      <vt:lpstr>Using Algebra to Compute Required Equity Contributions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Points</dc:title>
  <dc:creator>stormy daniels</dc:creator>
  <cp:lastModifiedBy>Monika Lewenski</cp:lastModifiedBy>
  <cp:revision>148</cp:revision>
  <dcterms:created xsi:type="dcterms:W3CDTF">2019-02-25T19:00:17Z</dcterms:created>
  <dcterms:modified xsi:type="dcterms:W3CDTF">2019-04-14T15:52:55Z</dcterms:modified>
</cp:coreProperties>
</file>